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6D6D6"/>
          </a:solidFill>
        </a:fill>
      </a:tcStyle>
    </a:wholeTbl>
    <a:band2H>
      <a:tcTxStyle/>
      <a:tcStyle>
        <a:tcBdr/>
        <a:fill>
          <a:solidFill>
            <a:srgbClr val="ECEC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DCDC"/>
          </a:solidFill>
        </a:fill>
      </a:tcStyle>
    </a:wholeTbl>
    <a:band2H>
      <a:tcTxStyle/>
      <a:tcStyle>
        <a:tcBdr/>
        <a:fill>
          <a:solidFill>
            <a:schemeClr val="accent6">
              <a:lumOff val="63215"/>
            </a:schemeClr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CFCF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94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orbel"/>
      </a:defRPr>
    </a:lvl1pPr>
    <a:lvl2pPr indent="228600" latinLnBrk="0">
      <a:defRPr sz="1200">
        <a:latin typeface="+mn-lt"/>
        <a:ea typeface="+mn-ea"/>
        <a:cs typeface="+mn-cs"/>
        <a:sym typeface="Corbel"/>
      </a:defRPr>
    </a:lvl2pPr>
    <a:lvl3pPr indent="457200" latinLnBrk="0">
      <a:defRPr sz="1200">
        <a:latin typeface="+mn-lt"/>
        <a:ea typeface="+mn-ea"/>
        <a:cs typeface="+mn-cs"/>
        <a:sym typeface="Corbel"/>
      </a:defRPr>
    </a:lvl3pPr>
    <a:lvl4pPr indent="685800" latinLnBrk="0">
      <a:defRPr sz="1200">
        <a:latin typeface="+mn-lt"/>
        <a:ea typeface="+mn-ea"/>
        <a:cs typeface="+mn-cs"/>
        <a:sym typeface="Corbel"/>
      </a:defRPr>
    </a:lvl4pPr>
    <a:lvl5pPr indent="914400" latinLnBrk="0">
      <a:defRPr sz="1200">
        <a:latin typeface="+mn-lt"/>
        <a:ea typeface="+mn-ea"/>
        <a:cs typeface="+mn-cs"/>
        <a:sym typeface="Corbel"/>
      </a:defRPr>
    </a:lvl5pPr>
    <a:lvl6pPr indent="1143000" latinLnBrk="0">
      <a:defRPr sz="1200">
        <a:latin typeface="+mn-lt"/>
        <a:ea typeface="+mn-ea"/>
        <a:cs typeface="+mn-cs"/>
        <a:sym typeface="Corbel"/>
      </a:defRPr>
    </a:lvl6pPr>
    <a:lvl7pPr indent="1371600" latinLnBrk="0">
      <a:defRPr sz="1200">
        <a:latin typeface="+mn-lt"/>
        <a:ea typeface="+mn-ea"/>
        <a:cs typeface="+mn-cs"/>
        <a:sym typeface="Corbel"/>
      </a:defRPr>
    </a:lvl7pPr>
    <a:lvl8pPr indent="1600200" latinLnBrk="0">
      <a:defRPr sz="1200">
        <a:latin typeface="+mn-lt"/>
        <a:ea typeface="+mn-ea"/>
        <a:cs typeface="+mn-cs"/>
        <a:sym typeface="Corbel"/>
      </a:defRPr>
    </a:lvl8pPr>
    <a:lvl9pPr indent="1828800" latinLnBrk="0">
      <a:defRPr sz="1200">
        <a:latin typeface="+mn-lt"/>
        <a:ea typeface="+mn-ea"/>
        <a:cs typeface="+mn-cs"/>
        <a:sym typeface="Corbe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8"/>
          <p:cNvSpPr/>
          <p:nvPr/>
        </p:nvSpPr>
        <p:spPr>
          <a:xfrm>
            <a:off x="-1" y="0"/>
            <a:ext cx="9144001" cy="513543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orbel"/>
              </a:defRPr>
            </a:pPr>
            <a:endParaRPr/>
          </a:p>
        </p:txBody>
      </p:sp>
      <p:sp>
        <p:nvSpPr>
          <p:cNvPr id="14" name="Titolo Testo"/>
          <p:cNvSpPr txBox="1">
            <a:spLocks noGrp="1"/>
          </p:cNvSpPr>
          <p:nvPr>
            <p:ph type="title"/>
          </p:nvPr>
        </p:nvSpPr>
        <p:spPr>
          <a:xfrm>
            <a:off x="685800" y="3355847"/>
            <a:ext cx="8077200" cy="1673355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4700"/>
            </a:lvl1pPr>
          </a:lstStyle>
          <a:p>
            <a:r>
              <a:t>Titolo Testo</a:t>
            </a:r>
          </a:p>
        </p:txBody>
      </p:sp>
      <p:sp>
        <p:nvSpPr>
          <p:cNvPr id="15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685800" y="1828800"/>
            <a:ext cx="8077200" cy="1499617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ClrTx/>
              <a:buSz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ClrTx/>
              <a:buSz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buClrTx/>
              <a:buSz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buClrTx/>
              <a:buSzTx/>
              <a:buNone/>
              <a:defRPr sz="2000">
                <a:solidFill>
                  <a:srgbClr val="FFFFFF"/>
                </a:solidFill>
              </a:defRPr>
            </a:lvl4pPr>
            <a:lvl5pPr marL="0" indent="0">
              <a:buClrTx/>
              <a:buSzTx/>
              <a:buNone/>
              <a:defRPr sz="2000">
                <a:solidFill>
                  <a:srgbClr val="FFFFFF"/>
                </a:solidFill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6" name="Rettangolo 9"/>
          <p:cNvSpPr/>
          <p:nvPr/>
        </p:nvSpPr>
        <p:spPr>
          <a:xfrm>
            <a:off x="0" y="5128333"/>
            <a:ext cx="9144000" cy="4572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10160" dir="5400000" rotWithShape="0">
              <a:srgbClr val="000000">
                <a:alpha val="6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orbel"/>
              </a:defRPr>
            </a:pPr>
            <a:endParaRPr/>
          </a:p>
        </p:txBody>
      </p:sp>
      <p:sp>
        <p:nvSpPr>
          <p:cNvPr id="1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25" name="Corpo livello uno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6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tangolo 8"/>
          <p:cNvSpPr/>
          <p:nvPr/>
        </p:nvSpPr>
        <p:spPr>
          <a:xfrm>
            <a:off x="0" y="0"/>
            <a:ext cx="9144000" cy="260252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orbel"/>
              </a:defRPr>
            </a:pPr>
            <a:endParaRPr/>
          </a:p>
        </p:txBody>
      </p:sp>
      <p:sp>
        <p:nvSpPr>
          <p:cNvPr id="34" name="Rettangolo 11"/>
          <p:cNvSpPr/>
          <p:nvPr/>
        </p:nvSpPr>
        <p:spPr>
          <a:xfrm>
            <a:off x="0" y="2602520"/>
            <a:ext cx="9144000" cy="4572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10160" dir="5400000" rotWithShape="0">
              <a:srgbClr val="000000">
                <a:alpha val="6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orbel"/>
              </a:defRPr>
            </a:pPr>
            <a:endParaRPr/>
          </a:p>
        </p:txBody>
      </p:sp>
      <p:sp>
        <p:nvSpPr>
          <p:cNvPr id="35" name="Titolo Testo"/>
          <p:cNvSpPr txBox="1">
            <a:spLocks noGrp="1"/>
          </p:cNvSpPr>
          <p:nvPr>
            <p:ph type="title"/>
          </p:nvPr>
        </p:nvSpPr>
        <p:spPr>
          <a:xfrm>
            <a:off x="749808" y="118871"/>
            <a:ext cx="8013194" cy="163677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700"/>
            </a:lvl1pPr>
          </a:lstStyle>
          <a:p>
            <a:r>
              <a:t>Titolo Testo</a:t>
            </a:r>
          </a:p>
        </p:txBody>
      </p:sp>
      <p:sp>
        <p:nvSpPr>
          <p:cNvPr id="36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740662" y="1828800"/>
            <a:ext cx="8022339" cy="685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Tx/>
              <a:buSz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ClrTx/>
              <a:buSz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buClrTx/>
              <a:buSz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buClrTx/>
              <a:buSzTx/>
              <a:buNone/>
              <a:defRPr sz="2000">
                <a:solidFill>
                  <a:srgbClr val="FFFFFF"/>
                </a:solidFill>
              </a:defRPr>
            </a:lvl4pPr>
            <a:lvl5pPr marL="0" indent="0">
              <a:buClrTx/>
              <a:buSzTx/>
              <a:buNone/>
              <a:defRPr sz="2000">
                <a:solidFill>
                  <a:srgbClr val="FFFFFF"/>
                </a:solidFill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olo Testo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251063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45" name="Corpo livello uno…"/>
          <p:cNvSpPr txBox="1">
            <a:spLocks noGrp="1"/>
          </p:cNvSpPr>
          <p:nvPr>
            <p:ph type="body" sz="half" idx="1"/>
          </p:nvPr>
        </p:nvSpPr>
        <p:spPr>
          <a:xfrm>
            <a:off x="457200" y="1773933"/>
            <a:ext cx="4038600" cy="462382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777238" indent="-320038">
              <a:defRPr sz="2800"/>
            </a:lvl2pPr>
            <a:lvl3pPr marL="1088136" indent="-320038">
              <a:defRPr sz="2800"/>
            </a:lvl3pPr>
            <a:lvl4pPr marL="1317752" indent="-284480">
              <a:defRPr sz="2800"/>
            </a:lvl4pPr>
            <a:lvl5pPr marL="1528063" indent="-284480">
              <a:defRPr sz="28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6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olo Testo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251063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54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457200" y="1698986"/>
            <a:ext cx="4040188" cy="715358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300" cap="all"/>
            </a:lvl1pPr>
            <a:lvl2pPr marL="0" indent="0">
              <a:buClrTx/>
              <a:buSzTx/>
              <a:buNone/>
              <a:defRPr sz="2300" cap="all"/>
            </a:lvl2pPr>
            <a:lvl3pPr marL="0" indent="0">
              <a:buClrTx/>
              <a:buSzTx/>
              <a:buNone/>
              <a:defRPr sz="2300" cap="all"/>
            </a:lvl3pPr>
            <a:lvl4pPr marL="0" indent="0">
              <a:buClrTx/>
              <a:buSzTx/>
              <a:buNone/>
              <a:defRPr sz="2300" cap="all"/>
            </a:lvl4pPr>
            <a:lvl5pPr marL="0" indent="0">
              <a:buClrTx/>
              <a:buSzTx/>
              <a:buNone/>
              <a:defRPr sz="2300" cap="all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5" name="Segnaposto testo 4"/>
          <p:cNvSpPr>
            <a:spLocks noGrp="1"/>
          </p:cNvSpPr>
          <p:nvPr>
            <p:ph type="body" sz="quarter" idx="13"/>
          </p:nvPr>
        </p:nvSpPr>
        <p:spPr>
          <a:xfrm>
            <a:off x="4645025" y="1698986"/>
            <a:ext cx="4041775" cy="715359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56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olo Testo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251063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6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olo Testo"/>
          <p:cNvSpPr txBox="1">
            <a:spLocks noGrp="1"/>
          </p:cNvSpPr>
          <p:nvPr>
            <p:ph type="title"/>
          </p:nvPr>
        </p:nvSpPr>
        <p:spPr>
          <a:xfrm>
            <a:off x="167837" y="152400"/>
            <a:ext cx="2523746" cy="97840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/>
            </a:lvl1pPr>
          </a:lstStyle>
          <a:p>
            <a:r>
              <a:t>Titolo Testo</a:t>
            </a:r>
          </a:p>
        </p:txBody>
      </p:sp>
      <p:sp>
        <p:nvSpPr>
          <p:cNvPr id="79" name="Corpo livello uno…"/>
          <p:cNvSpPr txBox="1">
            <a:spLocks noGrp="1"/>
          </p:cNvSpPr>
          <p:nvPr>
            <p:ph type="body" idx="1"/>
          </p:nvPr>
        </p:nvSpPr>
        <p:spPr>
          <a:xfrm>
            <a:off x="3019375" y="1743131"/>
            <a:ext cx="5920645" cy="4558889"/>
          </a:xfrm>
          <a:prstGeom prst="rect">
            <a:avLst/>
          </a:prstGeom>
        </p:spPr>
        <p:txBody>
          <a:bodyPr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80" name="Segnaposto testo 3"/>
          <p:cNvSpPr>
            <a:spLocks noGrp="1"/>
          </p:cNvSpPr>
          <p:nvPr>
            <p:ph type="body" sz="quarter" idx="13"/>
          </p:nvPr>
        </p:nvSpPr>
        <p:spPr>
          <a:xfrm>
            <a:off x="167836" y="1730018"/>
            <a:ext cx="2468884" cy="457200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1" name="Rettangolo 11"/>
          <p:cNvSpPr/>
          <p:nvPr/>
        </p:nvSpPr>
        <p:spPr>
          <a:xfrm>
            <a:off x="2855734" y="-1"/>
            <a:ext cx="45723" cy="145389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orbel"/>
              </a:defRPr>
            </a:pPr>
            <a:endParaRPr/>
          </a:p>
        </p:txBody>
      </p:sp>
      <p:sp>
        <p:nvSpPr>
          <p:cNvPr id="82" name="Rettangolo 8"/>
          <p:cNvSpPr/>
          <p:nvPr/>
        </p:nvSpPr>
        <p:spPr>
          <a:xfrm>
            <a:off x="2855734" y="-1"/>
            <a:ext cx="45723" cy="145389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orbel"/>
              </a:defRPr>
            </a:pPr>
            <a:endParaRPr/>
          </a:p>
        </p:txBody>
      </p:sp>
      <p:sp>
        <p:nvSpPr>
          <p:cNvPr id="83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itolo Testo"/>
          <p:cNvSpPr txBox="1">
            <a:spLocks noGrp="1"/>
          </p:cNvSpPr>
          <p:nvPr>
            <p:ph type="title"/>
          </p:nvPr>
        </p:nvSpPr>
        <p:spPr>
          <a:xfrm>
            <a:off x="164592" y="155447"/>
            <a:ext cx="2525150" cy="978412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/>
            </a:lvl1pPr>
          </a:lstStyle>
          <a:p>
            <a:r>
              <a:t>Titolo Testo</a:t>
            </a:r>
          </a:p>
        </p:txBody>
      </p:sp>
      <p:sp>
        <p:nvSpPr>
          <p:cNvPr id="91" name="Segnaposto immagine 2"/>
          <p:cNvSpPr>
            <a:spLocks noGrp="1"/>
          </p:cNvSpPr>
          <p:nvPr>
            <p:ph type="pic" idx="13"/>
          </p:nvPr>
        </p:nvSpPr>
        <p:spPr>
          <a:xfrm>
            <a:off x="2903802" y="1484808"/>
            <a:ext cx="6247402" cy="537319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2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164592" y="1728216"/>
            <a:ext cx="2468880" cy="4572002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400"/>
            </a:lvl1pPr>
            <a:lvl2pPr marL="0" indent="0">
              <a:buClrTx/>
              <a:buSzTx/>
              <a:buNone/>
              <a:defRPr sz="1400"/>
            </a:lvl2pPr>
            <a:lvl3pPr marL="0" indent="0">
              <a:buClrTx/>
              <a:buSzTx/>
              <a:buNone/>
              <a:defRPr sz="1400"/>
            </a:lvl3pPr>
            <a:lvl4pPr marL="0" indent="0">
              <a:buClrTx/>
              <a:buSzTx/>
              <a:buNone/>
              <a:defRPr sz="1400"/>
            </a:lvl4pPr>
            <a:lvl5pPr marL="0" indent="0"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93" name="Rettangolo 10"/>
          <p:cNvSpPr/>
          <p:nvPr/>
        </p:nvSpPr>
        <p:spPr>
          <a:xfrm>
            <a:off x="2855734" y="0"/>
            <a:ext cx="45723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orbel"/>
              </a:defRPr>
            </a:pPr>
            <a:endParaRPr/>
          </a:p>
        </p:txBody>
      </p:sp>
      <p:sp>
        <p:nvSpPr>
          <p:cNvPr id="94" name="Rettangolo 8"/>
          <p:cNvSpPr/>
          <p:nvPr/>
        </p:nvSpPr>
        <p:spPr>
          <a:xfrm>
            <a:off x="2855734" y="0"/>
            <a:ext cx="45723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orbel"/>
              </a:defRPr>
            </a:pPr>
            <a:endParaRPr/>
          </a:p>
        </p:txBody>
      </p:sp>
      <p:sp>
        <p:nvSpPr>
          <p:cNvPr id="95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8908092" y="1193800"/>
            <a:ext cx="165101" cy="1778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9"/>
          <p:cNvSpPr/>
          <p:nvPr/>
        </p:nvSpPr>
        <p:spPr>
          <a:xfrm>
            <a:off x="0" y="1435895"/>
            <a:ext cx="9144000" cy="4572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10160" dir="5400000" rotWithShape="0">
              <a:srgbClr val="000000">
                <a:alpha val="6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orbel"/>
              </a:defRPr>
            </a:pPr>
            <a:endParaRPr/>
          </a:p>
        </p:txBody>
      </p:sp>
      <p:sp>
        <p:nvSpPr>
          <p:cNvPr id="3" name="Rettangolo 6"/>
          <p:cNvSpPr/>
          <p:nvPr/>
        </p:nvSpPr>
        <p:spPr>
          <a:xfrm>
            <a:off x="-1" y="-3"/>
            <a:ext cx="9144001" cy="143373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orbel"/>
              </a:defRPr>
            </a:pPr>
            <a:endParaRPr/>
          </a:p>
        </p:txBody>
      </p:sp>
      <p:sp>
        <p:nvSpPr>
          <p:cNvPr id="4" name="Titolo Testo"/>
          <p:cNvSpPr txBox="1">
            <a:spLocks noGrp="1"/>
          </p:cNvSpPr>
          <p:nvPr>
            <p:ph type="title"/>
          </p:nvPr>
        </p:nvSpPr>
        <p:spPr>
          <a:xfrm>
            <a:off x="457200" y="155447"/>
            <a:ext cx="8229600" cy="1252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Titolo Testo</a:t>
            </a:r>
          </a:p>
        </p:txBody>
      </p:sp>
      <p:sp>
        <p:nvSpPr>
          <p:cNvPr id="5" name="Corpo livello uno…"/>
          <p:cNvSpPr txBox="1"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6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8773160" y="6573519"/>
            <a:ext cx="165101" cy="1778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>
            <a:spAutoFit/>
          </a:bodyPr>
          <a:lstStyle>
            <a:lvl1pPr algn="r">
              <a:defRPr sz="1200">
                <a:solidFill>
                  <a:srgbClr val="414141"/>
                </a:solidFill>
                <a:latin typeface="+mn-lt"/>
                <a:ea typeface="+mn-ea"/>
                <a:cs typeface="+mn-cs"/>
                <a:sym typeface="Corbel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solidFill>
            <a:schemeClr val="accent2">
              <a:lumOff val="16690"/>
            </a:schemeClr>
          </a:solidFill>
          <a:uFillTx/>
          <a:latin typeface="+mn-lt"/>
          <a:ea typeface="+mn-ea"/>
          <a:cs typeface="+mn-cs"/>
          <a:sym typeface="Corbe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solidFill>
            <a:schemeClr val="accent2">
              <a:lumOff val="16690"/>
            </a:schemeClr>
          </a:solidFill>
          <a:uFillTx/>
          <a:latin typeface="+mn-lt"/>
          <a:ea typeface="+mn-ea"/>
          <a:cs typeface="+mn-cs"/>
          <a:sym typeface="Corbe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solidFill>
            <a:schemeClr val="accent2">
              <a:lumOff val="16690"/>
            </a:schemeClr>
          </a:solidFill>
          <a:uFillTx/>
          <a:latin typeface="+mn-lt"/>
          <a:ea typeface="+mn-ea"/>
          <a:cs typeface="+mn-cs"/>
          <a:sym typeface="Corbe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solidFill>
            <a:schemeClr val="accent2">
              <a:lumOff val="16690"/>
            </a:schemeClr>
          </a:solidFill>
          <a:uFillTx/>
          <a:latin typeface="+mn-lt"/>
          <a:ea typeface="+mn-ea"/>
          <a:cs typeface="+mn-cs"/>
          <a:sym typeface="Corbe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solidFill>
            <a:schemeClr val="accent2">
              <a:lumOff val="16690"/>
            </a:schemeClr>
          </a:solidFill>
          <a:uFillTx/>
          <a:latin typeface="+mn-lt"/>
          <a:ea typeface="+mn-ea"/>
          <a:cs typeface="+mn-cs"/>
          <a:sym typeface="Corbe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solidFill>
            <a:schemeClr val="accent2">
              <a:lumOff val="16690"/>
            </a:schemeClr>
          </a:solidFill>
          <a:uFillTx/>
          <a:latin typeface="+mn-lt"/>
          <a:ea typeface="+mn-ea"/>
          <a:cs typeface="+mn-cs"/>
          <a:sym typeface="Corbe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solidFill>
            <a:schemeClr val="accent2">
              <a:lumOff val="16690"/>
            </a:schemeClr>
          </a:solidFill>
          <a:uFillTx/>
          <a:latin typeface="+mn-lt"/>
          <a:ea typeface="+mn-ea"/>
          <a:cs typeface="+mn-cs"/>
          <a:sym typeface="Corbe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solidFill>
            <a:schemeClr val="accent2">
              <a:lumOff val="16690"/>
            </a:schemeClr>
          </a:solidFill>
          <a:uFillTx/>
          <a:latin typeface="+mn-lt"/>
          <a:ea typeface="+mn-ea"/>
          <a:cs typeface="+mn-cs"/>
          <a:sym typeface="Corbe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solidFill>
            <a:schemeClr val="accent2">
              <a:lumOff val="16690"/>
            </a:schemeClr>
          </a:solidFill>
          <a:uFillTx/>
          <a:latin typeface="+mn-lt"/>
          <a:ea typeface="+mn-ea"/>
          <a:cs typeface="+mn-cs"/>
          <a:sym typeface="Corbel"/>
        </a:defRPr>
      </a:lvl9pPr>
    </p:titleStyle>
    <p:bodyStyle>
      <a:lvl1pPr marL="438912" marR="0" indent="-32004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16690"/>
          </a:schemeClr>
        </a:buClr>
        <a:buSzPct val="80000"/>
        <a:buFontTx/>
        <a:buChar char="◼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rbel"/>
        </a:defRPr>
      </a:lvl1pPr>
      <a:lvl2pPr marL="770706" marR="0" indent="-313506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16690"/>
          </a:schemeClr>
        </a:buClr>
        <a:buSzPct val="90000"/>
        <a:buFontTx/>
        <a:buChar char="▪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rbel"/>
        </a:defRPr>
      </a:lvl2pPr>
      <a:lvl3pPr marL="1072896" marR="0" indent="-304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Tx/>
        <a:buChar char="▪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rbel"/>
        </a:defRPr>
      </a:lvl3pPr>
      <a:lvl4pPr marL="1325880" marR="0" indent="-292608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Tx/>
        <a:buChar char="▪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rbel"/>
        </a:defRPr>
      </a:lvl4pPr>
      <a:lvl5pPr marL="1536191" marR="0" indent="-292608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Tx/>
        <a:buChar char="­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rbel"/>
        </a:defRPr>
      </a:lvl5pPr>
      <a:lvl6pPr marL="1737360" marR="0" indent="-292608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Tx/>
        <a:buChar char="●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rbel"/>
        </a:defRPr>
      </a:lvl6pPr>
      <a:lvl7pPr marL="1971038" marR="0" indent="-325117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Tx/>
        <a:buChar char="●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rbel"/>
        </a:defRPr>
      </a:lvl7pPr>
      <a:lvl8pPr marL="2172205" marR="0" indent="-325117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Tx/>
        <a:buChar char="●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rbel"/>
        </a:defRPr>
      </a:lvl8pPr>
      <a:lvl9pPr marL="2373375" marR="0" indent="-325119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Tx/>
        <a:buChar char="●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rbe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ottotitolo 5"/>
          <p:cNvSpPr txBox="1">
            <a:spLocks noGrp="1"/>
          </p:cNvSpPr>
          <p:nvPr>
            <p:ph type="subTitle" sz="quarter" idx="1"/>
          </p:nvPr>
        </p:nvSpPr>
        <p:spPr>
          <a:xfrm>
            <a:off x="500034" y="2357427"/>
            <a:ext cx="8077201" cy="1499620"/>
          </a:xfrm>
          <a:prstGeom prst="rect">
            <a:avLst/>
          </a:prstGeom>
        </p:spPr>
        <p:txBody>
          <a:bodyPr/>
          <a:lstStyle>
            <a:lvl1pPr algn="ctr" defTabSz="795527">
              <a:defRPr sz="2700">
                <a:latin typeface="Bahnschrift Condensed"/>
                <a:ea typeface="Bahnschrift Condensed"/>
                <a:cs typeface="Bahnschrift Condensed"/>
                <a:sym typeface="Bahnschrift Condensed"/>
              </a:defRPr>
            </a:lvl1pPr>
          </a:lstStyle>
          <a:p>
            <a:r>
              <a:t>Can we predict , within 10 years, whether or not a person sees the risk to get coronary heart disease?</a:t>
            </a:r>
          </a:p>
        </p:txBody>
      </p:sp>
      <p:sp>
        <p:nvSpPr>
          <p:cNvPr id="105" name="CasellaDiTesto 7"/>
          <p:cNvSpPr txBox="1"/>
          <p:nvPr/>
        </p:nvSpPr>
        <p:spPr>
          <a:xfrm>
            <a:off x="4617720" y="6215081"/>
            <a:ext cx="4340951" cy="523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400">
                <a:latin typeface="Bahnschrift Light Condensed"/>
                <a:ea typeface="Bahnschrift Light Condensed"/>
                <a:cs typeface="Bahnschrift Light Condensed"/>
                <a:sym typeface="Bahnschrift Light Condensed"/>
              </a:defRPr>
            </a:pPr>
            <a:r>
              <a:t>by</a:t>
            </a:r>
          </a:p>
          <a:p>
            <a:pPr>
              <a:defRPr sz="1400">
                <a:latin typeface="Bahnschrift Light Condensed"/>
                <a:ea typeface="Bahnschrift Light Condensed"/>
                <a:cs typeface="Bahnschrift Light Condensed"/>
                <a:sym typeface="Bahnschrift Light Condensed"/>
              </a:defRPr>
            </a:pPr>
            <a:r>
              <a:t>Antonio Zappia, Flavia Penta, Gabriel Radu Taranciuc</a:t>
            </a:r>
          </a:p>
        </p:txBody>
      </p:sp>
      <p:sp>
        <p:nvSpPr>
          <p:cNvPr id="106" name="CasellaDiTesto 8"/>
          <p:cNvSpPr txBox="1"/>
          <p:nvPr/>
        </p:nvSpPr>
        <p:spPr>
          <a:xfrm>
            <a:off x="1045819" y="214289"/>
            <a:ext cx="6480856" cy="523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800" i="1">
                <a:solidFill>
                  <a:srgbClr val="FFFFFF"/>
                </a:solidFill>
                <a:latin typeface="Bahnschrift Light Condensed"/>
                <a:ea typeface="Bahnschrift Light Condensed"/>
                <a:cs typeface="Bahnschrift Light Condensed"/>
                <a:sym typeface="Bahnschrift Light Condensed"/>
              </a:defRPr>
            </a:lvl1pPr>
          </a:lstStyle>
          <a:p>
            <a:r>
              <a:t>FINAL PROJECT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itolo 9"/>
          <p:cNvSpPr txBox="1">
            <a:spLocks noGrp="1"/>
          </p:cNvSpPr>
          <p:nvPr>
            <p:ph type="title"/>
          </p:nvPr>
        </p:nvSpPr>
        <p:spPr>
          <a:xfrm>
            <a:off x="2907509" y="-497581"/>
            <a:ext cx="7686700" cy="2428895"/>
          </a:xfrm>
          <a:prstGeom prst="rect">
            <a:avLst/>
          </a:prstGeom>
        </p:spPr>
        <p:txBody>
          <a:bodyPr/>
          <a:lstStyle/>
          <a:p>
            <a:pPr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 </a:t>
            </a:r>
            <a:r>
              <a:rPr i="1"/>
              <a:t>Logistic Regression</a:t>
            </a:r>
          </a:p>
        </p:txBody>
      </p:sp>
      <p:sp>
        <p:nvSpPr>
          <p:cNvPr id="146" name="Rettangolo 5"/>
          <p:cNvSpPr txBox="1"/>
          <p:nvPr/>
        </p:nvSpPr>
        <p:spPr>
          <a:xfrm>
            <a:off x="3260397" y="1785927"/>
            <a:ext cx="1970658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Confusion Matrix</a:t>
            </a:r>
          </a:p>
        </p:txBody>
      </p:sp>
      <p:pic>
        <p:nvPicPr>
          <p:cNvPr id="147" name="Picture 3" descr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428868"/>
            <a:ext cx="4186250" cy="423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Rettangolo 8"/>
          <p:cNvSpPr txBox="1"/>
          <p:nvPr/>
        </p:nvSpPr>
        <p:spPr>
          <a:xfrm>
            <a:off x="4617720" y="2357429"/>
            <a:ext cx="4266280" cy="3710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buSzPct val="100000"/>
              <a:buChar char="▪"/>
              <a:defRPr sz="1700">
                <a:latin typeface="+mn-lt"/>
                <a:ea typeface="+mn-ea"/>
                <a:cs typeface="+mn-cs"/>
                <a:sym typeface="Corbel"/>
              </a:defRPr>
            </a:pPr>
            <a:r>
              <a:t>  69 true True Positive predictions (that is, the prediction says that a patient RUNS the risk, and he really runs the risk!)</a:t>
            </a:r>
          </a:p>
          <a:p>
            <a:pPr>
              <a:defRPr sz="1700"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>
              <a:buSzPct val="100000"/>
              <a:buChar char="▪"/>
              <a:defRPr sz="1700">
                <a:latin typeface="+mn-lt"/>
                <a:ea typeface="+mn-ea"/>
                <a:cs typeface="+mn-cs"/>
                <a:sym typeface="Corbel"/>
              </a:defRPr>
            </a:pPr>
            <a:r>
              <a:t>  83 true True Negative predictions (that is, the prediction says that a patient DOESN'T run the risk, and he really DOESN'T run the risk!)</a:t>
            </a:r>
          </a:p>
          <a:p>
            <a:pPr>
              <a:defRPr sz="1700"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>
              <a:buSzPct val="100000"/>
              <a:buChar char="▪"/>
              <a:defRPr sz="1700">
                <a:latin typeface="+mn-lt"/>
                <a:ea typeface="+mn-ea"/>
                <a:cs typeface="+mn-cs"/>
                <a:sym typeface="Corbel"/>
              </a:defRPr>
            </a:pPr>
            <a:r>
              <a:t>  39 false False Positive predictions (that is, the prediction says that a patient RUNS the risk, but he doesn't really run the risk!)</a:t>
            </a:r>
          </a:p>
          <a:p>
            <a:pPr>
              <a:defRPr sz="1700"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>
              <a:buSzPct val="100000"/>
              <a:buChar char="▪"/>
              <a:defRPr sz="1700">
                <a:latin typeface="+mn-lt"/>
                <a:ea typeface="+mn-ea"/>
                <a:cs typeface="+mn-cs"/>
                <a:sym typeface="Corbel"/>
              </a:defRPr>
            </a:pPr>
            <a:r>
              <a:t>  38 false False Negative predictions (that is, the prediction says that a patient DOESN'T run the risk, but he really run the risk!)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olo 9"/>
          <p:cNvSpPr txBox="1">
            <a:spLocks noGrp="1"/>
          </p:cNvSpPr>
          <p:nvPr>
            <p:ph type="title"/>
          </p:nvPr>
        </p:nvSpPr>
        <p:spPr>
          <a:xfrm>
            <a:off x="2857488" y="-497581"/>
            <a:ext cx="7686700" cy="2428895"/>
          </a:xfrm>
          <a:prstGeom prst="rect">
            <a:avLst/>
          </a:prstGeom>
        </p:spPr>
        <p:txBody>
          <a:bodyPr/>
          <a:lstStyle/>
          <a:p>
            <a:pPr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 </a:t>
            </a:r>
            <a:r>
              <a:rPr i="1"/>
              <a:t>Logistic Regression</a:t>
            </a:r>
          </a:p>
        </p:txBody>
      </p:sp>
      <p:sp>
        <p:nvSpPr>
          <p:cNvPr id="151" name="Rettangolo 4"/>
          <p:cNvSpPr txBox="1"/>
          <p:nvPr/>
        </p:nvSpPr>
        <p:spPr>
          <a:xfrm>
            <a:off x="260002" y="3357563"/>
            <a:ext cx="780795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Recall</a:t>
            </a:r>
          </a:p>
        </p:txBody>
      </p:sp>
      <p:sp>
        <p:nvSpPr>
          <p:cNvPr id="152" name="Rectangle 3"/>
          <p:cNvSpPr/>
          <p:nvPr/>
        </p:nvSpPr>
        <p:spPr>
          <a:xfrm>
            <a:off x="285718" y="2361378"/>
            <a:ext cx="7963472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percentage of the accuracy of our positive predictions, represented by the Precision,</a:t>
            </a:r>
          </a:p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is:   </a:t>
            </a:r>
            <a:r>
              <a:rPr sz="2000" i="1">
                <a:solidFill>
                  <a:srgbClr val="0070C0"/>
                </a:solidFill>
              </a:rPr>
              <a:t>63.89% </a:t>
            </a:r>
          </a:p>
        </p:txBody>
      </p:sp>
      <p:sp>
        <p:nvSpPr>
          <p:cNvPr id="153" name="Rettangolo 7"/>
          <p:cNvSpPr txBox="1"/>
          <p:nvPr/>
        </p:nvSpPr>
        <p:spPr>
          <a:xfrm>
            <a:off x="188563" y="1857364"/>
            <a:ext cx="1119809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Precision</a:t>
            </a:r>
          </a:p>
        </p:txBody>
      </p:sp>
      <p:sp>
        <p:nvSpPr>
          <p:cNvPr id="154" name="Rectangle 4"/>
          <p:cNvSpPr/>
          <p:nvPr/>
        </p:nvSpPr>
        <p:spPr>
          <a:xfrm>
            <a:off x="285719" y="3790138"/>
            <a:ext cx="8858282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ratio of positive instances that are correctly detected by the classifier (true positive rate), represented by the Recall, is:   </a:t>
            </a:r>
            <a:r>
              <a:rPr sz="2000" i="1">
                <a:solidFill>
                  <a:srgbClr val="0070C0"/>
                </a:solidFill>
              </a:rPr>
              <a:t>64.49% </a:t>
            </a:r>
          </a:p>
        </p:txBody>
      </p:sp>
      <p:sp>
        <p:nvSpPr>
          <p:cNvPr id="155" name="Rettangolo 9"/>
          <p:cNvSpPr txBox="1"/>
          <p:nvPr/>
        </p:nvSpPr>
        <p:spPr>
          <a:xfrm>
            <a:off x="260002" y="4786323"/>
            <a:ext cx="1069516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F1-score</a:t>
            </a:r>
          </a:p>
        </p:txBody>
      </p:sp>
      <p:sp>
        <p:nvSpPr>
          <p:cNvPr id="156" name="CasellaDiTesto 10"/>
          <p:cNvSpPr txBox="1"/>
          <p:nvPr/>
        </p:nvSpPr>
        <p:spPr>
          <a:xfrm>
            <a:off x="285720" y="5214949"/>
            <a:ext cx="8858282" cy="891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F1-score, represented by the harmonic mean of precision and recall which,  differently from the regular mean (that gives equal weight to all values),  gives more weight  to low values - favoring classifiers that have similar precision and recall  - is:   </a:t>
            </a:r>
            <a:r>
              <a:rPr sz="2000" i="1">
                <a:solidFill>
                  <a:srgbClr val="0070C0"/>
                </a:solidFill>
              </a:rPr>
              <a:t>64.19%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olo 9"/>
          <p:cNvSpPr txBox="1">
            <a:spLocks noGrp="1"/>
          </p:cNvSpPr>
          <p:nvPr>
            <p:ph type="title"/>
          </p:nvPr>
        </p:nvSpPr>
        <p:spPr>
          <a:xfrm>
            <a:off x="2832088" y="-497581"/>
            <a:ext cx="7686700" cy="2428895"/>
          </a:xfrm>
          <a:prstGeom prst="rect">
            <a:avLst/>
          </a:prstGeom>
        </p:spPr>
        <p:txBody>
          <a:bodyPr/>
          <a:lstStyle/>
          <a:p>
            <a:pPr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 </a:t>
            </a:r>
            <a:r>
              <a:rPr i="1"/>
              <a:t>Logistic Regression</a:t>
            </a:r>
          </a:p>
        </p:txBody>
      </p:sp>
      <p:sp>
        <p:nvSpPr>
          <p:cNvPr id="159" name="Rettangolo 4"/>
          <p:cNvSpPr txBox="1"/>
          <p:nvPr/>
        </p:nvSpPr>
        <p:spPr>
          <a:xfrm>
            <a:off x="117093" y="1714488"/>
            <a:ext cx="8981187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 Receiver Operating Characteristic (ROC) and Area Under the ROC Curve (AUC)</a:t>
            </a:r>
          </a:p>
        </p:txBody>
      </p:sp>
      <p:pic>
        <p:nvPicPr>
          <p:cNvPr id="160" name="Picture 2" descr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909" y="2143116"/>
            <a:ext cx="4473033" cy="3000398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Rectangle 3"/>
          <p:cNvSpPr/>
          <p:nvPr/>
        </p:nvSpPr>
        <p:spPr>
          <a:xfrm>
            <a:off x="5643569" y="2831734"/>
            <a:ext cx="2928960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Area Under the ROC curve (</a:t>
            </a:r>
            <a:r>
              <a:rPr sz="2000"/>
              <a:t>AUC</a:t>
            </a:r>
            <a:r>
              <a:t>) is:</a:t>
            </a:r>
            <a:r>
              <a:rPr sz="2000" i="1">
                <a:solidFill>
                  <a:srgbClr val="0070C0"/>
                </a:solidFill>
              </a:rPr>
              <a:t> 0.7194</a:t>
            </a:r>
            <a:r>
              <a:rPr sz="1200" i="1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162" name="Rettangolo 7"/>
          <p:cNvSpPr txBox="1"/>
          <p:nvPr/>
        </p:nvSpPr>
        <p:spPr>
          <a:xfrm>
            <a:off x="402877" y="5643579"/>
            <a:ext cx="1128725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Accuracy</a:t>
            </a:r>
          </a:p>
        </p:txBody>
      </p:sp>
      <p:sp>
        <p:nvSpPr>
          <p:cNvPr id="163" name="Rectangle 4"/>
          <p:cNvSpPr/>
          <p:nvPr/>
        </p:nvSpPr>
        <p:spPr>
          <a:xfrm>
            <a:off x="428594" y="6064655"/>
            <a:ext cx="5056394" cy="292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overall predicted accuracy of the model is: </a:t>
            </a:r>
            <a:r>
              <a:rPr sz="2000" i="1">
                <a:solidFill>
                  <a:srgbClr val="0070C0"/>
                </a:solidFill>
              </a:rPr>
              <a:t>66.38%</a:t>
            </a:r>
            <a:r>
              <a:rPr sz="1100"/>
              <a:t> 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egnaposto contenuto 2"/>
          <p:cNvSpPr txBox="1"/>
          <p:nvPr/>
        </p:nvSpPr>
        <p:spPr>
          <a:xfrm>
            <a:off x="530108" y="2286426"/>
            <a:ext cx="4619429" cy="6102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In this confusion matrix we have:</a:t>
            </a:r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68 True Positive Predictions</a:t>
            </a:r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72 True Negative Predictions</a:t>
            </a:r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50 False Positive Predictions</a:t>
            </a:r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39 False Negative Predictions</a:t>
            </a:r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defTabSz="212597">
              <a:defRPr>
                <a:solidFill>
                  <a:srgbClr val="6B6B6B"/>
                </a:solidFill>
              </a:defRPr>
            </a:pPr>
            <a:endParaRPr/>
          </a:p>
        </p:txBody>
      </p:sp>
      <p:sp>
        <p:nvSpPr>
          <p:cNvPr id="166" name="Rettangolo 5"/>
          <p:cNvSpPr txBox="1"/>
          <p:nvPr/>
        </p:nvSpPr>
        <p:spPr>
          <a:xfrm>
            <a:off x="3586669" y="1671627"/>
            <a:ext cx="1970658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Confusion Matrix</a:t>
            </a:r>
          </a:p>
        </p:txBody>
      </p:sp>
      <p:sp>
        <p:nvSpPr>
          <p:cNvPr id="167" name="Titolo 9"/>
          <p:cNvSpPr txBox="1"/>
          <p:nvPr/>
        </p:nvSpPr>
        <p:spPr>
          <a:xfrm>
            <a:off x="2688764" y="-497581"/>
            <a:ext cx="7686703" cy="2428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 </a:t>
            </a:r>
            <a:r>
              <a:rPr i="1"/>
              <a:t>K-Nearest Neighbour</a:t>
            </a:r>
          </a:p>
        </p:txBody>
      </p:sp>
      <p:pic>
        <p:nvPicPr>
          <p:cNvPr id="168" name="ConfusionMatrix KNN..png" descr="ConfusionMatrix KNN..png"/>
          <p:cNvPicPr>
            <a:picLocks noChangeAspect="1"/>
          </p:cNvPicPr>
          <p:nvPr/>
        </p:nvPicPr>
        <p:blipFill>
          <a:blip r:embed="rId2" cstate="print"/>
          <a:srcRect t="2311" b="2312"/>
          <a:stretch>
            <a:fillRect/>
          </a:stretch>
        </p:blipFill>
        <p:spPr>
          <a:xfrm>
            <a:off x="4438989" y="2238534"/>
            <a:ext cx="4186251" cy="4232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ttangolo 4"/>
          <p:cNvSpPr txBox="1"/>
          <p:nvPr/>
        </p:nvSpPr>
        <p:spPr>
          <a:xfrm>
            <a:off x="260002" y="2919055"/>
            <a:ext cx="780795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Recall</a:t>
            </a:r>
          </a:p>
        </p:txBody>
      </p:sp>
      <p:sp>
        <p:nvSpPr>
          <p:cNvPr id="171" name="Rectangle 3"/>
          <p:cNvSpPr/>
          <p:nvPr/>
        </p:nvSpPr>
        <p:spPr>
          <a:xfrm>
            <a:off x="285718" y="2120078"/>
            <a:ext cx="7963472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percentage of the accuracy of our positive predictions, represented by the Precision,</a:t>
            </a:r>
          </a:p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is:   </a:t>
            </a:r>
            <a:r>
              <a:rPr sz="2000" i="1">
                <a:solidFill>
                  <a:srgbClr val="0070C0"/>
                </a:solidFill>
              </a:rPr>
              <a:t>57.63%</a:t>
            </a:r>
          </a:p>
        </p:txBody>
      </p:sp>
      <p:sp>
        <p:nvSpPr>
          <p:cNvPr id="172" name="Rettangolo 7"/>
          <p:cNvSpPr txBox="1"/>
          <p:nvPr/>
        </p:nvSpPr>
        <p:spPr>
          <a:xfrm>
            <a:off x="188563" y="1616064"/>
            <a:ext cx="1119809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Precision</a:t>
            </a:r>
          </a:p>
        </p:txBody>
      </p:sp>
      <p:sp>
        <p:nvSpPr>
          <p:cNvPr id="173" name="Rectangle 4"/>
          <p:cNvSpPr/>
          <p:nvPr/>
        </p:nvSpPr>
        <p:spPr>
          <a:xfrm>
            <a:off x="285719" y="3352524"/>
            <a:ext cx="8858282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ratio of positive instances that are correctly detected by the classifier (true positive rate), represented by the Recall, is:   </a:t>
            </a:r>
            <a:r>
              <a:rPr sz="2000" i="1">
                <a:solidFill>
                  <a:srgbClr val="0070C0"/>
                </a:solidFill>
              </a:rPr>
              <a:t>63.55%</a:t>
            </a:r>
          </a:p>
        </p:txBody>
      </p:sp>
      <p:sp>
        <p:nvSpPr>
          <p:cNvPr id="174" name="Rettangolo 9"/>
          <p:cNvSpPr txBox="1"/>
          <p:nvPr/>
        </p:nvSpPr>
        <p:spPr>
          <a:xfrm>
            <a:off x="213710" y="4087823"/>
            <a:ext cx="1069516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F1-score</a:t>
            </a:r>
          </a:p>
        </p:txBody>
      </p:sp>
      <p:sp>
        <p:nvSpPr>
          <p:cNvPr id="175" name="CasellaDiTesto 10"/>
          <p:cNvSpPr txBox="1"/>
          <p:nvPr/>
        </p:nvSpPr>
        <p:spPr>
          <a:xfrm>
            <a:off x="285719" y="4584970"/>
            <a:ext cx="8858282" cy="1183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F1-score, represented by the harmonic mean of precision and recall which,  differently from the regular mean (that gives equal weight to all values),  gives more weight  to low values - favoring classifiers that have similar precision and recall  - is:   </a:t>
            </a:r>
            <a:r>
              <a:rPr sz="2000" i="1">
                <a:solidFill>
                  <a:srgbClr val="0070C0"/>
                </a:solidFill>
              </a:rPr>
              <a:t>60.44%</a:t>
            </a:r>
            <a:br>
              <a:rPr sz="2000" i="1">
                <a:solidFill>
                  <a:srgbClr val="0070C0"/>
                </a:solidFill>
              </a:rPr>
            </a:br>
            <a:endParaRPr sz="2000" i="1">
              <a:solidFill>
                <a:srgbClr val="0070C0"/>
              </a:solidFill>
            </a:endParaRPr>
          </a:p>
        </p:txBody>
      </p:sp>
      <p:sp>
        <p:nvSpPr>
          <p:cNvPr id="176" name="Titolo 9"/>
          <p:cNvSpPr txBox="1"/>
          <p:nvPr/>
        </p:nvSpPr>
        <p:spPr>
          <a:xfrm>
            <a:off x="2587164" y="-517597"/>
            <a:ext cx="7686703" cy="2428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 </a:t>
            </a:r>
            <a:r>
              <a:rPr i="1"/>
              <a:t>K-Nearest Neighbour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alleria immagini" descr="Galleria immagini"/>
          <p:cNvPicPr>
            <a:picLocks noChangeAspect="1"/>
          </p:cNvPicPr>
          <p:nvPr/>
        </p:nvPicPr>
        <p:blipFill>
          <a:blip r:embed="rId2" cstate="print"/>
          <a:srcRect t="897" b="896"/>
          <a:stretch>
            <a:fillRect/>
          </a:stretch>
        </p:blipFill>
        <p:spPr>
          <a:xfrm>
            <a:off x="4789039" y="2834194"/>
            <a:ext cx="4070423" cy="26717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Galleria immagini" descr="Galleria immagini"/>
          <p:cNvPicPr>
            <a:picLocks noChangeAspect="1"/>
          </p:cNvPicPr>
          <p:nvPr/>
        </p:nvPicPr>
        <p:blipFill>
          <a:blip r:embed="rId3" cstate="print"/>
          <a:srcRect l="997" r="997"/>
          <a:stretch>
            <a:fillRect/>
          </a:stretch>
        </p:blipFill>
        <p:spPr>
          <a:xfrm>
            <a:off x="195062" y="2834392"/>
            <a:ext cx="3977056" cy="2671361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Titolo 9"/>
          <p:cNvSpPr txBox="1"/>
          <p:nvPr/>
        </p:nvSpPr>
        <p:spPr>
          <a:xfrm>
            <a:off x="2574464" y="-497581"/>
            <a:ext cx="7686703" cy="2428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 </a:t>
            </a:r>
            <a:r>
              <a:rPr i="1"/>
              <a:t>K-Nearest Neighbour</a:t>
            </a:r>
          </a:p>
        </p:txBody>
      </p:sp>
      <p:sp>
        <p:nvSpPr>
          <p:cNvPr id="183" name="Rettangolo 9"/>
          <p:cNvSpPr txBox="1"/>
          <p:nvPr/>
        </p:nvSpPr>
        <p:spPr>
          <a:xfrm>
            <a:off x="1088528" y="1686474"/>
            <a:ext cx="6966940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Analyses F1 Score and Accuracy respect Number of Neighbour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ROCCurve KNN.png" descr="ROCCurve KN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22845" y="2273164"/>
            <a:ext cx="4789867" cy="3449698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Rettangolo 4"/>
          <p:cNvSpPr txBox="1"/>
          <p:nvPr/>
        </p:nvSpPr>
        <p:spPr>
          <a:xfrm>
            <a:off x="117093" y="1714488"/>
            <a:ext cx="8981187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 Receiver Operating Characteristic (ROC) and Area Under the ROC Curve (AUC)</a:t>
            </a:r>
          </a:p>
        </p:txBody>
      </p:sp>
      <p:sp>
        <p:nvSpPr>
          <p:cNvPr id="187" name="Rectangle 3"/>
          <p:cNvSpPr/>
          <p:nvPr/>
        </p:nvSpPr>
        <p:spPr>
          <a:xfrm>
            <a:off x="576268" y="3288934"/>
            <a:ext cx="2711623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Area Under the ROC curve (</a:t>
            </a:r>
            <a:r>
              <a:rPr sz="2000"/>
              <a:t>AUC</a:t>
            </a:r>
            <a:r>
              <a:t>) is:</a:t>
            </a:r>
            <a:r>
              <a:rPr sz="2000" i="1">
                <a:solidFill>
                  <a:srgbClr val="0070C0"/>
                </a:solidFill>
              </a:rPr>
              <a:t> 0.6384</a:t>
            </a:r>
            <a:r>
              <a:rPr sz="1200" i="1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188" name="Rettangolo 7"/>
          <p:cNvSpPr txBox="1"/>
          <p:nvPr/>
        </p:nvSpPr>
        <p:spPr>
          <a:xfrm>
            <a:off x="402877" y="5643579"/>
            <a:ext cx="1128725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Accuracy</a:t>
            </a:r>
          </a:p>
        </p:txBody>
      </p:sp>
      <p:sp>
        <p:nvSpPr>
          <p:cNvPr id="189" name="Rectangle 4"/>
          <p:cNvSpPr/>
          <p:nvPr/>
        </p:nvSpPr>
        <p:spPr>
          <a:xfrm>
            <a:off x="428594" y="6064655"/>
            <a:ext cx="5056890" cy="292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overall predicted accuracy of the model is: </a:t>
            </a:r>
            <a:r>
              <a:rPr sz="2000" i="1">
                <a:solidFill>
                  <a:srgbClr val="0070C0"/>
                </a:solidFill>
              </a:rPr>
              <a:t>61.14%</a:t>
            </a:r>
            <a:r>
              <a:rPr sz="1100"/>
              <a:t> </a:t>
            </a:r>
          </a:p>
        </p:txBody>
      </p:sp>
      <p:sp>
        <p:nvSpPr>
          <p:cNvPr id="190" name="Titolo 9"/>
          <p:cNvSpPr txBox="1"/>
          <p:nvPr/>
        </p:nvSpPr>
        <p:spPr>
          <a:xfrm>
            <a:off x="2574464" y="-497581"/>
            <a:ext cx="7686703" cy="2428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 </a:t>
            </a:r>
            <a:r>
              <a:rPr i="1"/>
              <a:t>K-Nearest Neighbour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alleria immagini" descr="Galleria immagini"/>
          <p:cNvPicPr>
            <a:picLocks noChangeAspect="1"/>
          </p:cNvPicPr>
          <p:nvPr/>
        </p:nvPicPr>
        <p:blipFill>
          <a:blip r:embed="rId2" cstate="print"/>
          <a:srcRect t="420" b="420"/>
          <a:stretch>
            <a:fillRect/>
          </a:stretch>
        </p:blipFill>
        <p:spPr>
          <a:xfrm>
            <a:off x="4592634" y="2009944"/>
            <a:ext cx="4346031" cy="4567787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Segnaposto contenuto 2"/>
          <p:cNvSpPr txBox="1"/>
          <p:nvPr/>
        </p:nvSpPr>
        <p:spPr>
          <a:xfrm>
            <a:off x="530108" y="2286426"/>
            <a:ext cx="4619429" cy="6102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In this confusion matrix we have:</a:t>
            </a:r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70 True Positive Predictions</a:t>
            </a:r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81 True Negative Predictions</a:t>
            </a:r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41 False Positive Predictions</a:t>
            </a:r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37 False Negative Predictions</a:t>
            </a:r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defTabSz="212597">
              <a:defRPr>
                <a:solidFill>
                  <a:srgbClr val="6B6B6B"/>
                </a:solidFill>
              </a:defRPr>
            </a:pPr>
            <a:endParaRPr/>
          </a:p>
        </p:txBody>
      </p:sp>
      <p:sp>
        <p:nvSpPr>
          <p:cNvPr id="194" name="Titolo 9"/>
          <p:cNvSpPr txBox="1"/>
          <p:nvPr/>
        </p:nvSpPr>
        <p:spPr>
          <a:xfrm>
            <a:off x="2401742" y="-497581"/>
            <a:ext cx="7355038" cy="2428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 </a:t>
            </a:r>
            <a:r>
              <a:rPr i="1"/>
              <a:t>Support Vector Machine</a:t>
            </a:r>
          </a:p>
        </p:txBody>
      </p:sp>
      <p:sp>
        <p:nvSpPr>
          <p:cNvPr id="195" name="Rettangolo 5"/>
          <p:cNvSpPr txBox="1"/>
          <p:nvPr/>
        </p:nvSpPr>
        <p:spPr>
          <a:xfrm>
            <a:off x="3586669" y="1671627"/>
            <a:ext cx="1970658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Confusion Matrix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ettangolo 4"/>
          <p:cNvSpPr txBox="1"/>
          <p:nvPr/>
        </p:nvSpPr>
        <p:spPr>
          <a:xfrm>
            <a:off x="260002" y="3357563"/>
            <a:ext cx="780795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Recall</a:t>
            </a:r>
          </a:p>
        </p:txBody>
      </p:sp>
      <p:sp>
        <p:nvSpPr>
          <p:cNvPr id="198" name="Rectangle 3"/>
          <p:cNvSpPr/>
          <p:nvPr/>
        </p:nvSpPr>
        <p:spPr>
          <a:xfrm>
            <a:off x="285718" y="2361378"/>
            <a:ext cx="7963472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percentage of the accuracy of our positive predictions, represented by the Precision,</a:t>
            </a:r>
          </a:p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is:   </a:t>
            </a:r>
            <a:r>
              <a:rPr sz="2000" i="1">
                <a:solidFill>
                  <a:srgbClr val="0070C0"/>
                </a:solidFill>
              </a:rPr>
              <a:t>63.06% </a:t>
            </a:r>
          </a:p>
        </p:txBody>
      </p:sp>
      <p:sp>
        <p:nvSpPr>
          <p:cNvPr id="199" name="Rettangolo 7"/>
          <p:cNvSpPr txBox="1"/>
          <p:nvPr/>
        </p:nvSpPr>
        <p:spPr>
          <a:xfrm>
            <a:off x="188563" y="1857364"/>
            <a:ext cx="1119809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Precision</a:t>
            </a:r>
          </a:p>
        </p:txBody>
      </p:sp>
      <p:sp>
        <p:nvSpPr>
          <p:cNvPr id="200" name="Rectangle 4"/>
          <p:cNvSpPr/>
          <p:nvPr/>
        </p:nvSpPr>
        <p:spPr>
          <a:xfrm>
            <a:off x="285719" y="3790138"/>
            <a:ext cx="8858282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ratio of positive instances that are correctly detected by the classifier (true positive rate), represented by the Recall, is:   </a:t>
            </a:r>
            <a:r>
              <a:rPr sz="2000" i="1">
                <a:solidFill>
                  <a:srgbClr val="0070C0"/>
                </a:solidFill>
              </a:rPr>
              <a:t>65.42% </a:t>
            </a:r>
          </a:p>
        </p:txBody>
      </p:sp>
      <p:sp>
        <p:nvSpPr>
          <p:cNvPr id="201" name="Rettangolo 9"/>
          <p:cNvSpPr txBox="1"/>
          <p:nvPr/>
        </p:nvSpPr>
        <p:spPr>
          <a:xfrm>
            <a:off x="260002" y="4786323"/>
            <a:ext cx="1069516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F1-score</a:t>
            </a:r>
          </a:p>
        </p:txBody>
      </p:sp>
      <p:sp>
        <p:nvSpPr>
          <p:cNvPr id="202" name="CasellaDiTesto 10"/>
          <p:cNvSpPr txBox="1"/>
          <p:nvPr/>
        </p:nvSpPr>
        <p:spPr>
          <a:xfrm>
            <a:off x="285720" y="5214949"/>
            <a:ext cx="8858282" cy="891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F1-score, represented by the harmonic mean of precision and recall which,  differently from the regular mean (that gives equal weight to all values),  gives more weight  to low values - favoring classifiers that have similar precision and recall  - is:   </a:t>
            </a:r>
            <a:r>
              <a:rPr sz="2000" i="1">
                <a:solidFill>
                  <a:srgbClr val="0070C0"/>
                </a:solidFill>
              </a:rPr>
              <a:t>64.22%</a:t>
            </a:r>
          </a:p>
        </p:txBody>
      </p:sp>
      <p:sp>
        <p:nvSpPr>
          <p:cNvPr id="203" name="Titolo 9"/>
          <p:cNvSpPr txBox="1"/>
          <p:nvPr/>
        </p:nvSpPr>
        <p:spPr>
          <a:xfrm>
            <a:off x="2490642" y="-497581"/>
            <a:ext cx="7355038" cy="2428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 </a:t>
            </a:r>
            <a:r>
              <a:rPr i="1"/>
              <a:t>Support Vector Machine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alleria immagini" descr="Galleria immagini"/>
          <p:cNvPicPr>
            <a:picLocks noChangeAspect="1"/>
          </p:cNvPicPr>
          <p:nvPr/>
        </p:nvPicPr>
        <p:blipFill>
          <a:blip r:embed="rId2" cstate="print"/>
          <a:srcRect t="173" b="172"/>
          <a:stretch>
            <a:fillRect/>
          </a:stretch>
        </p:blipFill>
        <p:spPr>
          <a:xfrm>
            <a:off x="3371441" y="2131634"/>
            <a:ext cx="5849852" cy="3786469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Titolo 9"/>
          <p:cNvSpPr txBox="1"/>
          <p:nvPr/>
        </p:nvSpPr>
        <p:spPr>
          <a:xfrm>
            <a:off x="2453059" y="-497581"/>
            <a:ext cx="7686703" cy="2428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 </a:t>
            </a:r>
            <a:r>
              <a:rPr i="1"/>
              <a:t>Support Vector Machine</a:t>
            </a:r>
          </a:p>
        </p:txBody>
      </p:sp>
      <p:sp>
        <p:nvSpPr>
          <p:cNvPr id="207" name="Rettangolo 4"/>
          <p:cNvSpPr txBox="1"/>
          <p:nvPr/>
        </p:nvSpPr>
        <p:spPr>
          <a:xfrm>
            <a:off x="117093" y="1714488"/>
            <a:ext cx="8981187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 Receiver Operating Characteristic (ROC) and Area Under the ROC Curve (AUC)</a:t>
            </a:r>
          </a:p>
        </p:txBody>
      </p:sp>
      <p:sp>
        <p:nvSpPr>
          <p:cNvPr id="208" name="Rectangle 3"/>
          <p:cNvSpPr/>
          <p:nvPr/>
        </p:nvSpPr>
        <p:spPr>
          <a:xfrm>
            <a:off x="576268" y="3288934"/>
            <a:ext cx="2711623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Area Under the ROC curve (</a:t>
            </a:r>
            <a:r>
              <a:rPr sz="2000"/>
              <a:t>AUC</a:t>
            </a:r>
            <a:r>
              <a:t>) is:</a:t>
            </a:r>
            <a:r>
              <a:rPr sz="2000" i="1">
                <a:solidFill>
                  <a:srgbClr val="0070C0"/>
                </a:solidFill>
              </a:rPr>
              <a:t> 0.7164</a:t>
            </a:r>
            <a:r>
              <a:rPr sz="1200" i="1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209" name="Rettangolo 7"/>
          <p:cNvSpPr txBox="1"/>
          <p:nvPr/>
        </p:nvSpPr>
        <p:spPr>
          <a:xfrm>
            <a:off x="402877" y="5643579"/>
            <a:ext cx="1128725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Accuracy</a:t>
            </a:r>
          </a:p>
        </p:txBody>
      </p:sp>
      <p:sp>
        <p:nvSpPr>
          <p:cNvPr id="210" name="Rectangle 4"/>
          <p:cNvSpPr/>
          <p:nvPr/>
        </p:nvSpPr>
        <p:spPr>
          <a:xfrm>
            <a:off x="428594" y="6064655"/>
            <a:ext cx="5056394" cy="292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overall predicted accuracy of the model is: </a:t>
            </a:r>
            <a:r>
              <a:rPr sz="2000" i="1">
                <a:solidFill>
                  <a:srgbClr val="0070C0"/>
                </a:solidFill>
              </a:rPr>
              <a:t>65.94%</a:t>
            </a:r>
            <a:r>
              <a:rPr sz="1100"/>
              <a:t>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olo 9"/>
          <p:cNvSpPr txBox="1">
            <a:spLocks noGrp="1"/>
          </p:cNvSpPr>
          <p:nvPr>
            <p:ph type="title"/>
          </p:nvPr>
        </p:nvSpPr>
        <p:spPr>
          <a:xfrm>
            <a:off x="2643171" y="-500091"/>
            <a:ext cx="6329383" cy="2428895"/>
          </a:xfrm>
          <a:prstGeom prst="rect">
            <a:avLst/>
          </a:prstGeom>
        </p:spPr>
        <p:txBody>
          <a:bodyPr/>
          <a:lstStyle>
            <a:lvl1pPr algn="r"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lvl1pPr>
          </a:lstStyle>
          <a:p>
            <a:r>
              <a:rPr dirty="0"/>
              <a:t>Introduction</a:t>
            </a:r>
          </a:p>
        </p:txBody>
      </p:sp>
      <p:sp>
        <p:nvSpPr>
          <p:cNvPr id="109" name="Segnaposto contenuto 10"/>
          <p:cNvSpPr txBox="1">
            <a:spLocks noGrp="1"/>
          </p:cNvSpPr>
          <p:nvPr>
            <p:ph type="body" idx="1"/>
          </p:nvPr>
        </p:nvSpPr>
        <p:spPr>
          <a:xfrm>
            <a:off x="500034" y="1785926"/>
            <a:ext cx="8229601" cy="4625611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0" indent="0">
              <a:lnSpc>
                <a:spcPct val="90000"/>
              </a:lnSpc>
              <a:buSzTx/>
              <a:buNone/>
              <a:defRPr sz="2900"/>
            </a:pPr>
            <a:r>
              <a:rPr dirty="0"/>
              <a:t>World Health Organization has estimated 12 million deaths occur worldwide, every year due to Heart diseases; in fact, Cardiovascular diseases are the number </a:t>
            </a:r>
            <a:r>
              <a:rPr b="1" dirty="0"/>
              <a:t>1</a:t>
            </a:r>
            <a:r>
              <a:rPr dirty="0"/>
              <a:t> cause of death globally!</a:t>
            </a:r>
            <a:endParaRPr lang="it-IT" dirty="0"/>
          </a:p>
          <a:p>
            <a:pPr marL="0" indent="0">
              <a:lnSpc>
                <a:spcPct val="90000"/>
              </a:lnSpc>
              <a:buSzTx/>
              <a:buNone/>
              <a:defRPr sz="2900"/>
            </a:pPr>
            <a:endParaRPr dirty="0"/>
          </a:p>
          <a:p>
            <a:pPr marL="0" indent="0">
              <a:lnSpc>
                <a:spcPct val="90000"/>
              </a:lnSpc>
              <a:buSzTx/>
              <a:buNone/>
              <a:defRPr sz="2900"/>
            </a:pPr>
            <a:r>
              <a:rPr dirty="0"/>
              <a:t>The early predictions of cardiovascular diseases can make lifestyle changes in high risk patients, and it can reduce the complications.</a:t>
            </a:r>
          </a:p>
          <a:p>
            <a:pPr marL="0" indent="0">
              <a:lnSpc>
                <a:spcPct val="90000"/>
              </a:lnSpc>
              <a:buSzTx/>
              <a:buNone/>
              <a:defRPr sz="2900"/>
            </a:pPr>
            <a:r>
              <a:rPr dirty="0"/>
              <a:t>This project intend to prove the correlation between current </a:t>
            </a:r>
            <a:r>
              <a:rPr dirty="0" err="1"/>
              <a:t>behaviours</a:t>
            </a:r>
            <a:r>
              <a:rPr dirty="0"/>
              <a:t> of a person, and his future risk of heart disease, using </a:t>
            </a:r>
            <a:r>
              <a:rPr lang="it-IT" dirty="0" err="1"/>
              <a:t>several</a:t>
            </a:r>
            <a:r>
              <a:rPr lang="it-IT" dirty="0"/>
              <a:t> </a:t>
            </a:r>
            <a:r>
              <a:rPr lang="it-IT" dirty="0" err="1"/>
              <a:t>model</a:t>
            </a:r>
            <a:r>
              <a:rPr lang="it-IT" dirty="0"/>
              <a:t>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i="1" dirty="0" err="1"/>
              <a:t>Logistic</a:t>
            </a:r>
            <a:r>
              <a:rPr lang="it-IT" i="1" dirty="0"/>
              <a:t> </a:t>
            </a:r>
            <a:r>
              <a:rPr lang="it-IT" i="1" dirty="0" err="1"/>
              <a:t>Regression</a:t>
            </a:r>
            <a:r>
              <a:rPr lang="it-IT" i="1" dirty="0"/>
              <a:t>, </a:t>
            </a:r>
            <a:r>
              <a:rPr lang="it-IT" i="1" dirty="0" err="1"/>
              <a:t>K-Nearest</a:t>
            </a:r>
            <a:r>
              <a:rPr lang="it-IT" i="1" dirty="0"/>
              <a:t> </a:t>
            </a:r>
            <a:r>
              <a:rPr lang="it-IT" i="1" dirty="0" err="1"/>
              <a:t>Neighbors</a:t>
            </a:r>
            <a:r>
              <a:rPr lang="it-IT" i="1" dirty="0"/>
              <a:t>, </a:t>
            </a:r>
            <a:r>
              <a:rPr lang="it-IT" i="1" dirty="0" err="1"/>
              <a:t>Support</a:t>
            </a:r>
            <a:r>
              <a:rPr lang="it-IT" i="1" dirty="0"/>
              <a:t> </a:t>
            </a:r>
            <a:r>
              <a:rPr lang="it-IT" i="1" dirty="0" err="1"/>
              <a:t>Vector</a:t>
            </a:r>
            <a:r>
              <a:rPr lang="it-IT" i="1" dirty="0"/>
              <a:t> </a:t>
            </a:r>
            <a:r>
              <a:rPr lang="it-IT" i="1" dirty="0" err="1"/>
              <a:t>Machine</a:t>
            </a:r>
            <a:r>
              <a:rPr lang="it-IT" i="1" dirty="0"/>
              <a:t>,</a:t>
            </a:r>
            <a:r>
              <a:rPr lang="it-IT" dirty="0"/>
              <a:t> </a:t>
            </a:r>
            <a:r>
              <a:rPr lang="it-IT" dirty="0" err="1"/>
              <a:t>etc…</a:t>
            </a:r>
            <a:r>
              <a:rPr lang="it-IT" dirty="0"/>
              <a:t>..</a:t>
            </a:r>
          </a:p>
          <a:p>
            <a:pPr marL="0" indent="0">
              <a:lnSpc>
                <a:spcPct val="90000"/>
              </a:lnSpc>
              <a:buSzTx/>
              <a:buNone/>
              <a:defRPr sz="2900"/>
            </a:pPr>
            <a:endParaRPr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Confusion Matrix Neural.png" descr="Confusion Matrix Neural.png"/>
          <p:cNvPicPr>
            <a:picLocks noChangeAspect="1"/>
          </p:cNvPicPr>
          <p:nvPr/>
        </p:nvPicPr>
        <p:blipFill>
          <a:blip r:embed="rId2" cstate="print"/>
          <a:srcRect t="1758" b="1758"/>
          <a:stretch>
            <a:fillRect/>
          </a:stretch>
        </p:blipFill>
        <p:spPr>
          <a:xfrm>
            <a:off x="4286248" y="1928790"/>
            <a:ext cx="4449763" cy="4550571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Titolo 9"/>
          <p:cNvSpPr txBox="1"/>
          <p:nvPr/>
        </p:nvSpPr>
        <p:spPr>
          <a:xfrm>
            <a:off x="3338502" y="-497581"/>
            <a:ext cx="7686700" cy="2428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 </a:t>
            </a:r>
            <a:r>
              <a:rPr i="1"/>
              <a:t>Neural Networks</a:t>
            </a:r>
          </a:p>
        </p:txBody>
      </p:sp>
      <p:sp>
        <p:nvSpPr>
          <p:cNvPr id="214" name="Segnaposto contenuto 2"/>
          <p:cNvSpPr txBox="1"/>
          <p:nvPr/>
        </p:nvSpPr>
        <p:spPr>
          <a:xfrm>
            <a:off x="466608" y="2197526"/>
            <a:ext cx="4619429" cy="6102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In this confusion matrix we have:</a:t>
            </a:r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74 True Positive Predictions</a:t>
            </a:r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67 True Negative Predictions</a:t>
            </a:r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48 False Positive Predictions</a:t>
            </a:r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40 False Negative Predictions</a:t>
            </a:r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defTabSz="212597">
              <a:defRPr>
                <a:solidFill>
                  <a:srgbClr val="6B6B6B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Rettangolo 4"/>
          <p:cNvSpPr txBox="1"/>
          <p:nvPr/>
        </p:nvSpPr>
        <p:spPr>
          <a:xfrm>
            <a:off x="260002" y="3357563"/>
            <a:ext cx="780795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Recall</a:t>
            </a:r>
          </a:p>
        </p:txBody>
      </p:sp>
      <p:sp>
        <p:nvSpPr>
          <p:cNvPr id="217" name="Rectangle 3"/>
          <p:cNvSpPr/>
          <p:nvPr/>
        </p:nvSpPr>
        <p:spPr>
          <a:xfrm>
            <a:off x="285718" y="2361378"/>
            <a:ext cx="7963472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percentage of the accuracy of our positive predictions, represented by the Precision,</a:t>
            </a:r>
          </a:p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is:   </a:t>
            </a:r>
            <a:r>
              <a:rPr sz="2000" i="1">
                <a:solidFill>
                  <a:srgbClr val="0070C0"/>
                </a:solidFill>
              </a:rPr>
              <a:t>58.26% </a:t>
            </a:r>
          </a:p>
        </p:txBody>
      </p:sp>
      <p:sp>
        <p:nvSpPr>
          <p:cNvPr id="218" name="Rettangolo 7"/>
          <p:cNvSpPr txBox="1"/>
          <p:nvPr/>
        </p:nvSpPr>
        <p:spPr>
          <a:xfrm>
            <a:off x="188563" y="1857364"/>
            <a:ext cx="1119809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Precision</a:t>
            </a:r>
          </a:p>
        </p:txBody>
      </p:sp>
      <p:sp>
        <p:nvSpPr>
          <p:cNvPr id="219" name="Rectangle 4"/>
          <p:cNvSpPr/>
          <p:nvPr/>
        </p:nvSpPr>
        <p:spPr>
          <a:xfrm>
            <a:off x="285719" y="3790138"/>
            <a:ext cx="8858282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ratio of positive instances that are correctly detected by the classifier (true positive rate), represented by the Recall, is:   </a:t>
            </a:r>
            <a:r>
              <a:rPr sz="2000" i="1">
                <a:solidFill>
                  <a:srgbClr val="0070C0"/>
                </a:solidFill>
              </a:rPr>
              <a:t>62.62% </a:t>
            </a:r>
          </a:p>
        </p:txBody>
      </p:sp>
      <p:sp>
        <p:nvSpPr>
          <p:cNvPr id="220" name="Rettangolo 9"/>
          <p:cNvSpPr txBox="1"/>
          <p:nvPr/>
        </p:nvSpPr>
        <p:spPr>
          <a:xfrm>
            <a:off x="260002" y="4786323"/>
            <a:ext cx="1069516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F1-score</a:t>
            </a:r>
          </a:p>
        </p:txBody>
      </p:sp>
      <p:sp>
        <p:nvSpPr>
          <p:cNvPr id="221" name="CasellaDiTesto 10"/>
          <p:cNvSpPr txBox="1"/>
          <p:nvPr/>
        </p:nvSpPr>
        <p:spPr>
          <a:xfrm>
            <a:off x="285720" y="5214949"/>
            <a:ext cx="8858282" cy="891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F1-score, represented by the harmonic mean of precision and recall which,  differently from the regular mean (that gives equal weight to all values),  gives more weight  to low values - favoring classifiers that have similar precision and recall  - is:   </a:t>
            </a:r>
            <a:r>
              <a:rPr sz="2000" i="1">
                <a:solidFill>
                  <a:srgbClr val="0070C0"/>
                </a:solidFill>
              </a:rPr>
              <a:t>60.36%</a:t>
            </a:r>
          </a:p>
        </p:txBody>
      </p:sp>
      <p:sp>
        <p:nvSpPr>
          <p:cNvPr id="222" name="Titolo 9"/>
          <p:cNvSpPr txBox="1"/>
          <p:nvPr/>
        </p:nvSpPr>
        <p:spPr>
          <a:xfrm>
            <a:off x="3338502" y="-497581"/>
            <a:ext cx="7686700" cy="2428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 </a:t>
            </a:r>
            <a:r>
              <a:rPr i="1"/>
              <a:t>Neural Networks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itolo 9"/>
          <p:cNvSpPr txBox="1"/>
          <p:nvPr/>
        </p:nvSpPr>
        <p:spPr>
          <a:xfrm>
            <a:off x="3211501" y="-497581"/>
            <a:ext cx="7686703" cy="2428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 </a:t>
            </a:r>
            <a:r>
              <a:rPr i="1"/>
              <a:t>Neural Networks</a:t>
            </a:r>
          </a:p>
        </p:txBody>
      </p:sp>
      <p:sp>
        <p:nvSpPr>
          <p:cNvPr id="225" name="Rettangolo 4"/>
          <p:cNvSpPr txBox="1"/>
          <p:nvPr/>
        </p:nvSpPr>
        <p:spPr>
          <a:xfrm>
            <a:off x="117093" y="1714488"/>
            <a:ext cx="8981187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 Receiver Operating Characteristic (ROC) and Area Under the ROC Curve (AUC)</a:t>
            </a:r>
          </a:p>
        </p:txBody>
      </p:sp>
      <p:sp>
        <p:nvSpPr>
          <p:cNvPr id="226" name="Rectangle 3"/>
          <p:cNvSpPr/>
          <p:nvPr/>
        </p:nvSpPr>
        <p:spPr>
          <a:xfrm>
            <a:off x="360368" y="3155887"/>
            <a:ext cx="2711623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Area Under the ROC curve (</a:t>
            </a:r>
            <a:r>
              <a:rPr sz="2000"/>
              <a:t>AUC</a:t>
            </a:r>
            <a:r>
              <a:t>) is:</a:t>
            </a:r>
            <a:r>
              <a:rPr sz="2000" i="1">
                <a:solidFill>
                  <a:srgbClr val="0070C0"/>
                </a:solidFill>
              </a:rPr>
              <a:t> 0.6522</a:t>
            </a:r>
          </a:p>
        </p:txBody>
      </p:sp>
      <p:sp>
        <p:nvSpPr>
          <p:cNvPr id="227" name="Rettangolo 7"/>
          <p:cNvSpPr txBox="1"/>
          <p:nvPr/>
        </p:nvSpPr>
        <p:spPr>
          <a:xfrm>
            <a:off x="174277" y="5719779"/>
            <a:ext cx="1128725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Accuracy</a:t>
            </a:r>
          </a:p>
        </p:txBody>
      </p:sp>
      <p:sp>
        <p:nvSpPr>
          <p:cNvPr id="228" name="Rectangle 4"/>
          <p:cNvSpPr/>
          <p:nvPr/>
        </p:nvSpPr>
        <p:spPr>
          <a:xfrm>
            <a:off x="276194" y="6128155"/>
            <a:ext cx="5056642" cy="292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overall predicted accuracy of the model is: </a:t>
            </a:r>
            <a:r>
              <a:rPr sz="2000" i="1">
                <a:solidFill>
                  <a:srgbClr val="0070C0"/>
                </a:solidFill>
              </a:rPr>
              <a:t>61.57%</a:t>
            </a:r>
            <a:r>
              <a:rPr sz="1100"/>
              <a:t> </a:t>
            </a:r>
          </a:p>
        </p:txBody>
      </p:sp>
      <p:pic>
        <p:nvPicPr>
          <p:cNvPr id="229" name="ROC Neural1.png" descr="ROC Neural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5924" y="2318752"/>
            <a:ext cx="5257235" cy="36906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itolo 9"/>
          <p:cNvSpPr txBox="1"/>
          <p:nvPr/>
        </p:nvSpPr>
        <p:spPr>
          <a:xfrm>
            <a:off x="3211501" y="-497581"/>
            <a:ext cx="7686703" cy="2428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 </a:t>
            </a:r>
            <a:r>
              <a:rPr i="1"/>
              <a:t>Neural Networks</a:t>
            </a:r>
          </a:p>
        </p:txBody>
      </p:sp>
      <p:sp>
        <p:nvSpPr>
          <p:cNvPr id="232" name="Rettangolo 4"/>
          <p:cNvSpPr txBox="1"/>
          <p:nvPr/>
        </p:nvSpPr>
        <p:spPr>
          <a:xfrm>
            <a:off x="434593" y="1739888"/>
            <a:ext cx="8981187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Loss curve (Loss value for Number of iterations)</a:t>
            </a:r>
          </a:p>
        </p:txBody>
      </p:sp>
      <p:pic>
        <p:nvPicPr>
          <p:cNvPr id="233" name="LOSS curve Neural.png" descr="LOSS curve Neur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29841" y="2138460"/>
            <a:ext cx="6134103" cy="45339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itle 1"/>
          <p:cNvSpPr txBox="1">
            <a:spLocks noGrp="1"/>
          </p:cNvSpPr>
          <p:nvPr>
            <p:ph type="title"/>
          </p:nvPr>
        </p:nvSpPr>
        <p:spPr>
          <a:xfrm>
            <a:off x="164591" y="155446"/>
            <a:ext cx="2525152" cy="978413"/>
          </a:xfrm>
          <a:prstGeom prst="rect">
            <a:avLst/>
          </a:prstGeom>
        </p:spPr>
        <p:txBody>
          <a:bodyPr/>
          <a:lstStyle/>
          <a:p>
            <a:r>
              <a:t>Prediction with Decision Trees</a:t>
            </a:r>
          </a:p>
        </p:txBody>
      </p:sp>
      <p:pic>
        <p:nvPicPr>
          <p:cNvPr id="236" name="Picture Placeholder 9" descr="Picture Placeholder 9"/>
          <p:cNvPicPr>
            <a:picLocks noGrp="1" noChangeAspect="1"/>
          </p:cNvPicPr>
          <p:nvPr>
            <p:ph type="pic" idx="13"/>
          </p:nvPr>
        </p:nvPicPr>
        <p:blipFill>
          <a:blip r:embed="rId2" cstate="print"/>
          <a:srcRect l="17313" r="17313"/>
          <a:stretch>
            <a:fillRect/>
          </a:stretch>
        </p:blipFill>
        <p:spPr>
          <a:xfrm>
            <a:off x="2903802" y="1484808"/>
            <a:ext cx="6247402" cy="5373193"/>
          </a:xfrm>
          <a:prstGeom prst="rect">
            <a:avLst/>
          </a:prstGeom>
        </p:spPr>
      </p:pic>
      <p:sp>
        <p:nvSpPr>
          <p:cNvPr id="237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164591" y="1728216"/>
            <a:ext cx="2468882" cy="4572002"/>
          </a:xfrm>
          <a:prstGeom prst="rect">
            <a:avLst/>
          </a:prstGeom>
        </p:spPr>
        <p:txBody>
          <a:bodyPr/>
          <a:lstStyle/>
          <a:p>
            <a:pPr indent="118871"/>
            <a:r>
              <a:t>The average confusion matrix for the best depth decision tree (depth 5) are as follows: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75 were correctly classified positive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75 were correctly classified negative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An average of 47 were incorrectly classified as positive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An average of 32 were incorrectly classified as negative</a:t>
            </a:r>
          </a:p>
        </p:txBody>
      </p:sp>
      <p:sp>
        <p:nvSpPr>
          <p:cNvPr id="238" name="TextBox 12"/>
          <p:cNvSpPr txBox="1"/>
          <p:nvPr/>
        </p:nvSpPr>
        <p:spPr>
          <a:xfrm>
            <a:off x="3006969" y="459988"/>
            <a:ext cx="5972439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Confusion Matrix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itle 1"/>
          <p:cNvSpPr txBox="1">
            <a:spLocks noGrp="1"/>
          </p:cNvSpPr>
          <p:nvPr>
            <p:ph type="title"/>
          </p:nvPr>
        </p:nvSpPr>
        <p:spPr>
          <a:xfrm>
            <a:off x="457200" y="155446"/>
            <a:ext cx="8229600" cy="1252731"/>
          </a:xfrm>
          <a:prstGeom prst="rect">
            <a:avLst/>
          </a:prstGeom>
        </p:spPr>
        <p:txBody>
          <a:bodyPr/>
          <a:lstStyle/>
          <a:p>
            <a:r>
              <a:t>Prediction with Decision Trees</a:t>
            </a:r>
          </a:p>
        </p:txBody>
      </p:sp>
      <p:sp>
        <p:nvSpPr>
          <p:cNvPr id="241" name="Text Placeholder 6"/>
          <p:cNvSpPr txBox="1"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11"/>
          </a:xfrm>
          <a:prstGeom prst="rect">
            <a:avLst/>
          </a:prstGeom>
        </p:spPr>
        <p:txBody>
          <a:bodyPr/>
          <a:lstStyle/>
          <a:p>
            <a:pPr marL="0" indent="118871">
              <a:lnSpc>
                <a:spcPct val="80000"/>
              </a:lnSpc>
              <a:buSzTx/>
              <a:buNone/>
              <a:defRPr sz="2200"/>
            </a:pPr>
            <a:r>
              <a:t>Precision:</a:t>
            </a:r>
          </a:p>
          <a:p>
            <a:pPr marL="0" indent="118871">
              <a:lnSpc>
                <a:spcPct val="80000"/>
              </a:lnSpc>
              <a:buSzTx/>
              <a:buNone/>
              <a:defRPr sz="2200"/>
            </a:pPr>
            <a:r>
              <a:t>The percentage of the accuracy of our positive predictions, represented by the Precision, is:  </a:t>
            </a:r>
            <a:r>
              <a:rPr i="1">
                <a:solidFill>
                  <a:srgbClr val="0070C0"/>
                </a:solidFill>
              </a:rPr>
              <a:t>60.98%</a:t>
            </a:r>
          </a:p>
          <a:p>
            <a:pPr marL="0" indent="118871">
              <a:lnSpc>
                <a:spcPct val="80000"/>
              </a:lnSpc>
              <a:buSzTx/>
              <a:buNone/>
              <a:defRPr sz="2200"/>
            </a:pPr>
            <a:endParaRPr/>
          </a:p>
          <a:p>
            <a:pPr marL="0" indent="118871">
              <a:lnSpc>
                <a:spcPct val="80000"/>
              </a:lnSpc>
              <a:buSzTx/>
              <a:buNone/>
              <a:defRPr sz="2200"/>
            </a:pPr>
            <a:r>
              <a:t>Recall: </a:t>
            </a:r>
          </a:p>
          <a:p>
            <a:pPr marL="0" indent="118871">
              <a:lnSpc>
                <a:spcPct val="80000"/>
              </a:lnSpc>
              <a:buSzTx/>
              <a:buNone/>
              <a:defRPr sz="2200"/>
            </a:pPr>
            <a:r>
              <a:t>The ratio of positive instances that are correctly detected by the classifier (true positive rate), represented by the Recall, is:  </a:t>
            </a:r>
            <a:r>
              <a:rPr i="1">
                <a:solidFill>
                  <a:srgbClr val="0070C0"/>
                </a:solidFill>
              </a:rPr>
              <a:t>70.09%</a:t>
            </a:r>
          </a:p>
          <a:p>
            <a:pPr marL="0" indent="118871">
              <a:lnSpc>
                <a:spcPct val="80000"/>
              </a:lnSpc>
              <a:buSzTx/>
              <a:buNone/>
              <a:defRPr sz="2200"/>
            </a:pPr>
            <a:endParaRPr/>
          </a:p>
          <a:p>
            <a:pPr marL="0" indent="118871">
              <a:lnSpc>
                <a:spcPct val="80000"/>
              </a:lnSpc>
              <a:buSzTx/>
              <a:buNone/>
              <a:defRPr sz="2200"/>
            </a:pPr>
            <a:r>
              <a:t>F1-Score: </a:t>
            </a:r>
          </a:p>
          <a:p>
            <a:pPr marL="0" indent="118871">
              <a:lnSpc>
                <a:spcPct val="80000"/>
              </a:lnSpc>
              <a:buSzTx/>
              <a:buNone/>
              <a:defRPr sz="2200"/>
            </a:pPr>
            <a:r>
              <a:t>The F1-score, represented by the harmonic mean of precision and recall which,  differently from the regular mean (that gives equal weight to all values),  gives more weight  to low values - favoring classifiers that have similar precision and recall  - is:   </a:t>
            </a:r>
            <a:r>
              <a:rPr sz="2500" i="1">
                <a:solidFill>
                  <a:srgbClr val="0070C0"/>
                </a:solidFill>
              </a:rPr>
              <a:t>65.22%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itle 1"/>
          <p:cNvSpPr txBox="1">
            <a:spLocks noGrp="1"/>
          </p:cNvSpPr>
          <p:nvPr>
            <p:ph type="title"/>
          </p:nvPr>
        </p:nvSpPr>
        <p:spPr>
          <a:xfrm>
            <a:off x="164591" y="155446"/>
            <a:ext cx="2525152" cy="978413"/>
          </a:xfrm>
          <a:prstGeom prst="rect">
            <a:avLst/>
          </a:prstGeom>
        </p:spPr>
        <p:txBody>
          <a:bodyPr/>
          <a:lstStyle/>
          <a:p>
            <a:r>
              <a:t>Prediction with Decision Trees</a:t>
            </a:r>
          </a:p>
        </p:txBody>
      </p:sp>
      <p:sp>
        <p:nvSpPr>
          <p:cNvPr id="244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164591" y="1728216"/>
            <a:ext cx="2468882" cy="4572002"/>
          </a:xfrm>
          <a:prstGeom prst="rect">
            <a:avLst/>
          </a:prstGeom>
        </p:spPr>
        <p:txBody>
          <a:bodyPr/>
          <a:lstStyle/>
          <a:p>
            <a:pPr indent="118871"/>
            <a:r>
              <a:t>The curve to the right represents the ROC of our model.</a:t>
            </a:r>
          </a:p>
          <a:p>
            <a:pPr indent="118871"/>
            <a:r>
              <a:t>The Area Under Curve is: </a:t>
            </a:r>
            <a:r>
              <a:rPr i="1">
                <a:solidFill>
                  <a:srgbClr val="0070C0"/>
                </a:solidFill>
              </a:rPr>
              <a:t>0.689</a:t>
            </a:r>
          </a:p>
          <a:p>
            <a:pPr indent="118871">
              <a:defRPr i="1">
                <a:solidFill>
                  <a:srgbClr val="0070C0"/>
                </a:solidFill>
              </a:defRPr>
            </a:pPr>
            <a:endParaRPr/>
          </a:p>
          <a:p>
            <a:pPr indent="118871"/>
            <a:r>
              <a:t>Accuracy: </a:t>
            </a:r>
          </a:p>
          <a:p>
            <a:pPr indent="118871"/>
            <a:r>
              <a:t>he overall predicted accuracy of the model is: </a:t>
            </a:r>
            <a:r>
              <a:rPr i="1">
                <a:solidFill>
                  <a:srgbClr val="0070C0"/>
                </a:solidFill>
              </a:rPr>
              <a:t>65.07%</a:t>
            </a:r>
            <a:r>
              <a:rPr sz="900"/>
              <a:t> </a:t>
            </a:r>
          </a:p>
        </p:txBody>
      </p:sp>
      <p:sp>
        <p:nvSpPr>
          <p:cNvPr id="245" name="TextBox 12"/>
          <p:cNvSpPr txBox="1"/>
          <p:nvPr/>
        </p:nvSpPr>
        <p:spPr>
          <a:xfrm>
            <a:off x="3006969" y="459988"/>
            <a:ext cx="5972439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ROC, AUC and Accuracy</a:t>
            </a:r>
          </a:p>
        </p:txBody>
      </p:sp>
      <p:pic>
        <p:nvPicPr>
          <p:cNvPr id="246" name="Picture Placeholder 11" descr="Picture Placeholder 11"/>
          <p:cNvPicPr>
            <a:picLocks noGrp="1" noChangeAspect="1"/>
          </p:cNvPicPr>
          <p:nvPr>
            <p:ph type="pic" idx="13"/>
          </p:nvPr>
        </p:nvPicPr>
        <p:blipFill>
          <a:blip r:embed="rId2" cstate="print"/>
          <a:stretch>
            <a:fillRect/>
          </a:stretch>
        </p:blipFill>
        <p:spPr>
          <a:xfrm>
            <a:off x="3249363" y="2184999"/>
            <a:ext cx="5487651" cy="365843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itle 4"/>
          <p:cNvSpPr txBox="1">
            <a:spLocks noGrp="1"/>
          </p:cNvSpPr>
          <p:nvPr>
            <p:ph type="title"/>
          </p:nvPr>
        </p:nvSpPr>
        <p:spPr>
          <a:xfrm>
            <a:off x="457200" y="155446"/>
            <a:ext cx="8229600" cy="1252731"/>
          </a:xfrm>
          <a:prstGeom prst="rect">
            <a:avLst/>
          </a:prstGeom>
        </p:spPr>
        <p:txBody>
          <a:bodyPr/>
          <a:lstStyle/>
          <a:p>
            <a:r>
              <a:t>The Decision Tree</a:t>
            </a:r>
          </a:p>
        </p:txBody>
      </p:sp>
      <p:sp>
        <p:nvSpPr>
          <p:cNvPr id="249" name="Text Placeholder 5"/>
          <p:cNvSpPr txBox="1"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11"/>
          </a:xfrm>
          <a:prstGeom prst="rect">
            <a:avLst/>
          </a:prstGeom>
        </p:spPr>
        <p:txBody>
          <a:bodyPr/>
          <a:lstStyle/>
          <a:p>
            <a:pPr marL="0" indent="118871">
              <a:buSzTx/>
              <a:buNone/>
            </a:pPr>
            <a:endParaRPr/>
          </a:p>
        </p:txBody>
      </p:sp>
      <p:pic>
        <p:nvPicPr>
          <p:cNvPr id="250" name="Picture 11" descr="Picture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775191"/>
            <a:ext cx="8229600" cy="46269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itle 1"/>
          <p:cNvSpPr txBox="1">
            <a:spLocks noGrp="1"/>
          </p:cNvSpPr>
          <p:nvPr>
            <p:ph type="title"/>
          </p:nvPr>
        </p:nvSpPr>
        <p:spPr>
          <a:xfrm>
            <a:off x="164591" y="155446"/>
            <a:ext cx="2525152" cy="978413"/>
          </a:xfrm>
          <a:prstGeom prst="rect">
            <a:avLst/>
          </a:prstGeom>
        </p:spPr>
        <p:txBody>
          <a:bodyPr/>
          <a:lstStyle/>
          <a:p>
            <a:r>
              <a:t>Prediction with Randon Forest Classifiers</a:t>
            </a:r>
          </a:p>
        </p:txBody>
      </p:sp>
      <p:sp>
        <p:nvSpPr>
          <p:cNvPr id="253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164591" y="1728216"/>
            <a:ext cx="2468882" cy="4572002"/>
          </a:xfrm>
          <a:prstGeom prst="rect">
            <a:avLst/>
          </a:prstGeom>
        </p:spPr>
        <p:txBody>
          <a:bodyPr/>
          <a:lstStyle/>
          <a:p>
            <a:pPr indent="118871"/>
            <a:r>
              <a:t>The average confusion matrix for the trained  Classifier has values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75 were correctly classified positive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74 were correctly classified negative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48 were incorrectly classified as positive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32 were incorrectly classified as negative</a:t>
            </a:r>
          </a:p>
        </p:txBody>
      </p:sp>
      <p:sp>
        <p:nvSpPr>
          <p:cNvPr id="254" name="TextBox 12"/>
          <p:cNvSpPr txBox="1"/>
          <p:nvPr/>
        </p:nvSpPr>
        <p:spPr>
          <a:xfrm>
            <a:off x="3006969" y="459988"/>
            <a:ext cx="5972439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Confusion Matrix</a:t>
            </a:r>
          </a:p>
        </p:txBody>
      </p:sp>
      <p:pic>
        <p:nvPicPr>
          <p:cNvPr id="255" name="Picture Placeholder 7" descr="Picture Placeholder 7"/>
          <p:cNvPicPr>
            <a:picLocks noGrp="1" noChangeAspect="1"/>
          </p:cNvPicPr>
          <p:nvPr>
            <p:ph type="pic" idx="13"/>
          </p:nvPr>
        </p:nvPicPr>
        <p:blipFill>
          <a:blip r:embed="rId2" cstate="print"/>
          <a:srcRect l="17313" r="17313"/>
          <a:stretch>
            <a:fillRect/>
          </a:stretch>
        </p:blipFill>
        <p:spPr>
          <a:xfrm>
            <a:off x="2903802" y="1484808"/>
            <a:ext cx="6247402" cy="537319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itle 1"/>
          <p:cNvSpPr txBox="1">
            <a:spLocks noGrp="1"/>
          </p:cNvSpPr>
          <p:nvPr>
            <p:ph type="title"/>
          </p:nvPr>
        </p:nvSpPr>
        <p:spPr>
          <a:xfrm>
            <a:off x="457200" y="155446"/>
            <a:ext cx="8229600" cy="1252731"/>
          </a:xfrm>
          <a:prstGeom prst="rect">
            <a:avLst/>
          </a:prstGeom>
        </p:spPr>
        <p:txBody>
          <a:bodyPr/>
          <a:lstStyle/>
          <a:p>
            <a:r>
              <a:t>Prediction with Decision Trees</a:t>
            </a:r>
          </a:p>
        </p:txBody>
      </p:sp>
      <p:sp>
        <p:nvSpPr>
          <p:cNvPr id="258" name="Text Placeholder 6"/>
          <p:cNvSpPr txBox="1"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11"/>
          </a:xfrm>
          <a:prstGeom prst="rect">
            <a:avLst/>
          </a:prstGeom>
        </p:spPr>
        <p:txBody>
          <a:bodyPr/>
          <a:lstStyle/>
          <a:p>
            <a:pPr marL="0" indent="118871">
              <a:lnSpc>
                <a:spcPct val="80000"/>
              </a:lnSpc>
              <a:buSzTx/>
              <a:buNone/>
              <a:defRPr sz="2200"/>
            </a:pPr>
            <a:r>
              <a:t>Precision:</a:t>
            </a:r>
          </a:p>
          <a:p>
            <a:pPr marL="0" indent="118871">
              <a:lnSpc>
                <a:spcPct val="80000"/>
              </a:lnSpc>
              <a:buSzTx/>
              <a:buNone/>
              <a:defRPr sz="2200"/>
            </a:pPr>
            <a:r>
              <a:t>The percentage of the accuracy of our positive predictions, represented by the Precision, is:  </a:t>
            </a:r>
            <a:r>
              <a:rPr i="1">
                <a:solidFill>
                  <a:srgbClr val="0070C0"/>
                </a:solidFill>
              </a:rPr>
              <a:t>60.98%</a:t>
            </a:r>
          </a:p>
          <a:p>
            <a:pPr marL="0" indent="118871">
              <a:lnSpc>
                <a:spcPct val="80000"/>
              </a:lnSpc>
              <a:buSzTx/>
              <a:buNone/>
              <a:defRPr sz="2200"/>
            </a:pPr>
            <a:endParaRPr/>
          </a:p>
          <a:p>
            <a:pPr marL="0" indent="118871">
              <a:lnSpc>
                <a:spcPct val="80000"/>
              </a:lnSpc>
              <a:buSzTx/>
              <a:buNone/>
              <a:defRPr sz="2200"/>
            </a:pPr>
            <a:r>
              <a:t>Recall: </a:t>
            </a:r>
          </a:p>
          <a:p>
            <a:pPr marL="0" indent="118871">
              <a:lnSpc>
                <a:spcPct val="80000"/>
              </a:lnSpc>
              <a:buSzTx/>
              <a:buNone/>
              <a:defRPr sz="2200"/>
            </a:pPr>
            <a:r>
              <a:t>The ratio of positive instances that are correctly detected by the classifier (true positive rate), represented by the Recall, is:  </a:t>
            </a:r>
            <a:r>
              <a:rPr i="1">
                <a:solidFill>
                  <a:srgbClr val="0070C0"/>
                </a:solidFill>
              </a:rPr>
              <a:t>70.09%</a:t>
            </a:r>
          </a:p>
          <a:p>
            <a:pPr marL="0" indent="118871">
              <a:lnSpc>
                <a:spcPct val="80000"/>
              </a:lnSpc>
              <a:buSzTx/>
              <a:buNone/>
              <a:defRPr sz="2200"/>
            </a:pPr>
            <a:endParaRPr/>
          </a:p>
          <a:p>
            <a:pPr marL="0" indent="118871">
              <a:lnSpc>
                <a:spcPct val="80000"/>
              </a:lnSpc>
              <a:buSzTx/>
              <a:buNone/>
              <a:defRPr sz="2200"/>
            </a:pPr>
            <a:r>
              <a:t>F1-Score: </a:t>
            </a:r>
          </a:p>
          <a:p>
            <a:pPr marL="0" indent="118871">
              <a:lnSpc>
                <a:spcPct val="80000"/>
              </a:lnSpc>
              <a:buSzTx/>
              <a:buNone/>
              <a:defRPr sz="2200"/>
            </a:pPr>
            <a:r>
              <a:t>The F1-score, represented by the harmonic mean of precision and recall which,  differently from the regular mean (that gives equal weight to all values),  gives more weight  to low values - favoring classifiers that have similar precision and recall  - is:   </a:t>
            </a:r>
            <a:r>
              <a:rPr sz="2500" i="1">
                <a:solidFill>
                  <a:srgbClr val="0070C0"/>
                </a:solidFill>
              </a:rPr>
              <a:t>65.22%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olo 9"/>
          <p:cNvSpPr txBox="1">
            <a:spLocks noGrp="1"/>
          </p:cNvSpPr>
          <p:nvPr>
            <p:ph type="title"/>
          </p:nvPr>
        </p:nvSpPr>
        <p:spPr>
          <a:xfrm>
            <a:off x="2643171" y="-500091"/>
            <a:ext cx="6329383" cy="2428895"/>
          </a:xfrm>
          <a:prstGeom prst="rect">
            <a:avLst/>
          </a:prstGeom>
        </p:spPr>
        <p:txBody>
          <a:bodyPr/>
          <a:lstStyle>
            <a:lvl1pPr algn="r"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lvl1pPr>
          </a:lstStyle>
          <a:p>
            <a:r>
              <a:t>Summary</a:t>
            </a:r>
          </a:p>
        </p:txBody>
      </p:sp>
      <p:sp>
        <p:nvSpPr>
          <p:cNvPr id="112" name="Rettangolo 4"/>
          <p:cNvSpPr txBox="1"/>
          <p:nvPr/>
        </p:nvSpPr>
        <p:spPr>
          <a:xfrm>
            <a:off x="331439" y="1857363"/>
            <a:ext cx="8598280" cy="3977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000">
                <a:latin typeface="+mn-lt"/>
                <a:ea typeface="+mn-ea"/>
                <a:cs typeface="+mn-cs"/>
                <a:sym typeface="Corbel"/>
              </a:defRPr>
            </a:pPr>
            <a:r>
              <a:rPr dirty="0"/>
              <a:t>1. Initialization and Presentation of the dataset</a:t>
            </a:r>
          </a:p>
          <a:p>
            <a:pPr>
              <a:defRPr sz="3000">
                <a:latin typeface="+mn-lt"/>
                <a:ea typeface="+mn-ea"/>
                <a:cs typeface="+mn-cs"/>
                <a:sym typeface="Corbel"/>
              </a:defRPr>
            </a:pPr>
            <a:r>
              <a:rPr dirty="0"/>
              <a:t>2. Data Exploration</a:t>
            </a:r>
          </a:p>
          <a:p>
            <a:pPr>
              <a:defRPr sz="3000">
                <a:latin typeface="+mn-lt"/>
                <a:ea typeface="+mn-ea"/>
                <a:cs typeface="+mn-cs"/>
                <a:sym typeface="Corbel"/>
              </a:defRPr>
            </a:pPr>
            <a:r>
              <a:rPr dirty="0"/>
              <a:t>3. Modify and work on the dataset</a:t>
            </a:r>
          </a:p>
          <a:p>
            <a:pPr>
              <a:defRPr sz="3000">
                <a:latin typeface="+mn-lt"/>
                <a:ea typeface="+mn-ea"/>
                <a:cs typeface="+mn-cs"/>
                <a:sym typeface="Corbel"/>
              </a:defRPr>
            </a:pPr>
            <a:r>
              <a:rPr dirty="0"/>
              <a:t>4. Prediction with </a:t>
            </a:r>
            <a:r>
              <a:rPr i="1" dirty="0"/>
              <a:t>Logistic Regression</a:t>
            </a:r>
          </a:p>
          <a:p>
            <a:pPr>
              <a:defRPr sz="3000" i="1">
                <a:latin typeface="+mn-lt"/>
                <a:ea typeface="+mn-ea"/>
                <a:cs typeface="+mn-cs"/>
                <a:sym typeface="Corbel"/>
              </a:defRPr>
            </a:pPr>
            <a:r>
              <a:rPr dirty="0"/>
              <a:t>5. </a:t>
            </a:r>
            <a:r>
              <a:rPr i="0" dirty="0"/>
              <a:t>Prediction with</a:t>
            </a:r>
            <a:r>
              <a:rPr dirty="0"/>
              <a:t> K-Nearest Neighbors</a:t>
            </a:r>
          </a:p>
          <a:p>
            <a:pPr>
              <a:defRPr sz="3000" i="1">
                <a:latin typeface="+mn-lt"/>
                <a:ea typeface="+mn-ea"/>
                <a:cs typeface="+mn-cs"/>
                <a:sym typeface="Corbel"/>
              </a:defRPr>
            </a:pPr>
            <a:r>
              <a:rPr dirty="0"/>
              <a:t>6. </a:t>
            </a:r>
            <a:r>
              <a:rPr i="0" dirty="0"/>
              <a:t>Prediction with</a:t>
            </a:r>
            <a:r>
              <a:rPr dirty="0"/>
              <a:t> Support Vector Machine</a:t>
            </a:r>
          </a:p>
          <a:p>
            <a:pPr>
              <a:defRPr sz="3000" i="1">
                <a:latin typeface="+mn-lt"/>
                <a:ea typeface="+mn-ea"/>
                <a:cs typeface="+mn-cs"/>
                <a:sym typeface="Corbel"/>
              </a:defRPr>
            </a:pPr>
            <a:r>
              <a:rPr dirty="0"/>
              <a:t>7. </a:t>
            </a:r>
            <a:r>
              <a:rPr i="0" dirty="0"/>
              <a:t>Prediction with</a:t>
            </a:r>
            <a:r>
              <a:rPr dirty="0"/>
              <a:t>  Neural Networks</a:t>
            </a:r>
          </a:p>
          <a:p>
            <a:pPr>
              <a:defRPr sz="3000" i="1">
                <a:latin typeface="+mn-lt"/>
                <a:ea typeface="+mn-ea"/>
                <a:cs typeface="+mn-cs"/>
                <a:sym typeface="Corbel"/>
              </a:defRPr>
            </a:pPr>
            <a:r>
              <a:rPr dirty="0"/>
              <a:t>8. Prediction with Decision Trees</a:t>
            </a:r>
          </a:p>
          <a:p>
            <a:pPr>
              <a:defRPr sz="3000" i="1">
                <a:latin typeface="+mn-lt"/>
                <a:ea typeface="+mn-ea"/>
                <a:cs typeface="+mn-cs"/>
                <a:sym typeface="Corbel"/>
              </a:defRPr>
            </a:pPr>
            <a:r>
              <a:rPr dirty="0"/>
              <a:t>9. Prediction with Random Forests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itle 1"/>
          <p:cNvSpPr txBox="1">
            <a:spLocks noGrp="1"/>
          </p:cNvSpPr>
          <p:nvPr>
            <p:ph type="title"/>
          </p:nvPr>
        </p:nvSpPr>
        <p:spPr>
          <a:xfrm>
            <a:off x="164591" y="155446"/>
            <a:ext cx="2525152" cy="978413"/>
          </a:xfrm>
          <a:prstGeom prst="rect">
            <a:avLst/>
          </a:prstGeom>
        </p:spPr>
        <p:txBody>
          <a:bodyPr/>
          <a:lstStyle/>
          <a:p>
            <a:r>
              <a:t>Prediction with Decision Trees</a:t>
            </a:r>
          </a:p>
        </p:txBody>
      </p:sp>
      <p:sp>
        <p:nvSpPr>
          <p:cNvPr id="261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164591" y="1728216"/>
            <a:ext cx="2468882" cy="4572002"/>
          </a:xfrm>
          <a:prstGeom prst="rect">
            <a:avLst/>
          </a:prstGeom>
        </p:spPr>
        <p:txBody>
          <a:bodyPr/>
          <a:lstStyle/>
          <a:p>
            <a:pPr indent="118871"/>
            <a:r>
              <a:t>The curve to the right represents the ROC of our model.</a:t>
            </a:r>
          </a:p>
          <a:p>
            <a:pPr indent="118871"/>
            <a:r>
              <a:t>The Area Under Curve is: </a:t>
            </a:r>
            <a:r>
              <a:rPr i="1">
                <a:solidFill>
                  <a:srgbClr val="0070C0"/>
                </a:solidFill>
              </a:rPr>
              <a:t>0.6844</a:t>
            </a:r>
          </a:p>
          <a:p>
            <a:pPr indent="118871">
              <a:defRPr i="1">
                <a:solidFill>
                  <a:srgbClr val="0070C0"/>
                </a:solidFill>
              </a:defRPr>
            </a:pPr>
            <a:endParaRPr/>
          </a:p>
          <a:p>
            <a:pPr indent="118871"/>
            <a:r>
              <a:t>Accuracy: </a:t>
            </a:r>
          </a:p>
          <a:p>
            <a:pPr indent="118871"/>
            <a:r>
              <a:t>The overall predicted accuracy of the model is: </a:t>
            </a:r>
            <a:r>
              <a:rPr i="1">
                <a:solidFill>
                  <a:srgbClr val="0070C0"/>
                </a:solidFill>
              </a:rPr>
              <a:t>64.19%</a:t>
            </a:r>
            <a:r>
              <a:rPr sz="900"/>
              <a:t> </a:t>
            </a:r>
          </a:p>
        </p:txBody>
      </p:sp>
      <p:sp>
        <p:nvSpPr>
          <p:cNvPr id="262" name="TextBox 12"/>
          <p:cNvSpPr txBox="1"/>
          <p:nvPr/>
        </p:nvSpPr>
        <p:spPr>
          <a:xfrm>
            <a:off x="3006969" y="459988"/>
            <a:ext cx="5972439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ROC, AUC and Accuracy</a:t>
            </a:r>
          </a:p>
        </p:txBody>
      </p:sp>
      <p:pic>
        <p:nvPicPr>
          <p:cNvPr id="263" name="Picture Placeholder 11" descr="Picture Placeholder 11"/>
          <p:cNvPicPr>
            <a:picLocks noGrp="1" noChangeAspect="1"/>
          </p:cNvPicPr>
          <p:nvPr>
            <p:ph type="pic" idx="13"/>
          </p:nvPr>
        </p:nvPicPr>
        <p:blipFill>
          <a:blip r:embed="rId2" cstate="print"/>
          <a:stretch>
            <a:fillRect/>
          </a:stretch>
        </p:blipFill>
        <p:spPr>
          <a:xfrm>
            <a:off x="3249363" y="2184999"/>
            <a:ext cx="5487651" cy="365843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itle 4"/>
          <p:cNvSpPr txBox="1">
            <a:spLocks noGrp="1"/>
          </p:cNvSpPr>
          <p:nvPr>
            <p:ph type="title"/>
          </p:nvPr>
        </p:nvSpPr>
        <p:spPr>
          <a:xfrm>
            <a:off x="457200" y="155446"/>
            <a:ext cx="8229600" cy="1252731"/>
          </a:xfrm>
          <a:prstGeom prst="rect">
            <a:avLst/>
          </a:prstGeom>
        </p:spPr>
        <p:txBody>
          <a:bodyPr/>
          <a:lstStyle/>
          <a:p>
            <a:r>
              <a:t>Model ROC Comparison</a:t>
            </a:r>
          </a:p>
        </p:txBody>
      </p:sp>
      <p:sp>
        <p:nvSpPr>
          <p:cNvPr id="266" name="Text Placeholder 5"/>
          <p:cNvSpPr txBox="1"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11"/>
          </a:xfrm>
          <a:prstGeom prst="rect">
            <a:avLst/>
          </a:prstGeom>
        </p:spPr>
        <p:txBody>
          <a:bodyPr/>
          <a:lstStyle/>
          <a:p>
            <a:pPr marL="0" indent="118871">
              <a:buSzTx/>
              <a:buNone/>
            </a:pPr>
            <a:endParaRPr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CD6874F3-D645-4928-8CC4-3393010B6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7486"/>
            <a:ext cx="9144000" cy="514101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F653355-0059-4A90-ABC3-1451EB537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F1 and Accuracy Comparisons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52C28E7-0270-4E27-A759-93485E79BB9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F1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AF480C8-F461-45B0-B0F2-F10C89FE98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dirty="0"/>
              <a:t>Accuracy</a:t>
            </a:r>
          </a:p>
        </p:txBody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53E6EC72-5581-4ED7-B467-7C3FA644A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4344"/>
            <a:ext cx="4571999" cy="4291255"/>
          </a:xfrm>
          <a:prstGeom prst="rect">
            <a:avLst/>
          </a:prstGeom>
        </p:spPr>
      </p:pic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98FB2628-9A34-4326-B1BB-2E53CF3DC7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911" y="2414345"/>
            <a:ext cx="4572001" cy="429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42967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olo 9"/>
          <p:cNvSpPr txBox="1">
            <a:spLocks noGrp="1"/>
          </p:cNvSpPr>
          <p:nvPr>
            <p:ph type="title"/>
          </p:nvPr>
        </p:nvSpPr>
        <p:spPr>
          <a:xfrm>
            <a:off x="1357290" y="-428654"/>
            <a:ext cx="7686700" cy="2428895"/>
          </a:xfrm>
          <a:prstGeom prst="rect">
            <a:avLst/>
          </a:prstGeom>
        </p:spPr>
        <p:txBody>
          <a:bodyPr/>
          <a:lstStyle/>
          <a:p>
            <a:pPr algn="r">
              <a:defRPr sz="36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Initialization </a:t>
            </a:r>
            <a:r>
              <a:rPr sz="2400"/>
              <a:t>and</a:t>
            </a:r>
            <a:r>
              <a:t> </a:t>
            </a:r>
            <a:br/>
            <a:r>
              <a:t>Presentation of the dataset</a:t>
            </a:r>
          </a:p>
        </p:txBody>
      </p:sp>
      <p:sp>
        <p:nvSpPr>
          <p:cNvPr id="115" name="Segnaposto contenuto 10"/>
          <p:cNvSpPr txBox="1">
            <a:spLocks noGrp="1"/>
          </p:cNvSpPr>
          <p:nvPr>
            <p:ph type="body" idx="1"/>
          </p:nvPr>
        </p:nvSpPr>
        <p:spPr>
          <a:xfrm>
            <a:off x="214282" y="2000237"/>
            <a:ext cx="8229601" cy="4625614"/>
          </a:xfrm>
          <a:prstGeom prst="rect">
            <a:avLst/>
          </a:prstGeom>
        </p:spPr>
        <p:txBody>
          <a:bodyPr/>
          <a:lstStyle/>
          <a:p>
            <a:pPr marL="960119" indent="-1280159">
              <a:buSzTx/>
              <a:buNone/>
              <a:defRPr sz="2600"/>
            </a:pPr>
            <a:r>
              <a:rPr dirty="0"/>
              <a:t>The dataset consist</a:t>
            </a:r>
            <a:r>
              <a:rPr lang="it-IT"/>
              <a:t>s</a:t>
            </a:r>
            <a:r>
              <a:t> </a:t>
            </a:r>
            <a:r>
              <a:rPr dirty="0"/>
              <a:t>of an ongoing cardiovascular study on residents of the town of Framingham, Massachusetts.</a:t>
            </a:r>
          </a:p>
          <a:p>
            <a:pPr marL="960119" indent="-1280159">
              <a:buSzTx/>
              <a:buNone/>
              <a:defRPr sz="2600"/>
            </a:pPr>
            <a:r>
              <a:rPr dirty="0"/>
              <a:t>We have a dataset consisting of 3749 rows and 16 columns.</a:t>
            </a:r>
          </a:p>
          <a:p>
            <a:pPr marL="960119" indent="-1280159">
              <a:buSzTx/>
              <a:buNone/>
              <a:defRPr sz="2600"/>
            </a:pPr>
            <a:endParaRPr dirty="0"/>
          </a:p>
          <a:p>
            <a:pPr marL="960119" indent="-1280159">
              <a:buSzTx/>
              <a:buNone/>
              <a:defRPr sz="2600"/>
            </a:pPr>
            <a:r>
              <a:rPr dirty="0"/>
              <a:t>The shown attributes are divided in:</a:t>
            </a:r>
          </a:p>
          <a:p>
            <a:pPr marL="0">
              <a:buChar char="-"/>
              <a:defRPr sz="2600"/>
            </a:pPr>
            <a:r>
              <a:rPr dirty="0"/>
              <a:t>Demographic attributes</a:t>
            </a:r>
          </a:p>
          <a:p>
            <a:pPr marL="0">
              <a:buChar char="-"/>
              <a:defRPr sz="2600"/>
            </a:pPr>
            <a:r>
              <a:rPr dirty="0"/>
              <a:t>Behavioral attributes</a:t>
            </a:r>
          </a:p>
          <a:p>
            <a:pPr marL="0">
              <a:buChar char="-"/>
              <a:defRPr sz="2600"/>
            </a:pPr>
            <a:r>
              <a:rPr dirty="0"/>
              <a:t>Medical attributes (history) </a:t>
            </a:r>
          </a:p>
          <a:p>
            <a:pPr marL="0">
              <a:buChar char="-"/>
              <a:defRPr sz="2600"/>
            </a:pPr>
            <a:r>
              <a:rPr dirty="0"/>
              <a:t>Medical attributes (current)</a:t>
            </a:r>
          </a:p>
          <a:p>
            <a:pPr marL="0">
              <a:buChar char="-"/>
              <a:defRPr sz="2600"/>
            </a:pPr>
            <a:r>
              <a:rPr dirty="0"/>
              <a:t>Predict variable (desired target)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olo 9"/>
          <p:cNvSpPr txBox="1">
            <a:spLocks noGrp="1"/>
          </p:cNvSpPr>
          <p:nvPr>
            <p:ph type="title"/>
          </p:nvPr>
        </p:nvSpPr>
        <p:spPr>
          <a:xfrm>
            <a:off x="1357290" y="-428654"/>
            <a:ext cx="7686700" cy="2428895"/>
          </a:xfrm>
          <a:prstGeom prst="rect">
            <a:avLst/>
          </a:prstGeom>
        </p:spPr>
        <p:txBody>
          <a:bodyPr/>
          <a:lstStyle/>
          <a:p>
            <a:pPr algn="r">
              <a:defRPr sz="36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Initialization </a:t>
            </a:r>
            <a:r>
              <a:rPr sz="2400"/>
              <a:t>and</a:t>
            </a:r>
            <a:r>
              <a:t> </a:t>
            </a:r>
            <a:br/>
            <a:r>
              <a:t>Presentation of the dataset</a:t>
            </a:r>
          </a:p>
        </p:txBody>
      </p:sp>
      <p:pic>
        <p:nvPicPr>
          <p:cNvPr id="118" name="Picture 3" descr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1537" y="1697653"/>
            <a:ext cx="7143802" cy="51603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olo 9"/>
          <p:cNvSpPr txBox="1">
            <a:spLocks noGrp="1"/>
          </p:cNvSpPr>
          <p:nvPr>
            <p:ph type="title"/>
          </p:nvPr>
        </p:nvSpPr>
        <p:spPr>
          <a:xfrm>
            <a:off x="1357290" y="-428654"/>
            <a:ext cx="7686700" cy="2428895"/>
          </a:xfrm>
          <a:prstGeom prst="rect">
            <a:avLst/>
          </a:prstGeom>
        </p:spPr>
        <p:txBody>
          <a:bodyPr/>
          <a:lstStyle/>
          <a:p>
            <a:pPr algn="r">
              <a:defRPr sz="36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Initialization </a:t>
            </a:r>
            <a:r>
              <a:rPr sz="2400"/>
              <a:t>and</a:t>
            </a:r>
            <a:r>
              <a:t> </a:t>
            </a:r>
            <a:br/>
            <a:r>
              <a:t>Presentation of the dataset</a:t>
            </a:r>
          </a:p>
        </p:txBody>
      </p:sp>
      <p:pic>
        <p:nvPicPr>
          <p:cNvPr id="121" name="Picture 2" descr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157" y="1574051"/>
            <a:ext cx="3929092" cy="52839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Picture 3" descr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57654" y="3571876"/>
            <a:ext cx="4786346" cy="10907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olo 9"/>
          <p:cNvSpPr txBox="1">
            <a:spLocks noGrp="1"/>
          </p:cNvSpPr>
          <p:nvPr>
            <p:ph type="title"/>
          </p:nvPr>
        </p:nvSpPr>
        <p:spPr>
          <a:xfrm>
            <a:off x="1357290" y="-428654"/>
            <a:ext cx="7686700" cy="2428895"/>
          </a:xfrm>
          <a:prstGeom prst="rect">
            <a:avLst/>
          </a:prstGeom>
        </p:spPr>
        <p:txBody>
          <a:bodyPr/>
          <a:lstStyle>
            <a:lvl1pPr algn="r"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lvl1pPr>
          </a:lstStyle>
          <a:p>
            <a:r>
              <a:t>Data Exploration</a:t>
            </a:r>
          </a:p>
        </p:txBody>
      </p:sp>
      <p:sp>
        <p:nvSpPr>
          <p:cNvPr id="125" name="CasellaDiTesto 5"/>
          <p:cNvSpPr txBox="1"/>
          <p:nvPr/>
        </p:nvSpPr>
        <p:spPr>
          <a:xfrm>
            <a:off x="-1" y="2643182"/>
            <a:ext cx="5143538" cy="574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1</a:t>
            </a:r>
            <a:r>
              <a:rPr baseline="30000"/>
              <a:t>st</a:t>
            </a:r>
            <a:r>
              <a:t> example: SMOKERS vs NON-smokers</a:t>
            </a:r>
            <a:endParaRPr>
              <a:latin typeface="+mn-lt"/>
              <a:ea typeface="+mn-ea"/>
              <a:cs typeface="+mn-cs"/>
              <a:sym typeface="Corbel"/>
            </a:endParaRPr>
          </a:p>
        </p:txBody>
      </p:sp>
      <p:pic>
        <p:nvPicPr>
          <p:cNvPr id="126" name="Picture 2" descr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348" y="3071809"/>
            <a:ext cx="5610227" cy="590552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Rettangolo 8"/>
          <p:cNvSpPr txBox="1"/>
          <p:nvPr/>
        </p:nvSpPr>
        <p:spPr>
          <a:xfrm>
            <a:off x="45720" y="4000504"/>
            <a:ext cx="6552277" cy="326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2</a:t>
            </a:r>
            <a:r>
              <a:rPr baseline="30000"/>
              <a:t>nd</a:t>
            </a:r>
            <a:r>
              <a:t> example: patients WITH diabetes vs withOUT diabetes</a:t>
            </a:r>
          </a:p>
        </p:txBody>
      </p:sp>
      <p:sp>
        <p:nvSpPr>
          <p:cNvPr id="128" name="CasellaDiTesto 9"/>
          <p:cNvSpPr txBox="1"/>
          <p:nvPr/>
        </p:nvSpPr>
        <p:spPr>
          <a:xfrm>
            <a:off x="0" y="1500174"/>
            <a:ext cx="9144000" cy="542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 We can quite demonstrate that , for some of the variables, our dataset is enough balanced... but for other variables the dataset is NOT balanced</a:t>
            </a:r>
          </a:p>
        </p:txBody>
      </p:sp>
      <p:pic>
        <p:nvPicPr>
          <p:cNvPr id="129" name="Picture 3" descr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348" y="4429130"/>
            <a:ext cx="4972052" cy="466727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Rettangolo 11"/>
          <p:cNvSpPr txBox="1"/>
          <p:nvPr/>
        </p:nvSpPr>
        <p:spPr>
          <a:xfrm>
            <a:off x="45719" y="5286389"/>
            <a:ext cx="9552676" cy="326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3</a:t>
            </a:r>
            <a:r>
              <a:rPr baseline="30000"/>
              <a:t>rd</a:t>
            </a:r>
            <a:r>
              <a:t> example: patients WITH or withOUT risk of coronary heart disease CHD within 10 years</a:t>
            </a:r>
          </a:p>
        </p:txBody>
      </p:sp>
      <p:pic>
        <p:nvPicPr>
          <p:cNvPr id="131" name="Picture 4" descr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4282" y="5715015"/>
            <a:ext cx="8929718" cy="5797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olo 9"/>
          <p:cNvSpPr txBox="1">
            <a:spLocks noGrp="1"/>
          </p:cNvSpPr>
          <p:nvPr>
            <p:ph type="title"/>
          </p:nvPr>
        </p:nvSpPr>
        <p:spPr>
          <a:xfrm>
            <a:off x="1357290" y="-428654"/>
            <a:ext cx="7686700" cy="2428895"/>
          </a:xfrm>
          <a:prstGeom prst="rect">
            <a:avLst/>
          </a:prstGeom>
        </p:spPr>
        <p:txBody>
          <a:bodyPr/>
          <a:lstStyle>
            <a:lvl1pPr algn="r"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4" name="Rettangolo 4"/>
          <p:cNvSpPr txBox="1"/>
          <p:nvPr/>
        </p:nvSpPr>
        <p:spPr>
          <a:xfrm>
            <a:off x="331439" y="1928803"/>
            <a:ext cx="7909601" cy="326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4</a:t>
            </a:r>
            <a:r>
              <a:rPr baseline="30000"/>
              <a:t>th</a:t>
            </a:r>
            <a:r>
              <a:t> example: frequency of a previous Stroke differentiated for Sex</a:t>
            </a:r>
          </a:p>
        </p:txBody>
      </p:sp>
      <p:pic>
        <p:nvPicPr>
          <p:cNvPr id="135" name="Picture 2" descr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2975" y="2500304"/>
            <a:ext cx="6078560" cy="38576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itolo 9"/>
          <p:cNvSpPr txBox="1">
            <a:spLocks noGrp="1"/>
          </p:cNvSpPr>
          <p:nvPr>
            <p:ph type="title"/>
          </p:nvPr>
        </p:nvSpPr>
        <p:spPr>
          <a:xfrm>
            <a:off x="1285852" y="0"/>
            <a:ext cx="7686700" cy="2428894"/>
          </a:xfrm>
          <a:prstGeom prst="rect">
            <a:avLst/>
          </a:prstGeom>
        </p:spPr>
        <p:txBody>
          <a:bodyPr/>
          <a:lstStyle/>
          <a:p>
            <a:pPr algn="r">
              <a:defRPr sz="36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Modify and work on the dataset</a:t>
            </a:r>
            <a:br/>
            <a:endParaRPr/>
          </a:p>
        </p:txBody>
      </p:sp>
      <p:sp>
        <p:nvSpPr>
          <p:cNvPr id="138" name="CasellaDiTesto 4"/>
          <p:cNvSpPr txBox="1"/>
          <p:nvPr/>
        </p:nvSpPr>
        <p:spPr>
          <a:xfrm>
            <a:off x="142843" y="1714487"/>
            <a:ext cx="1989224" cy="326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Solve the inequality</a:t>
            </a:r>
          </a:p>
        </p:txBody>
      </p:sp>
      <p:sp>
        <p:nvSpPr>
          <p:cNvPr id="139" name="CasellaDiTesto 5"/>
          <p:cNvSpPr txBox="1"/>
          <p:nvPr/>
        </p:nvSpPr>
        <p:spPr>
          <a:xfrm>
            <a:off x="142843" y="2071677"/>
            <a:ext cx="9001157" cy="830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In order to have </a:t>
            </a:r>
            <a:r>
              <a:rPr b="1" dirty="0"/>
              <a:t>equality</a:t>
            </a:r>
            <a:r>
              <a:rPr dirty="0"/>
              <a:t> between 0 and 1 belonging to the '</a:t>
            </a:r>
            <a:r>
              <a:rPr dirty="0" err="1"/>
              <a:t>TenYearCHD</a:t>
            </a:r>
            <a:r>
              <a:rPr dirty="0"/>
              <a:t>' column, we delete some row representing patients whose risk is =0 (that is, </a:t>
            </a:r>
            <a:r>
              <a:rPr dirty="0" err="1"/>
              <a:t>pati</a:t>
            </a:r>
            <a:r>
              <a:rPr lang="it-IT" dirty="0"/>
              <a:t>e</a:t>
            </a:r>
            <a:r>
              <a:rPr dirty="0" err="1"/>
              <a:t>nt</a:t>
            </a:r>
            <a:r>
              <a:rPr lang="it-IT" dirty="0"/>
              <a:t>s</a:t>
            </a:r>
            <a:r>
              <a:rPr dirty="0"/>
              <a:t> </a:t>
            </a:r>
            <a:r>
              <a:rPr dirty="0" err="1"/>
              <a:t>witOUT</a:t>
            </a:r>
            <a:r>
              <a:rPr dirty="0"/>
              <a:t> risk of coronary heart disease CHD within 10 years), obtaining:</a:t>
            </a:r>
          </a:p>
        </p:txBody>
      </p:sp>
      <p:pic>
        <p:nvPicPr>
          <p:cNvPr id="140" name="Picture 2" descr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7658" y="3000372"/>
            <a:ext cx="8926342" cy="454029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Rettangolo 7"/>
          <p:cNvSpPr txBox="1"/>
          <p:nvPr/>
        </p:nvSpPr>
        <p:spPr>
          <a:xfrm>
            <a:off x="188562" y="4143381"/>
            <a:ext cx="2756306" cy="326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Normalization in range (0,1)</a:t>
            </a:r>
          </a:p>
        </p:txBody>
      </p:sp>
      <p:pic>
        <p:nvPicPr>
          <p:cNvPr id="142" name="Picture 3" descr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43" y="4500569"/>
            <a:ext cx="7705726" cy="1152527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CasellaDiTesto 10"/>
          <p:cNvSpPr txBox="1"/>
          <p:nvPr/>
        </p:nvSpPr>
        <p:spPr>
          <a:xfrm>
            <a:off x="142843" y="5857892"/>
            <a:ext cx="9001157" cy="555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normalize those values which are in a too large range (we need that all the values are in the range </a:t>
            </a:r>
            <a:r>
              <a:rPr b="1"/>
              <a:t>(0,1)</a:t>
            </a:r>
            <a:r>
              <a:t>)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Modulo">
  <a:themeElements>
    <a:clrScheme name="Modul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C7C7C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000FF"/>
      </a:hlink>
      <a:folHlink>
        <a:srgbClr val="FF00FF"/>
      </a:folHlink>
    </a:clrScheme>
    <a:fontScheme name="Modulo">
      <a:majorFont>
        <a:latin typeface="Helvetica"/>
        <a:ea typeface="Helvetica"/>
        <a:cs typeface="Helvetica"/>
      </a:majorFont>
      <a:minorFont>
        <a:latin typeface="Corbel"/>
        <a:ea typeface="Corbel"/>
        <a:cs typeface="Corbel"/>
      </a:minorFont>
    </a:fontScheme>
    <a:fmtScheme name="Mo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ulo">
  <a:themeElements>
    <a:clrScheme name="Modul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C7C7C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000FF"/>
      </a:hlink>
      <a:folHlink>
        <a:srgbClr val="FF00FF"/>
      </a:folHlink>
    </a:clrScheme>
    <a:fontScheme name="Modulo">
      <a:majorFont>
        <a:latin typeface="Helvetica"/>
        <a:ea typeface="Helvetica"/>
        <a:cs typeface="Helvetica"/>
      </a:majorFont>
      <a:minorFont>
        <a:latin typeface="Corbel"/>
        <a:ea typeface="Corbel"/>
        <a:cs typeface="Corbel"/>
      </a:minorFont>
    </a:fontScheme>
    <a:fmtScheme name="Mo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1645</Words>
  <Application>Microsoft Office PowerPoint</Application>
  <PresentationFormat>On-screen Show (4:3)</PresentationFormat>
  <Paragraphs>218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Bahnschrift Condensed</vt:lpstr>
      <vt:lpstr>Bahnschrift Light Condensed</vt:lpstr>
      <vt:lpstr>Corbel</vt:lpstr>
      <vt:lpstr>Helvetica</vt:lpstr>
      <vt:lpstr>Helvetica Neue</vt:lpstr>
      <vt:lpstr>Modulo</vt:lpstr>
      <vt:lpstr>PowerPoint Presentation</vt:lpstr>
      <vt:lpstr>Introduction</vt:lpstr>
      <vt:lpstr>Summary</vt:lpstr>
      <vt:lpstr>Initialization and  Presentation of the dataset</vt:lpstr>
      <vt:lpstr>Initialization and  Presentation of the dataset</vt:lpstr>
      <vt:lpstr>Initialization and  Presentation of the dataset</vt:lpstr>
      <vt:lpstr>Data Exploration</vt:lpstr>
      <vt:lpstr>Data Exploration</vt:lpstr>
      <vt:lpstr>Modify and work on the dataset </vt:lpstr>
      <vt:lpstr>Prediction with Logistic Regression</vt:lpstr>
      <vt:lpstr>Prediction with Logistic Regression</vt:lpstr>
      <vt:lpstr>Prediction with Logistic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Prediction with Decision Trees</vt:lpstr>
      <vt:lpstr>Prediction with Decision Trees</vt:lpstr>
      <vt:lpstr>Prediction with Decision Trees</vt:lpstr>
      <vt:lpstr>The Decision Tree</vt:lpstr>
      <vt:lpstr>Prediction with Randon Forest Classifiers</vt:lpstr>
      <vt:lpstr>Prediction with Decision Trees</vt:lpstr>
      <vt:lpstr>Prediction with Decision Trees</vt:lpstr>
      <vt:lpstr>Model ROC Comparison</vt:lpstr>
      <vt:lpstr>F1 and Accuracy Comparisons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cp:lastModifiedBy>Gabriel-Radu Taranciuc</cp:lastModifiedBy>
  <cp:revision>7</cp:revision>
  <dcterms:modified xsi:type="dcterms:W3CDTF">2020-12-22T12:03:47Z</dcterms:modified>
</cp:coreProperties>
</file>