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9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orbel"/>
      </a:defRPr>
    </a:lvl1pPr>
    <a:lvl2pPr indent="228600" latinLnBrk="0">
      <a:defRPr sz="1200">
        <a:latin typeface="+mj-lt"/>
        <a:ea typeface="+mj-ea"/>
        <a:cs typeface="+mj-cs"/>
        <a:sym typeface="Corbel"/>
      </a:defRPr>
    </a:lvl2pPr>
    <a:lvl3pPr indent="457200" latinLnBrk="0">
      <a:defRPr sz="1200">
        <a:latin typeface="+mj-lt"/>
        <a:ea typeface="+mj-ea"/>
        <a:cs typeface="+mj-cs"/>
        <a:sym typeface="Corbel"/>
      </a:defRPr>
    </a:lvl3pPr>
    <a:lvl4pPr indent="685800" latinLnBrk="0">
      <a:defRPr sz="1200">
        <a:latin typeface="+mj-lt"/>
        <a:ea typeface="+mj-ea"/>
        <a:cs typeface="+mj-cs"/>
        <a:sym typeface="Corbel"/>
      </a:defRPr>
    </a:lvl4pPr>
    <a:lvl5pPr indent="914400" latinLnBrk="0">
      <a:defRPr sz="1200">
        <a:latin typeface="+mj-lt"/>
        <a:ea typeface="+mj-ea"/>
        <a:cs typeface="+mj-cs"/>
        <a:sym typeface="Corbel"/>
      </a:defRPr>
    </a:lvl5pPr>
    <a:lvl6pPr indent="1143000" latinLnBrk="0">
      <a:defRPr sz="1200">
        <a:latin typeface="+mj-lt"/>
        <a:ea typeface="+mj-ea"/>
        <a:cs typeface="+mj-cs"/>
        <a:sym typeface="Corbel"/>
      </a:defRPr>
    </a:lvl6pPr>
    <a:lvl7pPr indent="1371600" latinLnBrk="0">
      <a:defRPr sz="1200">
        <a:latin typeface="+mj-lt"/>
        <a:ea typeface="+mj-ea"/>
        <a:cs typeface="+mj-cs"/>
        <a:sym typeface="Corbel"/>
      </a:defRPr>
    </a:lvl7pPr>
    <a:lvl8pPr indent="1600200" latinLnBrk="0">
      <a:defRPr sz="1200">
        <a:latin typeface="+mj-lt"/>
        <a:ea typeface="+mj-ea"/>
        <a:cs typeface="+mj-cs"/>
        <a:sym typeface="Corbel"/>
      </a:defRPr>
    </a:lvl8pPr>
    <a:lvl9pPr indent="18288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olo Testo"/>
          <p:cNvSpPr txBox="1"/>
          <p:nvPr>
            <p:ph type="title"/>
          </p:nvPr>
        </p:nvSpPr>
        <p:spPr>
          <a:xfrm>
            <a:off x="685800" y="3355847"/>
            <a:ext cx="8077200" cy="167335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15" name="Corpo livello uno…"/>
          <p:cNvSpPr txBox="1"/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" name="Titolo Testo"/>
          <p:cNvSpPr txBox="1"/>
          <p:nvPr>
            <p:ph type="title"/>
          </p:nvPr>
        </p:nvSpPr>
        <p:spPr>
          <a:xfrm>
            <a:off x="749808" y="118871"/>
            <a:ext cx="8013193" cy="163677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36" name="Corpo livello uno…"/>
          <p:cNvSpPr txBox="1"/>
          <p:nvPr>
            <p:ph type="body" sz="quarter" idx="1"/>
          </p:nvPr>
        </p:nvSpPr>
        <p:spPr>
          <a:xfrm>
            <a:off x="740663" y="1828800"/>
            <a:ext cx="8022337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5" name="Corpo livello uno…"/>
          <p:cNvSpPr txBox="1"/>
          <p:nvPr>
            <p:ph type="body" sz="half" idx="1"/>
          </p:nvPr>
        </p:nvSpPr>
        <p:spPr>
          <a:xfrm>
            <a:off x="457200" y="1773935"/>
            <a:ext cx="4038600" cy="46238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9" indent="-320039">
              <a:defRPr sz="2800"/>
            </a:lvl2pPr>
            <a:lvl3pPr marL="1088136" indent="-320039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457200" y="1698986"/>
            <a:ext cx="4040188" cy="71535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cap="all" sz="2300"/>
            </a:lvl1pPr>
            <a:lvl2pPr marL="0" indent="457200">
              <a:buClrTx/>
              <a:buSzTx/>
              <a:buNone/>
              <a:defRPr cap="all" sz="2300"/>
            </a:lvl2pPr>
            <a:lvl3pPr marL="0" indent="914400">
              <a:buClrTx/>
              <a:buSzTx/>
              <a:buNone/>
              <a:defRPr cap="all" sz="2300"/>
            </a:lvl3pPr>
            <a:lvl4pPr marL="0" indent="1371600">
              <a:buClrTx/>
              <a:buSzTx/>
              <a:buNone/>
              <a:defRPr cap="all" sz="2300"/>
            </a:lvl4pPr>
            <a:lvl5pPr marL="0" indent="1828800">
              <a:buClrTx/>
              <a:buSzTx/>
              <a:buNone/>
              <a:defRPr cap="all" sz="23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/>
          <p:nvPr>
            <p:ph type="body" sz="quarter" idx="13"/>
          </p:nvPr>
        </p:nvSpPr>
        <p:spPr>
          <a:xfrm>
            <a:off x="4645025" y="1698986"/>
            <a:ext cx="4041775" cy="715357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cap="all" sz="2300"/>
            </a:pPr>
          </a:p>
        </p:txBody>
      </p:sp>
      <p:sp>
        <p:nvSpPr>
          <p:cNvPr id="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/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9" name="Corpo livello uno…"/>
          <p:cNvSpPr txBox="1"/>
          <p:nvPr>
            <p:ph type="body" idx="1"/>
          </p:nvPr>
        </p:nvSpPr>
        <p:spPr>
          <a:xfrm>
            <a:off x="3019376" y="1743132"/>
            <a:ext cx="5920642" cy="4558886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/>
          <p:nvPr>
            <p:ph type="body" sz="quarter" idx="13"/>
          </p:nvPr>
        </p:nvSpPr>
        <p:spPr>
          <a:xfrm>
            <a:off x="167837" y="1730018"/>
            <a:ext cx="2468882" cy="45720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81" name="Rettangolo 11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Rettangolo 8"/>
          <p:cNvSpPr/>
          <p:nvPr/>
        </p:nvSpPr>
        <p:spPr>
          <a:xfrm>
            <a:off x="2855736" y="-1"/>
            <a:ext cx="45721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/>
          <p:nvPr>
            <p:ph type="title"/>
          </p:nvPr>
        </p:nvSpPr>
        <p:spPr>
          <a:xfrm>
            <a:off x="164592" y="155447"/>
            <a:ext cx="2525150" cy="97841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91" name="Segnaposto immagine 2"/>
          <p:cNvSpPr/>
          <p:nvPr>
            <p:ph type="pic" idx="13"/>
          </p:nvPr>
        </p:nvSpPr>
        <p:spPr>
          <a:xfrm>
            <a:off x="2903804" y="1484808"/>
            <a:ext cx="6247398" cy="53731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Corpo livello uno…"/>
          <p:cNvSpPr txBox="1"/>
          <p:nvPr>
            <p:ph type="body" sz="quarter" idx="1"/>
          </p:nvPr>
        </p:nvSpPr>
        <p:spPr>
          <a:xfrm>
            <a:off x="164592" y="1728216"/>
            <a:ext cx="2468880" cy="4572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Rettangolo 8"/>
          <p:cNvSpPr/>
          <p:nvPr/>
        </p:nvSpPr>
        <p:spPr>
          <a:xfrm>
            <a:off x="2855736" y="0"/>
            <a:ext cx="4572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xfrm>
            <a:off x="8908091" y="1193799"/>
            <a:ext cx="165101" cy="177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ttangolo 6"/>
          <p:cNvSpPr/>
          <p:nvPr/>
        </p:nvSpPr>
        <p:spPr>
          <a:xfrm>
            <a:off x="-1" y="-1"/>
            <a:ext cx="9144001" cy="143373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itolo Testo"/>
          <p:cNvSpPr txBox="1"/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5" name="Corpo livello uno…"/>
          <p:cNvSpPr txBox="1"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/>
          <p:nvPr>
            <p:ph type="sldNum" sz="quarter" idx="2"/>
          </p:nvPr>
        </p:nvSpPr>
        <p:spPr>
          <a:xfrm>
            <a:off x="8773159" y="6573518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770708" marR="0" indent="-3135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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1971039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2172207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/>
          <p:nvPr>
            <p:ph type="subTitle" sz="quarter" idx="1"/>
          </p:nvPr>
        </p:nvSpPr>
        <p:spPr>
          <a:xfrm>
            <a:off x="500034" y="2357429"/>
            <a:ext cx="8077201" cy="1499617"/>
          </a:xfrm>
          <a:prstGeom prst="rect">
            <a:avLst/>
          </a:prstGeom>
        </p:spPr>
        <p:txBody>
          <a:bodyPr/>
          <a:lstStyle>
            <a:lvl1pPr algn="ctr" defTabSz="795527">
              <a:defRPr sz="2784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i="1" sz="2800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pPr/>
            <a:r>
              <a:t>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ot ROC Curve:"/>
          <p:cNvSpPr txBox="1"/>
          <p:nvPr>
            <p:ph type="body" sz="half" idx="1"/>
          </p:nvPr>
        </p:nvSpPr>
        <p:spPr>
          <a:xfrm>
            <a:off x="228600" y="1509334"/>
            <a:ext cx="4228158" cy="4623816"/>
          </a:xfrm>
          <a:prstGeom prst="rect">
            <a:avLst/>
          </a:prstGeom>
        </p:spPr>
        <p:txBody>
          <a:bodyPr/>
          <a:lstStyle>
            <a:lvl1pPr marL="403351" indent="-284479" algn="just">
              <a:defRPr sz="3200"/>
            </a:lvl1pPr>
          </a:lstStyle>
          <a:p>
            <a:pPr/>
            <a:r>
              <a:t>Plot ROC Curve:</a:t>
            </a:r>
          </a:p>
        </p:txBody>
      </p:sp>
      <p:sp>
        <p:nvSpPr>
          <p:cNvPr id="140" name="Prediction with Neural Networks"/>
          <p:cNvSpPr txBox="1"/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</p:spPr>
        <p:txBody>
          <a:bodyPr/>
          <a:lstStyle>
            <a:lvl1pPr algn="r"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Prediction with Neural Networks</a:t>
            </a:r>
          </a:p>
        </p:txBody>
      </p:sp>
      <p:pic>
        <p:nvPicPr>
          <p:cNvPr id="141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1202" r="0" b="1202"/>
          <a:stretch>
            <a:fillRect/>
          </a:stretch>
        </p:blipFill>
        <p:spPr>
          <a:xfrm>
            <a:off x="94778" y="2184400"/>
            <a:ext cx="4038601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LOSS Curve:"/>
          <p:cNvSpPr txBox="1"/>
          <p:nvPr/>
        </p:nvSpPr>
        <p:spPr>
          <a:xfrm>
            <a:off x="4304407" y="1509334"/>
            <a:ext cx="4524872" cy="4623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lvl1pPr>
          </a:lstStyle>
          <a:p>
            <a:pPr/>
            <a:r>
              <a:t>LOSS Curve:</a:t>
            </a:r>
          </a:p>
        </p:txBody>
      </p:sp>
      <p:grpSp>
        <p:nvGrpSpPr>
          <p:cNvPr id="145" name="Galleria immagini"/>
          <p:cNvGrpSpPr/>
          <p:nvPr/>
        </p:nvGrpSpPr>
        <p:grpSpPr>
          <a:xfrm>
            <a:off x="4229100" y="2135473"/>
            <a:ext cx="4675486" cy="4700017"/>
            <a:chOff x="0" y="0"/>
            <a:chExt cx="4675485" cy="4700015"/>
          </a:xfrm>
        </p:grpSpPr>
        <p:pic>
          <p:nvPicPr>
            <p:cNvPr id="143" name="LOSS Curve.png" descr="LOSS Curv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471" t="0" r="1471" b="0"/>
            <a:stretch>
              <a:fillRect/>
            </a:stretch>
          </p:blipFill>
          <p:spPr>
            <a:xfrm>
              <a:off x="0" y="0"/>
              <a:ext cx="4675486" cy="42936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Scrivi per inserire una didascalia."/>
            <p:cNvSpPr/>
            <p:nvPr/>
          </p:nvSpPr>
          <p:spPr>
            <a:xfrm>
              <a:off x="0" y="4369815"/>
              <a:ext cx="4675486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Scrivi per inserire una didascalia.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/>
          <p:nvPr>
            <p:ph type="title"/>
          </p:nvPr>
        </p:nvSpPr>
        <p:spPr>
          <a:xfrm>
            <a:off x="2643173" y="-500091"/>
            <a:ext cx="6329379" cy="2428893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9" name="Segnaposto contenuto 10"/>
          <p:cNvSpPr txBox="1"/>
          <p:nvPr>
            <p:ph type="body" idx="1"/>
          </p:nvPr>
        </p:nvSpPr>
        <p:spPr>
          <a:xfrm>
            <a:off x="500034" y="1785926"/>
            <a:ext cx="8229601" cy="46256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World Health Organization has estimated 12 million deaths occur worldwide, every year due to Heart diseases; in fact, Cardiovascular diseases are the number </a:t>
            </a:r>
            <a:r>
              <a:t>1</a:t>
            </a:r>
            <a:r>
              <a:t> cause of death globally!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Font typeface="Wingdings 2"/>
              <a:buNone/>
              <a:defRPr sz="2900"/>
            </a:pPr>
            <a:r>
              <a:t>This project intend to prove the correlation between current behaviours of a person, and his future risk of heart disease, using --models--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/>
          <p:nvPr>
            <p:ph type="title"/>
          </p:nvPr>
        </p:nvSpPr>
        <p:spPr>
          <a:xfrm>
            <a:off x="2643173" y="-500091"/>
            <a:ext cx="6329379" cy="2428893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40" y="1857363"/>
            <a:ext cx="4480560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/>
            </a:pPr>
            <a:r>
              <a:t>1. Initialization</a:t>
            </a:r>
          </a:p>
          <a:p>
            <a:pPr>
              <a:defRPr sz="3000"/>
            </a:pPr>
            <a:r>
              <a:t>2. Show our dataset</a:t>
            </a:r>
          </a:p>
          <a:p>
            <a:pPr>
              <a:defRPr sz="3000"/>
            </a:pPr>
            <a:r>
              <a:t>3. Data Exploration</a:t>
            </a:r>
          </a:p>
          <a:p>
            <a:pPr>
              <a:defRPr sz="3000"/>
            </a:pPr>
            <a:r>
              <a:t>4. Modify and work on the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/>
          <p:nvPr>
            <p:ph type="title"/>
          </p:nvPr>
        </p:nvSpPr>
        <p:spPr>
          <a:xfrm>
            <a:off x="1357290" y="-428653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/>
          <p:nvPr>
            <p:ph type="body" idx="1"/>
          </p:nvPr>
        </p:nvSpPr>
        <p:spPr>
          <a:xfrm>
            <a:off x="214282" y="2000239"/>
            <a:ext cx="8229601" cy="4625611"/>
          </a:xfrm>
          <a:prstGeom prst="rect">
            <a:avLst/>
          </a:prstGeom>
        </p:spPr>
        <p:txBody>
          <a:bodyPr/>
          <a:lstStyle/>
          <a:p>
            <a:pPr marL="320040" indent="-640080">
              <a:buSzTx/>
              <a:buFont typeface="Wingdings 2"/>
              <a:buNone/>
              <a:defRPr sz="2600"/>
            </a:pPr>
            <a:r>
              <a:t>The dataset consist of an ongoing cardiovascular study on residents of the town of Framingham, Massachusetts.</a:t>
            </a:r>
          </a:p>
          <a:p>
            <a:pPr marL="320040" indent="-640080">
              <a:buSzTx/>
              <a:buFont typeface="Wingdings 2"/>
              <a:buNone/>
              <a:defRPr sz="2600"/>
            </a:pPr>
            <a:r>
              <a:t>We have a dataset consisting of </a:t>
            </a:r>
            <a:r>
              <a:t>3749 rows</a:t>
            </a:r>
            <a:r>
              <a:t> and </a:t>
            </a:r>
            <a:r>
              <a:t>16 columns.</a:t>
            </a:r>
          </a:p>
          <a:p>
            <a:pPr marL="320040" indent="-640080">
              <a:buSzTx/>
              <a:buFont typeface="Wingdings 2"/>
              <a:buNone/>
              <a:defRPr sz="2600"/>
            </a:pPr>
            <a:r>
              <a:t>The shown attributes are divided in:</a:t>
            </a:r>
          </a:p>
          <a:p>
            <a:pPr marL="0">
              <a:buChar char="-"/>
              <a:defRPr sz="2600"/>
            </a:pPr>
            <a:r>
              <a:t>Demographic  </a:t>
            </a:r>
            <a:r>
              <a:t>attributes</a:t>
            </a:r>
          </a:p>
          <a:p>
            <a:pPr marL="0">
              <a:buChar char="-"/>
              <a:defRPr sz="2600"/>
            </a:pPr>
            <a:r>
              <a:t>Behavioral  </a:t>
            </a:r>
            <a:r>
              <a:t>attributes</a:t>
            </a:r>
          </a:p>
          <a:p>
            <a:pPr marL="0">
              <a:buChar char="-"/>
              <a:defRPr sz="2600"/>
            </a:pPr>
            <a:r>
              <a:t>Medical </a:t>
            </a:r>
            <a:r>
              <a:t>attributes </a:t>
            </a:r>
            <a:r>
              <a:t>(history) </a:t>
            </a:r>
          </a:p>
          <a:p>
            <a:pPr marL="0">
              <a:buChar char="-"/>
              <a:defRPr sz="2600"/>
            </a:pPr>
            <a:r>
              <a:t>Medical </a:t>
            </a:r>
            <a:r>
              <a:t>attributes </a:t>
            </a:r>
            <a:r>
              <a:t>(current)</a:t>
            </a:r>
          </a:p>
          <a:p>
            <a:pPr marL="0">
              <a:buChar char="-"/>
              <a:defRPr sz="2600"/>
            </a:pPr>
            <a:r>
              <a:t>Predict </a:t>
            </a:r>
            <a:r>
              <a:t>variable</a:t>
            </a:r>
            <a:r>
              <a:t> (desired target)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b="1" i="1" sz="3300">
                <a:solidFill>
                  <a:srgbClr val="FFFFFF"/>
                </a:solidFill>
              </a:defRPr>
            </a:lvl1pPr>
          </a:lstStyle>
          <a:p>
            <a:pPr/>
            <a:r>
              <a:t>Prediction with K-Nearest Neighbour</a:t>
            </a:r>
          </a:p>
        </p:txBody>
      </p:sp>
      <p:sp>
        <p:nvSpPr>
          <p:cNvPr id="118" name="Segnaposto contenuto 2"/>
          <p:cNvSpPr txBox="1"/>
          <p:nvPr>
            <p:ph type="body" sz="quarter" idx="1"/>
          </p:nvPr>
        </p:nvSpPr>
        <p:spPr>
          <a:xfrm>
            <a:off x="571500" y="1509334"/>
            <a:ext cx="3936752" cy="877731"/>
          </a:xfrm>
          <a:prstGeom prst="rect">
            <a:avLst/>
          </a:prstGeom>
        </p:spPr>
        <p:txBody>
          <a:bodyPr/>
          <a:lstStyle/>
          <a:p>
            <a:pPr marL="0" indent="0" algn="just">
              <a:buClrTx/>
              <a:buSzTx/>
              <a:buNone/>
              <a:defRPr b="1" sz="2400"/>
            </a:pPr>
            <a:r>
              <a:t>Measures</a:t>
            </a:r>
            <a:br/>
          </a:p>
        </p:txBody>
      </p:sp>
      <p:pic>
        <p:nvPicPr>
          <p:cNvPr id="119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420" r="0" b="420"/>
          <a:stretch>
            <a:fillRect/>
          </a:stretch>
        </p:blipFill>
        <p:spPr>
          <a:xfrm>
            <a:off x="4595862" y="1689695"/>
            <a:ext cx="4346030" cy="456778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egnaposto contenuto 2"/>
          <p:cNvSpPr txBox="1"/>
          <p:nvPr/>
        </p:nvSpPr>
        <p:spPr>
          <a:xfrm>
            <a:off x="480441" y="1988223"/>
            <a:ext cx="5394376" cy="4909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</a:p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  <a:r>
              <a:t>Confusion Matrix: </a:t>
            </a:r>
          </a:p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</a:p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  <a:r>
              <a:t>Precision: 59.81%</a:t>
            </a:r>
          </a:p>
          <a:p>
            <a:pPr algn="just" defTabSz="722376">
              <a:defRPr sz="1896"/>
            </a:pPr>
          </a:p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  <a:r>
              <a:t>Recall: 59.81%</a:t>
            </a:r>
          </a:p>
          <a:p>
            <a:pPr algn="just" defTabSz="722376">
              <a:defRPr sz="1896"/>
            </a:pPr>
          </a:p>
          <a:p>
            <a:pPr marL="318648" indent="-224739" algn="just" defTabSz="722376">
              <a:buClr>
                <a:schemeClr val="accent2">
                  <a:lumOff val="16690"/>
                </a:schemeClr>
              </a:buClr>
              <a:buSzPct val="80000"/>
              <a:buChar char="◼"/>
              <a:defRPr sz="1896"/>
            </a:pPr>
            <a:r>
              <a:t>F1-Score: 59.81%</a:t>
            </a:r>
          </a:p>
          <a:p>
            <a:pPr algn="just" defTabSz="722376">
              <a:defRPr sz="1896"/>
            </a:pPr>
          </a:p>
          <a:p>
            <a:pPr algn="just" defTabSz="722376">
              <a:defRPr sz="1896"/>
            </a:pPr>
            <a:r>
              <a:t>Why this?</a:t>
            </a:r>
          </a:p>
          <a:p>
            <a:pPr algn="just" defTabSz="722376">
              <a:defRPr sz="1896"/>
            </a:pPr>
          </a:p>
          <a:p>
            <a:pPr algn="just" defTabSz="722376">
              <a:defRPr sz="18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algn="just" defTabSz="722376">
              <a:defRPr sz="1896"/>
            </a:pPr>
          </a:p>
          <a:p>
            <a:pPr algn="just" defTabSz="722376">
              <a:defRPr sz="1896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defTabSz="361188">
              <a:defRPr i="1" sz="969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 sz="1371">
              <a:latin typeface="+mn-lt"/>
              <a:ea typeface="+mn-ea"/>
              <a:cs typeface="+mn-cs"/>
              <a:sym typeface="Helvetica"/>
            </a:endParaRPr>
          </a:p>
          <a:p>
            <a:pPr defTabSz="361188">
              <a:defRPr sz="1371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361188">
              <a:defRPr sz="1371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diction with K-Nearest Neighbour"/>
          <p:cNvSpPr txBox="1"/>
          <p:nvPr>
            <p:ph type="title"/>
          </p:nvPr>
        </p:nvSpPr>
        <p:spPr>
          <a:xfrm>
            <a:off x="457200" y="90502"/>
            <a:ext cx="8229600" cy="1252729"/>
          </a:xfrm>
          <a:prstGeom prst="rect">
            <a:avLst/>
          </a:prstGeom>
        </p:spPr>
        <p:txBody>
          <a:bodyPr/>
          <a:lstStyle>
            <a:lvl1pPr algn="r">
              <a:defRPr b="1" i="1" sz="3300">
                <a:solidFill>
                  <a:srgbClr val="FFFFFF"/>
                </a:solidFill>
              </a:defRPr>
            </a:lvl1pPr>
          </a:lstStyle>
          <a:p>
            <a:pPr/>
            <a:r>
              <a:t>Prediction with K-Nearest Neighbour</a:t>
            </a:r>
          </a:p>
        </p:txBody>
      </p:sp>
      <p:sp>
        <p:nvSpPr>
          <p:cNvPr id="123" name="Analyses F1 Score and Accuracy"/>
          <p:cNvSpPr txBox="1"/>
          <p:nvPr>
            <p:ph type="body" sz="quarter" idx="1"/>
          </p:nvPr>
        </p:nvSpPr>
        <p:spPr>
          <a:xfrm>
            <a:off x="139700" y="1814134"/>
            <a:ext cx="5842298" cy="971989"/>
          </a:xfrm>
          <a:prstGeom prst="rect">
            <a:avLst/>
          </a:prstGeom>
        </p:spPr>
        <p:txBody>
          <a:bodyPr/>
          <a:lstStyle/>
          <a:p>
            <a:pPr marL="381853" indent="-278434" defTabSz="795527">
              <a:defRPr b="1" i="1" sz="2784"/>
            </a:pPr>
            <a:r>
              <a:t>Analyses F1 Score and Accuracy</a:t>
            </a:r>
            <a:br/>
          </a:p>
        </p:txBody>
      </p:sp>
      <p:pic>
        <p:nvPicPr>
          <p:cNvPr id="124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897" r="0" b="897"/>
          <a:stretch>
            <a:fillRect/>
          </a:stretch>
        </p:blipFill>
        <p:spPr>
          <a:xfrm>
            <a:off x="4557662" y="2851025"/>
            <a:ext cx="4279256" cy="2808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alleria immagini" descr="Galleria immagini"/>
          <p:cNvPicPr>
            <a:picLocks noChangeAspect="1"/>
          </p:cNvPicPr>
          <p:nvPr/>
        </p:nvPicPr>
        <p:blipFill>
          <a:blip r:embed="rId3">
            <a:extLst/>
          </a:blip>
          <a:srcRect l="997" t="0" r="997" b="0"/>
          <a:stretch>
            <a:fillRect/>
          </a:stretch>
        </p:blipFill>
        <p:spPr>
          <a:xfrm>
            <a:off x="169664" y="2890787"/>
            <a:ext cx="4063256" cy="2729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o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Prediction with  Supported Vector Machine</a:t>
            </a:r>
          </a:p>
        </p:txBody>
      </p:sp>
      <p:pic>
        <p:nvPicPr>
          <p:cNvPr id="128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420" r="0" b="420"/>
          <a:stretch>
            <a:fillRect/>
          </a:stretch>
        </p:blipFill>
        <p:spPr>
          <a:xfrm>
            <a:off x="4113262" y="1737934"/>
            <a:ext cx="4346030" cy="4567784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egnaposto contenuto 2"/>
          <p:cNvSpPr txBox="1"/>
          <p:nvPr/>
        </p:nvSpPr>
        <p:spPr>
          <a:xfrm>
            <a:off x="289941" y="16109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Confusion Matrix: </a:t>
            </a: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Precision: 63.06%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Recall: 65.42%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F1-Score: 64.22%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Accuracy: 66%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Area Under ROC Curve: 0.71</a:t>
            </a:r>
          </a:p>
          <a:p>
            <a:pPr algn="just" defTabSz="566927">
              <a:defRPr sz="1984"/>
            </a:pPr>
          </a:p>
          <a:p>
            <a:pPr algn="just" defTabSz="566927">
              <a:defRPr sz="1984"/>
            </a:pPr>
          </a:p>
          <a:p>
            <a:pPr algn="just" defTabSz="566927">
              <a:defRPr sz="1984"/>
            </a:pPr>
          </a:p>
          <a:p>
            <a:pPr defTabSz="283463">
              <a:defRPr i="1" sz="1984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>
              <a:latin typeface="+mn-lt"/>
              <a:ea typeface="+mn-ea"/>
              <a:cs typeface="+mn-cs"/>
              <a:sym typeface="Helvetica"/>
            </a:endParaR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o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Prediction with  Supported Vector Machine</a:t>
            </a:r>
          </a:p>
        </p:txBody>
      </p:sp>
      <p:pic>
        <p:nvPicPr>
          <p:cNvPr id="132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173" r="0" b="173"/>
          <a:stretch>
            <a:fillRect/>
          </a:stretch>
        </p:blipFill>
        <p:spPr>
          <a:xfrm>
            <a:off x="2832000" y="2398334"/>
            <a:ext cx="6046392" cy="391368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egnaposto contenuto 2"/>
          <p:cNvSpPr txBox="1"/>
          <p:nvPr/>
        </p:nvSpPr>
        <p:spPr>
          <a:xfrm>
            <a:off x="124841" y="12934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pPr>
          </a:p>
          <a:p>
            <a:pPr marL="403351" indent="-284479" algn="just">
              <a:buClr>
                <a:schemeClr val="accent2">
                  <a:lumOff val="16690"/>
                </a:schemeClr>
              </a:buClr>
              <a:buSzPct val="80000"/>
              <a:buChar char="◼"/>
              <a:defRPr sz="3200"/>
            </a:pPr>
            <a:r>
              <a:t>Plot ROC Curve:</a:t>
            </a:r>
          </a:p>
          <a:p>
            <a:pPr algn="just">
              <a:defRPr sz="3200"/>
            </a:pPr>
          </a:p>
          <a:p>
            <a:pPr algn="just">
              <a:defRPr sz="3200"/>
            </a:pPr>
          </a:p>
          <a:p>
            <a:pPr algn="just">
              <a:defRPr sz="3200"/>
            </a:pPr>
          </a:p>
          <a:p>
            <a:pPr defTabSz="457200">
              <a:defRPr i="1" sz="3200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>
              <a:latin typeface="+mn-lt"/>
              <a:ea typeface="+mn-ea"/>
              <a:cs typeface="+mn-cs"/>
              <a:sym typeface="Helvetica"/>
            </a:endParaRPr>
          </a:p>
          <a:p>
            <a:pPr defTabSz="457200">
              <a:defRPr sz="3200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3200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o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b="1" i="1" sz="3200">
                <a:solidFill>
                  <a:srgbClr val="FFFFFF"/>
                </a:solidFill>
              </a:defRPr>
            </a:lvl1pPr>
          </a:lstStyle>
          <a:p>
            <a:pPr/>
            <a:r>
              <a:t>Prediction with Neural Networks</a:t>
            </a:r>
          </a:p>
        </p:txBody>
      </p:sp>
      <p:pic>
        <p:nvPicPr>
          <p:cNvPr id="136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1759" r="0" b="1759"/>
          <a:stretch>
            <a:fillRect/>
          </a:stretch>
        </p:blipFill>
        <p:spPr>
          <a:xfrm>
            <a:off x="4291062" y="1864934"/>
            <a:ext cx="4449763" cy="455056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egnaposto contenuto 2"/>
          <p:cNvSpPr txBox="1"/>
          <p:nvPr/>
        </p:nvSpPr>
        <p:spPr>
          <a:xfrm>
            <a:off x="429641" y="1852234"/>
            <a:ext cx="7355038" cy="584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Confusion Matrix: </a:t>
            </a: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Precision: 55.1%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Recall: 60.75%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F1-Score: 57.08%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Accuracy: 58.52%</a:t>
            </a:r>
          </a:p>
          <a:p>
            <a:pPr algn="just" defTabSz="566927">
              <a:defRPr sz="1984"/>
            </a:pPr>
          </a:p>
          <a:p>
            <a:pPr marL="250078" indent="-176377" algn="just" defTabSz="566927">
              <a:buClr>
                <a:schemeClr val="accent2">
                  <a:lumOff val="16690"/>
                </a:schemeClr>
              </a:buClr>
              <a:buSzPct val="80000"/>
              <a:buChar char="◼"/>
              <a:defRPr sz="1984"/>
            </a:pPr>
            <a:r>
              <a:t>Area Under ROC Curve: 0.64</a:t>
            </a:r>
          </a:p>
          <a:p>
            <a:pPr algn="just" defTabSz="566927">
              <a:defRPr sz="1984"/>
            </a:pPr>
          </a:p>
          <a:p>
            <a:pPr algn="just" defTabSz="566927">
              <a:defRPr sz="1984"/>
            </a:pPr>
          </a:p>
          <a:p>
            <a:pPr algn="just" defTabSz="566927">
              <a:defRPr sz="1984"/>
            </a:pPr>
          </a:p>
          <a:p>
            <a:pPr defTabSz="283463">
              <a:defRPr i="1" sz="1984">
                <a:solidFill>
                  <a:srgbClr val="6B6B6B"/>
                </a:solidFill>
                <a:latin typeface="STIXGeneral"/>
                <a:ea typeface="STIXGeneral"/>
                <a:cs typeface="STIXGeneral"/>
                <a:sym typeface="STIXGeneral"/>
              </a:defRPr>
            </a:pPr>
            <a:endParaRPr i="0">
              <a:latin typeface="+mn-lt"/>
              <a:ea typeface="+mn-ea"/>
              <a:cs typeface="+mn-cs"/>
              <a:sym typeface="Helvetica"/>
            </a:endParaR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283463">
              <a:defRPr sz="1984">
                <a:solidFill>
                  <a:srgbClr val="6B6B6B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50800" dist="25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480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sx="100000" sy="100000" kx="0" ky="0" algn="b" rotWithShape="0" blurRad="50800" dist="25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