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 b="def" i="def"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rbel"/>
      </a:defRPr>
    </a:lvl1pPr>
    <a:lvl2pPr indent="228600" latinLnBrk="0">
      <a:defRPr sz="1200">
        <a:latin typeface="+mn-lt"/>
        <a:ea typeface="+mn-ea"/>
        <a:cs typeface="+mn-cs"/>
        <a:sym typeface="Corbel"/>
      </a:defRPr>
    </a:lvl2pPr>
    <a:lvl3pPr indent="457200" latinLnBrk="0">
      <a:defRPr sz="1200">
        <a:latin typeface="+mn-lt"/>
        <a:ea typeface="+mn-ea"/>
        <a:cs typeface="+mn-cs"/>
        <a:sym typeface="Corbel"/>
      </a:defRPr>
    </a:lvl3pPr>
    <a:lvl4pPr indent="685800" latinLnBrk="0">
      <a:defRPr sz="1200">
        <a:latin typeface="+mn-lt"/>
        <a:ea typeface="+mn-ea"/>
        <a:cs typeface="+mn-cs"/>
        <a:sym typeface="Corbel"/>
      </a:defRPr>
    </a:lvl4pPr>
    <a:lvl5pPr indent="914400" latinLnBrk="0">
      <a:defRPr sz="1200">
        <a:latin typeface="+mn-lt"/>
        <a:ea typeface="+mn-ea"/>
        <a:cs typeface="+mn-cs"/>
        <a:sym typeface="Corbel"/>
      </a:defRPr>
    </a:lvl5pPr>
    <a:lvl6pPr indent="1143000" latinLnBrk="0">
      <a:defRPr sz="1200">
        <a:latin typeface="+mn-lt"/>
        <a:ea typeface="+mn-ea"/>
        <a:cs typeface="+mn-cs"/>
        <a:sym typeface="Corbel"/>
      </a:defRPr>
    </a:lvl6pPr>
    <a:lvl7pPr indent="1371600" latinLnBrk="0">
      <a:defRPr sz="1200">
        <a:latin typeface="+mn-lt"/>
        <a:ea typeface="+mn-ea"/>
        <a:cs typeface="+mn-cs"/>
        <a:sym typeface="Corbel"/>
      </a:defRPr>
    </a:lvl7pPr>
    <a:lvl8pPr indent="1600200" latinLnBrk="0">
      <a:defRPr sz="1200">
        <a:latin typeface="+mn-lt"/>
        <a:ea typeface="+mn-ea"/>
        <a:cs typeface="+mn-cs"/>
        <a:sym typeface="Corbel"/>
      </a:defRPr>
    </a:lvl8pPr>
    <a:lvl9pPr indent="18288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14" name="Titolo Testo"/>
          <p:cNvSpPr txBox="1"/>
          <p:nvPr>
            <p:ph type="title"/>
          </p:nvPr>
        </p:nvSpPr>
        <p:spPr>
          <a:xfrm>
            <a:off x="685800" y="3355847"/>
            <a:ext cx="8077200" cy="167335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15" name="Corpo livello uno…"/>
          <p:cNvSpPr txBox="1"/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5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35" name="Titolo Testo"/>
          <p:cNvSpPr txBox="1"/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pPr/>
            <a:r>
              <a:t>Titolo Testo</a:t>
            </a:r>
          </a:p>
        </p:txBody>
      </p:sp>
      <p:sp>
        <p:nvSpPr>
          <p:cNvPr id="36" name="Corpo livello uno…"/>
          <p:cNvSpPr txBox="1"/>
          <p:nvPr>
            <p:ph type="body" sz="quarter" idx="1"/>
          </p:nvPr>
        </p:nvSpPr>
        <p:spPr>
          <a:xfrm>
            <a:off x="740662" y="1828800"/>
            <a:ext cx="8022339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5" name="Corpo livello uno…"/>
          <p:cNvSpPr txBox="1"/>
          <p:nvPr>
            <p:ph type="body" sz="half" idx="1"/>
          </p:nvPr>
        </p:nvSpPr>
        <p:spPr>
          <a:xfrm>
            <a:off x="457200" y="1773933"/>
            <a:ext cx="4038600" cy="462382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4" name="Corpo livello uno…"/>
          <p:cNvSpPr txBox="1"/>
          <p:nvPr>
            <p:ph type="body" sz="quarter" idx="1"/>
          </p:nvPr>
        </p:nvSpPr>
        <p:spPr>
          <a:xfrm>
            <a:off x="457200" y="1698986"/>
            <a:ext cx="4040188" cy="715358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cap="all" sz="2300"/>
            </a:lvl1pPr>
            <a:lvl2pPr marL="0" indent="0">
              <a:buClrTx/>
              <a:buSzTx/>
              <a:buNone/>
              <a:defRPr cap="all" sz="2300"/>
            </a:lvl2pPr>
            <a:lvl3pPr marL="0" indent="0">
              <a:buClrTx/>
              <a:buSzTx/>
              <a:buNone/>
              <a:defRPr cap="all" sz="2300"/>
            </a:lvl3pPr>
            <a:lvl4pPr marL="0" indent="0">
              <a:buClrTx/>
              <a:buSzTx/>
              <a:buNone/>
              <a:defRPr cap="all" sz="2300"/>
            </a:lvl4pPr>
            <a:lvl5pPr marL="0" indent="0">
              <a:buClrTx/>
              <a:buSzTx/>
              <a:buNone/>
              <a:defRPr cap="all" sz="23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/>
          <p:nvPr>
            <p:ph type="body" sz="quarter" idx="13"/>
          </p:nvPr>
        </p:nvSpPr>
        <p:spPr>
          <a:xfrm>
            <a:off x="4645025" y="1698986"/>
            <a:ext cx="4041775" cy="715359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5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/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/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9" name="Corpo livello uno…"/>
          <p:cNvSpPr txBox="1"/>
          <p:nvPr>
            <p:ph type="body" idx="1"/>
          </p:nvPr>
        </p:nvSpPr>
        <p:spPr>
          <a:xfrm>
            <a:off x="3019375" y="1743131"/>
            <a:ext cx="5920645" cy="4558889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/>
          <p:nvPr>
            <p:ph type="body" sz="quarter" idx="13"/>
          </p:nvPr>
        </p:nvSpPr>
        <p:spPr>
          <a:xfrm>
            <a:off x="167836" y="1730018"/>
            <a:ext cx="2468884" cy="45720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1" name="Rettangolo 11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82" name="Rettangolo 8"/>
          <p:cNvSpPr/>
          <p:nvPr/>
        </p:nvSpPr>
        <p:spPr>
          <a:xfrm>
            <a:off x="2855734" y="-1"/>
            <a:ext cx="45723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8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/>
          <p:nvPr>
            <p:ph type="title"/>
          </p:nvPr>
        </p:nvSpPr>
        <p:spPr>
          <a:xfrm>
            <a:off x="164592" y="155447"/>
            <a:ext cx="2525150" cy="97841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91" name="Segnaposto immagine 2"/>
          <p:cNvSpPr/>
          <p:nvPr>
            <p:ph type="pic" idx="13"/>
          </p:nvPr>
        </p:nvSpPr>
        <p:spPr>
          <a:xfrm>
            <a:off x="2903802" y="1484808"/>
            <a:ext cx="6247402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Corpo livello uno…"/>
          <p:cNvSpPr txBox="1"/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94" name="Rettangolo 8"/>
          <p:cNvSpPr/>
          <p:nvPr/>
        </p:nvSpPr>
        <p:spPr>
          <a:xfrm>
            <a:off x="2855734" y="0"/>
            <a:ext cx="45723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95" name="Numero diapositiva"/>
          <p:cNvSpPr txBox="1"/>
          <p:nvPr>
            <p:ph type="sldNum" sz="quarter" idx="2"/>
          </p:nvPr>
        </p:nvSpPr>
        <p:spPr>
          <a:xfrm>
            <a:off x="8908092" y="1193800"/>
            <a:ext cx="165101" cy="1778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10160" dir="540000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3" name="Rettangolo 6"/>
          <p:cNvSpPr/>
          <p:nvPr/>
        </p:nvSpPr>
        <p:spPr>
          <a:xfrm>
            <a:off x="-1" y="-3"/>
            <a:ext cx="9144001" cy="1433739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orbel"/>
              </a:defRPr>
            </a:pPr>
          </a:p>
        </p:txBody>
      </p:sp>
      <p:sp>
        <p:nvSpPr>
          <p:cNvPr id="4" name="Titolo Testo"/>
          <p:cNvSpPr txBox="1"/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5" name="Corpo livello uno…"/>
          <p:cNvSpPr txBox="1"/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/>
          <p:nvPr>
            <p:ph type="sldNum" sz="quarter" idx="2"/>
          </p:nvPr>
        </p:nvSpPr>
        <p:spPr>
          <a:xfrm>
            <a:off x="8773160" y="6573519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n-lt"/>
                <a:ea typeface="+mn-ea"/>
                <a:cs typeface="+mn-cs"/>
                <a:sym typeface="Corb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solidFill>
            <a:schemeClr val="accent2">
              <a:lumOff val="16690"/>
            </a:schemeClr>
          </a:solidFill>
          <a:uFillTx/>
          <a:latin typeface="+mn-lt"/>
          <a:ea typeface="+mn-ea"/>
          <a:cs typeface="+mn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1pPr>
      <a:lvl2pPr marL="770706" marR="0" indent="-313506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6pPr>
      <a:lvl7pPr marL="1971038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7pPr>
      <a:lvl8pPr marL="2172205" marR="0" indent="-32511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4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5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/>
          <p:nvPr>
            <p:ph type="subTitle" sz="quarter" idx="1"/>
          </p:nvPr>
        </p:nvSpPr>
        <p:spPr>
          <a:xfrm>
            <a:off x="500034" y="2357427"/>
            <a:ext cx="8077201" cy="1499620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1"/>
            <a:ext cx="4340951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i="1" sz="2800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pPr/>
            <a:r>
              <a:t>FINAL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/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80" cy="3710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69 true True Positive predictions (that is, the prediction says that a patient RUNS the risk, and he really runs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83 true True Negative predictions (that is, the prediction says that a patient DOESN'T run the risk, and he really DOESN'T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39 false False Positive predictions (that is, the prediction says that a patient RUNS the risk, but he doesn't really run the risk!)</a:t>
            </a:r>
          </a:p>
          <a:p>
            <a:pPr>
              <a:defRPr sz="1700">
                <a:latin typeface="+mn-lt"/>
                <a:ea typeface="+mn-ea"/>
                <a:cs typeface="+mn-cs"/>
                <a:sym typeface="Corbel"/>
              </a:defRPr>
            </a:pPr>
          </a:p>
          <a:p>
            <a:pPr>
              <a:buSzPct val="100000"/>
              <a:buChar char="▪"/>
              <a:defRPr sz="1700">
                <a:latin typeface="+mn-lt"/>
                <a:ea typeface="+mn-ea"/>
                <a:cs typeface="+mn-cs"/>
                <a:sym typeface="Corbel"/>
              </a:defRPr>
            </a:pPr>
            <a:r>
              <a:t>  38 false False Negative predictions (that is, the prediction says that a patient DOESN'T run the risk, but he really run the risk!)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/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/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909" y="2143116"/>
            <a:ext cx="4473033" cy="3000398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4"/>
            <a:ext cx="2928960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0.7194</a:t>
            </a:r>
            <a:r>
              <a:rPr i="1" sz="12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68 True</a:t>
            </a:r>
            <a:r>
              <a:t> </a:t>
            </a:r>
            <a:r>
              <a:t>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72 True</a:t>
            </a:r>
            <a:r>
              <a:t> </a:t>
            </a:r>
            <a:r>
              <a:t>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50 False</a:t>
            </a:r>
            <a:r>
              <a:t> </a:t>
            </a:r>
            <a:r>
              <a:t>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39 False</a:t>
            </a:r>
            <a:r>
              <a:t> </a:t>
            </a:r>
            <a:r>
              <a:t>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defTabSz="212597">
              <a:defRPr>
                <a:solidFill>
                  <a:srgbClr val="6B6B6B"/>
                </a:solidFill>
              </a:defRPr>
            </a:pPr>
          </a:p>
        </p:txBody>
      </p:sp>
      <p:sp>
        <p:nvSpPr>
          <p:cNvPr id="166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.png" descr="ConfusionMatrix KNN..png"/>
          <p:cNvPicPr>
            <a:picLocks noChangeAspect="1"/>
          </p:cNvPicPr>
          <p:nvPr/>
        </p:nvPicPr>
        <p:blipFill>
          <a:blip r:embed="rId2">
            <a:extLst/>
          </a:blip>
          <a:srcRect l="0" t="2311" r="0" b="2312"/>
          <a:stretch>
            <a:fillRect/>
          </a:stretch>
        </p:blipFill>
        <p:spPr>
          <a:xfrm>
            <a:off x="4438989" y="2238534"/>
            <a:ext cx="4186251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5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8" y="21200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57.63%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3" y="16160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63.55%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83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60.44%</a:t>
            </a:r>
            <a:br>
              <a:rPr i="1" sz="2000">
                <a:solidFill>
                  <a:srgbClr val="0070C0"/>
                </a:solidFill>
              </a:rPr>
            </a:br>
          </a:p>
        </p:txBody>
      </p:sp>
      <p:sp>
        <p:nvSpPr>
          <p:cNvPr id="176" name="Titolo 9"/>
          <p:cNvSpPr txBox="1"/>
          <p:nvPr/>
        </p:nvSpPr>
        <p:spPr>
          <a:xfrm>
            <a:off x="2587164" y="-517597"/>
            <a:ext cx="7686703" cy="2428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77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78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62.45%</a:t>
            </a:r>
            <a:r>
              <a:rPr sz="11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897" r="0" b="896"/>
          <a:stretch>
            <a:fillRect/>
          </a:stretch>
        </p:blipFill>
        <p:spPr>
          <a:xfrm>
            <a:off x="4789039" y="2834194"/>
            <a:ext cx="4070423" cy="267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>
            <a:extLst/>
          </a:blip>
          <a:srcRect l="997" t="0" r="997" b="0"/>
          <a:stretch>
            <a:fillRect/>
          </a:stretch>
        </p:blipFill>
        <p:spPr>
          <a:xfrm>
            <a:off x="195062" y="2834392"/>
            <a:ext cx="3977056" cy="2671361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088528" y="1686474"/>
            <a:ext cx="6966940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Analyses F1 Score and Accuracy respect Number of Neighbour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ROCCurve KNN.png" descr="ROCCurve KN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2845" y="2273164"/>
            <a:ext cx="4789867" cy="344969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sp>
        <p:nvSpPr>
          <p:cNvPr id="187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0.6384</a:t>
            </a:r>
            <a:r>
              <a:rPr i="1" sz="12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88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189" name="Rectangle 4"/>
          <p:cNvSpPr/>
          <p:nvPr/>
        </p:nvSpPr>
        <p:spPr>
          <a:xfrm>
            <a:off x="428594" y="6064655"/>
            <a:ext cx="5056890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61.14%</a:t>
            </a:r>
            <a:r>
              <a:rPr sz="1100"/>
              <a:t> </a:t>
            </a:r>
          </a:p>
        </p:txBody>
      </p:sp>
      <p:sp>
        <p:nvSpPr>
          <p:cNvPr id="190" name="Titolo 9"/>
          <p:cNvSpPr txBox="1"/>
          <p:nvPr/>
        </p:nvSpPr>
        <p:spPr>
          <a:xfrm>
            <a:off x="2574464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420" r="0" b="420"/>
          <a:stretch>
            <a:fillRect/>
          </a:stretch>
        </p:blipFill>
        <p:spPr>
          <a:xfrm>
            <a:off x="4592634" y="2009944"/>
            <a:ext cx="4346031" cy="456778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egnaposto contenuto 2"/>
          <p:cNvSpPr txBox="1"/>
          <p:nvPr/>
        </p:nvSpPr>
        <p:spPr>
          <a:xfrm>
            <a:off x="530108" y="22864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70 True</a:t>
            </a:r>
            <a:r>
              <a:t> </a:t>
            </a:r>
            <a:r>
              <a:t>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81 True</a:t>
            </a:r>
            <a:r>
              <a:t> </a:t>
            </a:r>
            <a:r>
              <a:t>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41 False</a:t>
            </a:r>
            <a:r>
              <a:t> </a:t>
            </a:r>
            <a:r>
              <a:t>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37 False</a:t>
            </a:r>
            <a:r>
              <a:t> </a:t>
            </a:r>
            <a:r>
              <a:t>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defTabSz="212597">
              <a:defRPr>
                <a:solidFill>
                  <a:srgbClr val="6B6B6B"/>
                </a:solidFill>
              </a:defRPr>
            </a:pPr>
          </a:p>
        </p:txBody>
      </p:sp>
      <p:sp>
        <p:nvSpPr>
          <p:cNvPr id="194" name="Titolo 9"/>
          <p:cNvSpPr txBox="1"/>
          <p:nvPr/>
        </p:nvSpPr>
        <p:spPr>
          <a:xfrm>
            <a:off x="24017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Support Vector Machine</a:t>
            </a:r>
          </a:p>
        </p:txBody>
      </p:sp>
      <p:sp>
        <p:nvSpPr>
          <p:cNvPr id="195" name="Rettangolo 5"/>
          <p:cNvSpPr txBox="1"/>
          <p:nvPr/>
        </p:nvSpPr>
        <p:spPr>
          <a:xfrm>
            <a:off x="3586669" y="1671627"/>
            <a:ext cx="1970658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198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199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200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1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202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3" name="Titolo 9"/>
          <p:cNvSpPr txBox="1"/>
          <p:nvPr/>
        </p:nvSpPr>
        <p:spPr>
          <a:xfrm>
            <a:off x="2490642" y="-497581"/>
            <a:ext cx="7355038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alleria immagini" descr="Galleria immagini"/>
          <p:cNvPicPr>
            <a:picLocks noChangeAspect="1"/>
          </p:cNvPicPr>
          <p:nvPr/>
        </p:nvPicPr>
        <p:blipFill>
          <a:blip r:embed="rId2">
            <a:extLst/>
          </a:blip>
          <a:srcRect l="0" t="173" r="0" b="172"/>
          <a:stretch>
            <a:fillRect/>
          </a:stretch>
        </p:blipFill>
        <p:spPr>
          <a:xfrm>
            <a:off x="3371441" y="2131634"/>
            <a:ext cx="5849852" cy="3786469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Titolo 9"/>
          <p:cNvSpPr txBox="1"/>
          <p:nvPr/>
        </p:nvSpPr>
        <p:spPr>
          <a:xfrm>
            <a:off x="2453059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Support Vector Machine</a:t>
            </a:r>
          </a:p>
        </p:txBody>
      </p:sp>
      <p:sp>
        <p:nvSpPr>
          <p:cNvPr id="207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sp>
        <p:nvSpPr>
          <p:cNvPr id="208" name="Rectangle 3"/>
          <p:cNvSpPr/>
          <p:nvPr/>
        </p:nvSpPr>
        <p:spPr>
          <a:xfrm>
            <a:off x="576268" y="3288934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0.7164</a:t>
            </a:r>
            <a:r>
              <a:rPr i="1" sz="12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09" name="Rettangolo 7"/>
          <p:cNvSpPr txBox="1"/>
          <p:nvPr/>
        </p:nvSpPr>
        <p:spPr>
          <a:xfrm>
            <a:off x="402877" y="56435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210" name="Rectangle 4"/>
          <p:cNvSpPr/>
          <p:nvPr/>
        </p:nvSpPr>
        <p:spPr>
          <a:xfrm>
            <a:off x="428594" y="6064655"/>
            <a:ext cx="5056394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/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09" name="Segnaposto contenuto 10"/>
          <p:cNvSpPr txBox="1"/>
          <p:nvPr>
            <p:ph type="body" idx="1"/>
          </p:nvPr>
        </p:nvSpPr>
        <p:spPr>
          <a:xfrm>
            <a:off x="500034" y="1785926"/>
            <a:ext cx="8229601" cy="462561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World Health Organization has estimated 12 million deaths occur worldwide, every year due to Heart diseases; in fact, Cardiovascular diseases are the number 1 cause of death globally!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This project intend to prove the correlation between current behaviours of a person, and his future risk of heart disease, using --models--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Confusion Matrix Neural.png" descr="Confusion Matrix Neural.png"/>
          <p:cNvPicPr>
            <a:picLocks noChangeAspect="1"/>
          </p:cNvPicPr>
          <p:nvPr/>
        </p:nvPicPr>
        <p:blipFill>
          <a:blip r:embed="rId2">
            <a:extLst/>
          </a:blip>
          <a:srcRect l="0" t="1758" r="0" b="1758"/>
          <a:stretch>
            <a:fillRect/>
          </a:stretch>
        </p:blipFill>
        <p:spPr>
          <a:xfrm>
            <a:off x="4286248" y="1928790"/>
            <a:ext cx="4449763" cy="4550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4" name="Segnaposto contenuto 2"/>
          <p:cNvSpPr txBox="1"/>
          <p:nvPr/>
        </p:nvSpPr>
        <p:spPr>
          <a:xfrm>
            <a:off x="466608" y="2197526"/>
            <a:ext cx="4619429" cy="610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In this confusion matrix we have: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74 True</a:t>
            </a:r>
            <a:r>
              <a:t> </a:t>
            </a:r>
            <a:r>
              <a:t>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67 True</a:t>
            </a:r>
            <a:r>
              <a:t> </a:t>
            </a:r>
            <a:r>
              <a:t>Negative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48 False</a:t>
            </a:r>
            <a:r>
              <a:t> </a:t>
            </a:r>
            <a:r>
              <a:t>Positive Predictions</a:t>
            </a: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40 False</a:t>
            </a:r>
            <a:r>
              <a:t> </a:t>
            </a:r>
            <a:r>
              <a:t>Negative Predictions</a:t>
            </a: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marL="187558" indent="-132282" algn="just" defTabSz="425194">
              <a:buClr>
                <a:schemeClr val="accent2">
                  <a:lumOff val="16690"/>
                </a:schemeClr>
              </a:buClr>
              <a:buSzPct val="80000"/>
              <a:buChar char="◼"/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algn="just" defTabSz="425194">
              <a:defRPr>
                <a:latin typeface="+mn-lt"/>
                <a:ea typeface="+mn-ea"/>
                <a:cs typeface="+mn-cs"/>
                <a:sym typeface="Corbel"/>
              </a:defRPr>
            </a:pPr>
          </a:p>
          <a:p>
            <a:pPr defTabSz="212597">
              <a:defRPr>
                <a:solidFill>
                  <a:srgbClr val="6B6B6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ttangolo 4"/>
          <p:cNvSpPr txBox="1"/>
          <p:nvPr/>
        </p:nvSpPr>
        <p:spPr>
          <a:xfrm>
            <a:off x="260002" y="3357563"/>
            <a:ext cx="78079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Recall</a:t>
            </a:r>
          </a:p>
        </p:txBody>
      </p:sp>
      <p:sp>
        <p:nvSpPr>
          <p:cNvPr id="217" name="Rectangle 3"/>
          <p:cNvSpPr/>
          <p:nvPr/>
        </p:nvSpPr>
        <p:spPr>
          <a:xfrm>
            <a:off x="285718" y="2361378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 is:   </a:t>
            </a:r>
            <a:r>
              <a:rPr i="1" sz="2000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18" name="Rettangolo 7"/>
          <p:cNvSpPr txBox="1"/>
          <p:nvPr/>
        </p:nvSpPr>
        <p:spPr>
          <a:xfrm>
            <a:off x="188563" y="1857364"/>
            <a:ext cx="1119809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Precision</a:t>
            </a:r>
          </a:p>
        </p:txBody>
      </p:sp>
      <p:sp>
        <p:nvSpPr>
          <p:cNvPr id="219" name="Rectangle 4"/>
          <p:cNvSpPr/>
          <p:nvPr/>
        </p:nvSpPr>
        <p:spPr>
          <a:xfrm>
            <a:off x="285719" y="3790138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i="1" sz="2000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0" name="Rettangolo 9"/>
          <p:cNvSpPr txBox="1"/>
          <p:nvPr/>
        </p:nvSpPr>
        <p:spPr>
          <a:xfrm>
            <a:off x="260002" y="4786323"/>
            <a:ext cx="1069516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F1-score</a:t>
            </a:r>
          </a:p>
        </p:txBody>
      </p:sp>
      <p:sp>
        <p:nvSpPr>
          <p:cNvPr id="221" name="CasellaDiTesto 10"/>
          <p:cNvSpPr txBox="1"/>
          <p:nvPr/>
        </p:nvSpPr>
        <p:spPr>
          <a:xfrm>
            <a:off x="285720" y="5214949"/>
            <a:ext cx="8858282" cy="891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i="1" sz="2000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2" name="Titolo 9"/>
          <p:cNvSpPr txBox="1"/>
          <p:nvPr/>
        </p:nvSpPr>
        <p:spPr>
          <a:xfrm>
            <a:off x="3338502" y="-497581"/>
            <a:ext cx="7686700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5" name="Rettangolo 4"/>
          <p:cNvSpPr txBox="1"/>
          <p:nvPr/>
        </p:nvSpPr>
        <p:spPr>
          <a:xfrm>
            <a:off x="117093" y="17144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Receiver Operating Characteristic (ROC) and Area Under the ROC Curve (AUC)</a:t>
            </a:r>
          </a:p>
        </p:txBody>
      </p:sp>
      <p:sp>
        <p:nvSpPr>
          <p:cNvPr id="226" name="Rectangle 3"/>
          <p:cNvSpPr/>
          <p:nvPr/>
        </p:nvSpPr>
        <p:spPr>
          <a:xfrm>
            <a:off x="360368" y="3155887"/>
            <a:ext cx="2711623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i="1" sz="2000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7" name="Rettangolo 7"/>
          <p:cNvSpPr txBox="1"/>
          <p:nvPr/>
        </p:nvSpPr>
        <p:spPr>
          <a:xfrm>
            <a:off x="174277" y="5719779"/>
            <a:ext cx="1128725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Accuracy</a:t>
            </a:r>
          </a:p>
        </p:txBody>
      </p:sp>
      <p:sp>
        <p:nvSpPr>
          <p:cNvPr id="228" name="Rectangle 4"/>
          <p:cNvSpPr/>
          <p:nvPr/>
        </p:nvSpPr>
        <p:spPr>
          <a:xfrm>
            <a:off x="276194" y="6128155"/>
            <a:ext cx="505664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orbel"/>
              </a:defRPr>
            </a:pPr>
            <a:r>
              <a:t>The overall predicted accuracy of the model is: </a:t>
            </a:r>
            <a:r>
              <a:rPr i="1" sz="2000">
                <a:solidFill>
                  <a:srgbClr val="0070C0"/>
                </a:solidFill>
              </a:rPr>
              <a:t>61.57%</a:t>
            </a:r>
            <a:r>
              <a:rPr sz="1100"/>
              <a:t> </a:t>
            </a:r>
          </a:p>
        </p:txBody>
      </p:sp>
      <p:pic>
        <p:nvPicPr>
          <p:cNvPr id="229" name="ROC Neural1.png" descr="ROC Neural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5924" y="2318752"/>
            <a:ext cx="5257235" cy="36906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itolo 9"/>
          <p:cNvSpPr txBox="1"/>
          <p:nvPr/>
        </p:nvSpPr>
        <p:spPr>
          <a:xfrm>
            <a:off x="3211501" y="-497581"/>
            <a:ext cx="7686703" cy="2428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2" name="Rettangolo 4"/>
          <p:cNvSpPr txBox="1"/>
          <p:nvPr/>
        </p:nvSpPr>
        <p:spPr>
          <a:xfrm>
            <a:off x="434593" y="1739888"/>
            <a:ext cx="8981187" cy="376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Loss curve (Loss value for Number of iterations)</a:t>
            </a:r>
          </a:p>
        </p:txBody>
      </p:sp>
      <p:pic>
        <p:nvPicPr>
          <p:cNvPr id="233" name="LOSS curve Neural.png" descr="LOSS curve Neur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9841" y="2138460"/>
            <a:ext cx="6134103" cy="4533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/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pPr/>
            <a:r>
              <a:t>Prediction with Decision Trees</a:t>
            </a:r>
          </a:p>
        </p:txBody>
      </p:sp>
      <p:pic>
        <p:nvPicPr>
          <p:cNvPr id="236" name="Picture Placeholder 9" descr="Picture Placeholder 9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313" t="0" r="17313" b="0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  <p:sp>
        <p:nvSpPr>
          <p:cNvPr id="237" name="Text Placeholder 2"/>
          <p:cNvSpPr txBox="1"/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best depth decision tree (depth 5) are as follows: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47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An average of 32 were incorrectly classified as negative</a:t>
            </a:r>
          </a:p>
        </p:txBody>
      </p:sp>
      <p:sp>
        <p:nvSpPr>
          <p:cNvPr id="238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Confusion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 txBox="1"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/>
            <a:r>
              <a:t>Prediction with Decision Trees</a:t>
            </a:r>
          </a:p>
        </p:txBody>
      </p:sp>
      <p:sp>
        <p:nvSpPr>
          <p:cNvPr id="241" name="Text Placeholder 6"/>
          <p:cNvSpPr txBox="1"/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i="1" sz="2500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pPr/>
            <a:r>
              <a:t>Prediction with Decision Trees</a:t>
            </a:r>
          </a:p>
        </p:txBody>
      </p:sp>
      <p:sp>
        <p:nvSpPr>
          <p:cNvPr id="244" name="Text Placeholder 2"/>
          <p:cNvSpPr txBox="1"/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0.689</a:t>
            </a:r>
            <a:endParaRPr i="1">
              <a:solidFill>
                <a:srgbClr val="0070C0"/>
              </a:solidFill>
            </a:endParaRPr>
          </a:p>
          <a:p>
            <a:pPr indent="118871">
              <a:defRPr i="1">
                <a:solidFill>
                  <a:srgbClr val="0070C0"/>
                </a:solidFill>
              </a:defRPr>
            </a:pPr>
          </a:p>
          <a:p>
            <a:pPr indent="118871"/>
            <a:r>
              <a:t>Accuracy: </a:t>
            </a:r>
          </a:p>
          <a:p>
            <a:pPr indent="118871"/>
            <a:r>
              <a:t>he overall predicted accuracy of the model is: </a:t>
            </a:r>
            <a:r>
              <a:rPr i="1">
                <a:solidFill>
                  <a:srgbClr val="0070C0"/>
                </a:solidFill>
              </a:rPr>
              <a:t>65.07%</a:t>
            </a:r>
            <a:r>
              <a:rPr sz="900"/>
              <a:t> </a:t>
            </a:r>
          </a:p>
        </p:txBody>
      </p:sp>
      <p:sp>
        <p:nvSpPr>
          <p:cNvPr id="245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ROC, AUC and Accuracy</a:t>
            </a:r>
          </a:p>
        </p:txBody>
      </p:sp>
      <p:pic>
        <p:nvPicPr>
          <p:cNvPr id="246" name="Picture Placeholder 11" descr="Picture Placeholder 11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4"/>
          <p:cNvSpPr txBox="1"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/>
            <a:r>
              <a:t>The Decision Tree</a:t>
            </a:r>
          </a:p>
        </p:txBody>
      </p:sp>
      <p:sp>
        <p:nvSpPr>
          <p:cNvPr id="249" name="Text Placeholder 5"/>
          <p:cNvSpPr txBox="1"/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</a:p>
        </p:txBody>
      </p:sp>
      <p:pic>
        <p:nvPicPr>
          <p:cNvPr id="250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1775191"/>
            <a:ext cx="8229600" cy="4626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 txBox="1"/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pPr/>
            <a:r>
              <a:t>Prediction with Randon Forest Classifiers</a:t>
            </a:r>
          </a:p>
        </p:txBody>
      </p:sp>
      <p:sp>
        <p:nvSpPr>
          <p:cNvPr id="253" name="Text Placeholder 2"/>
          <p:cNvSpPr txBox="1"/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average confusion matrix for the trained  Classifier has values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75 were correctly classified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74 were correctly classified negative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48 were incorrectly classified as positive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32 were incorrectly classified as negative</a:t>
            </a:r>
          </a:p>
        </p:txBody>
      </p:sp>
      <p:sp>
        <p:nvSpPr>
          <p:cNvPr id="254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Confusion Matrix</a:t>
            </a:r>
          </a:p>
        </p:txBody>
      </p:sp>
      <p:pic>
        <p:nvPicPr>
          <p:cNvPr id="255" name="Picture Placeholder 7" descr="Picture Placeholder 7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7313" t="0" r="17313" b="0"/>
          <a:stretch>
            <a:fillRect/>
          </a:stretch>
        </p:blipFill>
        <p:spPr>
          <a:xfrm>
            <a:off x="2903802" y="1484808"/>
            <a:ext cx="6247402" cy="537319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itle 1"/>
          <p:cNvSpPr txBox="1"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/>
            <a:r>
              <a:t>Prediction with Decision Trees</a:t>
            </a:r>
          </a:p>
        </p:txBody>
      </p:sp>
      <p:sp>
        <p:nvSpPr>
          <p:cNvPr id="258" name="Text Placeholder 6"/>
          <p:cNvSpPr txBox="1"/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Precision: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percentage of the accuracy of our positive predictions, represented by the Precision, is:  </a:t>
            </a:r>
            <a:r>
              <a:rPr i="1">
                <a:solidFill>
                  <a:srgbClr val="0070C0"/>
                </a:solidFill>
              </a:rPr>
              <a:t>60.98%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Recall: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ratio of positive instances that are correctly detected by the classifier (true positive rate), represented by the Recall, is:  </a:t>
            </a:r>
            <a:r>
              <a:rPr i="1">
                <a:solidFill>
                  <a:srgbClr val="0070C0"/>
                </a:solidFill>
              </a:rPr>
              <a:t>70.09%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F1-Score: </a:t>
            </a:r>
          </a:p>
          <a:p>
            <a:pPr marL="0" indent="118871">
              <a:lnSpc>
                <a:spcPct val="80000"/>
              </a:lnSpc>
              <a:buSzTx/>
              <a:buNone/>
              <a:defRPr sz="2200"/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i="1" sz="2500">
                <a:solidFill>
                  <a:srgbClr val="0070C0"/>
                </a:solidFill>
              </a:rPr>
              <a:t>65.22%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/>
          <p:nvPr>
            <p:ph type="title"/>
          </p:nvPr>
        </p:nvSpPr>
        <p:spPr>
          <a:xfrm>
            <a:off x="2643171" y="-500091"/>
            <a:ext cx="6329383" cy="2428895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3977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t>1. Initialization and Presentation of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t>2. Data Exploration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t>3. Modify and work on the dataset</a:t>
            </a:r>
          </a:p>
          <a:p>
            <a:pPr>
              <a:defRPr sz="3000">
                <a:latin typeface="+mn-lt"/>
                <a:ea typeface="+mn-ea"/>
                <a:cs typeface="+mn-cs"/>
                <a:sym typeface="Corbel"/>
              </a:defRPr>
            </a:pPr>
            <a:r>
              <a:t>4. Prediction with </a:t>
            </a:r>
            <a:r>
              <a:rPr i="1"/>
              <a:t>Logistic Regression</a:t>
            </a:r>
          </a:p>
          <a:p>
            <a:pPr>
              <a:defRPr i="1" sz="3000">
                <a:latin typeface="+mn-lt"/>
                <a:ea typeface="+mn-ea"/>
                <a:cs typeface="+mn-cs"/>
                <a:sym typeface="Corbel"/>
              </a:defRPr>
            </a:pPr>
            <a:r>
              <a:t>5. </a:t>
            </a:r>
            <a:r>
              <a:rPr i="0"/>
              <a:t>Prediction with</a:t>
            </a:r>
            <a:r>
              <a:t> K-Nearest Neighbor</a:t>
            </a:r>
            <a:r>
              <a:t>s</a:t>
            </a:r>
          </a:p>
          <a:p>
            <a:pPr>
              <a:defRPr i="1" sz="3000">
                <a:latin typeface="+mn-lt"/>
                <a:ea typeface="+mn-ea"/>
                <a:cs typeface="+mn-cs"/>
                <a:sym typeface="Corbel"/>
              </a:defRPr>
            </a:pPr>
            <a:r>
              <a:t>6. </a:t>
            </a:r>
            <a:r>
              <a:rPr i="0"/>
              <a:t>Prediction with</a:t>
            </a:r>
            <a:r>
              <a:t> Suppor</a:t>
            </a:r>
            <a:r>
              <a:t>t</a:t>
            </a:r>
            <a:r>
              <a:t> Vector Machine</a:t>
            </a:r>
          </a:p>
          <a:p>
            <a:pPr>
              <a:defRPr i="1" sz="3000">
                <a:latin typeface="+mn-lt"/>
                <a:ea typeface="+mn-ea"/>
                <a:cs typeface="+mn-cs"/>
                <a:sym typeface="Corbel"/>
              </a:defRPr>
            </a:pPr>
            <a:r>
              <a:t>7. </a:t>
            </a:r>
            <a:r>
              <a:rPr i="0"/>
              <a:t>Prediction with</a:t>
            </a:r>
            <a:r>
              <a:t>  Neural Networks</a:t>
            </a:r>
          </a:p>
          <a:p>
            <a:pPr>
              <a:defRPr i="1" sz="3000">
                <a:latin typeface="+mn-lt"/>
                <a:ea typeface="+mn-ea"/>
                <a:cs typeface="+mn-cs"/>
                <a:sym typeface="Corbel"/>
              </a:defRPr>
            </a:pPr>
            <a:r>
              <a:t>8. Prediction with Decision Trees</a:t>
            </a:r>
          </a:p>
          <a:p>
            <a:pPr>
              <a:defRPr i="1" sz="3000">
                <a:latin typeface="+mn-lt"/>
                <a:ea typeface="+mn-ea"/>
                <a:cs typeface="+mn-cs"/>
                <a:sym typeface="Corbel"/>
              </a:defRPr>
            </a:pPr>
            <a:r>
              <a:t>9. Prediction with Random Forests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/>
          <p:cNvSpPr txBox="1"/>
          <p:nvPr>
            <p:ph type="title"/>
          </p:nvPr>
        </p:nvSpPr>
        <p:spPr>
          <a:xfrm>
            <a:off x="164591" y="155446"/>
            <a:ext cx="2525152" cy="978413"/>
          </a:xfrm>
          <a:prstGeom prst="rect">
            <a:avLst/>
          </a:prstGeom>
        </p:spPr>
        <p:txBody>
          <a:bodyPr/>
          <a:lstStyle/>
          <a:p>
            <a:pPr/>
            <a:r>
              <a:t>Prediction with Decision Trees</a:t>
            </a:r>
          </a:p>
        </p:txBody>
      </p:sp>
      <p:sp>
        <p:nvSpPr>
          <p:cNvPr id="261" name="Text Placeholder 2"/>
          <p:cNvSpPr txBox="1"/>
          <p:nvPr>
            <p:ph type="body" sz="quarter" idx="1"/>
          </p:nvPr>
        </p:nvSpPr>
        <p:spPr>
          <a:xfrm>
            <a:off x="164591" y="1728216"/>
            <a:ext cx="2468882" cy="4572002"/>
          </a:xfrm>
          <a:prstGeom prst="rect">
            <a:avLst/>
          </a:prstGeom>
        </p:spPr>
        <p:txBody>
          <a:bodyPr/>
          <a:lstStyle/>
          <a:p>
            <a:pPr indent="118871"/>
            <a:r>
              <a:t>The curve to the right represents the ROC of our model.</a:t>
            </a:r>
          </a:p>
          <a:p>
            <a:pPr indent="118871"/>
            <a:r>
              <a:t>The Area Under Curve is: </a:t>
            </a:r>
            <a:r>
              <a:rPr i="1">
                <a:solidFill>
                  <a:srgbClr val="0070C0"/>
                </a:solidFill>
              </a:rPr>
              <a:t>0.6844</a:t>
            </a:r>
            <a:endParaRPr i="1">
              <a:solidFill>
                <a:srgbClr val="0070C0"/>
              </a:solidFill>
            </a:endParaRPr>
          </a:p>
          <a:p>
            <a:pPr indent="118871">
              <a:defRPr i="1">
                <a:solidFill>
                  <a:srgbClr val="0070C0"/>
                </a:solidFill>
              </a:defRPr>
            </a:pPr>
          </a:p>
          <a:p>
            <a:pPr indent="118871"/>
            <a:r>
              <a:t>Accuracy: </a:t>
            </a:r>
          </a:p>
          <a:p>
            <a:pPr indent="118871"/>
            <a:r>
              <a:t>The overall predicted accuracy of the model is: </a:t>
            </a:r>
            <a:r>
              <a:rPr i="1">
                <a:solidFill>
                  <a:srgbClr val="0070C0"/>
                </a:solidFill>
              </a:rPr>
              <a:t>64.19%</a:t>
            </a:r>
            <a:r>
              <a:rPr sz="900"/>
              <a:t> </a:t>
            </a:r>
          </a:p>
        </p:txBody>
      </p:sp>
      <p:sp>
        <p:nvSpPr>
          <p:cNvPr id="262" name="TextBox 12"/>
          <p:cNvSpPr txBox="1"/>
          <p:nvPr/>
        </p:nvSpPr>
        <p:spPr>
          <a:xfrm>
            <a:off x="3006969" y="459988"/>
            <a:ext cx="5972439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ROC, AUC and Accuracy</a:t>
            </a:r>
          </a:p>
        </p:txBody>
      </p:sp>
      <p:pic>
        <p:nvPicPr>
          <p:cNvPr id="263" name="Picture Placeholder 11" descr="Picture Placeholder 11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249363" y="2184999"/>
            <a:ext cx="5487651" cy="36584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4"/>
          <p:cNvSpPr txBox="1"/>
          <p:nvPr>
            <p:ph type="title"/>
          </p:nvPr>
        </p:nvSpPr>
        <p:spPr>
          <a:xfrm>
            <a:off x="457200" y="155446"/>
            <a:ext cx="8229600" cy="1252731"/>
          </a:xfrm>
          <a:prstGeom prst="rect">
            <a:avLst/>
          </a:prstGeom>
        </p:spPr>
        <p:txBody>
          <a:bodyPr/>
          <a:lstStyle/>
          <a:p>
            <a:pPr/>
            <a:r>
              <a:t>Model ROC Comparison</a:t>
            </a:r>
          </a:p>
        </p:txBody>
      </p:sp>
      <p:sp>
        <p:nvSpPr>
          <p:cNvPr id="266" name="Text Placeholder 5"/>
          <p:cNvSpPr txBox="1"/>
          <p:nvPr>
            <p:ph type="body" idx="1"/>
          </p:nvPr>
        </p:nvSpPr>
        <p:spPr>
          <a:xfrm>
            <a:off x="457200" y="1775191"/>
            <a:ext cx="8229600" cy="4625611"/>
          </a:xfrm>
          <a:prstGeom prst="rect">
            <a:avLst/>
          </a:prstGeom>
        </p:spPr>
        <p:txBody>
          <a:bodyPr/>
          <a:lstStyle/>
          <a:p>
            <a:pPr marL="0" indent="118871">
              <a:buSzTx/>
              <a:buNone/>
            </a:pPr>
          </a:p>
        </p:txBody>
      </p:sp>
      <p:pic>
        <p:nvPicPr>
          <p:cNvPr id="26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17485"/>
            <a:ext cx="9144000" cy="5141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/>
          <p:nvPr>
            <p:ph type="body" idx="1"/>
          </p:nvPr>
        </p:nvSpPr>
        <p:spPr>
          <a:xfrm>
            <a:off x="214282" y="2000237"/>
            <a:ext cx="8229601" cy="4625614"/>
          </a:xfrm>
          <a:prstGeom prst="rect">
            <a:avLst/>
          </a:prstGeom>
        </p:spPr>
        <p:txBody>
          <a:bodyPr/>
          <a:lstStyle/>
          <a:p>
            <a:pPr marL="960119" indent="-1280159">
              <a:buSzTx/>
              <a:buNone/>
              <a:defRPr sz="2600"/>
            </a:pPr>
            <a:r>
              <a:t>The dataset consist of an ongoing cardiovascular study on</a:t>
            </a:r>
            <a:r>
              <a:t> </a:t>
            </a:r>
            <a:r>
              <a:t>residents of the town of Framingham, Massachusetts.</a:t>
            </a:r>
          </a:p>
          <a:p>
            <a:pPr marL="960119" indent="-1280159">
              <a:buSzTx/>
              <a:buNone/>
              <a:defRPr sz="2600"/>
            </a:pPr>
            <a:r>
              <a:t>We have a dataset consisting of 3749 rows and 16 columns.</a:t>
            </a:r>
          </a:p>
          <a:p>
            <a:pPr marL="960119" indent="-1280159">
              <a:buSzTx/>
              <a:buNone/>
              <a:defRPr sz="2600"/>
            </a:pPr>
          </a:p>
          <a:p>
            <a:pPr marL="960119" indent="-1280159">
              <a:buSzTx/>
              <a:buNone/>
              <a:defRPr sz="2600"/>
            </a:pPr>
            <a:r>
              <a:t>The shown attributes are divided in:</a:t>
            </a:r>
          </a:p>
          <a:p>
            <a:pPr marL="0">
              <a:buChar char="-"/>
              <a:defRPr sz="2600"/>
            </a:pPr>
            <a:r>
              <a:t>Demographic attributes</a:t>
            </a:r>
          </a:p>
          <a:p>
            <a:pPr marL="0">
              <a:buChar char="-"/>
              <a:defRPr sz="2600"/>
            </a:pPr>
            <a:r>
              <a:t>Behavioral attributes</a:t>
            </a:r>
          </a:p>
          <a:p>
            <a:pPr marL="0">
              <a:buChar char="-"/>
              <a:defRPr sz="2600"/>
            </a:pPr>
            <a:r>
              <a:t>Medical attributes (history) </a:t>
            </a:r>
          </a:p>
          <a:p>
            <a:pPr marL="0">
              <a:buChar char="-"/>
              <a:defRPr sz="2600"/>
            </a:pPr>
            <a:r>
              <a:t>Medical attributes (current)</a:t>
            </a:r>
          </a:p>
          <a:p>
            <a:pPr marL="0">
              <a:buChar char="-"/>
              <a:defRPr sz="2600"/>
            </a:pPr>
            <a:r>
              <a:t>Predict variable (desired target)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537" y="1697653"/>
            <a:ext cx="7143802" cy="5160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157" y="1574051"/>
            <a:ext cx="3929092" cy="528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57654" y="3571876"/>
            <a:ext cx="4786346" cy="10907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n-lt"/>
              <a:ea typeface="+mn-ea"/>
              <a:cs typeface="+mn-cs"/>
              <a:sym typeface="Corbel"/>
            </a:endParaR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48" y="3071809"/>
            <a:ext cx="5610227" cy="590552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4"/>
            <a:ext cx="6552277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4348" y="4429130"/>
            <a:ext cx="4972052" cy="46672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19" y="5286389"/>
            <a:ext cx="955267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4282" y="5715015"/>
            <a:ext cx="8929718" cy="579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/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b="1" sz="40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pPr/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3"/>
            <a:ext cx="7909601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2975" y="2500304"/>
            <a:ext cx="6078560" cy="38576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/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b="1" sz="3600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</a:p>
        </p:txBody>
      </p:sp>
      <p:sp>
        <p:nvSpPr>
          <p:cNvPr id="138" name="CasellaDiTesto 4"/>
          <p:cNvSpPr txBox="1"/>
          <p:nvPr/>
        </p:nvSpPr>
        <p:spPr>
          <a:xfrm>
            <a:off x="142843" y="1714487"/>
            <a:ext cx="1989224" cy="326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7"/>
            <a:ext cx="9001157" cy="784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order to have </a:t>
            </a:r>
            <a:r>
              <a:rPr b="1"/>
              <a:t>equality</a:t>
            </a:r>
            <a:r>
              <a:t> between 0 and 1 belonging to the 'TenYearCHD' column, we delete some row representing patients whose risk is =0 (that is, pationt witOUT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658" y="3000372"/>
            <a:ext cx="8926342" cy="454029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2" y="4143381"/>
            <a:ext cx="2756306" cy="326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843" y="4500569"/>
            <a:ext cx="7705726" cy="1152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