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Roboto Mono" panose="020B0604020202020204" charset="0"/>
      <p:regular r:id="rId54"/>
      <p:bold r:id="rId55"/>
      <p:italic r:id="rId56"/>
      <p:boldItalic r:id="rId57"/>
    </p:embeddedFont>
    <p:embeddedFont>
      <p:font typeface="Roboto Light" panose="020B0604020202020204" charset="0"/>
      <p:regular r:id="rId58"/>
      <p:bold r:id="rId59"/>
      <p:italic r:id="rId60"/>
      <p:boldItalic r:id="rId61"/>
    </p:embeddedFont>
    <p:embeddedFont>
      <p:font typeface="Roboto"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80">
          <p15:clr>
            <a:srgbClr val="A4A3A4"/>
          </p15:clr>
        </p15:guide>
        <p15:guide id="2" pos="2880">
          <p15:clr>
            <a:srgbClr val="A4A3A4"/>
          </p15:clr>
        </p15:guide>
        <p15:guide id="3" pos="254">
          <p15:clr>
            <a:srgbClr val="A4A3A4"/>
          </p15:clr>
        </p15:guide>
        <p15:guide id="4" pos="55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56" y="90"/>
      </p:cViewPr>
      <p:guideLst>
        <p:guide orient="horz" pos="680"/>
        <p:guide pos="2880"/>
        <p:guide pos="254"/>
        <p:guide pos="55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425449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0655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dd9c31d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dd9c31d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11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b0b89df8f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b0b89df8f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8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dd9c31d54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dd9c31d54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93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b0b89df8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b0b89df8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000">
                <a:solidFill>
                  <a:srgbClr val="333333"/>
                </a:solidFill>
                <a:highlight>
                  <a:srgbClr val="FFFFFF"/>
                </a:highlight>
                <a:latin typeface="Roboto"/>
                <a:ea typeface="Roboto"/>
                <a:cs typeface="Roboto"/>
                <a:sym typeface="Roboto"/>
              </a:rPr>
              <a:t>here is piece of code as an example for each following diagram</a:t>
            </a:r>
            <a:endParaRPr/>
          </a:p>
        </p:txBody>
      </p:sp>
    </p:spTree>
    <p:extLst>
      <p:ext uri="{BB962C8B-B14F-4D97-AF65-F5344CB8AC3E}">
        <p14:creationId xmlns:p14="http://schemas.microsoft.com/office/powerpoint/2010/main" val="310043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cba7a90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3cba7a9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059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3cba7a90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cba7a90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3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4b12758ab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b12758ab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743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dd9c31d5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dd9c31d5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993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b12758ab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b12758ab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710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dd9c31d5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dd9c31d5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07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9f7bb08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9f7bb08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1.Introduction</a:t>
            </a:r>
            <a:br>
              <a:rPr lang="de"/>
            </a:br>
            <a:r>
              <a:rPr lang="de"/>
              <a:t>1.1 Understanding the Challenge of the Competition</a:t>
            </a:r>
            <a:br>
              <a:rPr lang="de"/>
            </a:br>
            <a:r>
              <a:rPr lang="de"/>
              <a:t>1.2 Understanding the Meaning of the Data</a:t>
            </a:r>
            <a:br>
              <a:rPr lang="de"/>
            </a:br>
            <a:r>
              <a:rPr lang="de"/>
              <a:t>2. Data Loading</a:t>
            </a:r>
            <a:br>
              <a:rPr lang="de"/>
            </a:br>
            <a:r>
              <a:rPr lang="de"/>
              <a:t>3. Exploratory Data Analysis of Datasets</a:t>
            </a:r>
            <a:br>
              <a:rPr lang="de"/>
            </a:br>
            <a:r>
              <a:rPr lang="de"/>
              <a:t>3.1 Exploration of Train and Test Data</a:t>
            </a:r>
            <a:br>
              <a:rPr lang="de"/>
            </a:br>
            <a:r>
              <a:rPr lang="de"/>
              <a:t>3.2 Exploration of other Data Sources</a:t>
            </a:r>
            <a:br>
              <a:rPr lang="de"/>
            </a:br>
            <a:r>
              <a:rPr lang="de"/>
              <a:t>3.2.1 Merchant.csv</a:t>
            </a:r>
            <a:br>
              <a:rPr lang="de"/>
            </a:br>
            <a:r>
              <a:rPr lang="de"/>
              <a:t>3.2.2 History_transactions.csv</a:t>
            </a:r>
            <a:br>
              <a:rPr lang="de"/>
            </a:br>
            <a:r>
              <a:rPr lang="de"/>
              <a:t>3.2.3 Feature Analysis</a:t>
            </a:r>
            <a:br>
              <a:rPr lang="de"/>
            </a:br>
            <a:r>
              <a:rPr lang="de"/>
              <a:t>4. Data Preprocessing</a:t>
            </a:r>
            <a:br>
              <a:rPr lang="de"/>
            </a:br>
            <a:r>
              <a:rPr lang="de"/>
              <a:t>5. Data Cleaning</a:t>
            </a:r>
            <a:br>
              <a:rPr lang="de"/>
            </a:br>
            <a:r>
              <a:rPr lang="de"/>
              <a:t>6. Models</a:t>
            </a:r>
            <a:br>
              <a:rPr lang="de"/>
            </a:br>
            <a:r>
              <a:rPr lang="de"/>
              <a:t>6.1 Decision Tree Regressor</a:t>
            </a:r>
            <a:br>
              <a:rPr lang="de"/>
            </a:br>
            <a:r>
              <a:rPr lang="de"/>
              <a:t>6.2 Random Forest</a:t>
            </a:r>
            <a:br>
              <a:rPr lang="de"/>
            </a:br>
            <a:r>
              <a:rPr lang="de"/>
              <a:t>7. Model Submission</a:t>
            </a:r>
            <a:br>
              <a:rPr lang="de"/>
            </a:br>
            <a:r>
              <a:rPr lang="de"/>
              <a:t>8. Conclusion</a:t>
            </a:r>
            <a:endParaRPr/>
          </a:p>
        </p:txBody>
      </p:sp>
    </p:spTree>
    <p:extLst>
      <p:ext uri="{BB962C8B-B14F-4D97-AF65-F5344CB8AC3E}">
        <p14:creationId xmlns:p14="http://schemas.microsoft.com/office/powerpoint/2010/main" val="286962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dd9c31d5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dd9c31d5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119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dd9c31d5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dd9c31d5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28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dd9c31d5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dd9c31d5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80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d9c31d54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d9c31d5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577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d9c31d5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d9c31d5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033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dd9c31d5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dd9c31d5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07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dd9c31d5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dd9c31d5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169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dd9c31d54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4dd9c31d5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449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4b0b89df8f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4b0b89df8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81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b0b89df8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4b0b89df8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000">
                <a:solidFill>
                  <a:srgbClr val="333333"/>
                </a:solidFill>
                <a:highlight>
                  <a:srgbClr val="FFFFFF"/>
                </a:highlight>
                <a:latin typeface="Roboto"/>
                <a:ea typeface="Roboto"/>
                <a:cs typeface="Roboto"/>
                <a:sym typeface="Roboto"/>
              </a:rPr>
              <a:t>new merch + hist, verschmelzen miteinander, weil sie ähnlich sind. Fügen Sie neue Spalten zur Modellverbesserung hinzu</a:t>
            </a:r>
            <a:endParaRPr/>
          </a:p>
        </p:txBody>
      </p:sp>
    </p:spTree>
    <p:extLst>
      <p:ext uri="{BB962C8B-B14F-4D97-AF65-F5344CB8AC3E}">
        <p14:creationId xmlns:p14="http://schemas.microsoft.com/office/powerpoint/2010/main" val="204032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b0b89d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b0b89d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245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dd9c31d5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4dd9c31d5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286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dd9c31d54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4dd9c31d54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186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dd9c31d54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dd9c31d5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578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4b0b89df8f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4b0b89df8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196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4b0b89df8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4b0b89df8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050">
                <a:solidFill>
                  <a:srgbClr val="3C4043"/>
                </a:solidFill>
                <a:highlight>
                  <a:srgbClr val="FFFFFF"/>
                </a:highlight>
                <a:latin typeface="Roboto"/>
                <a:ea typeface="Roboto"/>
                <a:cs typeface="Roboto"/>
                <a:sym typeface="Roboto"/>
              </a:rPr>
              <a:t>on a new purchase amount std example</a:t>
            </a:r>
            <a:endParaRPr/>
          </a:p>
        </p:txBody>
      </p:sp>
    </p:spTree>
    <p:extLst>
      <p:ext uri="{BB962C8B-B14F-4D97-AF65-F5344CB8AC3E}">
        <p14:creationId xmlns:p14="http://schemas.microsoft.com/office/powerpoint/2010/main" val="3966913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dd9c31d5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dd9c31d5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050">
                <a:solidFill>
                  <a:srgbClr val="3C4043"/>
                </a:solidFill>
                <a:highlight>
                  <a:srgbClr val="FFFFFF"/>
                </a:highlight>
                <a:latin typeface="Roboto"/>
                <a:ea typeface="Roboto"/>
                <a:cs typeface="Roboto"/>
                <a:sym typeface="Roboto"/>
              </a:rPr>
              <a:t>on a new purchase amount std example</a:t>
            </a:r>
            <a:endParaRPr/>
          </a:p>
        </p:txBody>
      </p:sp>
    </p:spTree>
    <p:extLst>
      <p:ext uri="{BB962C8B-B14F-4D97-AF65-F5344CB8AC3E}">
        <p14:creationId xmlns:p14="http://schemas.microsoft.com/office/powerpoint/2010/main" val="3512328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4b0b89df8f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4b0b89df8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345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4b0b89df8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4b0b89df8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Reasons of why use ridge and lass:</a:t>
            </a:r>
            <a:endParaRPr/>
          </a:p>
          <a:p>
            <a:pPr marL="0" lvl="0" indent="0" algn="l" rtl="0">
              <a:spcBef>
                <a:spcPts val="0"/>
              </a:spcBef>
              <a:spcAft>
                <a:spcPts val="0"/>
              </a:spcAft>
              <a:buClr>
                <a:schemeClr val="dk1"/>
              </a:buClr>
              <a:buSzPts val="1100"/>
              <a:buFont typeface="Arial"/>
              <a:buNone/>
            </a:pPr>
            <a:r>
              <a:rPr lang="de">
                <a:solidFill>
                  <a:schemeClr val="dk1"/>
                </a:solidFill>
              </a:rPr>
              <a:t>For example, if your number of observations </a:t>
            </a:r>
            <a:r>
              <a:rPr lang="de" i="1">
                <a:solidFill>
                  <a:schemeClr val="dk1"/>
                </a:solidFill>
              </a:rPr>
              <a:t>n</a:t>
            </a:r>
            <a:r>
              <a:rPr lang="de">
                <a:solidFill>
                  <a:schemeClr val="dk1"/>
                </a:solidFill>
              </a:rPr>
              <a:t> is greater than the number of predictors </a:t>
            </a:r>
            <a:r>
              <a:rPr lang="de" i="1">
                <a:solidFill>
                  <a:schemeClr val="dk1"/>
                </a:solidFill>
              </a:rPr>
              <a:t>p</a:t>
            </a:r>
            <a:r>
              <a:rPr lang="de">
                <a:solidFill>
                  <a:schemeClr val="dk1"/>
                </a:solidFill>
              </a:rPr>
              <a:t>, then the least squares estimates will have a low variance and it performs well. On the other hand, with </a:t>
            </a:r>
            <a:r>
              <a:rPr lang="de" i="1">
                <a:solidFill>
                  <a:schemeClr val="dk1"/>
                </a:solidFill>
              </a:rPr>
              <a:t>p </a:t>
            </a:r>
            <a:r>
              <a:rPr lang="de">
                <a:solidFill>
                  <a:schemeClr val="dk1"/>
                </a:solidFill>
              </a:rPr>
              <a:t>is greater than </a:t>
            </a:r>
            <a:r>
              <a:rPr lang="de" i="1">
                <a:solidFill>
                  <a:schemeClr val="dk1"/>
                </a:solidFill>
              </a:rPr>
              <a:t>n</a:t>
            </a:r>
            <a:r>
              <a:rPr lang="de">
                <a:solidFill>
                  <a:schemeClr val="dk1"/>
                </a:solidFill>
              </a:rPr>
              <a:t> (more predictors than observations), then variance is infinite and the method cannot be used!</a:t>
            </a:r>
            <a:endParaRPr>
              <a:solidFill>
                <a:schemeClr val="dk1"/>
              </a:solidFill>
            </a:endParaRPr>
          </a:p>
          <a:p>
            <a:pPr marL="0" lvl="0" indent="0" algn="l" rtl="0">
              <a:spcBef>
                <a:spcPts val="0"/>
              </a:spcBef>
              <a:spcAft>
                <a:spcPts val="0"/>
              </a:spcAft>
              <a:buClr>
                <a:schemeClr val="dk1"/>
              </a:buClr>
              <a:buSzPts val="1100"/>
              <a:buFont typeface="Arial"/>
              <a:buNone/>
            </a:pPr>
            <a:r>
              <a:rPr lang="de">
                <a:solidFill>
                  <a:schemeClr val="dk1"/>
                </a:solidFill>
              </a:rPr>
              <a:t>Also, multiple liner regression tends to add variables that are not actually associated with the response. This adds unnecessary complexity to the model. It would be good if there was a way to automatically perform feature selection, such as to include only the most relevant variables.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de" b="1">
                <a:solidFill>
                  <a:schemeClr val="dk1"/>
                </a:solidFill>
              </a:rPr>
              <a:t>OLS doesn’t consider which independent variable is more important than others</a:t>
            </a:r>
            <a:r>
              <a:rPr lang="de">
                <a:solidFill>
                  <a:schemeClr val="dk1"/>
                </a:solidFill>
              </a:rPr>
              <a:t>. It simply finds the coefficients for a given data set. In short, there is only one set of betas to be found, resulting in the lowest ‘Residual Sum of Squares (RSS)’. The question then becomes </a:t>
            </a:r>
            <a:r>
              <a:rPr lang="de" i="1">
                <a:solidFill>
                  <a:schemeClr val="dk1"/>
                </a:solidFill>
              </a:rPr>
              <a:t>“Is a model with the lowest RSS truly the best model?”</a:t>
            </a:r>
            <a:r>
              <a:rPr lang="de">
                <a:solidFill>
                  <a:schemeClr val="dk1"/>
                </a:solidFill>
              </a:rPr>
              <a:t>.</a:t>
            </a:r>
            <a:endParaRPr/>
          </a:p>
        </p:txBody>
      </p:sp>
    </p:spTree>
    <p:extLst>
      <p:ext uri="{BB962C8B-B14F-4D97-AF65-F5344CB8AC3E}">
        <p14:creationId xmlns:p14="http://schemas.microsoft.com/office/powerpoint/2010/main" val="68898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4dd9c31d54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4dd9c31d54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Another difference is that „deep“ decision trees might suffer from overfitting. Random Forest prevents overfitting most of the time, by creating random subsets of the features and building smaller trees using these subsets. Afterwards, it combines the subtrees. Note that this doesn’t work every time and that it also makes the computation slower, depending on how many trees your random forest builds.</a:t>
            </a:r>
            <a:endParaRPr/>
          </a:p>
          <a:p>
            <a:pPr marL="0" lvl="0" indent="0" algn="l" rtl="0">
              <a:spcBef>
                <a:spcPts val="0"/>
              </a:spcBef>
              <a:spcAft>
                <a:spcPts val="0"/>
              </a:spcAft>
              <a:buNone/>
            </a:pPr>
            <a:r>
              <a:rPr lang="de"/>
              <a:t>Random Forest is also considered as a very handy and easy to use algorithm, because it’s default hyperparameters often produce a good prediction result. </a:t>
            </a:r>
            <a:endParaRPr/>
          </a:p>
          <a:p>
            <a:pPr marL="0" lvl="0" indent="0" algn="l" rtl="0">
              <a:spcBef>
                <a:spcPts val="0"/>
              </a:spcBef>
              <a:spcAft>
                <a:spcPts val="0"/>
              </a:spcAft>
              <a:buNone/>
            </a:pPr>
            <a:r>
              <a:rPr lang="de"/>
              <a:t>And of course Random Forest is a predictive modeling tool and not a descriptive tool. That means, if you are looking for a description of the relationships in your data, other approaches would be preferred.</a:t>
            </a:r>
            <a:endParaRPr/>
          </a:p>
          <a:p>
            <a:pPr marL="0" lvl="0" indent="0" algn="l" rtl="0">
              <a:spcBef>
                <a:spcPts val="0"/>
              </a:spcBef>
              <a:spcAft>
                <a:spcPts val="0"/>
              </a:spcAft>
              <a:buClr>
                <a:schemeClr val="dk1"/>
              </a:buClr>
              <a:buSzPts val="1100"/>
              <a:buFont typeface="Arial"/>
              <a:buNone/>
            </a:pPr>
            <a:r>
              <a:rPr lang="de"/>
              <a:t>Random Forest is a great algorithm to train early in the model development process, to see how it performs and it’s hard to build a “bad” Random Forest, because of its simplicity. This algorithm is also a great choice, if you need to develop a model in a short period of time. On top of that, it provides a pretty good indicator of the importance it assigns to your features.</a:t>
            </a:r>
            <a:endParaRPr/>
          </a:p>
          <a:p>
            <a:pPr marL="0" lvl="0" indent="0" algn="l" rtl="0">
              <a:spcBef>
                <a:spcPts val="0"/>
              </a:spcBef>
              <a:spcAft>
                <a:spcPts val="0"/>
              </a:spcAft>
              <a:buClr>
                <a:schemeClr val="dk1"/>
              </a:buClr>
              <a:buSzPts val="1100"/>
              <a:buFont typeface="Arial"/>
              <a:buNone/>
            </a:pPr>
            <a:r>
              <a:rPr lang="de"/>
              <a:t>Random Forests are also very hard to beat in terms of performance. Of course you can probably always find a model that can perform better, like a neural network, but these usually take much more time in the development. And on top of that, they can handle a lot of different feature types, like binary, categorical and numerical.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24389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4b0b89df8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4b0b89df8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75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c3339e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c3339e0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Clr>
                <a:schemeClr val="dk1"/>
              </a:buClr>
              <a:buSzPts val="1050"/>
              <a:buFont typeface="Roboto"/>
              <a:buChar char="●"/>
            </a:pPr>
            <a:r>
              <a:rPr lang="de" sz="1050">
                <a:solidFill>
                  <a:schemeClr val="dk1"/>
                </a:solidFill>
                <a:latin typeface="Roboto"/>
                <a:ea typeface="Roboto"/>
                <a:cs typeface="Roboto"/>
                <a:sym typeface="Roboto"/>
              </a:rPr>
              <a:t>train.csv - the training set</a:t>
            </a:r>
            <a:endParaRPr sz="1050">
              <a:solidFill>
                <a:schemeClr val="dk1"/>
              </a:solidFill>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de" sz="1050">
                <a:solidFill>
                  <a:schemeClr val="dk1"/>
                </a:solidFill>
                <a:latin typeface="Roboto"/>
                <a:ea typeface="Roboto"/>
                <a:cs typeface="Roboto"/>
                <a:sym typeface="Roboto"/>
              </a:rPr>
              <a:t>test.csv - the test set</a:t>
            </a:r>
            <a:endParaRPr sz="1050">
              <a:solidFill>
                <a:schemeClr val="dk1"/>
              </a:solidFill>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de" sz="1050">
                <a:solidFill>
                  <a:schemeClr val="dk1"/>
                </a:solidFill>
                <a:latin typeface="Roboto"/>
                <a:ea typeface="Roboto"/>
                <a:cs typeface="Roboto"/>
                <a:sym typeface="Roboto"/>
              </a:rPr>
              <a:t>sample_submission.csv - a sample submission file in the correct format - contains all card_ids you are expected to predict for.</a:t>
            </a:r>
            <a:endParaRPr sz="1050">
              <a:solidFill>
                <a:schemeClr val="dk1"/>
              </a:solidFill>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de" sz="1050">
                <a:solidFill>
                  <a:schemeClr val="dk1"/>
                </a:solidFill>
                <a:latin typeface="Roboto"/>
                <a:ea typeface="Roboto"/>
                <a:cs typeface="Roboto"/>
                <a:sym typeface="Roboto"/>
              </a:rPr>
              <a:t>historical_transactions.csv - up to 3 months' worth of historical transactions for each card_id</a:t>
            </a:r>
            <a:endParaRPr sz="1050">
              <a:solidFill>
                <a:schemeClr val="dk1"/>
              </a:solidFill>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de" sz="1050">
                <a:solidFill>
                  <a:schemeClr val="dk1"/>
                </a:solidFill>
                <a:latin typeface="Roboto"/>
                <a:ea typeface="Roboto"/>
                <a:cs typeface="Roboto"/>
                <a:sym typeface="Roboto"/>
              </a:rPr>
              <a:t>merchants.csv - additional information about all merchants / merchant_ids in the dataset.</a:t>
            </a:r>
            <a:endParaRPr sz="1050">
              <a:solidFill>
                <a:schemeClr val="dk1"/>
              </a:solidFill>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de" sz="1050">
                <a:solidFill>
                  <a:schemeClr val="dk1"/>
                </a:solidFill>
                <a:latin typeface="Roboto"/>
                <a:ea typeface="Roboto"/>
                <a:cs typeface="Roboto"/>
                <a:sym typeface="Roboto"/>
              </a:rPr>
              <a:t>new_merchant_transactions.csv - two months' worth of data for each card_id containing ALL purchases that card_id made at merchant_ids that were not visited in the historical data</a:t>
            </a:r>
            <a:endParaRPr sz="1050">
              <a:solidFill>
                <a:schemeClr val="dk1"/>
              </a:solidFill>
              <a:latin typeface="Roboto"/>
              <a:ea typeface="Roboto"/>
              <a:cs typeface="Roboto"/>
              <a:sym typeface="Roboto"/>
            </a:endParaRPr>
          </a:p>
          <a:p>
            <a:pPr marL="0" lvl="0" indent="0" algn="l" rtl="0">
              <a:lnSpc>
                <a:spcPct val="115000"/>
              </a:lnSpc>
              <a:spcBef>
                <a:spcPts val="1100"/>
              </a:spcBef>
              <a:spcAft>
                <a:spcPts val="700"/>
              </a:spcAft>
              <a:buClr>
                <a:schemeClr val="dk1"/>
              </a:buClr>
              <a:buSzPts val="1100"/>
              <a:buFont typeface="Arial"/>
              <a:buNone/>
            </a:pPr>
            <a:r>
              <a:rPr lang="de" sz="1050">
                <a:solidFill>
                  <a:schemeClr val="dk1"/>
                </a:solidFill>
                <a:latin typeface="Roboto"/>
                <a:ea typeface="Roboto"/>
                <a:cs typeface="Roboto"/>
                <a:sym typeface="Roboto"/>
              </a:rPr>
              <a:t>Target: customer loyalty</a:t>
            </a:r>
            <a:endParaRPr/>
          </a:p>
        </p:txBody>
      </p:sp>
    </p:spTree>
    <p:extLst>
      <p:ext uri="{BB962C8B-B14F-4D97-AF65-F5344CB8AC3E}">
        <p14:creationId xmlns:p14="http://schemas.microsoft.com/office/powerpoint/2010/main" val="37220710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dd9c31d54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dd9c31d54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987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b0b89df8f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4b0b89df8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54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b0b89df8f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b0b89df8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806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4b0b89df8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4b0b89df8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201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4b0b89df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4b0b89df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7942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3cba7a90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3cba7a90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348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49f7bb082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49f7bb082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78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b0b89df8f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b0b89df8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4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b0b89df8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b0b89df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749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b0b89df8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b0b89df8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POLINA - WHOLE CHAPTER</a:t>
            </a:r>
            <a:endParaRPr/>
          </a:p>
        </p:txBody>
      </p:sp>
    </p:spTree>
    <p:extLst>
      <p:ext uri="{BB962C8B-B14F-4D97-AF65-F5344CB8AC3E}">
        <p14:creationId xmlns:p14="http://schemas.microsoft.com/office/powerpoint/2010/main" val="345764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cba7a90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3cba7a9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559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b0b89d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b0b89d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344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0" y="0"/>
            <a:ext cx="9144000" cy="5143500"/>
          </a:xfrm>
          <a:prstGeom prst="rect">
            <a:avLst/>
          </a:prstGeom>
          <a:solidFill>
            <a:srgbClr val="C9DAF8">
              <a:alpha val="7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67700" y="1939225"/>
            <a:ext cx="5063400" cy="1548600"/>
          </a:xfrm>
          <a:prstGeom prst="rect">
            <a:avLst/>
          </a:prstGeom>
          <a:solidFill>
            <a:srgbClr val="A4C2F4">
              <a:alpha val="79620"/>
            </a:srgbClr>
          </a:solidFill>
          <a:ln>
            <a:noFill/>
          </a:ln>
        </p:spPr>
        <p:txBody>
          <a:bodyPr spcFirstLastPara="1" wrap="square" lIns="91425" tIns="91425" rIns="91425" bIns="91425" anchor="b" anchorCtr="0"/>
          <a:lstStyle>
            <a:lvl1pPr lvl="0" algn="ctr">
              <a:lnSpc>
                <a:spcPct val="100000"/>
              </a:lnSpc>
              <a:spcBef>
                <a:spcPts val="0"/>
              </a:spcBef>
              <a:spcAft>
                <a:spcPts val="0"/>
              </a:spcAft>
              <a:buClr>
                <a:srgbClr val="000000"/>
              </a:buClr>
              <a:buSzPts val="3000"/>
              <a:buNone/>
              <a:defRPr sz="3000">
                <a:solidFill>
                  <a:srgbClr val="000000"/>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 name="Google Shape;13;p2"/>
          <p:cNvSpPr txBox="1">
            <a:spLocks noGrp="1"/>
          </p:cNvSpPr>
          <p:nvPr>
            <p:ph type="subTitle" idx="1"/>
          </p:nvPr>
        </p:nvSpPr>
        <p:spPr>
          <a:xfrm>
            <a:off x="767700" y="3486300"/>
            <a:ext cx="5063400" cy="733200"/>
          </a:xfrm>
          <a:prstGeom prst="rect">
            <a:avLst/>
          </a:prstGeom>
          <a:solidFill>
            <a:srgbClr val="D9D9D9"/>
          </a:solidFill>
          <a:ln>
            <a:noFill/>
          </a:ln>
        </p:spPr>
        <p:txBody>
          <a:bodyPr spcFirstLastPara="1" wrap="square" lIns="91425" tIns="91425" rIns="91425" bIns="91425" anchor="t" anchorCtr="0"/>
          <a:lstStyle>
            <a:lvl1pPr lvl="0" algn="ctr">
              <a:lnSpc>
                <a:spcPct val="100000"/>
              </a:lnSpc>
              <a:spcBef>
                <a:spcPts val="0"/>
              </a:spcBef>
              <a:spcAft>
                <a:spcPts val="0"/>
              </a:spcAft>
              <a:buClr>
                <a:srgbClr val="000000"/>
              </a:buClr>
              <a:buSzPts val="1200"/>
              <a:buNone/>
              <a:defRPr sz="12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pic>
        <p:nvPicPr>
          <p:cNvPr id="15" name="Google Shape;15;p2"/>
          <p:cNvPicPr preferRelativeResize="0"/>
          <p:nvPr/>
        </p:nvPicPr>
        <p:blipFill rotWithShape="1">
          <a:blip r:embed="rId2">
            <a:alphaModFix/>
          </a:blip>
          <a:srcRect/>
          <a:stretch/>
        </p:blipFill>
        <p:spPr>
          <a:xfrm>
            <a:off x="112000" y="4645071"/>
            <a:ext cx="1768980" cy="393600"/>
          </a:xfrm>
          <a:prstGeom prst="rect">
            <a:avLst/>
          </a:prstGeom>
          <a:noFill/>
          <a:ln>
            <a:noFill/>
          </a:ln>
        </p:spPr>
      </p:pic>
      <p:pic>
        <p:nvPicPr>
          <p:cNvPr id="16" name="Google Shape;16;p2"/>
          <p:cNvPicPr preferRelativeResize="0"/>
          <p:nvPr/>
        </p:nvPicPr>
        <p:blipFill rotWithShape="1">
          <a:blip r:embed="rId3">
            <a:alphaModFix/>
          </a:blip>
          <a:srcRect r="8088"/>
          <a:stretch/>
        </p:blipFill>
        <p:spPr>
          <a:xfrm>
            <a:off x="8069650" y="95150"/>
            <a:ext cx="874525" cy="951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pic>
        <p:nvPicPr>
          <p:cNvPr id="62" name="Google Shape;62;p14"/>
          <p:cNvPicPr preferRelativeResize="0"/>
          <p:nvPr/>
        </p:nvPicPr>
        <p:blipFill>
          <a:blip r:embed="rId2">
            <a:alphaModFix/>
          </a:blip>
          <a:stretch>
            <a:fillRect/>
          </a:stretch>
        </p:blipFill>
        <p:spPr>
          <a:xfrm>
            <a:off x="-227825" y="-61475"/>
            <a:ext cx="9435427" cy="5307425"/>
          </a:xfrm>
          <a:prstGeom prst="rect">
            <a:avLst/>
          </a:prstGeom>
          <a:noFill/>
          <a:ln>
            <a:noFill/>
          </a:ln>
        </p:spPr>
      </p:pic>
      <p:sp>
        <p:nvSpPr>
          <p:cNvPr id="63" name="Google Shape;63;p14"/>
          <p:cNvSpPr/>
          <p:nvPr/>
        </p:nvSpPr>
        <p:spPr>
          <a:xfrm>
            <a:off x="-227825" y="-61475"/>
            <a:ext cx="9435300" cy="5327700"/>
          </a:xfrm>
          <a:prstGeom prst="rect">
            <a:avLst/>
          </a:prstGeom>
          <a:solidFill>
            <a:srgbClr val="EEEEEE">
              <a:alpha val="426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ctrTitle"/>
          </p:nvPr>
        </p:nvSpPr>
        <p:spPr>
          <a:xfrm>
            <a:off x="767700" y="1939225"/>
            <a:ext cx="5063400" cy="1548600"/>
          </a:xfrm>
          <a:prstGeom prst="rect">
            <a:avLst/>
          </a:prstGeom>
          <a:solidFill>
            <a:srgbClr val="A4C2F4">
              <a:alpha val="79620"/>
            </a:srgbClr>
          </a:solidFill>
          <a:ln>
            <a:noFill/>
          </a:ln>
        </p:spPr>
        <p:txBody>
          <a:bodyPr spcFirstLastPara="1" wrap="square" lIns="91425" tIns="91425" rIns="91425" bIns="91425" anchor="b" anchorCtr="0"/>
          <a:lstStyle>
            <a:lvl1pPr lvl="0" algn="ctr" rtl="0">
              <a:lnSpc>
                <a:spcPct val="100000"/>
              </a:lnSpc>
              <a:spcBef>
                <a:spcPts val="0"/>
              </a:spcBef>
              <a:spcAft>
                <a:spcPts val="0"/>
              </a:spcAft>
              <a:buClr>
                <a:srgbClr val="000000"/>
              </a:buClr>
              <a:buSzPts val="3000"/>
              <a:buNone/>
              <a:defRPr sz="3000">
                <a:solidFill>
                  <a:srgbClr val="000000"/>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4"/>
          <p:cNvSpPr txBox="1">
            <a:spLocks noGrp="1"/>
          </p:cNvSpPr>
          <p:nvPr>
            <p:ph type="subTitle" idx="1"/>
          </p:nvPr>
        </p:nvSpPr>
        <p:spPr>
          <a:xfrm>
            <a:off x="767700" y="3486300"/>
            <a:ext cx="5063400" cy="733200"/>
          </a:xfrm>
          <a:prstGeom prst="rect">
            <a:avLst/>
          </a:prstGeom>
          <a:solidFill>
            <a:srgbClr val="FFFFFF">
              <a:alpha val="81920"/>
            </a:srgbClr>
          </a:solidFill>
          <a:ln>
            <a:noFill/>
          </a:ln>
        </p:spPr>
        <p:txBody>
          <a:bodyPr spcFirstLastPara="1" wrap="square" lIns="91425" tIns="91425" rIns="91425" bIns="91425" anchor="t" anchorCtr="0"/>
          <a:lstStyle>
            <a:lvl1pPr lvl="0" algn="ctr" rtl="0">
              <a:lnSpc>
                <a:spcPct val="100000"/>
              </a:lnSpc>
              <a:spcBef>
                <a:spcPts val="0"/>
              </a:spcBef>
              <a:spcAft>
                <a:spcPts val="0"/>
              </a:spcAft>
              <a:buClr>
                <a:srgbClr val="000000"/>
              </a:buClr>
              <a:buSzPts val="1200"/>
              <a:buNone/>
              <a:defRPr sz="1200">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pic>
        <p:nvPicPr>
          <p:cNvPr id="67" name="Google Shape;67;p14"/>
          <p:cNvPicPr preferRelativeResize="0"/>
          <p:nvPr/>
        </p:nvPicPr>
        <p:blipFill rotWithShape="1">
          <a:blip r:embed="rId3">
            <a:alphaModFix/>
          </a:blip>
          <a:srcRect/>
          <a:stretch/>
        </p:blipFill>
        <p:spPr>
          <a:xfrm>
            <a:off x="112000" y="4645071"/>
            <a:ext cx="1768980"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70" name="Google Shape;7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655625"/>
            <a:ext cx="9144000" cy="1531800"/>
          </a:xfrm>
          <a:prstGeom prst="rect">
            <a:avLst/>
          </a:prstGeom>
          <a:solidFill>
            <a:srgbClr val="A4C2F4"/>
          </a:solidFill>
          <a:ln>
            <a:noFill/>
          </a:ln>
        </p:spPr>
        <p:txBody>
          <a:bodyPr spcFirstLastPara="1" wrap="square" lIns="91425" tIns="91425" rIns="91425" bIns="91425" anchor="ctr" anchorCtr="0"/>
          <a:lstStyle>
            <a:lvl1pPr lvl="0" algn="ctr" rtl="0">
              <a:lnSpc>
                <a:spcPct val="100000"/>
              </a:lnSpc>
              <a:spcBef>
                <a:spcPts val="0"/>
              </a:spcBef>
              <a:spcAft>
                <a:spcPts val="0"/>
              </a:spcAft>
              <a:buSzPts val="3000"/>
              <a:buFont typeface="Calibri"/>
              <a:buNone/>
              <a:defRPr sz="3000">
                <a:latin typeface="Calibri"/>
                <a:ea typeface="Calibri"/>
                <a:cs typeface="Calibri"/>
                <a:sym typeface="Calibri"/>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73" name="Google Shape;7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76" name="Google Shape;7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77" name="Google Shape;7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2400"/>
              <a:buNone/>
              <a:defRPr/>
            </a:lvl2pPr>
            <a:lvl3pPr lvl="2" algn="l" rtl="0">
              <a:lnSpc>
                <a:spcPct val="100000"/>
              </a:lnSpc>
              <a:spcBef>
                <a:spcPts val="0"/>
              </a:spcBef>
              <a:spcAft>
                <a:spcPts val="0"/>
              </a:spcAft>
              <a:buSzPts val="2400"/>
              <a:buNone/>
              <a:defRPr/>
            </a:lvl3pPr>
            <a:lvl4pPr lvl="3" algn="l" rtl="0">
              <a:lnSpc>
                <a:spcPct val="100000"/>
              </a:lnSpc>
              <a:spcBef>
                <a:spcPts val="0"/>
              </a:spcBef>
              <a:spcAft>
                <a:spcPts val="0"/>
              </a:spcAft>
              <a:buSzPts val="2400"/>
              <a:buNone/>
              <a:defRPr/>
            </a:lvl4pPr>
            <a:lvl5pPr lvl="4" algn="l" rtl="0">
              <a:lnSpc>
                <a:spcPct val="100000"/>
              </a:lnSpc>
              <a:spcBef>
                <a:spcPts val="0"/>
              </a:spcBef>
              <a:spcAft>
                <a:spcPts val="0"/>
              </a:spcAft>
              <a:buSzPts val="2400"/>
              <a:buNone/>
              <a:defRPr/>
            </a:lvl5pPr>
            <a:lvl6pPr lvl="5" algn="l" rtl="0">
              <a:lnSpc>
                <a:spcPct val="100000"/>
              </a:lnSpc>
              <a:spcBef>
                <a:spcPts val="0"/>
              </a:spcBef>
              <a:spcAft>
                <a:spcPts val="0"/>
              </a:spcAft>
              <a:buSzPts val="2400"/>
              <a:buNone/>
              <a:defRPr/>
            </a:lvl6pPr>
            <a:lvl7pPr lvl="6" algn="l" rtl="0">
              <a:lnSpc>
                <a:spcPct val="100000"/>
              </a:lnSpc>
              <a:spcBef>
                <a:spcPts val="0"/>
              </a:spcBef>
              <a:spcAft>
                <a:spcPts val="0"/>
              </a:spcAft>
              <a:buSzPts val="2400"/>
              <a:buNone/>
              <a:defRPr/>
            </a:lvl7pPr>
            <a:lvl8pPr lvl="7" algn="l" rtl="0">
              <a:lnSpc>
                <a:spcPct val="100000"/>
              </a:lnSpc>
              <a:spcBef>
                <a:spcPts val="0"/>
              </a:spcBef>
              <a:spcAft>
                <a:spcPts val="0"/>
              </a:spcAft>
              <a:buSzPts val="2400"/>
              <a:buNone/>
              <a:defRPr/>
            </a:lvl8pPr>
            <a:lvl9pPr lvl="8" algn="l" rtl="0">
              <a:lnSpc>
                <a:spcPct val="100000"/>
              </a:lnSpc>
              <a:spcBef>
                <a:spcPts val="0"/>
              </a:spcBef>
              <a:spcAft>
                <a:spcPts val="0"/>
              </a:spcAft>
              <a:buSzPts val="2400"/>
              <a:buNone/>
              <a:defRPr/>
            </a:lvl9pPr>
          </a:lstStyle>
          <a:p>
            <a:endParaRPr/>
          </a:p>
        </p:txBody>
      </p:sp>
      <p:sp>
        <p:nvSpPr>
          <p:cNvPr id="80" name="Google Shape;80;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1" name="Google Shape;81;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2" name="Google Shape;8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6" name="Google Shape;8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9" name="Google Shape;8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93" name="Google Shape;9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5" name="Google Shape;9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pic>
        <p:nvPicPr>
          <p:cNvPr id="20" name="Google Shape;20;p3"/>
          <p:cNvPicPr preferRelativeResize="0"/>
          <p:nvPr/>
        </p:nvPicPr>
        <p:blipFill>
          <a:blip r:embed="rId2">
            <a:alphaModFix/>
          </a:blip>
          <a:stretch>
            <a:fillRect/>
          </a:stretch>
        </p:blipFill>
        <p:spPr>
          <a:xfrm>
            <a:off x="8472450" y="95150"/>
            <a:ext cx="548700" cy="5487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98" name="Google Shape;9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01" name="Google Shape;10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02" name="Google Shape;10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0" y="1655625"/>
            <a:ext cx="9144000" cy="1531800"/>
          </a:xfrm>
          <a:prstGeom prst="rect">
            <a:avLst/>
          </a:prstGeom>
          <a:solidFill>
            <a:srgbClr val="A4C2F4"/>
          </a:solidFill>
          <a:ln>
            <a:noFill/>
          </a:ln>
        </p:spPr>
        <p:txBody>
          <a:bodyPr spcFirstLastPara="1" wrap="square" lIns="91425" tIns="91425" rIns="91425" bIns="91425" anchor="ctr" anchorCtr="0"/>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pic>
        <p:nvPicPr>
          <p:cNvPr id="24" name="Google Shape;24;p4"/>
          <p:cNvPicPr preferRelativeResize="0"/>
          <p:nvPr/>
        </p:nvPicPr>
        <p:blipFill>
          <a:blip r:embed="rId2">
            <a:alphaModFix/>
          </a:blip>
          <a:stretch>
            <a:fillRect/>
          </a:stretch>
        </p:blipFill>
        <p:spPr>
          <a:xfrm>
            <a:off x="8472450" y="95150"/>
            <a:ext cx="548700" cy="548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7" name="Google Shape;2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400"/>
              <a:buFont typeface="Calibri"/>
              <a:buNone/>
              <a:defRPr sz="240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solidFill>
                <a:srgbClr val="000000"/>
              </a:solidFill>
            </a:endParaRPr>
          </a:p>
        </p:txBody>
      </p:sp>
      <p:pic>
        <p:nvPicPr>
          <p:cNvPr id="9" name="Google Shape;9;p1"/>
          <p:cNvPicPr preferRelativeResize="0"/>
          <p:nvPr/>
        </p:nvPicPr>
        <p:blipFill rotWithShape="1">
          <a:blip r:embed="rId13">
            <a:alphaModFix/>
          </a:blip>
          <a:srcRect/>
          <a:stretch/>
        </p:blipFill>
        <p:spPr>
          <a:xfrm>
            <a:off x="112000" y="4645071"/>
            <a:ext cx="176898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800"/>
              <a:buFont typeface="Roboto"/>
              <a:buNone/>
              <a:defRPr sz="180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400"/>
              <a:buFont typeface="Roboto"/>
              <a:buNone/>
              <a:defRPr sz="2400" i="0" u="none" strike="noStrike" cap="none">
                <a:solidFill>
                  <a:schemeClr val="dk1"/>
                </a:solidFill>
                <a:latin typeface="Roboto"/>
                <a:ea typeface="Roboto"/>
                <a:cs typeface="Roboto"/>
                <a:sym typeface="Roboto"/>
              </a:defRPr>
            </a:lvl9pPr>
          </a:lstStyle>
          <a:p>
            <a:endParaRPr/>
          </a:p>
        </p:txBody>
      </p:sp>
      <p:sp>
        <p:nvSpPr>
          <p:cNvPr id="58" name="Google Shape;58;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Roboto"/>
              <a:buChar char="●"/>
              <a:defRPr sz="180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i="0" u="none" strike="noStrike" cap="none">
                <a:solidFill>
                  <a:schemeClr val="dk2"/>
                </a:solidFill>
                <a:latin typeface="Roboto"/>
                <a:ea typeface="Roboto"/>
                <a:cs typeface="Roboto"/>
                <a:sym typeface="Roboto"/>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
              <a:t>‹#›</a:t>
            </a:fld>
            <a:endParaRPr>
              <a:solidFill>
                <a:srgbClr val="000000"/>
              </a:solidFill>
            </a:endParaRPr>
          </a:p>
        </p:txBody>
      </p:sp>
      <p:pic>
        <p:nvPicPr>
          <p:cNvPr id="60" name="Google Shape;60;p13"/>
          <p:cNvPicPr preferRelativeResize="0"/>
          <p:nvPr/>
        </p:nvPicPr>
        <p:blipFill rotWithShape="1">
          <a:blip r:embed="rId13">
            <a:alphaModFix/>
          </a:blip>
          <a:srcRect/>
          <a:stretch/>
        </p:blipFill>
        <p:spPr>
          <a:xfrm>
            <a:off x="112000" y="4645071"/>
            <a:ext cx="176898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ctrTitle"/>
          </p:nvPr>
        </p:nvSpPr>
        <p:spPr>
          <a:xfrm>
            <a:off x="403725" y="2283290"/>
            <a:ext cx="4990800" cy="11358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de" sz="3600" dirty="0">
                <a:latin typeface="Calibri"/>
                <a:ea typeface="Calibri"/>
                <a:cs typeface="Calibri"/>
                <a:sym typeface="Calibri"/>
              </a:rPr>
              <a:t>Elo Kaggle Challenge</a:t>
            </a:r>
            <a:endParaRPr sz="3600" dirty="0">
              <a:latin typeface="Calibri"/>
              <a:ea typeface="Calibri"/>
              <a:cs typeface="Calibri"/>
              <a:sym typeface="Calibri"/>
            </a:endParaRPr>
          </a:p>
          <a:p>
            <a:pPr marL="0" lvl="0" indent="0" algn="ctr" rtl="0">
              <a:lnSpc>
                <a:spcPct val="100000"/>
              </a:lnSpc>
              <a:spcBef>
                <a:spcPts val="0"/>
              </a:spcBef>
              <a:spcAft>
                <a:spcPts val="0"/>
              </a:spcAft>
              <a:buSzPts val="3000"/>
              <a:buNone/>
            </a:pPr>
            <a:r>
              <a:rPr lang="de" sz="3600" dirty="0">
                <a:latin typeface="Calibri"/>
                <a:ea typeface="Calibri"/>
                <a:cs typeface="Calibri"/>
                <a:sym typeface="Calibri"/>
              </a:rPr>
              <a:t>- Final Results Group 6 -</a:t>
            </a:r>
            <a:endParaRPr sz="3600" dirty="0">
              <a:latin typeface="Calibri"/>
              <a:ea typeface="Calibri"/>
              <a:cs typeface="Calibri"/>
              <a:sym typeface="Calibri"/>
            </a:endParaRPr>
          </a:p>
        </p:txBody>
      </p:sp>
      <p:sp>
        <p:nvSpPr>
          <p:cNvPr id="110" name="Google Shape;110;p25"/>
          <p:cNvSpPr txBox="1">
            <a:spLocks noGrp="1"/>
          </p:cNvSpPr>
          <p:nvPr>
            <p:ph type="subTitle" idx="1"/>
          </p:nvPr>
        </p:nvSpPr>
        <p:spPr>
          <a:xfrm>
            <a:off x="403725" y="3419090"/>
            <a:ext cx="4990800" cy="1190232"/>
          </a:xfrm>
          <a:prstGeom prst="rect">
            <a:avLst/>
          </a:prstGeom>
          <a:solidFill>
            <a:srgbClr val="D9D9D9"/>
          </a:solid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de" dirty="0">
                <a:solidFill>
                  <a:schemeClr val="dk1"/>
                </a:solidFill>
                <a:latin typeface="Calibri"/>
                <a:ea typeface="Calibri"/>
                <a:cs typeface="Calibri"/>
                <a:sym typeface="Calibri"/>
              </a:rPr>
              <a:t>Tarazali Ryskul		742820	s_ryskul18@stud.hwr-berlin.de</a:t>
            </a:r>
            <a:endParaRPr dirty="0">
              <a:solidFill>
                <a:schemeClr val="dk1"/>
              </a:solidFill>
              <a:latin typeface="Calibri"/>
              <a:ea typeface="Calibri"/>
              <a:cs typeface="Calibri"/>
              <a:sym typeface="Calibri"/>
            </a:endParaRPr>
          </a:p>
          <a:p>
            <a:pPr marL="0" lvl="0" indent="0" algn="l" rtl="0">
              <a:lnSpc>
                <a:spcPct val="114000"/>
              </a:lnSpc>
              <a:spcBef>
                <a:spcPts val="0"/>
              </a:spcBef>
              <a:spcAft>
                <a:spcPts val="0"/>
              </a:spcAft>
              <a:buClr>
                <a:schemeClr val="dk1"/>
              </a:buClr>
              <a:buSzPts val="1100"/>
              <a:buFont typeface="Arial"/>
              <a:buNone/>
            </a:pPr>
            <a:r>
              <a:rPr lang="de" dirty="0">
                <a:solidFill>
                  <a:schemeClr val="dk1"/>
                </a:solidFill>
                <a:latin typeface="Calibri"/>
                <a:ea typeface="Calibri"/>
                <a:cs typeface="Calibri"/>
                <a:sym typeface="Calibri"/>
              </a:rPr>
              <a:t>Sara Sommerfeld	353391	s_sommerfeld18@stud.hwr-berlin.de</a:t>
            </a:r>
            <a:endParaRPr dirty="0">
              <a:solidFill>
                <a:schemeClr val="dk1"/>
              </a:solidFill>
              <a:latin typeface="Calibri"/>
              <a:ea typeface="Calibri"/>
              <a:cs typeface="Calibri"/>
              <a:sym typeface="Calibri"/>
            </a:endParaRPr>
          </a:p>
          <a:p>
            <a:pPr marL="0" lvl="0" indent="0" algn="l" rtl="0">
              <a:lnSpc>
                <a:spcPct val="114000"/>
              </a:lnSpc>
              <a:spcBef>
                <a:spcPts val="0"/>
              </a:spcBef>
              <a:spcAft>
                <a:spcPts val="0"/>
              </a:spcAft>
              <a:buClr>
                <a:schemeClr val="dk1"/>
              </a:buClr>
              <a:buSzPts val="1100"/>
              <a:buFont typeface="Arial"/>
              <a:buNone/>
            </a:pPr>
            <a:r>
              <a:rPr lang="de" dirty="0">
                <a:solidFill>
                  <a:schemeClr val="dk1"/>
                </a:solidFill>
                <a:latin typeface="Calibri"/>
                <a:ea typeface="Calibri"/>
                <a:cs typeface="Calibri"/>
                <a:sym typeface="Calibri"/>
              </a:rPr>
              <a:t>Polina Voroshylova	743340	s_voroshylova18@stud.hwr-berlin.de</a:t>
            </a:r>
            <a:endParaRPr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200"/>
              <a:buNone/>
            </a:pP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Missing </a:t>
            </a:r>
            <a:r>
              <a:rPr lang="de"/>
              <a:t>V</a:t>
            </a:r>
            <a:r>
              <a:rPr lang="de" sz="2400">
                <a:latin typeface="Calibri"/>
                <a:ea typeface="Calibri"/>
                <a:cs typeface="Calibri"/>
                <a:sym typeface="Calibri"/>
              </a:rPr>
              <a:t>alues </a:t>
            </a:r>
            <a:r>
              <a:rPr lang="de"/>
              <a:t>C</a:t>
            </a:r>
            <a:r>
              <a:rPr lang="de" sz="2400">
                <a:latin typeface="Calibri"/>
                <a:ea typeface="Calibri"/>
                <a:cs typeface="Calibri"/>
                <a:sym typeface="Calibri"/>
              </a:rPr>
              <a:t>heck: Train </a:t>
            </a:r>
            <a:r>
              <a:rPr lang="de"/>
              <a:t>D</a:t>
            </a:r>
            <a:r>
              <a:rPr lang="de" sz="2400">
                <a:latin typeface="Calibri"/>
                <a:ea typeface="Calibri"/>
                <a:cs typeface="Calibri"/>
                <a:sym typeface="Calibri"/>
              </a:rPr>
              <a:t>ata</a:t>
            </a:r>
            <a:endParaRPr sz="2400">
              <a:latin typeface="Calibri"/>
              <a:ea typeface="Calibri"/>
              <a:cs typeface="Calibri"/>
              <a:sym typeface="Calibri"/>
            </a:endParaRPr>
          </a:p>
        </p:txBody>
      </p:sp>
      <p:sp>
        <p:nvSpPr>
          <p:cNvPr id="216" name="Google Shape;21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10</a:t>
            </a:fld>
            <a:endParaRPr/>
          </a:p>
        </p:txBody>
      </p:sp>
      <p:sp>
        <p:nvSpPr>
          <p:cNvPr id="217" name="Google Shape;217;p34"/>
          <p:cNvSpPr txBox="1"/>
          <p:nvPr/>
        </p:nvSpPr>
        <p:spPr>
          <a:xfrm>
            <a:off x="403625" y="1432200"/>
            <a:ext cx="5556900" cy="24111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300" b="1">
                <a:solidFill>
                  <a:srgbClr val="008000"/>
                </a:solidFill>
                <a:latin typeface="Roboto Mono"/>
                <a:ea typeface="Roboto Mono"/>
                <a:cs typeface="Roboto Mono"/>
                <a:sym typeface="Roboto Mono"/>
              </a:rPr>
              <a:t>print</a:t>
            </a:r>
            <a:r>
              <a:rPr lang="de" sz="1300" b="1">
                <a:solidFill>
                  <a:schemeClr val="dk1"/>
                </a:solidFill>
                <a:latin typeface="Roboto Mono"/>
                <a:ea typeface="Roboto Mono"/>
                <a:cs typeface="Roboto Mono"/>
                <a:sym typeface="Roboto Mono"/>
              </a:rPr>
              <a:t>(</a:t>
            </a:r>
            <a:r>
              <a:rPr lang="de" sz="1300" b="1">
                <a:solidFill>
                  <a:srgbClr val="BB2323"/>
                </a:solidFill>
                <a:latin typeface="Roboto Mono"/>
                <a:ea typeface="Roboto Mono"/>
                <a:cs typeface="Roboto Mono"/>
                <a:sym typeface="Roboto Mono"/>
              </a:rPr>
              <a:t>'Train Data'</a:t>
            </a:r>
            <a:r>
              <a:rPr lang="de" sz="1300" b="1">
                <a:solidFill>
                  <a:schemeClr val="dk1"/>
                </a:solidFill>
                <a:latin typeface="Roboto Mono"/>
                <a:ea typeface="Roboto Mono"/>
                <a:cs typeface="Roboto Mono"/>
                <a:sym typeface="Roboto Mono"/>
              </a:rPr>
              <a:t>);display(missing_values(df_train))</a:t>
            </a:r>
            <a:endParaRPr sz="1300" b="1">
              <a:solidFill>
                <a:schemeClr val="dk1"/>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de" sz="1200">
                <a:solidFill>
                  <a:srgbClr val="008000"/>
                </a:solidFill>
                <a:latin typeface="Roboto Mono"/>
                <a:ea typeface="Roboto Mono"/>
                <a:cs typeface="Roboto Mono"/>
                <a:sym typeface="Roboto Mono"/>
              </a:rPr>
              <a:t>print</a:t>
            </a:r>
            <a:r>
              <a:rPr lang="de" sz="1200">
                <a:solidFill>
                  <a:schemeClr val="dk1"/>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'Test Data'</a:t>
            </a:r>
            <a:r>
              <a:rPr lang="de" sz="1200">
                <a:solidFill>
                  <a:schemeClr val="dk1"/>
                </a:solidFill>
                <a:latin typeface="Roboto Mono"/>
                <a:ea typeface="Roboto Mono"/>
                <a:cs typeface="Roboto Mono"/>
                <a:sym typeface="Roboto Mono"/>
              </a:rPr>
              <a:t>);display(missing_values(df_test))</a:t>
            </a:r>
            <a:br>
              <a:rPr lang="de" sz="1200">
                <a:solidFill>
                  <a:schemeClr val="dk1"/>
                </a:solidFill>
                <a:latin typeface="Roboto Mono"/>
                <a:ea typeface="Roboto Mono"/>
                <a:cs typeface="Roboto Mono"/>
                <a:sym typeface="Roboto Mono"/>
              </a:rPr>
            </a:br>
            <a:r>
              <a:rPr lang="de" sz="1200">
                <a:solidFill>
                  <a:srgbClr val="008000"/>
                </a:solidFill>
                <a:latin typeface="Roboto Mono"/>
                <a:ea typeface="Roboto Mono"/>
                <a:cs typeface="Roboto Mono"/>
                <a:sym typeface="Roboto Mono"/>
              </a:rPr>
              <a:t>print</a:t>
            </a:r>
            <a:r>
              <a:rPr lang="de" sz="1200">
                <a:solidFill>
                  <a:schemeClr val="dk1"/>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'New Merchants'</a:t>
            </a:r>
            <a:r>
              <a:rPr lang="de" sz="1200">
                <a:solidFill>
                  <a:schemeClr val="dk1"/>
                </a:solidFill>
                <a:latin typeface="Roboto Mono"/>
                <a:ea typeface="Roboto Mono"/>
                <a:cs typeface="Roboto Mono"/>
                <a:sym typeface="Roboto Mono"/>
              </a:rPr>
              <a:t>);display(missing_values( df_new_merchant_trans))</a:t>
            </a:r>
            <a:br>
              <a:rPr lang="de" sz="1200">
                <a:solidFill>
                  <a:schemeClr val="dk1"/>
                </a:solidFill>
                <a:latin typeface="Roboto Mono"/>
                <a:ea typeface="Roboto Mono"/>
                <a:cs typeface="Roboto Mono"/>
                <a:sym typeface="Roboto Mono"/>
              </a:rPr>
            </a:br>
            <a:r>
              <a:rPr lang="de" sz="1200">
                <a:solidFill>
                  <a:srgbClr val="008000"/>
                </a:solidFill>
                <a:latin typeface="Roboto Mono"/>
                <a:ea typeface="Roboto Mono"/>
                <a:cs typeface="Roboto Mono"/>
                <a:sym typeface="Roboto Mono"/>
              </a:rPr>
              <a:t>print</a:t>
            </a:r>
            <a:r>
              <a:rPr lang="de" sz="1200">
                <a:solidFill>
                  <a:schemeClr val="dk1"/>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'Historical Transactions'</a:t>
            </a:r>
            <a:r>
              <a:rPr lang="de" sz="1200">
                <a:solidFill>
                  <a:schemeClr val="dk1"/>
                </a:solidFill>
                <a:latin typeface="Roboto Mono"/>
                <a:ea typeface="Roboto Mono"/>
                <a:cs typeface="Roboto Mono"/>
                <a:sym typeface="Roboto Mono"/>
              </a:rPr>
              <a:t>);display(missing_values( df_hist_trans))</a:t>
            </a:r>
            <a:br>
              <a:rPr lang="de" sz="1200">
                <a:solidFill>
                  <a:schemeClr val="dk1"/>
                </a:solidFill>
                <a:latin typeface="Roboto Mono"/>
                <a:ea typeface="Roboto Mono"/>
                <a:cs typeface="Roboto Mono"/>
                <a:sym typeface="Roboto Mono"/>
              </a:rPr>
            </a:br>
            <a:r>
              <a:rPr lang="de" sz="1200">
                <a:solidFill>
                  <a:srgbClr val="008000"/>
                </a:solidFill>
                <a:latin typeface="Roboto Mono"/>
                <a:ea typeface="Roboto Mono"/>
                <a:cs typeface="Roboto Mono"/>
                <a:sym typeface="Roboto Mono"/>
              </a:rPr>
              <a:t>print</a:t>
            </a:r>
            <a:r>
              <a:rPr lang="de" sz="1200">
                <a:solidFill>
                  <a:schemeClr val="dk1"/>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'Merchants'</a:t>
            </a:r>
            <a:r>
              <a:rPr lang="de" sz="1200">
                <a:solidFill>
                  <a:schemeClr val="dk1"/>
                </a:solidFill>
                <a:latin typeface="Roboto Mono"/>
                <a:ea typeface="Roboto Mono"/>
                <a:cs typeface="Roboto Mono"/>
                <a:sym typeface="Roboto Mono"/>
              </a:rPr>
              <a:t>);display(missing_values(df_merchants))</a:t>
            </a:r>
            <a:endParaRPr sz="1200">
              <a:solidFill>
                <a:schemeClr val="dk1"/>
              </a:solidFill>
              <a:latin typeface="Roboto Mono"/>
              <a:ea typeface="Roboto Mono"/>
              <a:cs typeface="Roboto Mono"/>
              <a:sym typeface="Roboto Mono"/>
            </a:endParaRPr>
          </a:p>
        </p:txBody>
      </p:sp>
      <p:sp>
        <p:nvSpPr>
          <p:cNvPr id="218" name="Google Shape;218;p34"/>
          <p:cNvSpPr/>
          <p:nvPr/>
        </p:nvSpPr>
        <p:spPr>
          <a:xfrm rot="5400000">
            <a:off x="4514202" y="2485500"/>
            <a:ext cx="3050400" cy="3696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txBox="1"/>
          <p:nvPr/>
        </p:nvSpPr>
        <p:spPr>
          <a:xfrm>
            <a:off x="6434675" y="1080000"/>
            <a:ext cx="2305800" cy="3115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Train Data</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6 columns and has 0 columns with missing values</a:t>
            </a:r>
            <a:endParaRPr sz="1200">
              <a:solidFill>
                <a:srgbClr val="FFFFFF"/>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Missing Values: Overview of Analysis</a:t>
            </a:r>
            <a:endParaRPr/>
          </a:p>
        </p:txBody>
      </p:sp>
      <p:sp>
        <p:nvSpPr>
          <p:cNvPr id="225" name="Google Shape;22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11</a:t>
            </a:fld>
            <a:endParaRPr/>
          </a:p>
        </p:txBody>
      </p:sp>
      <p:grpSp>
        <p:nvGrpSpPr>
          <p:cNvPr id="226" name="Google Shape;226;p35"/>
          <p:cNvGrpSpPr/>
          <p:nvPr/>
        </p:nvGrpSpPr>
        <p:grpSpPr>
          <a:xfrm>
            <a:off x="415638" y="1080000"/>
            <a:ext cx="1628700" cy="3186100"/>
            <a:chOff x="415638" y="1080000"/>
            <a:chExt cx="1628700" cy="3186100"/>
          </a:xfrm>
        </p:grpSpPr>
        <p:sp>
          <p:nvSpPr>
            <p:cNvPr id="227" name="Google Shape;227;p35"/>
            <p:cNvSpPr txBox="1"/>
            <p:nvPr/>
          </p:nvSpPr>
          <p:spPr>
            <a:xfrm>
              <a:off x="415638"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Train Data</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6 columns and has 0 columns with missing values</a:t>
              </a:r>
              <a:endParaRPr sz="1200">
                <a:solidFill>
                  <a:srgbClr val="FFFFFF"/>
                </a:solidFill>
                <a:latin typeface="Roboto Mono"/>
                <a:ea typeface="Roboto Mono"/>
                <a:cs typeface="Roboto Mono"/>
                <a:sym typeface="Roboto Mono"/>
              </a:endParaRPr>
            </a:p>
          </p:txBody>
        </p:sp>
        <p:sp>
          <p:nvSpPr>
            <p:cNvPr id="228" name="Google Shape;228;p35"/>
            <p:cNvSpPr/>
            <p:nvPr/>
          </p:nvSpPr>
          <p:spPr>
            <a:xfrm>
              <a:off x="415638"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Train Data</a:t>
              </a:r>
              <a:endParaRPr>
                <a:latin typeface="Roboto Light"/>
                <a:ea typeface="Roboto Light"/>
                <a:cs typeface="Roboto Light"/>
                <a:sym typeface="Roboto Light"/>
              </a:endParaRPr>
            </a:p>
          </p:txBody>
        </p:sp>
      </p:grpSp>
      <p:grpSp>
        <p:nvGrpSpPr>
          <p:cNvPr id="229" name="Google Shape;229;p35"/>
          <p:cNvGrpSpPr/>
          <p:nvPr/>
        </p:nvGrpSpPr>
        <p:grpSpPr>
          <a:xfrm>
            <a:off x="2097556" y="1080000"/>
            <a:ext cx="1628700" cy="3186100"/>
            <a:chOff x="2082838" y="1080000"/>
            <a:chExt cx="1628700" cy="3186100"/>
          </a:xfrm>
        </p:grpSpPr>
        <p:sp>
          <p:nvSpPr>
            <p:cNvPr id="230" name="Google Shape;230;p35"/>
            <p:cNvSpPr txBox="1"/>
            <p:nvPr/>
          </p:nvSpPr>
          <p:spPr>
            <a:xfrm>
              <a:off x="2082838"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Test Data</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5 columns and has 1 column with missing values</a:t>
              </a:r>
              <a:endParaRPr sz="1200">
                <a:solidFill>
                  <a:srgbClr val="FFFFFF"/>
                </a:solidFill>
                <a:latin typeface="Roboto Mono"/>
                <a:ea typeface="Roboto Mono"/>
                <a:cs typeface="Roboto Mono"/>
                <a:sym typeface="Roboto Mono"/>
              </a:endParaRPr>
            </a:p>
          </p:txBody>
        </p:sp>
        <p:sp>
          <p:nvSpPr>
            <p:cNvPr id="231" name="Google Shape;231;p35"/>
            <p:cNvSpPr/>
            <p:nvPr/>
          </p:nvSpPr>
          <p:spPr>
            <a:xfrm>
              <a:off x="2082838"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Test Data</a:t>
              </a:r>
              <a:endParaRPr>
                <a:latin typeface="Roboto Light"/>
                <a:ea typeface="Roboto Light"/>
                <a:cs typeface="Roboto Light"/>
                <a:sym typeface="Roboto Light"/>
              </a:endParaRPr>
            </a:p>
          </p:txBody>
        </p:sp>
      </p:grpSp>
      <p:grpSp>
        <p:nvGrpSpPr>
          <p:cNvPr id="232" name="Google Shape;232;p35"/>
          <p:cNvGrpSpPr/>
          <p:nvPr/>
        </p:nvGrpSpPr>
        <p:grpSpPr>
          <a:xfrm>
            <a:off x="3779475" y="1080000"/>
            <a:ext cx="1628700" cy="3186100"/>
            <a:chOff x="3769663" y="1080000"/>
            <a:chExt cx="1628700" cy="3186100"/>
          </a:xfrm>
        </p:grpSpPr>
        <p:sp>
          <p:nvSpPr>
            <p:cNvPr id="233" name="Google Shape;233;p35"/>
            <p:cNvSpPr txBox="1"/>
            <p:nvPr/>
          </p:nvSpPr>
          <p:spPr>
            <a:xfrm>
              <a:off x="3769663"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New Merchants</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14 columns and has 3 columns with missing values</a:t>
              </a:r>
              <a:endParaRPr sz="1200">
                <a:solidFill>
                  <a:srgbClr val="FFFFFF"/>
                </a:solidFill>
                <a:latin typeface="Roboto Mono"/>
                <a:ea typeface="Roboto Mono"/>
                <a:cs typeface="Roboto Mono"/>
                <a:sym typeface="Roboto Mono"/>
              </a:endParaRPr>
            </a:p>
          </p:txBody>
        </p:sp>
        <p:sp>
          <p:nvSpPr>
            <p:cNvPr id="234" name="Google Shape;234;p35"/>
            <p:cNvSpPr/>
            <p:nvPr/>
          </p:nvSpPr>
          <p:spPr>
            <a:xfrm>
              <a:off x="3769663"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New Merchants</a:t>
              </a:r>
              <a:endParaRPr>
                <a:latin typeface="Roboto Light"/>
                <a:ea typeface="Roboto Light"/>
                <a:cs typeface="Roboto Light"/>
                <a:sym typeface="Roboto Light"/>
              </a:endParaRPr>
            </a:p>
          </p:txBody>
        </p:sp>
      </p:grpSp>
      <p:grpSp>
        <p:nvGrpSpPr>
          <p:cNvPr id="235" name="Google Shape;235;p35"/>
          <p:cNvGrpSpPr/>
          <p:nvPr/>
        </p:nvGrpSpPr>
        <p:grpSpPr>
          <a:xfrm>
            <a:off x="5461394" y="1080000"/>
            <a:ext cx="1628700" cy="3186100"/>
            <a:chOff x="5456488" y="1080000"/>
            <a:chExt cx="1628700" cy="3186100"/>
          </a:xfrm>
        </p:grpSpPr>
        <p:sp>
          <p:nvSpPr>
            <p:cNvPr id="236" name="Google Shape;236;p35"/>
            <p:cNvSpPr txBox="1"/>
            <p:nvPr/>
          </p:nvSpPr>
          <p:spPr>
            <a:xfrm>
              <a:off x="5456488"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Historical Transactions</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14 columns and has 3 columns with missing values</a:t>
              </a:r>
              <a:endParaRPr sz="1200">
                <a:solidFill>
                  <a:srgbClr val="FFFFFF"/>
                </a:solidFill>
                <a:latin typeface="Roboto Mono"/>
                <a:ea typeface="Roboto Mono"/>
                <a:cs typeface="Roboto Mono"/>
                <a:sym typeface="Roboto Mono"/>
              </a:endParaRPr>
            </a:p>
          </p:txBody>
        </p:sp>
        <p:sp>
          <p:nvSpPr>
            <p:cNvPr id="237" name="Google Shape;237;p35"/>
            <p:cNvSpPr/>
            <p:nvPr/>
          </p:nvSpPr>
          <p:spPr>
            <a:xfrm>
              <a:off x="5456488"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Historical Transactions</a:t>
              </a:r>
              <a:endParaRPr>
                <a:latin typeface="Roboto Light"/>
                <a:ea typeface="Roboto Light"/>
                <a:cs typeface="Roboto Light"/>
                <a:sym typeface="Roboto Light"/>
              </a:endParaRPr>
            </a:p>
          </p:txBody>
        </p:sp>
      </p:grpSp>
      <p:grpSp>
        <p:nvGrpSpPr>
          <p:cNvPr id="238" name="Google Shape;238;p35"/>
          <p:cNvGrpSpPr/>
          <p:nvPr/>
        </p:nvGrpSpPr>
        <p:grpSpPr>
          <a:xfrm>
            <a:off x="7143313" y="1080000"/>
            <a:ext cx="1628700" cy="3186100"/>
            <a:chOff x="7143313" y="1080000"/>
            <a:chExt cx="1628700" cy="3186100"/>
          </a:xfrm>
        </p:grpSpPr>
        <p:sp>
          <p:nvSpPr>
            <p:cNvPr id="239" name="Google Shape;239;p35"/>
            <p:cNvSpPr txBox="1"/>
            <p:nvPr/>
          </p:nvSpPr>
          <p:spPr>
            <a:xfrm>
              <a:off x="7143313"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Merchants</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22 columns and has 4 columns with missing values</a:t>
              </a:r>
              <a:endParaRPr sz="1200">
                <a:solidFill>
                  <a:srgbClr val="FFFFFF"/>
                </a:solidFill>
                <a:latin typeface="Roboto Mono"/>
                <a:ea typeface="Roboto Mono"/>
                <a:cs typeface="Roboto Mono"/>
                <a:sym typeface="Roboto Mono"/>
              </a:endParaRPr>
            </a:p>
          </p:txBody>
        </p:sp>
        <p:sp>
          <p:nvSpPr>
            <p:cNvPr id="240" name="Google Shape;240;p35"/>
            <p:cNvSpPr/>
            <p:nvPr/>
          </p:nvSpPr>
          <p:spPr>
            <a:xfrm>
              <a:off x="7143313"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Merchants</a:t>
              </a:r>
              <a:endParaRPr>
                <a:latin typeface="Roboto Light"/>
                <a:ea typeface="Roboto Light"/>
                <a:cs typeface="Roboto Light"/>
                <a:sym typeface="Roboto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Missing Values: New Merchants Example</a:t>
            </a:r>
            <a:endParaRPr/>
          </a:p>
        </p:txBody>
      </p:sp>
      <p:sp>
        <p:nvSpPr>
          <p:cNvPr id="246" name="Google Shape;24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12</a:t>
            </a:fld>
            <a:endParaRPr/>
          </a:p>
        </p:txBody>
      </p:sp>
      <p:sp>
        <p:nvSpPr>
          <p:cNvPr id="247" name="Google Shape;247;p36"/>
          <p:cNvSpPr txBox="1"/>
          <p:nvPr/>
        </p:nvSpPr>
        <p:spPr>
          <a:xfrm>
            <a:off x="2082838"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Test Data</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5 columns and has 1 column with missing values</a:t>
            </a:r>
            <a:endParaRPr sz="1200">
              <a:solidFill>
                <a:srgbClr val="FFFFFF"/>
              </a:solidFill>
              <a:latin typeface="Roboto Mono"/>
              <a:ea typeface="Roboto Mono"/>
              <a:cs typeface="Roboto Mono"/>
              <a:sym typeface="Roboto Mono"/>
            </a:endParaRPr>
          </a:p>
        </p:txBody>
      </p:sp>
      <p:sp>
        <p:nvSpPr>
          <p:cNvPr id="248" name="Google Shape;248;p36"/>
          <p:cNvSpPr txBox="1"/>
          <p:nvPr/>
        </p:nvSpPr>
        <p:spPr>
          <a:xfrm>
            <a:off x="3769664"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New Merchants</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14 columns and has 3 columns with missing values</a:t>
            </a:r>
            <a:endParaRPr sz="1200">
              <a:solidFill>
                <a:srgbClr val="FFFFFF"/>
              </a:solidFill>
              <a:latin typeface="Roboto Mono"/>
              <a:ea typeface="Roboto Mono"/>
              <a:cs typeface="Roboto Mono"/>
              <a:sym typeface="Roboto Mono"/>
            </a:endParaRPr>
          </a:p>
        </p:txBody>
      </p:sp>
      <p:sp>
        <p:nvSpPr>
          <p:cNvPr id="249" name="Google Shape;249;p36"/>
          <p:cNvSpPr txBox="1"/>
          <p:nvPr/>
        </p:nvSpPr>
        <p:spPr>
          <a:xfrm>
            <a:off x="5456489"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Historical Transactions</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14 columns and has 3 columns with missing values</a:t>
            </a:r>
            <a:endParaRPr sz="1200">
              <a:solidFill>
                <a:srgbClr val="FFFFFF"/>
              </a:solidFill>
              <a:latin typeface="Roboto Mono"/>
              <a:ea typeface="Roboto Mono"/>
              <a:cs typeface="Roboto Mono"/>
              <a:sym typeface="Roboto Mono"/>
            </a:endParaRPr>
          </a:p>
        </p:txBody>
      </p:sp>
      <p:sp>
        <p:nvSpPr>
          <p:cNvPr id="250" name="Google Shape;250;p36"/>
          <p:cNvSpPr txBox="1"/>
          <p:nvPr/>
        </p:nvSpPr>
        <p:spPr>
          <a:xfrm>
            <a:off x="7143315"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Merchants</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22 columns and has 4 columns with missing values</a:t>
            </a:r>
            <a:endParaRPr sz="1200">
              <a:solidFill>
                <a:srgbClr val="FFFFFF"/>
              </a:solidFill>
              <a:latin typeface="Roboto Mono"/>
              <a:ea typeface="Roboto Mono"/>
              <a:cs typeface="Roboto Mono"/>
              <a:sym typeface="Roboto Mono"/>
            </a:endParaRPr>
          </a:p>
        </p:txBody>
      </p:sp>
      <p:grpSp>
        <p:nvGrpSpPr>
          <p:cNvPr id="251" name="Google Shape;251;p36"/>
          <p:cNvGrpSpPr/>
          <p:nvPr/>
        </p:nvGrpSpPr>
        <p:grpSpPr>
          <a:xfrm>
            <a:off x="415638" y="1080000"/>
            <a:ext cx="1628700" cy="3186100"/>
            <a:chOff x="415638" y="1080000"/>
            <a:chExt cx="1628700" cy="3186100"/>
          </a:xfrm>
        </p:grpSpPr>
        <p:sp>
          <p:nvSpPr>
            <p:cNvPr id="252" name="Google Shape;252;p36"/>
            <p:cNvSpPr txBox="1"/>
            <p:nvPr/>
          </p:nvSpPr>
          <p:spPr>
            <a:xfrm>
              <a:off x="415638" y="1577200"/>
              <a:ext cx="1628700" cy="26889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Train Data</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Your data contains 6 columns and has 0 columns with missing values</a:t>
              </a:r>
              <a:endParaRPr sz="1200">
                <a:solidFill>
                  <a:srgbClr val="FFFFFF"/>
                </a:solidFill>
                <a:latin typeface="Roboto Mono"/>
                <a:ea typeface="Roboto Mono"/>
                <a:cs typeface="Roboto Mono"/>
                <a:sym typeface="Roboto Mono"/>
              </a:endParaRPr>
            </a:p>
          </p:txBody>
        </p:sp>
        <p:sp>
          <p:nvSpPr>
            <p:cNvPr id="253" name="Google Shape;253;p36"/>
            <p:cNvSpPr/>
            <p:nvPr/>
          </p:nvSpPr>
          <p:spPr>
            <a:xfrm>
              <a:off x="415638"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Train Data</a:t>
              </a:r>
              <a:endParaRPr>
                <a:latin typeface="Roboto Light"/>
                <a:ea typeface="Roboto Light"/>
                <a:cs typeface="Roboto Light"/>
                <a:sym typeface="Roboto Light"/>
              </a:endParaRPr>
            </a:p>
          </p:txBody>
        </p:sp>
      </p:grpSp>
      <p:sp>
        <p:nvSpPr>
          <p:cNvPr id="254" name="Google Shape;254;p36"/>
          <p:cNvSpPr/>
          <p:nvPr/>
        </p:nvSpPr>
        <p:spPr>
          <a:xfrm>
            <a:off x="2082838"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Test Data</a:t>
            </a:r>
            <a:endParaRPr>
              <a:latin typeface="Roboto Light"/>
              <a:ea typeface="Roboto Light"/>
              <a:cs typeface="Roboto Light"/>
              <a:sym typeface="Roboto Light"/>
            </a:endParaRPr>
          </a:p>
        </p:txBody>
      </p:sp>
      <p:sp>
        <p:nvSpPr>
          <p:cNvPr id="255" name="Google Shape;255;p36"/>
          <p:cNvSpPr/>
          <p:nvPr/>
        </p:nvSpPr>
        <p:spPr>
          <a:xfrm>
            <a:off x="3769663"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New Merchants</a:t>
            </a:r>
            <a:endParaRPr>
              <a:latin typeface="Roboto Light"/>
              <a:ea typeface="Roboto Light"/>
              <a:cs typeface="Roboto Light"/>
              <a:sym typeface="Roboto Light"/>
            </a:endParaRPr>
          </a:p>
        </p:txBody>
      </p:sp>
      <p:sp>
        <p:nvSpPr>
          <p:cNvPr id="256" name="Google Shape;256;p36"/>
          <p:cNvSpPr/>
          <p:nvPr/>
        </p:nvSpPr>
        <p:spPr>
          <a:xfrm>
            <a:off x="5456488"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Historical Transactions</a:t>
            </a:r>
            <a:endParaRPr>
              <a:latin typeface="Roboto Light"/>
              <a:ea typeface="Roboto Light"/>
              <a:cs typeface="Roboto Light"/>
              <a:sym typeface="Roboto Light"/>
            </a:endParaRPr>
          </a:p>
        </p:txBody>
      </p:sp>
      <p:sp>
        <p:nvSpPr>
          <p:cNvPr id="257" name="Google Shape;257;p36"/>
          <p:cNvSpPr/>
          <p:nvPr/>
        </p:nvSpPr>
        <p:spPr>
          <a:xfrm>
            <a:off x="7143313" y="1080000"/>
            <a:ext cx="1628700" cy="4923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Merchants</a:t>
            </a:r>
            <a:endParaRPr>
              <a:latin typeface="Roboto Light"/>
              <a:ea typeface="Roboto Light"/>
              <a:cs typeface="Roboto Light"/>
              <a:sym typeface="Roboto Light"/>
            </a:endParaRPr>
          </a:p>
        </p:txBody>
      </p:sp>
      <p:sp>
        <p:nvSpPr>
          <p:cNvPr id="258" name="Google Shape;258;p36"/>
          <p:cNvSpPr/>
          <p:nvPr/>
        </p:nvSpPr>
        <p:spPr>
          <a:xfrm>
            <a:off x="178775" y="921425"/>
            <a:ext cx="8842500" cy="3451800"/>
          </a:xfrm>
          <a:prstGeom prst="rect">
            <a:avLst/>
          </a:prstGeom>
          <a:solidFill>
            <a:srgbClr val="FFFFFF">
              <a:alpha val="85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259;p36"/>
          <p:cNvPicPr preferRelativeResize="0"/>
          <p:nvPr/>
        </p:nvPicPr>
        <p:blipFill>
          <a:blip r:embed="rId3">
            <a:alphaModFix/>
          </a:blip>
          <a:stretch>
            <a:fillRect/>
          </a:stretch>
        </p:blipFill>
        <p:spPr>
          <a:xfrm>
            <a:off x="2080063" y="1703775"/>
            <a:ext cx="4983875" cy="1887100"/>
          </a:xfrm>
          <a:prstGeom prst="rect">
            <a:avLst/>
          </a:prstGeom>
          <a:noFill/>
          <a:ln w="38100" cap="flat" cmpd="sng">
            <a:solidFill>
              <a:srgbClr val="00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a:t>
            </a:r>
            <a:r>
              <a:rPr lang="de"/>
              <a:t>F</a:t>
            </a:r>
            <a:r>
              <a:rPr lang="de" sz="2400">
                <a:latin typeface="Calibri"/>
                <a:ea typeface="Calibri"/>
                <a:cs typeface="Calibri"/>
                <a:sym typeface="Calibri"/>
              </a:rPr>
              <a:t>eature </a:t>
            </a:r>
            <a:r>
              <a:rPr lang="de"/>
              <a:t>A</a:t>
            </a:r>
            <a:r>
              <a:rPr lang="de" sz="2400">
                <a:latin typeface="Calibri"/>
                <a:ea typeface="Calibri"/>
                <a:cs typeface="Calibri"/>
                <a:sym typeface="Calibri"/>
              </a:rPr>
              <a:t>nalysis</a:t>
            </a:r>
            <a:endParaRPr sz="2400">
              <a:latin typeface="Calibri"/>
              <a:ea typeface="Calibri"/>
              <a:cs typeface="Calibri"/>
              <a:sym typeface="Calibri"/>
            </a:endParaRPr>
          </a:p>
        </p:txBody>
      </p:sp>
      <p:sp>
        <p:nvSpPr>
          <p:cNvPr id="265" name="Google Shape;26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13</a:t>
            </a:fld>
            <a:endParaRPr/>
          </a:p>
        </p:txBody>
      </p:sp>
      <p:sp>
        <p:nvSpPr>
          <p:cNvPr id="266" name="Google Shape;266;p37"/>
          <p:cNvSpPr txBox="1"/>
          <p:nvPr/>
        </p:nvSpPr>
        <p:spPr>
          <a:xfrm>
            <a:off x="311700" y="989400"/>
            <a:ext cx="6179400" cy="34281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a:t>
            </a:r>
            <a:br>
              <a:rPr lang="de">
                <a:solidFill>
                  <a:schemeClr val="dk1"/>
                </a:solidFill>
                <a:latin typeface="Roboto Mono"/>
                <a:ea typeface="Roboto Mono"/>
                <a:cs typeface="Roboto Mono"/>
                <a:sym typeface="Roboto Mono"/>
              </a:rPr>
            </a:br>
            <a:r>
              <a:rPr lang="de">
                <a:solidFill>
                  <a:schemeClr val="dk1"/>
                </a:solidFill>
                <a:latin typeface="Roboto Mono"/>
                <a:ea typeface="Roboto Mono"/>
                <a:cs typeface="Roboto Mono"/>
                <a:sym typeface="Roboto Mono"/>
              </a:rPr>
              <a:t>sns</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distplot( df_train</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feature_1,ax</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axes[</a:t>
            </a:r>
            <a:r>
              <a:rPr lang="de">
                <a:solidFill>
                  <a:srgbClr val="666666"/>
                </a:solidFill>
                <a:latin typeface="Roboto Mono"/>
                <a:ea typeface="Roboto Mono"/>
                <a:cs typeface="Roboto Mono"/>
                <a:sym typeface="Roboto Mono"/>
              </a:rPr>
              <a:t>0</a:t>
            </a:r>
            <a:r>
              <a:rPr lang="de">
                <a:solidFill>
                  <a:schemeClr val="dk1"/>
                </a:solidFill>
                <a:latin typeface="Roboto Mono"/>
                <a:ea typeface="Roboto Mono"/>
                <a:cs typeface="Roboto Mono"/>
                <a:sym typeface="Roboto Mono"/>
              </a:rPr>
              <a:t>], kde </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 </a:t>
            </a:r>
            <a:r>
              <a:rPr lang="de">
                <a:solidFill>
                  <a:srgbClr val="3D7E7E"/>
                </a:solidFill>
                <a:latin typeface="Roboto Mono"/>
                <a:ea typeface="Roboto Mono"/>
                <a:cs typeface="Roboto Mono"/>
                <a:sym typeface="Roboto Mono"/>
              </a:rPr>
              <a:t>False</a:t>
            </a:r>
            <a:r>
              <a:rPr lang="de">
                <a:solidFill>
                  <a:schemeClr val="dk1"/>
                </a:solidFill>
                <a:latin typeface="Roboto Mono"/>
                <a:ea typeface="Roboto Mono"/>
                <a:cs typeface="Roboto Mono"/>
                <a:sym typeface="Roboto Mono"/>
              </a:rPr>
              <a:t>, color </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 </a:t>
            </a:r>
            <a:r>
              <a:rPr lang="de">
                <a:solidFill>
                  <a:srgbClr val="BB2323"/>
                </a:solidFill>
                <a:latin typeface="Roboto Mono"/>
                <a:ea typeface="Roboto Mono"/>
                <a:cs typeface="Roboto Mono"/>
                <a:sym typeface="Roboto Mono"/>
              </a:rPr>
              <a:t>'green'</a:t>
            </a:r>
            <a:r>
              <a:rPr lang="de">
                <a:solidFill>
                  <a:schemeClr val="dk1"/>
                </a:solidFill>
                <a:latin typeface="Roboto Mono"/>
                <a:ea typeface="Roboto Mono"/>
                <a:cs typeface="Roboto Mono"/>
                <a:sym typeface="Roboto Mono"/>
              </a:rPr>
              <a:t>, bins</a:t>
            </a:r>
            <a:r>
              <a:rPr lang="de">
                <a:solidFill>
                  <a:srgbClr val="055BE0"/>
                </a:solidFill>
                <a:latin typeface="Roboto Mono"/>
                <a:ea typeface="Roboto Mono"/>
                <a:cs typeface="Roboto Mono"/>
                <a:sym typeface="Roboto Mono"/>
              </a:rPr>
              <a:t>=</a:t>
            </a:r>
            <a:r>
              <a:rPr lang="de">
                <a:solidFill>
                  <a:srgbClr val="666666"/>
                </a:solidFill>
                <a:latin typeface="Roboto Mono"/>
                <a:ea typeface="Roboto Mono"/>
                <a:cs typeface="Roboto Mono"/>
                <a:sym typeface="Roboto Mono"/>
              </a:rPr>
              <a:t>10</a:t>
            </a:r>
            <a:r>
              <a:rPr lang="de">
                <a:solidFill>
                  <a:schemeClr val="dk1"/>
                </a:solidFill>
                <a:latin typeface="Roboto Mono"/>
                <a:ea typeface="Roboto Mono"/>
                <a:cs typeface="Roboto Mono"/>
                <a:sym typeface="Roboto Mono"/>
              </a:rPr>
              <a: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set_title(</a:t>
            </a:r>
            <a:r>
              <a:rPr lang="de">
                <a:solidFill>
                  <a:srgbClr val="BA2121"/>
                </a:solidFill>
                <a:latin typeface="Roboto Mono"/>
                <a:ea typeface="Roboto Mono"/>
                <a:cs typeface="Roboto Mono"/>
                <a:sym typeface="Roboto Mono"/>
              </a:rPr>
              <a:t>"Train Data"</a:t>
            </a:r>
            <a:r>
              <a:rPr lang="de">
                <a:solidFill>
                  <a:schemeClr val="dk1"/>
                </a:solidFill>
                <a:latin typeface="Roboto Mono"/>
                <a:ea typeface="Roboto Mono"/>
                <a:cs typeface="Roboto Mono"/>
                <a:sym typeface="Roboto Mono"/>
              </a:rPr>
              <a:t>)</a:t>
            </a:r>
            <a:br>
              <a:rPr lang="de">
                <a:solidFill>
                  <a:schemeClr val="dk1"/>
                </a:solidFill>
                <a:latin typeface="Roboto Mono"/>
                <a:ea typeface="Roboto Mono"/>
                <a:cs typeface="Roboto Mono"/>
                <a:sym typeface="Roboto Mono"/>
              </a:rPr>
            </a:br>
            <a:r>
              <a:rPr lang="de">
                <a:solidFill>
                  <a:schemeClr val="dk1"/>
                </a:solidFill>
                <a:latin typeface="Roboto Mono"/>
                <a:ea typeface="Roboto Mono"/>
                <a:cs typeface="Roboto Mono"/>
                <a:sym typeface="Roboto Mono"/>
              </a:rPr>
              <a:t>sns</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distplot( df_test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feature_1,ax</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axes[</a:t>
            </a:r>
            <a:r>
              <a:rPr lang="de">
                <a:solidFill>
                  <a:srgbClr val="666666"/>
                </a:solidFill>
                <a:latin typeface="Roboto Mono"/>
                <a:ea typeface="Roboto Mono"/>
                <a:cs typeface="Roboto Mono"/>
                <a:sym typeface="Roboto Mono"/>
              </a:rPr>
              <a:t>1</a:t>
            </a:r>
            <a:r>
              <a:rPr lang="de">
                <a:solidFill>
                  <a:schemeClr val="dk1"/>
                </a:solidFill>
                <a:latin typeface="Roboto Mono"/>
                <a:ea typeface="Roboto Mono"/>
                <a:cs typeface="Roboto Mono"/>
                <a:sym typeface="Roboto Mono"/>
              </a:rPr>
              <a:t>], kde </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 </a:t>
            </a:r>
            <a:r>
              <a:rPr lang="de">
                <a:solidFill>
                  <a:srgbClr val="3D7E7E"/>
                </a:solidFill>
                <a:latin typeface="Roboto Mono"/>
                <a:ea typeface="Roboto Mono"/>
                <a:cs typeface="Roboto Mono"/>
                <a:sym typeface="Roboto Mono"/>
              </a:rPr>
              <a:t>False</a:t>
            </a:r>
            <a:r>
              <a:rPr lang="de">
                <a:solidFill>
                  <a:schemeClr val="dk1"/>
                </a:solidFill>
                <a:latin typeface="Roboto Mono"/>
                <a:ea typeface="Roboto Mono"/>
                <a:cs typeface="Roboto Mono"/>
                <a:sym typeface="Roboto Mono"/>
              </a:rPr>
              <a:t>, color </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 </a:t>
            </a:r>
            <a:r>
              <a:rPr lang="de">
                <a:solidFill>
                  <a:srgbClr val="BB2323"/>
                </a:solidFill>
                <a:latin typeface="Roboto Mono"/>
                <a:ea typeface="Roboto Mono"/>
                <a:cs typeface="Roboto Mono"/>
                <a:sym typeface="Roboto Mono"/>
              </a:rPr>
              <a:t>'red'</a:t>
            </a:r>
            <a:r>
              <a:rPr lang="de">
                <a:solidFill>
                  <a:schemeClr val="dk1"/>
                </a:solidFill>
                <a:latin typeface="Roboto Mono"/>
                <a:ea typeface="Roboto Mono"/>
                <a:cs typeface="Roboto Mono"/>
                <a:sym typeface="Roboto Mono"/>
              </a:rPr>
              <a:t>, bins</a:t>
            </a:r>
            <a:r>
              <a:rPr lang="de">
                <a:solidFill>
                  <a:srgbClr val="055BE0"/>
                </a:solidFill>
                <a:latin typeface="Roboto Mono"/>
                <a:ea typeface="Roboto Mono"/>
                <a:cs typeface="Roboto Mono"/>
                <a:sym typeface="Roboto Mono"/>
              </a:rPr>
              <a:t>=</a:t>
            </a:r>
            <a:r>
              <a:rPr lang="de">
                <a:solidFill>
                  <a:srgbClr val="666666"/>
                </a:solidFill>
                <a:latin typeface="Roboto Mono"/>
                <a:ea typeface="Roboto Mono"/>
                <a:cs typeface="Roboto Mono"/>
                <a:sym typeface="Roboto Mono"/>
              </a:rPr>
              <a:t>10</a:t>
            </a:r>
            <a:r>
              <a:rPr lang="de">
                <a:solidFill>
                  <a:schemeClr val="dk1"/>
                </a:solidFill>
                <a:latin typeface="Roboto Mono"/>
                <a:ea typeface="Roboto Mono"/>
                <a:cs typeface="Roboto Mono"/>
                <a:sym typeface="Roboto Mono"/>
              </a:rPr>
              <a: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set_title(</a:t>
            </a:r>
            <a:r>
              <a:rPr lang="de">
                <a:solidFill>
                  <a:srgbClr val="BA2121"/>
                </a:solidFill>
                <a:latin typeface="Roboto Mono"/>
                <a:ea typeface="Roboto Mono"/>
                <a:cs typeface="Roboto Mono"/>
                <a:sym typeface="Roboto Mono"/>
              </a:rPr>
              <a:t>"Test Data"</a:t>
            </a:r>
            <a:r>
              <a:rPr lang="de">
                <a:solidFill>
                  <a:schemeClr val="dk1"/>
                </a:solidFill>
                <a:latin typeface="Roboto Mono"/>
                <a:ea typeface="Roboto Mono"/>
                <a:cs typeface="Roboto Mono"/>
                <a:sym typeface="Roboto Mono"/>
              </a:rPr>
              <a:t>) </a:t>
            </a:r>
            <a:br>
              <a:rPr lang="de">
                <a:solidFill>
                  <a:schemeClr val="dk1"/>
                </a:solidFill>
                <a:latin typeface="Roboto Mono"/>
                <a:ea typeface="Roboto Mono"/>
                <a:cs typeface="Roboto Mono"/>
                <a:sym typeface="Roboto Mono"/>
              </a:rPr>
            </a:br>
            <a:r>
              <a:rPr lang="de">
                <a:solidFill>
                  <a:schemeClr val="dk1"/>
                </a:solidFill>
                <a:latin typeface="Roboto Mono"/>
                <a:ea typeface="Roboto Mono"/>
                <a:cs typeface="Roboto Mono"/>
                <a:sym typeface="Roboto Mono"/>
              </a:rPr>
              <a:t>axes[</a:t>
            </a:r>
            <a:r>
              <a:rPr lang="de">
                <a:solidFill>
                  <a:srgbClr val="666666"/>
                </a:solidFill>
                <a:latin typeface="Roboto Mono"/>
                <a:ea typeface="Roboto Mono"/>
                <a:cs typeface="Roboto Mono"/>
                <a:sym typeface="Roboto Mono"/>
              </a:rPr>
              <a:t>0</a:t>
            </a:r>
            <a:r>
              <a:rPr lang="de">
                <a:solidFill>
                  <a:schemeClr val="dk1"/>
                </a:solidFill>
                <a:latin typeface="Roboto Mono"/>
                <a:ea typeface="Roboto Mono"/>
                <a:cs typeface="Roboto Mono"/>
                <a:sym typeface="Roboto Mono"/>
              </a:rPr>
              <a: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set(ylabel</a:t>
            </a:r>
            <a:r>
              <a:rPr lang="de">
                <a:solidFill>
                  <a:srgbClr val="055BE0"/>
                </a:solidFill>
                <a:latin typeface="Roboto Mono"/>
                <a:ea typeface="Roboto Mono"/>
                <a:cs typeface="Roboto Mono"/>
                <a:sym typeface="Roboto Mono"/>
              </a:rPr>
              <a:t>=</a:t>
            </a:r>
            <a:r>
              <a:rPr lang="de">
                <a:solidFill>
                  <a:srgbClr val="BB2323"/>
                </a:solidFill>
                <a:latin typeface="Roboto Mono"/>
                <a:ea typeface="Roboto Mono"/>
                <a:cs typeface="Roboto Mono"/>
                <a:sym typeface="Roboto Mono"/>
              </a:rPr>
              <a:t>'Card Counts'</a:t>
            </a:r>
            <a:r>
              <a:rPr lang="de">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plt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show()</a:t>
            </a:r>
            <a:endParaRPr>
              <a:solidFill>
                <a:schemeClr val="dk1"/>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a:t>
            </a:r>
            <a:r>
              <a:rPr lang="de"/>
              <a:t>F</a:t>
            </a:r>
            <a:r>
              <a:rPr lang="de" sz="2400">
                <a:latin typeface="Calibri"/>
                <a:ea typeface="Calibri"/>
                <a:cs typeface="Calibri"/>
                <a:sym typeface="Calibri"/>
              </a:rPr>
              <a:t>eature </a:t>
            </a:r>
            <a:r>
              <a:rPr lang="de"/>
              <a:t>A</a:t>
            </a:r>
            <a:r>
              <a:rPr lang="de" sz="2400">
                <a:latin typeface="Calibri"/>
                <a:ea typeface="Calibri"/>
                <a:cs typeface="Calibri"/>
                <a:sym typeface="Calibri"/>
              </a:rPr>
              <a:t>nalysis</a:t>
            </a:r>
            <a:endParaRPr sz="2400">
              <a:latin typeface="Calibri"/>
              <a:ea typeface="Calibri"/>
              <a:cs typeface="Calibri"/>
              <a:sym typeface="Calibri"/>
            </a:endParaRPr>
          </a:p>
        </p:txBody>
      </p:sp>
      <p:sp>
        <p:nvSpPr>
          <p:cNvPr id="272" name="Google Shape;27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14</a:t>
            </a:fld>
            <a:endParaRPr/>
          </a:p>
        </p:txBody>
      </p:sp>
      <p:pic>
        <p:nvPicPr>
          <p:cNvPr id="273" name="Google Shape;273;p38"/>
          <p:cNvPicPr preferRelativeResize="0"/>
          <p:nvPr/>
        </p:nvPicPr>
        <p:blipFill>
          <a:blip r:embed="rId3">
            <a:alphaModFix/>
          </a:blip>
          <a:stretch>
            <a:fillRect/>
          </a:stretch>
        </p:blipFill>
        <p:spPr>
          <a:xfrm>
            <a:off x="1425524" y="1080000"/>
            <a:ext cx="6292950" cy="3626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a:t>
            </a:r>
            <a:r>
              <a:rPr lang="de"/>
              <a:t>F</a:t>
            </a:r>
            <a:r>
              <a:rPr lang="de" sz="2400">
                <a:latin typeface="Calibri"/>
                <a:ea typeface="Calibri"/>
                <a:cs typeface="Calibri"/>
                <a:sym typeface="Calibri"/>
              </a:rPr>
              <a:t>eature </a:t>
            </a:r>
            <a:r>
              <a:rPr lang="de"/>
              <a:t>A</a:t>
            </a:r>
            <a:r>
              <a:rPr lang="de" sz="2400">
                <a:latin typeface="Calibri"/>
                <a:ea typeface="Calibri"/>
                <a:cs typeface="Calibri"/>
                <a:sym typeface="Calibri"/>
              </a:rPr>
              <a:t>nalysis</a:t>
            </a:r>
            <a:endParaRPr sz="2400">
              <a:latin typeface="Calibri"/>
              <a:ea typeface="Calibri"/>
              <a:cs typeface="Calibri"/>
              <a:sym typeface="Calibri"/>
            </a:endParaRPr>
          </a:p>
        </p:txBody>
      </p:sp>
      <p:sp>
        <p:nvSpPr>
          <p:cNvPr id="279" name="Google Shape;27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15</a:t>
            </a:fld>
            <a:endParaRPr/>
          </a:p>
        </p:txBody>
      </p:sp>
      <p:pic>
        <p:nvPicPr>
          <p:cNvPr id="280" name="Google Shape;280;p39"/>
          <p:cNvPicPr preferRelativeResize="0"/>
          <p:nvPr/>
        </p:nvPicPr>
        <p:blipFill>
          <a:blip r:embed="rId3">
            <a:alphaModFix/>
          </a:blip>
          <a:stretch>
            <a:fillRect/>
          </a:stretch>
        </p:blipFill>
        <p:spPr>
          <a:xfrm>
            <a:off x="1259238" y="1080000"/>
            <a:ext cx="6625526" cy="362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a:t>
            </a:r>
            <a:r>
              <a:rPr lang="de"/>
              <a:t>F</a:t>
            </a:r>
            <a:r>
              <a:rPr lang="de" sz="2400">
                <a:latin typeface="Calibri"/>
                <a:ea typeface="Calibri"/>
                <a:cs typeface="Calibri"/>
                <a:sym typeface="Calibri"/>
              </a:rPr>
              <a:t>eature </a:t>
            </a:r>
            <a:r>
              <a:rPr lang="de"/>
              <a:t>A</a:t>
            </a:r>
            <a:r>
              <a:rPr lang="de" sz="2400">
                <a:latin typeface="Calibri"/>
                <a:ea typeface="Calibri"/>
                <a:cs typeface="Calibri"/>
                <a:sym typeface="Calibri"/>
              </a:rPr>
              <a:t>nalysis</a:t>
            </a:r>
            <a:endParaRPr sz="2400">
              <a:latin typeface="Calibri"/>
              <a:ea typeface="Calibri"/>
              <a:cs typeface="Calibri"/>
              <a:sym typeface="Calibri"/>
            </a:endParaRPr>
          </a:p>
        </p:txBody>
      </p:sp>
      <p:sp>
        <p:nvSpPr>
          <p:cNvPr id="286" name="Google Shape;28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16</a:t>
            </a:fld>
            <a:endParaRPr/>
          </a:p>
        </p:txBody>
      </p:sp>
      <p:pic>
        <p:nvPicPr>
          <p:cNvPr id="287" name="Google Shape;287;p40"/>
          <p:cNvPicPr preferRelativeResize="0"/>
          <p:nvPr/>
        </p:nvPicPr>
        <p:blipFill>
          <a:blip r:embed="rId3">
            <a:alphaModFix/>
          </a:blip>
          <a:stretch>
            <a:fillRect/>
          </a:stretch>
        </p:blipFill>
        <p:spPr>
          <a:xfrm>
            <a:off x="1377911" y="1080000"/>
            <a:ext cx="6388190" cy="358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a:t>
            </a:r>
            <a:r>
              <a:rPr lang="de"/>
              <a:t>F</a:t>
            </a:r>
            <a:r>
              <a:rPr lang="de" sz="2400">
                <a:latin typeface="Calibri"/>
                <a:ea typeface="Calibri"/>
                <a:cs typeface="Calibri"/>
                <a:sym typeface="Calibri"/>
              </a:rPr>
              <a:t>eature </a:t>
            </a:r>
            <a:r>
              <a:rPr lang="de"/>
              <a:t>A</a:t>
            </a:r>
            <a:r>
              <a:rPr lang="de" sz="2400">
                <a:latin typeface="Calibri"/>
                <a:ea typeface="Calibri"/>
                <a:cs typeface="Calibri"/>
                <a:sym typeface="Calibri"/>
              </a:rPr>
              <a:t>nalysis</a:t>
            </a:r>
            <a:endParaRPr sz="2400">
              <a:latin typeface="Calibri"/>
              <a:ea typeface="Calibri"/>
              <a:cs typeface="Calibri"/>
              <a:sym typeface="Calibri"/>
            </a:endParaRPr>
          </a:p>
        </p:txBody>
      </p:sp>
      <p:sp>
        <p:nvSpPr>
          <p:cNvPr id="293" name="Google Shape;29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17</a:t>
            </a:fld>
            <a:endParaRPr/>
          </a:p>
        </p:txBody>
      </p:sp>
      <p:pic>
        <p:nvPicPr>
          <p:cNvPr id="294" name="Google Shape;294;p41"/>
          <p:cNvPicPr preferRelativeResize="0"/>
          <p:nvPr/>
        </p:nvPicPr>
        <p:blipFill>
          <a:blip r:embed="rId3">
            <a:alphaModFix/>
          </a:blip>
          <a:stretch>
            <a:fillRect/>
          </a:stretch>
        </p:blipFill>
        <p:spPr>
          <a:xfrm>
            <a:off x="1354675" y="1080000"/>
            <a:ext cx="6487050" cy="362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Distribution of Target Va</a:t>
            </a:r>
            <a:r>
              <a:rPr lang="de"/>
              <a:t>riable</a:t>
            </a:r>
            <a:endParaRPr sz="2400">
              <a:latin typeface="Calibri"/>
              <a:ea typeface="Calibri"/>
              <a:cs typeface="Calibri"/>
              <a:sym typeface="Calibri"/>
            </a:endParaRPr>
          </a:p>
        </p:txBody>
      </p:sp>
      <p:sp>
        <p:nvSpPr>
          <p:cNvPr id="300" name="Google Shape;30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18</a:t>
            </a:fld>
            <a:endParaRPr/>
          </a:p>
        </p:txBody>
      </p:sp>
      <p:pic>
        <p:nvPicPr>
          <p:cNvPr id="301" name="Google Shape;301;p42"/>
          <p:cNvPicPr preferRelativeResize="0"/>
          <p:nvPr/>
        </p:nvPicPr>
        <p:blipFill>
          <a:blip r:embed="rId3">
            <a:alphaModFix/>
          </a:blip>
          <a:stretch>
            <a:fillRect/>
          </a:stretch>
        </p:blipFill>
        <p:spPr>
          <a:xfrm>
            <a:off x="1333026" y="1080000"/>
            <a:ext cx="6388604" cy="342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Correlation of Fea</a:t>
            </a:r>
            <a:r>
              <a:rPr lang="de"/>
              <a:t>tures and Target Variable</a:t>
            </a:r>
            <a:endParaRPr sz="2400">
              <a:latin typeface="Calibri"/>
              <a:ea typeface="Calibri"/>
              <a:cs typeface="Calibri"/>
              <a:sym typeface="Calibri"/>
            </a:endParaRPr>
          </a:p>
        </p:txBody>
      </p:sp>
      <p:sp>
        <p:nvSpPr>
          <p:cNvPr id="307" name="Google Shape;30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19</a:t>
            </a:fld>
            <a:endParaRPr/>
          </a:p>
        </p:txBody>
      </p:sp>
      <p:pic>
        <p:nvPicPr>
          <p:cNvPr id="308" name="Google Shape;308;p43"/>
          <p:cNvPicPr preferRelativeResize="0"/>
          <p:nvPr/>
        </p:nvPicPr>
        <p:blipFill rotWithShape="1">
          <a:blip r:embed="rId3">
            <a:alphaModFix/>
          </a:blip>
          <a:srcRect l="960" b="53675"/>
          <a:stretch/>
        </p:blipFill>
        <p:spPr>
          <a:xfrm>
            <a:off x="820200" y="820837"/>
            <a:ext cx="7503601" cy="3495042"/>
          </a:xfrm>
          <a:prstGeom prst="rect">
            <a:avLst/>
          </a:prstGeom>
          <a:noFill/>
          <a:ln>
            <a:noFill/>
          </a:ln>
        </p:spPr>
      </p:pic>
      <p:pic>
        <p:nvPicPr>
          <p:cNvPr id="309" name="Google Shape;309;p43"/>
          <p:cNvPicPr preferRelativeResize="0"/>
          <p:nvPr/>
        </p:nvPicPr>
        <p:blipFill>
          <a:blip r:embed="rId4">
            <a:alphaModFix/>
          </a:blip>
          <a:stretch>
            <a:fillRect/>
          </a:stretch>
        </p:blipFill>
        <p:spPr>
          <a:xfrm>
            <a:off x="1516550" y="4315875"/>
            <a:ext cx="6435726" cy="28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p:nvPr/>
        </p:nvSpPr>
        <p:spPr>
          <a:xfrm>
            <a:off x="422850" y="2422050"/>
            <a:ext cx="8209800" cy="299400"/>
          </a:xfrm>
          <a:prstGeom prst="rightArrow">
            <a:avLst>
              <a:gd name="adj1" fmla="val 50000"/>
              <a:gd name="adj2" fmla="val 50000"/>
            </a:avLst>
          </a:prstGeom>
          <a:solidFill>
            <a:srgbClr val="6D9EEB"/>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Our approach to solve the Elo </a:t>
            </a:r>
            <a:r>
              <a:rPr lang="de"/>
              <a:t>C</a:t>
            </a:r>
            <a:r>
              <a:rPr lang="de" sz="2400">
                <a:latin typeface="Calibri"/>
                <a:ea typeface="Calibri"/>
                <a:cs typeface="Calibri"/>
                <a:sym typeface="Calibri"/>
              </a:rPr>
              <a:t>hallenge</a:t>
            </a:r>
            <a:endParaRPr sz="2400">
              <a:latin typeface="Calibri"/>
              <a:ea typeface="Calibri"/>
              <a:cs typeface="Calibri"/>
              <a:sym typeface="Calibri"/>
            </a:endParaRPr>
          </a:p>
        </p:txBody>
      </p:sp>
      <p:sp>
        <p:nvSpPr>
          <p:cNvPr id="117" name="Google Shape;11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2</a:t>
            </a:fld>
            <a:endParaRPr/>
          </a:p>
        </p:txBody>
      </p:sp>
      <p:sp>
        <p:nvSpPr>
          <p:cNvPr id="118" name="Google Shape;118;p26"/>
          <p:cNvSpPr txBox="1"/>
          <p:nvPr/>
        </p:nvSpPr>
        <p:spPr>
          <a:xfrm>
            <a:off x="422850" y="3037400"/>
            <a:ext cx="11682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Project Understanding</a:t>
            </a:r>
            <a:endParaRPr sz="1200" b="1">
              <a:latin typeface="Roboto"/>
              <a:ea typeface="Roboto"/>
              <a:cs typeface="Roboto"/>
              <a:sym typeface="Roboto"/>
            </a:endParaRPr>
          </a:p>
        </p:txBody>
      </p:sp>
      <p:sp>
        <p:nvSpPr>
          <p:cNvPr id="119" name="Google Shape;119;p26"/>
          <p:cNvSpPr/>
          <p:nvPr/>
        </p:nvSpPr>
        <p:spPr>
          <a:xfrm>
            <a:off x="680850"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20" name="Google Shape;120;p26"/>
          <p:cNvPicPr preferRelativeResize="0"/>
          <p:nvPr/>
        </p:nvPicPr>
        <p:blipFill>
          <a:blip r:embed="rId3">
            <a:alphaModFix/>
          </a:blip>
          <a:stretch>
            <a:fillRect/>
          </a:stretch>
        </p:blipFill>
        <p:spPr>
          <a:xfrm>
            <a:off x="810150" y="2374950"/>
            <a:ext cx="393600" cy="393600"/>
          </a:xfrm>
          <a:prstGeom prst="rect">
            <a:avLst/>
          </a:prstGeom>
          <a:noFill/>
          <a:ln>
            <a:noFill/>
          </a:ln>
        </p:spPr>
      </p:pic>
      <p:sp>
        <p:nvSpPr>
          <p:cNvPr id="121" name="Google Shape;121;p26"/>
          <p:cNvSpPr txBox="1"/>
          <p:nvPr/>
        </p:nvSpPr>
        <p:spPr>
          <a:xfrm>
            <a:off x="660575"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1.</a:t>
            </a:r>
            <a:endParaRPr sz="1800" b="1">
              <a:solidFill>
                <a:srgbClr val="6D9EEB"/>
              </a:solidFill>
              <a:latin typeface="Roboto"/>
              <a:ea typeface="Roboto"/>
              <a:cs typeface="Roboto"/>
              <a:sym typeface="Roboto"/>
            </a:endParaRPr>
          </a:p>
        </p:txBody>
      </p:sp>
      <p:sp>
        <p:nvSpPr>
          <p:cNvPr id="122" name="Google Shape;122;p26"/>
          <p:cNvSpPr txBox="1"/>
          <p:nvPr/>
        </p:nvSpPr>
        <p:spPr>
          <a:xfrm>
            <a:off x="2430707" y="3037400"/>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EDA</a:t>
            </a:r>
            <a:endParaRPr sz="1200" b="1">
              <a:latin typeface="Roboto"/>
              <a:ea typeface="Roboto"/>
              <a:cs typeface="Roboto"/>
              <a:sym typeface="Roboto"/>
            </a:endParaRPr>
          </a:p>
        </p:txBody>
      </p:sp>
      <p:sp>
        <p:nvSpPr>
          <p:cNvPr id="123" name="Google Shape;123;p26"/>
          <p:cNvSpPr/>
          <p:nvPr/>
        </p:nvSpPr>
        <p:spPr>
          <a:xfrm>
            <a:off x="2689602"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24" name="Google Shape;124;p26"/>
          <p:cNvPicPr preferRelativeResize="0"/>
          <p:nvPr/>
        </p:nvPicPr>
        <p:blipFill>
          <a:blip r:embed="rId4">
            <a:alphaModFix/>
          </a:blip>
          <a:stretch>
            <a:fillRect/>
          </a:stretch>
        </p:blipFill>
        <p:spPr>
          <a:xfrm>
            <a:off x="2806276" y="2374950"/>
            <a:ext cx="418848" cy="393600"/>
          </a:xfrm>
          <a:prstGeom prst="rect">
            <a:avLst/>
          </a:prstGeom>
          <a:noFill/>
          <a:ln>
            <a:noFill/>
          </a:ln>
        </p:spPr>
      </p:pic>
      <p:sp>
        <p:nvSpPr>
          <p:cNvPr id="125" name="Google Shape;125;p26"/>
          <p:cNvSpPr txBox="1"/>
          <p:nvPr/>
        </p:nvSpPr>
        <p:spPr>
          <a:xfrm>
            <a:off x="2689607"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3.</a:t>
            </a:r>
            <a:endParaRPr sz="1800" b="1">
              <a:solidFill>
                <a:srgbClr val="6D9EEB"/>
              </a:solidFill>
              <a:latin typeface="Roboto"/>
              <a:ea typeface="Roboto"/>
              <a:cs typeface="Roboto"/>
              <a:sym typeface="Roboto"/>
            </a:endParaRPr>
          </a:p>
        </p:txBody>
      </p:sp>
      <p:sp>
        <p:nvSpPr>
          <p:cNvPr id="126" name="Google Shape;126;p26"/>
          <p:cNvSpPr/>
          <p:nvPr/>
        </p:nvSpPr>
        <p:spPr>
          <a:xfrm>
            <a:off x="5704081"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27" name="Google Shape;127;p26"/>
          <p:cNvPicPr preferRelativeResize="0"/>
          <p:nvPr/>
        </p:nvPicPr>
        <p:blipFill>
          <a:blip r:embed="rId5">
            <a:alphaModFix/>
          </a:blip>
          <a:stretch>
            <a:fillRect/>
          </a:stretch>
        </p:blipFill>
        <p:spPr>
          <a:xfrm>
            <a:off x="5833383" y="2374950"/>
            <a:ext cx="393600" cy="393600"/>
          </a:xfrm>
          <a:prstGeom prst="rect">
            <a:avLst/>
          </a:prstGeom>
          <a:noFill/>
          <a:ln>
            <a:noFill/>
          </a:ln>
        </p:spPr>
      </p:pic>
      <p:sp>
        <p:nvSpPr>
          <p:cNvPr id="128" name="Google Shape;128;p26"/>
          <p:cNvSpPr txBox="1"/>
          <p:nvPr/>
        </p:nvSpPr>
        <p:spPr>
          <a:xfrm>
            <a:off x="5445192" y="3037400"/>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Modeling</a:t>
            </a:r>
            <a:endParaRPr sz="1200" b="1">
              <a:latin typeface="Roboto"/>
              <a:ea typeface="Roboto"/>
              <a:cs typeface="Roboto"/>
              <a:sym typeface="Roboto"/>
            </a:endParaRPr>
          </a:p>
        </p:txBody>
      </p:sp>
      <p:sp>
        <p:nvSpPr>
          <p:cNvPr id="129" name="Google Shape;129;p26"/>
          <p:cNvSpPr txBox="1"/>
          <p:nvPr/>
        </p:nvSpPr>
        <p:spPr>
          <a:xfrm>
            <a:off x="5704093"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6.</a:t>
            </a:r>
            <a:endParaRPr sz="1800" b="1">
              <a:solidFill>
                <a:srgbClr val="6D9EEB"/>
              </a:solidFill>
              <a:latin typeface="Roboto"/>
              <a:ea typeface="Roboto"/>
              <a:cs typeface="Roboto"/>
              <a:sym typeface="Roboto"/>
            </a:endParaRPr>
          </a:p>
        </p:txBody>
      </p:sp>
      <p:sp>
        <p:nvSpPr>
          <p:cNvPr id="130" name="Google Shape;130;p26"/>
          <p:cNvSpPr txBox="1"/>
          <p:nvPr/>
        </p:nvSpPr>
        <p:spPr>
          <a:xfrm>
            <a:off x="7454848" y="3037400"/>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Model Submission</a:t>
            </a:r>
            <a:endParaRPr sz="1200" b="1">
              <a:latin typeface="Roboto"/>
              <a:ea typeface="Roboto"/>
              <a:cs typeface="Roboto"/>
              <a:sym typeface="Roboto"/>
            </a:endParaRPr>
          </a:p>
        </p:txBody>
      </p:sp>
      <p:sp>
        <p:nvSpPr>
          <p:cNvPr id="131" name="Google Shape;131;p26"/>
          <p:cNvSpPr/>
          <p:nvPr/>
        </p:nvSpPr>
        <p:spPr>
          <a:xfrm>
            <a:off x="7713738"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32" name="Google Shape;132;p26"/>
          <p:cNvPicPr preferRelativeResize="0"/>
          <p:nvPr/>
        </p:nvPicPr>
        <p:blipFill>
          <a:blip r:embed="rId6">
            <a:alphaModFix/>
          </a:blip>
          <a:stretch>
            <a:fillRect/>
          </a:stretch>
        </p:blipFill>
        <p:spPr>
          <a:xfrm>
            <a:off x="7843038" y="2374950"/>
            <a:ext cx="393600" cy="393600"/>
          </a:xfrm>
          <a:prstGeom prst="rect">
            <a:avLst/>
          </a:prstGeom>
          <a:noFill/>
          <a:ln>
            <a:noFill/>
          </a:ln>
        </p:spPr>
      </p:pic>
      <p:sp>
        <p:nvSpPr>
          <p:cNvPr id="133" name="Google Shape;133;p26"/>
          <p:cNvSpPr txBox="1"/>
          <p:nvPr/>
        </p:nvSpPr>
        <p:spPr>
          <a:xfrm>
            <a:off x="7713750"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8.</a:t>
            </a:r>
            <a:endParaRPr sz="1800" b="1">
              <a:solidFill>
                <a:srgbClr val="6D9EEB"/>
              </a:solidFill>
              <a:latin typeface="Roboto"/>
              <a:ea typeface="Roboto"/>
              <a:cs typeface="Roboto"/>
              <a:sym typeface="Roboto"/>
            </a:endParaRPr>
          </a:p>
        </p:txBody>
      </p:sp>
      <p:sp>
        <p:nvSpPr>
          <p:cNvPr id="134" name="Google Shape;134;p26"/>
          <p:cNvSpPr txBox="1"/>
          <p:nvPr/>
        </p:nvSpPr>
        <p:spPr>
          <a:xfrm>
            <a:off x="1425878" y="3037400"/>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Data </a:t>
            </a:r>
            <a:br>
              <a:rPr lang="de" sz="1200" b="1">
                <a:latin typeface="Roboto"/>
                <a:ea typeface="Roboto"/>
                <a:cs typeface="Roboto"/>
                <a:sym typeface="Roboto"/>
              </a:rPr>
            </a:br>
            <a:r>
              <a:rPr lang="de" sz="1200" b="1">
                <a:latin typeface="Roboto"/>
                <a:ea typeface="Roboto"/>
                <a:cs typeface="Roboto"/>
                <a:sym typeface="Roboto"/>
              </a:rPr>
              <a:t>Loading</a:t>
            </a:r>
            <a:endParaRPr sz="1200" b="1">
              <a:latin typeface="Roboto"/>
              <a:ea typeface="Roboto"/>
              <a:cs typeface="Roboto"/>
              <a:sym typeface="Roboto"/>
            </a:endParaRPr>
          </a:p>
        </p:txBody>
      </p:sp>
      <p:sp>
        <p:nvSpPr>
          <p:cNvPr id="135" name="Google Shape;135;p26"/>
          <p:cNvSpPr/>
          <p:nvPr/>
        </p:nvSpPr>
        <p:spPr>
          <a:xfrm>
            <a:off x="1684776"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36" name="Google Shape;136;p26"/>
          <p:cNvSpPr txBox="1"/>
          <p:nvPr/>
        </p:nvSpPr>
        <p:spPr>
          <a:xfrm>
            <a:off x="1684779"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2.</a:t>
            </a:r>
            <a:endParaRPr sz="1800" b="1">
              <a:solidFill>
                <a:srgbClr val="6D9EEB"/>
              </a:solidFill>
              <a:latin typeface="Roboto"/>
              <a:ea typeface="Roboto"/>
              <a:cs typeface="Roboto"/>
              <a:sym typeface="Roboto"/>
            </a:endParaRPr>
          </a:p>
        </p:txBody>
      </p:sp>
      <p:pic>
        <p:nvPicPr>
          <p:cNvPr id="137" name="Google Shape;137;p26"/>
          <p:cNvPicPr preferRelativeResize="0"/>
          <p:nvPr/>
        </p:nvPicPr>
        <p:blipFill>
          <a:blip r:embed="rId7">
            <a:alphaModFix/>
          </a:blip>
          <a:stretch>
            <a:fillRect/>
          </a:stretch>
        </p:blipFill>
        <p:spPr>
          <a:xfrm>
            <a:off x="1814529" y="2374950"/>
            <a:ext cx="393600" cy="393600"/>
          </a:xfrm>
          <a:prstGeom prst="rect">
            <a:avLst/>
          </a:prstGeom>
          <a:noFill/>
          <a:ln>
            <a:noFill/>
          </a:ln>
        </p:spPr>
      </p:pic>
      <p:sp>
        <p:nvSpPr>
          <p:cNvPr id="138" name="Google Shape;138;p26"/>
          <p:cNvSpPr txBox="1"/>
          <p:nvPr/>
        </p:nvSpPr>
        <p:spPr>
          <a:xfrm>
            <a:off x="4440363" y="3037400"/>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Data </a:t>
            </a:r>
            <a:br>
              <a:rPr lang="de" sz="1200" b="1">
                <a:latin typeface="Roboto"/>
                <a:ea typeface="Roboto"/>
                <a:cs typeface="Roboto"/>
                <a:sym typeface="Roboto"/>
              </a:rPr>
            </a:br>
            <a:r>
              <a:rPr lang="de" sz="1200" b="1">
                <a:latin typeface="Roboto"/>
                <a:ea typeface="Roboto"/>
                <a:cs typeface="Roboto"/>
                <a:sym typeface="Roboto"/>
              </a:rPr>
              <a:t>Cleaning</a:t>
            </a:r>
            <a:endParaRPr sz="1200" b="1">
              <a:latin typeface="Roboto"/>
              <a:ea typeface="Roboto"/>
              <a:cs typeface="Roboto"/>
              <a:sym typeface="Roboto"/>
            </a:endParaRPr>
          </a:p>
        </p:txBody>
      </p:sp>
      <p:sp>
        <p:nvSpPr>
          <p:cNvPr id="139" name="Google Shape;139;p26"/>
          <p:cNvSpPr/>
          <p:nvPr/>
        </p:nvSpPr>
        <p:spPr>
          <a:xfrm>
            <a:off x="4699255"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0" name="Google Shape;140;p26"/>
          <p:cNvSpPr txBox="1"/>
          <p:nvPr/>
        </p:nvSpPr>
        <p:spPr>
          <a:xfrm>
            <a:off x="4655189"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5.</a:t>
            </a:r>
            <a:endParaRPr sz="1800" b="1">
              <a:solidFill>
                <a:srgbClr val="6D9EEB"/>
              </a:solidFill>
              <a:latin typeface="Roboto"/>
              <a:ea typeface="Roboto"/>
              <a:cs typeface="Roboto"/>
              <a:sym typeface="Roboto"/>
            </a:endParaRPr>
          </a:p>
        </p:txBody>
      </p:sp>
      <p:pic>
        <p:nvPicPr>
          <p:cNvPr id="141" name="Google Shape;141;p26"/>
          <p:cNvPicPr preferRelativeResize="0"/>
          <p:nvPr/>
        </p:nvPicPr>
        <p:blipFill>
          <a:blip r:embed="rId8">
            <a:alphaModFix/>
          </a:blip>
          <a:stretch>
            <a:fillRect/>
          </a:stretch>
        </p:blipFill>
        <p:spPr>
          <a:xfrm>
            <a:off x="4828564" y="2374950"/>
            <a:ext cx="393600" cy="393600"/>
          </a:xfrm>
          <a:prstGeom prst="rect">
            <a:avLst/>
          </a:prstGeom>
          <a:noFill/>
          <a:ln>
            <a:noFill/>
          </a:ln>
        </p:spPr>
      </p:pic>
      <p:sp>
        <p:nvSpPr>
          <p:cNvPr id="142" name="Google Shape;142;p26"/>
          <p:cNvSpPr txBox="1"/>
          <p:nvPr/>
        </p:nvSpPr>
        <p:spPr>
          <a:xfrm>
            <a:off x="3435535" y="3037400"/>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Data Preprocessing</a:t>
            </a:r>
            <a:endParaRPr sz="1200" b="1">
              <a:latin typeface="Roboto"/>
              <a:ea typeface="Roboto"/>
              <a:cs typeface="Roboto"/>
              <a:sym typeface="Roboto"/>
            </a:endParaRPr>
          </a:p>
        </p:txBody>
      </p:sp>
      <p:sp>
        <p:nvSpPr>
          <p:cNvPr id="143" name="Google Shape;143;p26"/>
          <p:cNvSpPr/>
          <p:nvPr/>
        </p:nvSpPr>
        <p:spPr>
          <a:xfrm>
            <a:off x="3694429" y="2240850"/>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4" name="Google Shape;144;p26"/>
          <p:cNvSpPr txBox="1"/>
          <p:nvPr/>
        </p:nvSpPr>
        <p:spPr>
          <a:xfrm>
            <a:off x="3694436" y="1779725"/>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4.</a:t>
            </a:r>
            <a:endParaRPr sz="1800" b="1">
              <a:solidFill>
                <a:srgbClr val="6D9EEB"/>
              </a:solidFill>
              <a:latin typeface="Roboto"/>
              <a:ea typeface="Roboto"/>
              <a:cs typeface="Roboto"/>
              <a:sym typeface="Roboto"/>
            </a:endParaRPr>
          </a:p>
        </p:txBody>
      </p:sp>
      <p:pic>
        <p:nvPicPr>
          <p:cNvPr id="145" name="Google Shape;145;p26"/>
          <p:cNvPicPr preferRelativeResize="0"/>
          <p:nvPr/>
        </p:nvPicPr>
        <p:blipFill>
          <a:blip r:embed="rId9">
            <a:alphaModFix/>
          </a:blip>
          <a:stretch>
            <a:fillRect/>
          </a:stretch>
        </p:blipFill>
        <p:spPr>
          <a:xfrm>
            <a:off x="3823736" y="2374950"/>
            <a:ext cx="393600" cy="393600"/>
          </a:xfrm>
          <a:prstGeom prst="rect">
            <a:avLst/>
          </a:prstGeom>
          <a:noFill/>
          <a:ln>
            <a:noFill/>
          </a:ln>
        </p:spPr>
      </p:pic>
      <p:sp>
        <p:nvSpPr>
          <p:cNvPr id="146" name="Google Shape;146;p26"/>
          <p:cNvSpPr txBox="1"/>
          <p:nvPr/>
        </p:nvSpPr>
        <p:spPr>
          <a:xfrm>
            <a:off x="6450020" y="3037388"/>
            <a:ext cx="1170000" cy="548100"/>
          </a:xfrm>
          <a:prstGeom prst="rect">
            <a:avLst/>
          </a:prstGeom>
          <a:noFill/>
          <a:ln>
            <a:noFill/>
          </a:ln>
        </p:spPr>
        <p:txBody>
          <a:bodyPr spcFirstLastPara="1" wrap="square" lIns="18000" tIns="0" rIns="18000" bIns="91425" anchor="t" anchorCtr="0">
            <a:noAutofit/>
          </a:bodyPr>
          <a:lstStyle/>
          <a:p>
            <a:pPr marL="0" lvl="0" indent="0" algn="ctr" rtl="0">
              <a:spcBef>
                <a:spcPts val="0"/>
              </a:spcBef>
              <a:spcAft>
                <a:spcPts val="0"/>
              </a:spcAft>
              <a:buNone/>
            </a:pPr>
            <a:r>
              <a:rPr lang="de" sz="1200" b="1">
                <a:latin typeface="Roboto"/>
                <a:ea typeface="Roboto"/>
                <a:cs typeface="Roboto"/>
                <a:sym typeface="Roboto"/>
              </a:rPr>
              <a:t>Feature Importance</a:t>
            </a:r>
            <a:endParaRPr sz="1200" b="1">
              <a:latin typeface="Roboto"/>
              <a:ea typeface="Roboto"/>
              <a:cs typeface="Roboto"/>
              <a:sym typeface="Roboto"/>
            </a:endParaRPr>
          </a:p>
        </p:txBody>
      </p:sp>
      <p:sp>
        <p:nvSpPr>
          <p:cNvPr id="147" name="Google Shape;147;p26"/>
          <p:cNvSpPr/>
          <p:nvPr/>
        </p:nvSpPr>
        <p:spPr>
          <a:xfrm>
            <a:off x="6708909" y="2240838"/>
            <a:ext cx="652200" cy="661800"/>
          </a:xfrm>
          <a:prstGeom prst="roundRect">
            <a:avLst>
              <a:gd name="adj" fmla="val 16667"/>
            </a:avLst>
          </a:prstGeom>
          <a:solidFill>
            <a:srgbClr val="FFFFFF"/>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8" name="Google Shape;148;p26"/>
          <p:cNvSpPr txBox="1"/>
          <p:nvPr/>
        </p:nvSpPr>
        <p:spPr>
          <a:xfrm>
            <a:off x="6708922" y="1779713"/>
            <a:ext cx="652200" cy="2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b="1">
                <a:solidFill>
                  <a:srgbClr val="6D9EEB"/>
                </a:solidFill>
                <a:latin typeface="Roboto"/>
                <a:ea typeface="Roboto"/>
                <a:cs typeface="Roboto"/>
                <a:sym typeface="Roboto"/>
              </a:rPr>
              <a:t>7.</a:t>
            </a:r>
            <a:endParaRPr sz="1800" b="1">
              <a:solidFill>
                <a:srgbClr val="6D9EEB"/>
              </a:solidFill>
              <a:latin typeface="Roboto"/>
              <a:ea typeface="Roboto"/>
              <a:cs typeface="Roboto"/>
              <a:sym typeface="Roboto"/>
            </a:endParaRPr>
          </a:p>
        </p:txBody>
      </p:sp>
      <p:pic>
        <p:nvPicPr>
          <p:cNvPr id="149" name="Google Shape;149;p26"/>
          <p:cNvPicPr preferRelativeResize="0"/>
          <p:nvPr/>
        </p:nvPicPr>
        <p:blipFill>
          <a:blip r:embed="rId10">
            <a:alphaModFix/>
          </a:blip>
          <a:stretch>
            <a:fillRect/>
          </a:stretch>
        </p:blipFill>
        <p:spPr>
          <a:xfrm>
            <a:off x="6838225" y="2374950"/>
            <a:ext cx="393600" cy="393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Correlation of Features and Target Variable</a:t>
            </a:r>
            <a:endParaRPr sz="2400">
              <a:latin typeface="Calibri"/>
              <a:ea typeface="Calibri"/>
              <a:cs typeface="Calibri"/>
              <a:sym typeface="Calibri"/>
            </a:endParaRPr>
          </a:p>
        </p:txBody>
      </p:sp>
      <p:sp>
        <p:nvSpPr>
          <p:cNvPr id="315" name="Google Shape;31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20</a:t>
            </a:fld>
            <a:endParaRPr/>
          </a:p>
        </p:txBody>
      </p:sp>
      <p:pic>
        <p:nvPicPr>
          <p:cNvPr id="316" name="Google Shape;316;p44"/>
          <p:cNvPicPr preferRelativeResize="0"/>
          <p:nvPr/>
        </p:nvPicPr>
        <p:blipFill rotWithShape="1">
          <a:blip r:embed="rId3">
            <a:alphaModFix/>
          </a:blip>
          <a:srcRect t="47728"/>
          <a:stretch/>
        </p:blipFill>
        <p:spPr>
          <a:xfrm>
            <a:off x="783709" y="789125"/>
            <a:ext cx="7576590" cy="3943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Column Analysis</a:t>
            </a:r>
            <a:r>
              <a:rPr lang="de" sz="2400">
                <a:latin typeface="Calibri"/>
                <a:ea typeface="Calibri"/>
                <a:cs typeface="Calibri"/>
                <a:sym typeface="Calibri"/>
              </a:rPr>
              <a:t>: purchase_amount</a:t>
            </a:r>
            <a:endParaRPr sz="2400">
              <a:latin typeface="Calibri"/>
              <a:ea typeface="Calibri"/>
              <a:cs typeface="Calibri"/>
              <a:sym typeface="Calibri"/>
            </a:endParaRPr>
          </a:p>
        </p:txBody>
      </p:sp>
      <p:sp>
        <p:nvSpPr>
          <p:cNvPr id="322" name="Google Shape;32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21</a:t>
            </a:fld>
            <a:endParaRPr/>
          </a:p>
        </p:txBody>
      </p:sp>
      <p:sp>
        <p:nvSpPr>
          <p:cNvPr id="323" name="Google Shape;323;p45"/>
          <p:cNvSpPr txBox="1"/>
          <p:nvPr/>
        </p:nvSpPr>
        <p:spPr>
          <a:xfrm>
            <a:off x="311700" y="1180125"/>
            <a:ext cx="5780700" cy="3936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800">
                <a:solidFill>
                  <a:schemeClr val="dk1"/>
                </a:solidFill>
                <a:latin typeface="Roboto Mono"/>
                <a:ea typeface="Roboto Mono"/>
                <a:cs typeface="Roboto Mono"/>
                <a:sym typeface="Roboto Mono"/>
              </a:rPr>
              <a:t>df_hist_trans</a:t>
            </a:r>
            <a:r>
              <a:rPr lang="de" sz="1800">
                <a:solidFill>
                  <a:srgbClr val="055BE0"/>
                </a:solidFill>
                <a:latin typeface="Roboto Mono"/>
                <a:ea typeface="Roboto Mono"/>
                <a:cs typeface="Roboto Mono"/>
                <a:sym typeface="Roboto Mono"/>
              </a:rPr>
              <a:t>.</a:t>
            </a:r>
            <a:r>
              <a:rPr lang="de" sz="1800">
                <a:solidFill>
                  <a:schemeClr val="dk1"/>
                </a:solidFill>
                <a:latin typeface="Roboto Mono"/>
                <a:ea typeface="Roboto Mono"/>
                <a:cs typeface="Roboto Mono"/>
                <a:sym typeface="Roboto Mono"/>
              </a:rPr>
              <a:t>purchase_amount</a:t>
            </a:r>
            <a:r>
              <a:rPr lang="de" sz="1800">
                <a:solidFill>
                  <a:srgbClr val="055BE0"/>
                </a:solidFill>
                <a:latin typeface="Roboto Mono"/>
                <a:ea typeface="Roboto Mono"/>
                <a:cs typeface="Roboto Mono"/>
                <a:sym typeface="Roboto Mono"/>
              </a:rPr>
              <a:t>.</a:t>
            </a:r>
            <a:r>
              <a:rPr lang="de" sz="1800">
                <a:solidFill>
                  <a:schemeClr val="dk1"/>
                </a:solidFill>
                <a:latin typeface="Roboto Mono"/>
                <a:ea typeface="Roboto Mono"/>
                <a:cs typeface="Roboto Mono"/>
                <a:sym typeface="Roboto Mono"/>
              </a:rPr>
              <a:t>describe()</a:t>
            </a:r>
            <a:endParaRPr sz="1800">
              <a:solidFill>
                <a:schemeClr val="dk1"/>
              </a:solidFill>
              <a:latin typeface="Roboto Mono"/>
              <a:ea typeface="Roboto Mono"/>
              <a:cs typeface="Roboto Mono"/>
              <a:sym typeface="Roboto Mono"/>
            </a:endParaRPr>
          </a:p>
        </p:txBody>
      </p:sp>
      <p:sp>
        <p:nvSpPr>
          <p:cNvPr id="324" name="Google Shape;324;p45"/>
          <p:cNvSpPr txBox="1"/>
          <p:nvPr/>
        </p:nvSpPr>
        <p:spPr>
          <a:xfrm>
            <a:off x="401100" y="1663975"/>
            <a:ext cx="5498700" cy="2698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count    2.911236e+07</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mean     6.134567e-02</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std      1.123521e+03</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min     -7.469078e-01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25%     -7.203559e-01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50%     -6.883495e-01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75%     -6.032543e-01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max      6.010604e+06</a:t>
            </a:r>
            <a:endParaRPr sz="1200">
              <a:solidFill>
                <a:srgbClr val="FFFFFF"/>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Column Analysis</a:t>
            </a:r>
            <a:r>
              <a:rPr lang="de" sz="2400">
                <a:latin typeface="Calibri"/>
                <a:ea typeface="Calibri"/>
                <a:cs typeface="Calibri"/>
                <a:sym typeface="Calibri"/>
              </a:rPr>
              <a:t>: purchase_amount</a:t>
            </a:r>
            <a:endParaRPr sz="2400">
              <a:latin typeface="Calibri"/>
              <a:ea typeface="Calibri"/>
              <a:cs typeface="Calibri"/>
              <a:sym typeface="Calibri"/>
            </a:endParaRPr>
          </a:p>
        </p:txBody>
      </p:sp>
      <p:sp>
        <p:nvSpPr>
          <p:cNvPr id="330" name="Google Shape;33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22</a:t>
            </a:fld>
            <a:endParaRPr/>
          </a:p>
        </p:txBody>
      </p:sp>
      <p:sp>
        <p:nvSpPr>
          <p:cNvPr id="331" name="Google Shape;331;p46"/>
          <p:cNvSpPr txBox="1"/>
          <p:nvPr/>
        </p:nvSpPr>
        <p:spPr>
          <a:xfrm>
            <a:off x="311700" y="1180125"/>
            <a:ext cx="5780700" cy="3936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800">
                <a:solidFill>
                  <a:schemeClr val="dk1"/>
                </a:solidFill>
                <a:latin typeface="Roboto Mono"/>
                <a:ea typeface="Roboto Mono"/>
                <a:cs typeface="Roboto Mono"/>
                <a:sym typeface="Roboto Mono"/>
              </a:rPr>
              <a:t>df_hist_trans</a:t>
            </a:r>
            <a:r>
              <a:rPr lang="de" sz="1800">
                <a:solidFill>
                  <a:srgbClr val="055BE0"/>
                </a:solidFill>
                <a:latin typeface="Roboto Mono"/>
                <a:ea typeface="Roboto Mono"/>
                <a:cs typeface="Roboto Mono"/>
                <a:sym typeface="Roboto Mono"/>
              </a:rPr>
              <a:t>.</a:t>
            </a:r>
            <a:r>
              <a:rPr lang="de" sz="1800">
                <a:solidFill>
                  <a:schemeClr val="dk1"/>
                </a:solidFill>
                <a:latin typeface="Roboto Mono"/>
                <a:ea typeface="Roboto Mono"/>
                <a:cs typeface="Roboto Mono"/>
                <a:sym typeface="Roboto Mono"/>
              </a:rPr>
              <a:t>purchase_amount</a:t>
            </a:r>
            <a:r>
              <a:rPr lang="de" sz="1800">
                <a:solidFill>
                  <a:srgbClr val="055BE0"/>
                </a:solidFill>
                <a:latin typeface="Roboto Mono"/>
                <a:ea typeface="Roboto Mono"/>
                <a:cs typeface="Roboto Mono"/>
                <a:sym typeface="Roboto Mono"/>
              </a:rPr>
              <a:t>.</a:t>
            </a:r>
            <a:r>
              <a:rPr lang="de" sz="1800">
                <a:solidFill>
                  <a:schemeClr val="dk1"/>
                </a:solidFill>
                <a:latin typeface="Roboto Mono"/>
                <a:ea typeface="Roboto Mono"/>
                <a:cs typeface="Roboto Mono"/>
                <a:sym typeface="Roboto Mono"/>
              </a:rPr>
              <a:t>describe()</a:t>
            </a:r>
            <a:endParaRPr sz="1800">
              <a:solidFill>
                <a:schemeClr val="dk1"/>
              </a:solidFill>
              <a:latin typeface="Roboto Mono"/>
              <a:ea typeface="Roboto Mono"/>
              <a:cs typeface="Roboto Mono"/>
              <a:sym typeface="Roboto Mono"/>
            </a:endParaRPr>
          </a:p>
        </p:txBody>
      </p:sp>
      <p:sp>
        <p:nvSpPr>
          <p:cNvPr id="332" name="Google Shape;332;p46"/>
          <p:cNvSpPr txBox="1"/>
          <p:nvPr/>
        </p:nvSpPr>
        <p:spPr>
          <a:xfrm>
            <a:off x="401100" y="1663975"/>
            <a:ext cx="5498700" cy="2698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count    2.911236e+07</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mean     6.134567e-02</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std      1.123521e+03</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min     -7.469078e-01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25%     -7.203559e-01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50%     -6.883495e-01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75%     -6.032543e-01</a:t>
            </a:r>
            <a:br>
              <a:rPr lang="de" sz="1200">
                <a:solidFill>
                  <a:srgbClr val="FFFFFF"/>
                </a:solidFill>
                <a:latin typeface="Roboto Mono"/>
                <a:ea typeface="Roboto Mono"/>
                <a:cs typeface="Roboto Mono"/>
                <a:sym typeface="Roboto Mono"/>
              </a:rPr>
            </a:br>
            <a:r>
              <a:rPr lang="de" sz="1200">
                <a:solidFill>
                  <a:srgbClr val="FFFFFF"/>
                </a:solidFill>
                <a:latin typeface="Roboto Mono"/>
                <a:ea typeface="Roboto Mono"/>
                <a:cs typeface="Roboto Mono"/>
                <a:sym typeface="Roboto Mono"/>
              </a:rPr>
              <a:t>max      6.010604e+06</a:t>
            </a:r>
            <a:endParaRPr sz="1200">
              <a:solidFill>
                <a:srgbClr val="FFFFFF"/>
              </a:solidFill>
              <a:latin typeface="Roboto Mono"/>
              <a:ea typeface="Roboto Mono"/>
              <a:cs typeface="Roboto Mono"/>
              <a:sym typeface="Roboto Mono"/>
            </a:endParaRPr>
          </a:p>
        </p:txBody>
      </p:sp>
      <p:sp>
        <p:nvSpPr>
          <p:cNvPr id="333" name="Google Shape;333;p46"/>
          <p:cNvSpPr/>
          <p:nvPr/>
        </p:nvSpPr>
        <p:spPr>
          <a:xfrm>
            <a:off x="401100" y="3548275"/>
            <a:ext cx="2160000" cy="814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Column Analysis</a:t>
            </a:r>
            <a:r>
              <a:rPr lang="de" sz="2400">
                <a:latin typeface="Calibri"/>
                <a:ea typeface="Calibri"/>
                <a:cs typeface="Calibri"/>
                <a:sym typeface="Calibri"/>
              </a:rPr>
              <a:t>: purchase_amount</a:t>
            </a:r>
            <a:endParaRPr sz="2400">
              <a:latin typeface="Calibri"/>
              <a:ea typeface="Calibri"/>
              <a:cs typeface="Calibri"/>
              <a:sym typeface="Calibri"/>
            </a:endParaRPr>
          </a:p>
        </p:txBody>
      </p:sp>
      <p:sp>
        <p:nvSpPr>
          <p:cNvPr id="339" name="Google Shape;33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23</a:t>
            </a:fld>
            <a:endParaRPr/>
          </a:p>
        </p:txBody>
      </p:sp>
      <p:sp>
        <p:nvSpPr>
          <p:cNvPr id="340" name="Google Shape;340;p47"/>
          <p:cNvSpPr txBox="1"/>
          <p:nvPr/>
        </p:nvSpPr>
        <p:spPr>
          <a:xfrm>
            <a:off x="387900" y="1779650"/>
            <a:ext cx="3662700" cy="9513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np</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percentile(df_hist_trans</a:t>
            </a:r>
            <a:endParaRPr>
              <a:solidFill>
                <a:schemeClr val="dk1"/>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a:t>
            </a:r>
            <a:r>
              <a:rPr lang="de">
                <a:solidFill>
                  <a:srgbClr val="BA2121"/>
                </a:solidFill>
                <a:latin typeface="Roboto Mono"/>
                <a:ea typeface="Roboto Mono"/>
                <a:cs typeface="Roboto Mono"/>
                <a:sym typeface="Roboto Mono"/>
              </a:rPr>
              <a:t>"purchase_amount"</a:t>
            </a:r>
            <a:r>
              <a:rPr lang="de">
                <a:solidFill>
                  <a:schemeClr val="dk1"/>
                </a:solidFill>
                <a:latin typeface="Roboto Mono"/>
                <a:ea typeface="Roboto Mono"/>
                <a:cs typeface="Roboto Mono"/>
                <a:sym typeface="Roboto Mono"/>
              </a:rPr>
              <a: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values,q</a:t>
            </a:r>
            <a:r>
              <a:rPr lang="de">
                <a:solidFill>
                  <a:srgbClr val="055BE0"/>
                </a:solidFill>
                <a:latin typeface="Roboto Mono"/>
                <a:ea typeface="Roboto Mono"/>
                <a:cs typeface="Roboto Mono"/>
                <a:sym typeface="Roboto Mono"/>
              </a:rPr>
              <a:t>=</a:t>
            </a:r>
            <a:r>
              <a:rPr lang="de">
                <a:solidFill>
                  <a:srgbClr val="666666"/>
                </a:solidFill>
                <a:latin typeface="Roboto Mono"/>
                <a:ea typeface="Roboto Mono"/>
                <a:cs typeface="Roboto Mono"/>
                <a:sym typeface="Roboto Mono"/>
              </a:rPr>
              <a:t>99</a:t>
            </a:r>
            <a:r>
              <a:rPr lang="de">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p:txBody>
      </p:sp>
      <p:sp>
        <p:nvSpPr>
          <p:cNvPr id="341" name="Google Shape;341;p47"/>
          <p:cNvSpPr txBox="1"/>
          <p:nvPr/>
        </p:nvSpPr>
        <p:spPr>
          <a:xfrm>
            <a:off x="387900" y="2547650"/>
            <a:ext cx="3662700" cy="460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rgbClr val="FFFFFF"/>
                </a:solidFill>
                <a:latin typeface="Roboto Mono"/>
                <a:ea typeface="Roboto Mono"/>
                <a:cs typeface="Roboto Mono"/>
                <a:sym typeface="Roboto Mono"/>
              </a:rPr>
              <a:t>1.2208409547805337</a:t>
            </a:r>
            <a:endParaRPr>
              <a:solidFill>
                <a:srgbClr val="FFFFFF"/>
              </a:solidFill>
              <a:latin typeface="Roboto Mono"/>
              <a:ea typeface="Roboto Mono"/>
              <a:cs typeface="Roboto Mono"/>
              <a:sym typeface="Roboto Mono"/>
            </a:endParaRPr>
          </a:p>
        </p:txBody>
      </p:sp>
      <p:pic>
        <p:nvPicPr>
          <p:cNvPr id="342" name="Google Shape;342;p47"/>
          <p:cNvPicPr preferRelativeResize="0"/>
          <p:nvPr/>
        </p:nvPicPr>
        <p:blipFill>
          <a:blip r:embed="rId3">
            <a:alphaModFix/>
          </a:blip>
          <a:stretch>
            <a:fillRect/>
          </a:stretch>
        </p:blipFill>
        <p:spPr>
          <a:xfrm>
            <a:off x="4369267" y="1080001"/>
            <a:ext cx="4233583" cy="379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Feature Analysis: </a:t>
            </a:r>
            <a:r>
              <a:rPr lang="de"/>
              <a:t>Y</a:t>
            </a:r>
            <a:r>
              <a:rPr lang="de" sz="2400">
                <a:latin typeface="Calibri"/>
                <a:ea typeface="Calibri"/>
                <a:cs typeface="Calibri"/>
                <a:sym typeface="Calibri"/>
              </a:rPr>
              <a:t>early and </a:t>
            </a:r>
            <a:r>
              <a:rPr lang="de"/>
              <a:t>M</a:t>
            </a:r>
            <a:r>
              <a:rPr lang="de" sz="2400">
                <a:latin typeface="Calibri"/>
                <a:ea typeface="Calibri"/>
                <a:cs typeface="Calibri"/>
                <a:sym typeface="Calibri"/>
              </a:rPr>
              <a:t>onthly </a:t>
            </a:r>
            <a:r>
              <a:rPr lang="de"/>
              <a:t>H</a:t>
            </a:r>
            <a:r>
              <a:rPr lang="de" sz="2400">
                <a:latin typeface="Calibri"/>
                <a:ea typeface="Calibri"/>
                <a:cs typeface="Calibri"/>
                <a:sym typeface="Calibri"/>
              </a:rPr>
              <a:t>istogram</a:t>
            </a:r>
            <a:endParaRPr sz="2400">
              <a:latin typeface="Calibri"/>
              <a:ea typeface="Calibri"/>
              <a:cs typeface="Calibri"/>
              <a:sym typeface="Calibri"/>
            </a:endParaRPr>
          </a:p>
        </p:txBody>
      </p:sp>
      <p:sp>
        <p:nvSpPr>
          <p:cNvPr id="348" name="Google Shape;34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24</a:t>
            </a:fld>
            <a:endParaRPr/>
          </a:p>
        </p:txBody>
      </p:sp>
      <p:pic>
        <p:nvPicPr>
          <p:cNvPr id="349" name="Google Shape;349;p48"/>
          <p:cNvPicPr preferRelativeResize="0"/>
          <p:nvPr/>
        </p:nvPicPr>
        <p:blipFill rotWithShape="1">
          <a:blip r:embed="rId3">
            <a:alphaModFix/>
          </a:blip>
          <a:srcRect b="74599"/>
          <a:stretch/>
        </p:blipFill>
        <p:spPr>
          <a:xfrm>
            <a:off x="2078050" y="1143000"/>
            <a:ext cx="5118626" cy="3569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Feature Analysis: </a:t>
            </a:r>
            <a:r>
              <a:rPr lang="de"/>
              <a:t>D</a:t>
            </a:r>
            <a:r>
              <a:rPr lang="de" sz="2400">
                <a:latin typeface="Calibri"/>
                <a:ea typeface="Calibri"/>
                <a:cs typeface="Calibri"/>
                <a:sym typeface="Calibri"/>
              </a:rPr>
              <a:t>aily and </a:t>
            </a:r>
            <a:r>
              <a:rPr lang="de"/>
              <a:t>H</a:t>
            </a:r>
            <a:r>
              <a:rPr lang="de" sz="2400">
                <a:latin typeface="Calibri"/>
                <a:ea typeface="Calibri"/>
                <a:cs typeface="Calibri"/>
                <a:sym typeface="Calibri"/>
              </a:rPr>
              <a:t>ourly </a:t>
            </a:r>
            <a:r>
              <a:rPr lang="de"/>
              <a:t>H</a:t>
            </a:r>
            <a:r>
              <a:rPr lang="de" sz="2400">
                <a:latin typeface="Calibri"/>
                <a:ea typeface="Calibri"/>
                <a:cs typeface="Calibri"/>
                <a:sym typeface="Calibri"/>
              </a:rPr>
              <a:t>istogram</a:t>
            </a:r>
            <a:endParaRPr sz="2400">
              <a:latin typeface="Calibri"/>
              <a:ea typeface="Calibri"/>
              <a:cs typeface="Calibri"/>
              <a:sym typeface="Calibri"/>
            </a:endParaRPr>
          </a:p>
        </p:txBody>
      </p:sp>
      <p:sp>
        <p:nvSpPr>
          <p:cNvPr id="355" name="Google Shape;35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25</a:t>
            </a:fld>
            <a:endParaRPr/>
          </a:p>
        </p:txBody>
      </p:sp>
      <p:pic>
        <p:nvPicPr>
          <p:cNvPr id="356" name="Google Shape;356;p49"/>
          <p:cNvPicPr preferRelativeResize="0"/>
          <p:nvPr/>
        </p:nvPicPr>
        <p:blipFill rotWithShape="1">
          <a:blip r:embed="rId3">
            <a:alphaModFix/>
          </a:blip>
          <a:srcRect t="25111" b="49754"/>
          <a:stretch/>
        </p:blipFill>
        <p:spPr>
          <a:xfrm>
            <a:off x="2073941" y="1080000"/>
            <a:ext cx="5417709" cy="37379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Feature Analysis: state_id and city_id </a:t>
            </a:r>
            <a:r>
              <a:rPr lang="de"/>
              <a:t>H</a:t>
            </a:r>
            <a:r>
              <a:rPr lang="de" sz="2400">
                <a:latin typeface="Calibri"/>
                <a:ea typeface="Calibri"/>
                <a:cs typeface="Calibri"/>
                <a:sym typeface="Calibri"/>
              </a:rPr>
              <a:t>istogram</a:t>
            </a:r>
            <a:endParaRPr sz="2400">
              <a:latin typeface="Calibri"/>
              <a:ea typeface="Calibri"/>
              <a:cs typeface="Calibri"/>
              <a:sym typeface="Calibri"/>
            </a:endParaRPr>
          </a:p>
        </p:txBody>
      </p:sp>
      <p:sp>
        <p:nvSpPr>
          <p:cNvPr id="362" name="Google Shape;362;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26</a:t>
            </a:fld>
            <a:endParaRPr/>
          </a:p>
        </p:txBody>
      </p:sp>
      <p:pic>
        <p:nvPicPr>
          <p:cNvPr id="363" name="Google Shape;363;p50"/>
          <p:cNvPicPr preferRelativeResize="0"/>
          <p:nvPr/>
        </p:nvPicPr>
        <p:blipFill rotWithShape="1">
          <a:blip r:embed="rId3">
            <a:alphaModFix/>
          </a:blip>
          <a:srcRect t="50266" b="24065"/>
          <a:stretch/>
        </p:blipFill>
        <p:spPr>
          <a:xfrm>
            <a:off x="2052125" y="1080000"/>
            <a:ext cx="5181151" cy="36507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Feature Analysis: subsector_id </a:t>
            </a:r>
            <a:r>
              <a:rPr lang="de"/>
              <a:t>H</a:t>
            </a:r>
            <a:r>
              <a:rPr lang="de" sz="2400">
                <a:latin typeface="Calibri"/>
                <a:ea typeface="Calibri"/>
                <a:cs typeface="Calibri"/>
                <a:sym typeface="Calibri"/>
              </a:rPr>
              <a:t>istogram</a:t>
            </a:r>
            <a:endParaRPr sz="2400">
              <a:latin typeface="Calibri"/>
              <a:ea typeface="Calibri"/>
              <a:cs typeface="Calibri"/>
              <a:sym typeface="Calibri"/>
            </a:endParaRPr>
          </a:p>
        </p:txBody>
      </p:sp>
      <p:sp>
        <p:nvSpPr>
          <p:cNvPr id="369" name="Google Shape;36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27</a:t>
            </a:fld>
            <a:endParaRPr/>
          </a:p>
        </p:txBody>
      </p:sp>
      <p:pic>
        <p:nvPicPr>
          <p:cNvPr id="370" name="Google Shape;370;p51"/>
          <p:cNvPicPr preferRelativeResize="0"/>
          <p:nvPr/>
        </p:nvPicPr>
        <p:blipFill rotWithShape="1">
          <a:blip r:embed="rId3">
            <a:alphaModFix/>
          </a:blip>
          <a:srcRect t="76337" r="47301"/>
          <a:stretch/>
        </p:blipFill>
        <p:spPr>
          <a:xfrm>
            <a:off x="3108575" y="1080000"/>
            <a:ext cx="3064875" cy="3777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4. Data Preprocessing</a:t>
            </a:r>
            <a:endParaRPr/>
          </a:p>
        </p:txBody>
      </p:sp>
      <p:sp>
        <p:nvSpPr>
          <p:cNvPr id="376" name="Google Shape;376;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Data Preprocessing</a:t>
            </a:r>
            <a:endParaRPr sz="2400">
              <a:latin typeface="Calibri"/>
              <a:ea typeface="Calibri"/>
              <a:cs typeface="Calibri"/>
              <a:sym typeface="Calibri"/>
            </a:endParaRPr>
          </a:p>
        </p:txBody>
      </p:sp>
      <p:sp>
        <p:nvSpPr>
          <p:cNvPr id="382" name="Google Shape;38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29</a:t>
            </a:fld>
            <a:endParaRPr/>
          </a:p>
        </p:txBody>
      </p:sp>
      <p:sp>
        <p:nvSpPr>
          <p:cNvPr id="383" name="Google Shape;383;p53"/>
          <p:cNvSpPr txBox="1"/>
          <p:nvPr/>
        </p:nvSpPr>
        <p:spPr>
          <a:xfrm>
            <a:off x="447250" y="1080000"/>
            <a:ext cx="6294600" cy="342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de" sz="1200">
                <a:solidFill>
                  <a:srgbClr val="007B00"/>
                </a:solidFill>
                <a:latin typeface="Roboto Mono"/>
                <a:ea typeface="Roboto Mono"/>
                <a:cs typeface="Roboto Mono"/>
                <a:sym typeface="Roboto Mono"/>
              </a:rPr>
              <a:t>def</a:t>
            </a:r>
            <a:r>
              <a:rPr lang="de" sz="1200">
                <a:solidFill>
                  <a:schemeClr val="dk1"/>
                </a:solidFill>
                <a:latin typeface="Roboto Mono"/>
                <a:ea typeface="Roboto Mono"/>
                <a:cs typeface="Roboto Mono"/>
                <a:sym typeface="Roboto Mono"/>
              </a:rPr>
              <a:t> aggregate_historical_transactions(history):</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    </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agg_func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'authorized_flag'</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'sum'</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'mean'</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'merchant_id'</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'nunique'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'city_id'</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'nunique'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'state_id'</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'nunique'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'purchase_amount'</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'sum'</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'median'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'max'</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'min'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'std'</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'installments'</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'sum'</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'median'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'max'</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'min'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'std'</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'purchase_date'</a:t>
            </a:r>
            <a:r>
              <a:rPr lang="de" sz="1200">
                <a:solidFill>
                  <a:schemeClr val="dk1"/>
                </a:solidFill>
                <a:latin typeface="Roboto Mono"/>
                <a:ea typeface="Roboto Mono"/>
                <a:cs typeface="Roboto Mono"/>
                <a:sym typeface="Roboto Mono"/>
              </a:rPr>
              <a:t>: [np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ptp],</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endParaRPr sz="1200">
              <a:solidFill>
                <a:srgbClr val="BB232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1200">
                <a:solidFill>
                  <a:schemeClr val="dk1"/>
                </a:solidFill>
                <a:latin typeface="Roboto Mono"/>
                <a:ea typeface="Roboto Mono"/>
                <a:cs typeface="Roboto Mono"/>
                <a:sym typeface="Roboto Mono"/>
              </a:rPr>
              <a:t>        }</a:t>
            </a:r>
            <a:endParaRPr sz="1200">
              <a:solidFill>
                <a:schemeClr val="dk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1. Project Understanding</a:t>
            </a:r>
            <a:endParaRPr/>
          </a:p>
        </p:txBody>
      </p:sp>
      <p:sp>
        <p:nvSpPr>
          <p:cNvPr id="155" name="Google Shape;15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Data Preprocessing</a:t>
            </a:r>
            <a:endParaRPr sz="2400">
              <a:latin typeface="Calibri"/>
              <a:ea typeface="Calibri"/>
              <a:cs typeface="Calibri"/>
              <a:sym typeface="Calibri"/>
            </a:endParaRPr>
          </a:p>
        </p:txBody>
      </p:sp>
      <p:sp>
        <p:nvSpPr>
          <p:cNvPr id="389" name="Google Shape;38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30</a:t>
            </a:fld>
            <a:endParaRPr/>
          </a:p>
        </p:txBody>
      </p:sp>
      <p:sp>
        <p:nvSpPr>
          <p:cNvPr id="390" name="Google Shape;390;p54"/>
          <p:cNvSpPr txBox="1"/>
          <p:nvPr/>
        </p:nvSpPr>
        <p:spPr>
          <a:xfrm>
            <a:off x="447250" y="1080000"/>
            <a:ext cx="6294600" cy="342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de" sz="1200">
                <a:solidFill>
                  <a:srgbClr val="007B00"/>
                </a:solidFill>
                <a:latin typeface="Roboto Mono"/>
                <a:ea typeface="Roboto Mono"/>
                <a:cs typeface="Roboto Mono"/>
                <a:sym typeface="Roboto Mono"/>
              </a:rPr>
              <a:t>def</a:t>
            </a:r>
            <a:r>
              <a:rPr lang="de" sz="1200">
                <a:solidFill>
                  <a:schemeClr val="dk1"/>
                </a:solidFill>
                <a:latin typeface="Roboto Mono"/>
                <a:ea typeface="Roboto Mono"/>
                <a:cs typeface="Roboto Mono"/>
                <a:sym typeface="Roboto Mono"/>
              </a:rPr>
              <a:t> aggregate_historical_transactions(history):</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    </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agg_func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'authorized_flag'</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'sum'</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'mean'</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'merchant_id'</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'nunique'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'city_id'</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'nunique'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'state_id'</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'nunique'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'purchase_amount'</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'sum'</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'median'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'max'</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'min'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'std'</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'installments'</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'sum'</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'median'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'max'</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'min'</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'std'</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'purchase_date'</a:t>
            </a:r>
            <a:r>
              <a:rPr lang="de" sz="1200">
                <a:solidFill>
                  <a:schemeClr val="dk1"/>
                </a:solidFill>
                <a:latin typeface="Roboto Mono"/>
                <a:ea typeface="Roboto Mono"/>
                <a:cs typeface="Roboto Mono"/>
                <a:sym typeface="Roboto Mono"/>
              </a:rPr>
              <a:t>: [np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ptp],</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endParaRPr sz="1200">
              <a:solidFill>
                <a:srgbClr val="BB232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1200">
                <a:solidFill>
                  <a:schemeClr val="dk1"/>
                </a:solidFill>
                <a:latin typeface="Roboto Mono"/>
                <a:ea typeface="Roboto Mono"/>
                <a:cs typeface="Roboto Mono"/>
                <a:sym typeface="Roboto Mono"/>
              </a:rPr>
              <a:t>        }</a:t>
            </a:r>
            <a:endParaRPr sz="1200">
              <a:solidFill>
                <a:schemeClr val="dk1"/>
              </a:solidFill>
              <a:latin typeface="Roboto Mono"/>
              <a:ea typeface="Roboto Mono"/>
              <a:cs typeface="Roboto Mono"/>
              <a:sym typeface="Roboto Mono"/>
            </a:endParaRPr>
          </a:p>
        </p:txBody>
      </p:sp>
      <p:sp>
        <p:nvSpPr>
          <p:cNvPr id="391" name="Google Shape;391;p54"/>
          <p:cNvSpPr/>
          <p:nvPr/>
        </p:nvSpPr>
        <p:spPr>
          <a:xfrm>
            <a:off x="196713" y="921425"/>
            <a:ext cx="8842500" cy="3451800"/>
          </a:xfrm>
          <a:prstGeom prst="rect">
            <a:avLst/>
          </a:prstGeom>
          <a:solidFill>
            <a:srgbClr val="FFFFFF">
              <a:alpha val="85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2" name="Google Shape;392;p54"/>
          <p:cNvPicPr preferRelativeResize="0"/>
          <p:nvPr/>
        </p:nvPicPr>
        <p:blipFill>
          <a:blip r:embed="rId3">
            <a:alphaModFix/>
          </a:blip>
          <a:stretch>
            <a:fillRect/>
          </a:stretch>
        </p:blipFill>
        <p:spPr>
          <a:xfrm>
            <a:off x="403638" y="1443601"/>
            <a:ext cx="8428675" cy="2093018"/>
          </a:xfrm>
          <a:prstGeom prst="rect">
            <a:avLst/>
          </a:prstGeom>
          <a:noFill/>
          <a:ln w="38100" cap="flat" cmpd="sng">
            <a:solidFill>
              <a:srgbClr val="434343"/>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31</a:t>
            </a:fld>
            <a:endParaRPr/>
          </a:p>
        </p:txBody>
      </p:sp>
      <p:sp>
        <p:nvSpPr>
          <p:cNvPr id="398" name="Google Shape;398;p55"/>
          <p:cNvSpPr txBox="1"/>
          <p:nvPr/>
        </p:nvSpPr>
        <p:spPr>
          <a:xfrm>
            <a:off x="403625" y="1080000"/>
            <a:ext cx="8428800" cy="10104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200">
                <a:solidFill>
                  <a:srgbClr val="007B00"/>
                </a:solidFill>
                <a:latin typeface="Roboto Mono"/>
                <a:ea typeface="Roboto Mono"/>
                <a:cs typeface="Roboto Mono"/>
                <a:sym typeface="Roboto Mono"/>
              </a:rPr>
              <a:t>from</a:t>
            </a:r>
            <a:r>
              <a:rPr lang="de" sz="1200">
                <a:solidFill>
                  <a:schemeClr val="dk1"/>
                </a:solidFill>
                <a:latin typeface="Roboto Mono"/>
                <a:ea typeface="Roboto Mono"/>
                <a:cs typeface="Roboto Mono"/>
                <a:sym typeface="Roboto Mono"/>
              </a:rPr>
              <a:t> datetime </a:t>
            </a:r>
            <a:r>
              <a:rPr lang="de" sz="1200">
                <a:solidFill>
                  <a:srgbClr val="007B00"/>
                </a:solidFill>
                <a:latin typeface="Roboto Mono"/>
                <a:ea typeface="Roboto Mono"/>
                <a:cs typeface="Roboto Mono"/>
                <a:sym typeface="Roboto Mono"/>
              </a:rPr>
              <a:t>import</a:t>
            </a:r>
            <a:r>
              <a:rPr lang="de" sz="1200">
                <a:solidFill>
                  <a:schemeClr val="dk1"/>
                </a:solidFill>
                <a:latin typeface="Roboto Mono"/>
                <a:ea typeface="Roboto Mono"/>
                <a:cs typeface="Roboto Mono"/>
                <a:sym typeface="Roboto Mono"/>
              </a:rPr>
              <a:t> datetime</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df_train[</a:t>
            </a:r>
            <a:r>
              <a:rPr lang="de" sz="1200">
                <a:solidFill>
                  <a:srgbClr val="BB2323"/>
                </a:solidFill>
                <a:latin typeface="Roboto Mono"/>
                <a:ea typeface="Roboto Mono"/>
                <a:cs typeface="Roboto Mono"/>
                <a:sym typeface="Roboto Mono"/>
              </a:rPr>
              <a:t>'</a:t>
            </a:r>
            <a:r>
              <a:rPr lang="de" sz="1200" b="1">
                <a:solidFill>
                  <a:srgbClr val="BB2323"/>
                </a:solidFill>
                <a:latin typeface="Roboto Mono"/>
                <a:ea typeface="Roboto Mono"/>
                <a:cs typeface="Roboto Mono"/>
                <a:sym typeface="Roboto Mono"/>
              </a:rPr>
              <a:t>elapsed_time</a:t>
            </a:r>
            <a:r>
              <a:rPr lang="de" sz="1200">
                <a:solidFill>
                  <a:srgbClr val="BB2323"/>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(datetime(</a:t>
            </a:r>
            <a:r>
              <a:rPr lang="de" sz="1200">
                <a:solidFill>
                  <a:srgbClr val="666666"/>
                </a:solidFill>
                <a:latin typeface="Roboto Mono"/>
                <a:ea typeface="Roboto Mono"/>
                <a:cs typeface="Roboto Mono"/>
                <a:sym typeface="Roboto Mono"/>
              </a:rPr>
              <a:t>2018</a:t>
            </a:r>
            <a:r>
              <a:rPr lang="de" sz="1200">
                <a:solidFill>
                  <a:schemeClr val="dk1"/>
                </a:solidFill>
                <a:latin typeface="Roboto Mono"/>
                <a:ea typeface="Roboto Mono"/>
                <a:cs typeface="Roboto Mono"/>
                <a:sym typeface="Roboto Mono"/>
              </a:rPr>
              <a:t>, </a:t>
            </a:r>
            <a:r>
              <a:rPr lang="de" sz="1200">
                <a:solidFill>
                  <a:srgbClr val="666666"/>
                </a:solidFill>
                <a:latin typeface="Roboto Mono"/>
                <a:ea typeface="Roboto Mono"/>
                <a:cs typeface="Roboto Mono"/>
                <a:sym typeface="Roboto Mono"/>
              </a:rPr>
              <a:t>2</a:t>
            </a:r>
            <a:r>
              <a:rPr lang="de" sz="1200">
                <a:solidFill>
                  <a:schemeClr val="dk1"/>
                </a:solidFill>
                <a:latin typeface="Roboto Mono"/>
                <a:ea typeface="Roboto Mono"/>
                <a:cs typeface="Roboto Mono"/>
                <a:sym typeface="Roboto Mono"/>
              </a:rPr>
              <a:t>, </a:t>
            </a:r>
            <a:r>
              <a:rPr lang="de" sz="1200">
                <a:solidFill>
                  <a:srgbClr val="666666"/>
                </a:solidFill>
                <a:latin typeface="Roboto Mono"/>
                <a:ea typeface="Roboto Mono"/>
                <a:cs typeface="Roboto Mono"/>
                <a:sym typeface="Roboto Mono"/>
              </a:rPr>
              <a:t>1</a:t>
            </a:r>
            <a:r>
              <a:rPr lang="de" sz="1200">
                <a:solidFill>
                  <a:schemeClr val="dk1"/>
                </a:solidFill>
                <a:latin typeface="Roboto Mono"/>
                <a:ea typeface="Roboto Mono"/>
                <a:cs typeface="Roboto Mono"/>
                <a:sym typeface="Roboto Mono"/>
              </a:rPr>
              <a: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df_train[</a:t>
            </a:r>
            <a:r>
              <a:rPr lang="de" sz="1200">
                <a:solidFill>
                  <a:srgbClr val="BB2323"/>
                </a:solidFill>
                <a:latin typeface="Roboto Mono"/>
                <a:ea typeface="Roboto Mono"/>
                <a:cs typeface="Roboto Mono"/>
                <a:sym typeface="Roboto Mono"/>
              </a:rPr>
              <a:t>'first_active_month'</a:t>
            </a:r>
            <a:r>
              <a:rPr lang="de" sz="1200">
                <a:solidFill>
                  <a:schemeClr val="dk1"/>
                </a:solidFill>
                <a:latin typeface="Roboto Mono"/>
                <a:ea typeface="Roboto Mono"/>
                <a:cs typeface="Roboto Mono"/>
                <a:sym typeface="Roboto Mono"/>
              </a:rPr>
              <a:t>])</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dt</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days</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df_test[</a:t>
            </a:r>
            <a:r>
              <a:rPr lang="de" sz="1200">
                <a:solidFill>
                  <a:srgbClr val="BB2323"/>
                </a:solidFill>
                <a:latin typeface="Roboto Mono"/>
                <a:ea typeface="Roboto Mono"/>
                <a:cs typeface="Roboto Mono"/>
                <a:sym typeface="Roboto Mono"/>
              </a:rPr>
              <a:t>'</a:t>
            </a:r>
            <a:r>
              <a:rPr lang="de" sz="1200" b="1">
                <a:solidFill>
                  <a:srgbClr val="BB2323"/>
                </a:solidFill>
                <a:latin typeface="Roboto Mono"/>
                <a:ea typeface="Roboto Mono"/>
                <a:cs typeface="Roboto Mono"/>
                <a:sym typeface="Roboto Mono"/>
              </a:rPr>
              <a:t>elapsed_time</a:t>
            </a:r>
            <a:r>
              <a:rPr lang="de" sz="1200">
                <a:solidFill>
                  <a:srgbClr val="BB2323"/>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(datetime(</a:t>
            </a:r>
            <a:r>
              <a:rPr lang="de" sz="1200">
                <a:solidFill>
                  <a:srgbClr val="666666"/>
                </a:solidFill>
                <a:latin typeface="Roboto Mono"/>
                <a:ea typeface="Roboto Mono"/>
                <a:cs typeface="Roboto Mono"/>
                <a:sym typeface="Roboto Mono"/>
              </a:rPr>
              <a:t>2018</a:t>
            </a:r>
            <a:r>
              <a:rPr lang="de" sz="1200">
                <a:solidFill>
                  <a:schemeClr val="dk1"/>
                </a:solidFill>
                <a:latin typeface="Roboto Mono"/>
                <a:ea typeface="Roboto Mono"/>
                <a:cs typeface="Roboto Mono"/>
                <a:sym typeface="Roboto Mono"/>
              </a:rPr>
              <a:t>, </a:t>
            </a:r>
            <a:r>
              <a:rPr lang="de" sz="1200">
                <a:solidFill>
                  <a:srgbClr val="666666"/>
                </a:solidFill>
                <a:latin typeface="Roboto Mono"/>
                <a:ea typeface="Roboto Mono"/>
                <a:cs typeface="Roboto Mono"/>
                <a:sym typeface="Roboto Mono"/>
              </a:rPr>
              <a:t>2</a:t>
            </a:r>
            <a:r>
              <a:rPr lang="de" sz="1200">
                <a:solidFill>
                  <a:schemeClr val="dk1"/>
                </a:solidFill>
                <a:latin typeface="Roboto Mono"/>
                <a:ea typeface="Roboto Mono"/>
                <a:cs typeface="Roboto Mono"/>
                <a:sym typeface="Roboto Mono"/>
              </a:rPr>
              <a:t>, </a:t>
            </a:r>
            <a:r>
              <a:rPr lang="de" sz="1200">
                <a:solidFill>
                  <a:srgbClr val="666666"/>
                </a:solidFill>
                <a:latin typeface="Roboto Mono"/>
                <a:ea typeface="Roboto Mono"/>
                <a:cs typeface="Roboto Mono"/>
                <a:sym typeface="Roboto Mono"/>
              </a:rPr>
              <a:t>1</a:t>
            </a:r>
            <a:r>
              <a:rPr lang="de" sz="1200">
                <a:solidFill>
                  <a:schemeClr val="dk1"/>
                </a:solidFill>
                <a:latin typeface="Roboto Mono"/>
                <a:ea typeface="Roboto Mono"/>
                <a:cs typeface="Roboto Mono"/>
                <a:sym typeface="Roboto Mono"/>
              </a:rPr>
              <a: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df_test[</a:t>
            </a:r>
            <a:r>
              <a:rPr lang="de" sz="1200">
                <a:solidFill>
                  <a:srgbClr val="BB2323"/>
                </a:solidFill>
                <a:latin typeface="Roboto Mono"/>
                <a:ea typeface="Roboto Mono"/>
                <a:cs typeface="Roboto Mono"/>
                <a:sym typeface="Roboto Mono"/>
              </a:rPr>
              <a:t>'first_active_month'</a:t>
            </a:r>
            <a:r>
              <a:rPr lang="de" sz="1200">
                <a:solidFill>
                  <a:schemeClr val="dk1"/>
                </a:solidFill>
                <a:latin typeface="Roboto Mono"/>
                <a:ea typeface="Roboto Mono"/>
                <a:cs typeface="Roboto Mono"/>
                <a:sym typeface="Roboto Mono"/>
              </a:rPr>
              <a:t>])</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dt</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days</a:t>
            </a:r>
            <a:endParaRPr sz="1200">
              <a:solidFill>
                <a:schemeClr val="dk1"/>
              </a:solidFill>
              <a:latin typeface="Roboto Mono"/>
              <a:ea typeface="Roboto Mono"/>
              <a:cs typeface="Roboto Mono"/>
              <a:sym typeface="Roboto Mono"/>
            </a:endParaRPr>
          </a:p>
        </p:txBody>
      </p:sp>
      <p:sp>
        <p:nvSpPr>
          <p:cNvPr id="399" name="Google Shape;399;p55"/>
          <p:cNvSpPr txBox="1"/>
          <p:nvPr/>
        </p:nvSpPr>
        <p:spPr>
          <a:xfrm>
            <a:off x="311700" y="200475"/>
            <a:ext cx="67572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Data Preprocessing: elapsed_time Value Creation</a:t>
            </a:r>
            <a:endParaRPr sz="2400">
              <a:latin typeface="Calibri"/>
              <a:ea typeface="Calibri"/>
              <a:cs typeface="Calibri"/>
              <a:sym typeface="Calibri"/>
            </a:endParaRPr>
          </a:p>
        </p:txBody>
      </p:sp>
      <p:pic>
        <p:nvPicPr>
          <p:cNvPr id="400" name="Google Shape;400;p55"/>
          <p:cNvPicPr preferRelativeResize="0"/>
          <p:nvPr/>
        </p:nvPicPr>
        <p:blipFill>
          <a:blip r:embed="rId3">
            <a:alphaModFix/>
          </a:blip>
          <a:stretch>
            <a:fillRect/>
          </a:stretch>
        </p:blipFill>
        <p:spPr>
          <a:xfrm>
            <a:off x="583613" y="2225038"/>
            <a:ext cx="8068825" cy="2303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32</a:t>
            </a:fld>
            <a:endParaRPr/>
          </a:p>
        </p:txBody>
      </p:sp>
      <p:sp>
        <p:nvSpPr>
          <p:cNvPr id="406" name="Google Shape;406;p56"/>
          <p:cNvSpPr txBox="1"/>
          <p:nvPr/>
        </p:nvSpPr>
        <p:spPr>
          <a:xfrm>
            <a:off x="403625" y="1080000"/>
            <a:ext cx="7142100" cy="1587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200">
                <a:solidFill>
                  <a:schemeClr val="dk1"/>
                </a:solidFill>
                <a:latin typeface="Roboto Mono"/>
                <a:ea typeface="Roboto Mono"/>
                <a:cs typeface="Roboto Mono"/>
                <a:sym typeface="Roboto Mono"/>
              </a:rPr>
              <a:t>df_train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pd</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merge(</a:t>
            </a:r>
            <a:r>
              <a:rPr lang="de" sz="1200" b="1">
                <a:solidFill>
                  <a:schemeClr val="dk1"/>
                </a:solidFill>
                <a:latin typeface="Roboto Mono"/>
                <a:ea typeface="Roboto Mono"/>
                <a:cs typeface="Roboto Mono"/>
                <a:sym typeface="Roboto Mono"/>
              </a:rPr>
              <a:t>df_train</a:t>
            </a:r>
            <a:r>
              <a:rPr lang="de" sz="1200">
                <a:solidFill>
                  <a:schemeClr val="dk1"/>
                </a:solidFill>
                <a:latin typeface="Roboto Mono"/>
                <a:ea typeface="Roboto Mono"/>
                <a:cs typeface="Roboto Mono"/>
                <a:sym typeface="Roboto Mono"/>
              </a:rPr>
              <a:t>, </a:t>
            </a:r>
            <a:r>
              <a:rPr lang="de" sz="1200" b="1">
                <a:solidFill>
                  <a:schemeClr val="dk1"/>
                </a:solidFill>
                <a:latin typeface="Roboto Mono"/>
                <a:ea typeface="Roboto Mono"/>
                <a:cs typeface="Roboto Mono"/>
                <a:sym typeface="Roboto Mono"/>
              </a:rPr>
              <a:t>new_history</a:t>
            </a:r>
            <a:r>
              <a:rPr lang="de" sz="1200">
                <a:solidFill>
                  <a:schemeClr val="dk1"/>
                </a:solidFill>
                <a:latin typeface="Roboto Mono"/>
                <a:ea typeface="Roboto Mono"/>
                <a:cs typeface="Roboto Mono"/>
                <a:sym typeface="Roboto Mono"/>
              </a:rPr>
              <a:t>, on</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'card_id'</a:t>
            </a:r>
            <a:r>
              <a:rPr lang="de" sz="1200">
                <a:solidFill>
                  <a:schemeClr val="dk1"/>
                </a:solidFill>
                <a:latin typeface="Roboto Mono"/>
                <a:ea typeface="Roboto Mono"/>
                <a:cs typeface="Roboto Mono"/>
                <a:sym typeface="Roboto Mono"/>
              </a:rPr>
              <a:t>, how</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'left'</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df_test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pd</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merge(df_test, new_history, on</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'card_id'</a:t>
            </a:r>
            <a:r>
              <a:rPr lang="de" sz="1200">
                <a:solidFill>
                  <a:schemeClr val="dk1"/>
                </a:solidFill>
                <a:latin typeface="Roboto Mono"/>
                <a:ea typeface="Roboto Mono"/>
                <a:cs typeface="Roboto Mono"/>
                <a:sym typeface="Roboto Mono"/>
              </a:rPr>
              <a:t>, how</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'left'</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df_train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pd</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merge(df_train, </a:t>
            </a:r>
            <a:r>
              <a:rPr lang="de" sz="1200" b="1">
                <a:solidFill>
                  <a:schemeClr val="dk1"/>
                </a:solidFill>
                <a:latin typeface="Roboto Mono"/>
                <a:ea typeface="Roboto Mono"/>
                <a:cs typeface="Roboto Mono"/>
                <a:sym typeface="Roboto Mono"/>
              </a:rPr>
              <a:t>new_merchants</a:t>
            </a:r>
            <a:r>
              <a:rPr lang="de" sz="1200">
                <a:solidFill>
                  <a:schemeClr val="dk1"/>
                </a:solidFill>
                <a:latin typeface="Roboto Mono"/>
                <a:ea typeface="Roboto Mono"/>
                <a:cs typeface="Roboto Mono"/>
                <a:sym typeface="Roboto Mono"/>
              </a:rPr>
              <a:t>, on</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'card_id'</a:t>
            </a:r>
            <a:r>
              <a:rPr lang="de" sz="1200">
                <a:solidFill>
                  <a:schemeClr val="dk1"/>
                </a:solidFill>
                <a:latin typeface="Roboto Mono"/>
                <a:ea typeface="Roboto Mono"/>
                <a:cs typeface="Roboto Mono"/>
                <a:sym typeface="Roboto Mono"/>
              </a:rPr>
              <a:t>, how</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'left'</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df_test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pd</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merge(df_test, new_merchants, on</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'card_id'</a:t>
            </a:r>
            <a:r>
              <a:rPr lang="de" sz="1200">
                <a:solidFill>
                  <a:schemeClr val="dk1"/>
                </a:solidFill>
                <a:latin typeface="Roboto Mono"/>
                <a:ea typeface="Roboto Mono"/>
                <a:cs typeface="Roboto Mono"/>
                <a:sym typeface="Roboto Mono"/>
              </a:rPr>
              <a:t>, how</a:t>
            </a:r>
            <a:r>
              <a:rPr lang="de" sz="1200">
                <a:solidFill>
                  <a:srgbClr val="055BE0"/>
                </a:solidFill>
                <a:latin typeface="Roboto Mono"/>
                <a:ea typeface="Roboto Mono"/>
                <a:cs typeface="Roboto Mono"/>
                <a:sym typeface="Roboto Mono"/>
              </a:rPr>
              <a:t>=</a:t>
            </a:r>
            <a:r>
              <a:rPr lang="de" sz="1200">
                <a:solidFill>
                  <a:srgbClr val="BB2323"/>
                </a:solidFill>
                <a:latin typeface="Roboto Mono"/>
                <a:ea typeface="Roboto Mono"/>
                <a:cs typeface="Roboto Mono"/>
                <a:sym typeface="Roboto Mono"/>
              </a:rPr>
              <a:t>'left'</a:t>
            </a:r>
            <a:r>
              <a:rPr lang="de"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p:txBody>
      </p:sp>
      <p:sp>
        <p:nvSpPr>
          <p:cNvPr id="407" name="Google Shape;407;p56"/>
          <p:cNvSpPr txBox="1"/>
          <p:nvPr/>
        </p:nvSpPr>
        <p:spPr>
          <a:xfrm>
            <a:off x="311700" y="200475"/>
            <a:ext cx="64410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Data Preprocessing: Table Merging</a:t>
            </a:r>
            <a:endParaRPr sz="2400">
              <a:latin typeface="Calibri"/>
              <a:ea typeface="Calibri"/>
              <a:cs typeface="Calibri"/>
              <a:sym typeface="Calibri"/>
            </a:endParaRPr>
          </a:p>
        </p:txBody>
      </p:sp>
      <p:sp>
        <p:nvSpPr>
          <p:cNvPr id="408" name="Google Shape;408;p56"/>
          <p:cNvSpPr txBox="1"/>
          <p:nvPr/>
        </p:nvSpPr>
        <p:spPr>
          <a:xfrm>
            <a:off x="2900300" y="3004225"/>
            <a:ext cx="3398400" cy="4677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df_train</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shape, df_test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shape</a:t>
            </a:r>
            <a:endParaRPr>
              <a:solidFill>
                <a:schemeClr val="dk1"/>
              </a:solidFill>
              <a:latin typeface="Roboto Mono"/>
              <a:ea typeface="Roboto Mono"/>
              <a:cs typeface="Roboto Mono"/>
              <a:sym typeface="Roboto Mono"/>
            </a:endParaRPr>
          </a:p>
        </p:txBody>
      </p:sp>
      <p:sp>
        <p:nvSpPr>
          <p:cNvPr id="409" name="Google Shape;409;p56"/>
          <p:cNvSpPr txBox="1"/>
          <p:nvPr/>
        </p:nvSpPr>
        <p:spPr>
          <a:xfrm>
            <a:off x="2900300" y="3471925"/>
            <a:ext cx="3398400" cy="467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rgbClr val="FFFFFF"/>
                </a:solidFill>
                <a:latin typeface="Roboto Mono"/>
                <a:ea typeface="Roboto Mono"/>
                <a:cs typeface="Roboto Mono"/>
                <a:sym typeface="Roboto Mono"/>
              </a:rPr>
              <a:t>((201917, 50), (123623, 49))</a:t>
            </a:r>
            <a:endParaRPr>
              <a:solidFill>
                <a:srgbClr val="FFFFFF"/>
              </a:solidFill>
              <a:latin typeface="Roboto Mono"/>
              <a:ea typeface="Roboto Mono"/>
              <a:cs typeface="Roboto Mono"/>
              <a:sym typeface="Roboto Mono"/>
            </a:endParaRPr>
          </a:p>
        </p:txBody>
      </p:sp>
      <p:sp>
        <p:nvSpPr>
          <p:cNvPr id="410" name="Google Shape;410;p56"/>
          <p:cNvSpPr/>
          <p:nvPr/>
        </p:nvSpPr>
        <p:spPr>
          <a:xfrm>
            <a:off x="2770375" y="2868500"/>
            <a:ext cx="3679500" cy="1278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7"/>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5. Data Cleaning</a:t>
            </a:r>
            <a:endParaRPr/>
          </a:p>
        </p:txBody>
      </p:sp>
      <p:sp>
        <p:nvSpPr>
          <p:cNvPr id="416" name="Google Shape;416;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Data Cleaning</a:t>
            </a:r>
            <a:endParaRPr/>
          </a:p>
        </p:txBody>
      </p:sp>
      <p:sp>
        <p:nvSpPr>
          <p:cNvPr id="422" name="Google Shape;422;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34</a:t>
            </a:fld>
            <a:endParaRPr/>
          </a:p>
        </p:txBody>
      </p:sp>
      <p:sp>
        <p:nvSpPr>
          <p:cNvPr id="423" name="Google Shape;423;p58"/>
          <p:cNvSpPr txBox="1"/>
          <p:nvPr/>
        </p:nvSpPr>
        <p:spPr>
          <a:xfrm>
            <a:off x="403625" y="1071750"/>
            <a:ext cx="6610200" cy="5727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sns</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distplot(df_train[</a:t>
            </a:r>
            <a:r>
              <a:rPr lang="de">
                <a:solidFill>
                  <a:srgbClr val="BB2323"/>
                </a:solidFill>
                <a:latin typeface="Roboto Mono"/>
                <a:ea typeface="Roboto Mono"/>
                <a:cs typeface="Roboto Mono"/>
                <a:sym typeface="Roboto Mono"/>
              </a:rPr>
              <a:t>'new_purchase_amount_std'</a:t>
            </a:r>
            <a:r>
              <a:rPr lang="de">
                <a:solidFill>
                  <a:schemeClr val="dk1"/>
                </a:solidFill>
                <a:latin typeface="Roboto Mono"/>
                <a:ea typeface="Roboto Mono"/>
                <a:cs typeface="Roboto Mono"/>
                <a:sym typeface="Roboto Mono"/>
              </a:rPr>
              <a: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dropna())</a:t>
            </a:r>
            <a:endParaRPr>
              <a:solidFill>
                <a:schemeClr val="dk1"/>
              </a:solidFill>
              <a:latin typeface="Roboto Mono"/>
              <a:ea typeface="Roboto Mono"/>
              <a:cs typeface="Roboto Mono"/>
              <a:sym typeface="Roboto Mono"/>
            </a:endParaRPr>
          </a:p>
        </p:txBody>
      </p:sp>
      <p:pic>
        <p:nvPicPr>
          <p:cNvPr id="424" name="Google Shape;424;p58"/>
          <p:cNvPicPr preferRelativeResize="0"/>
          <p:nvPr/>
        </p:nvPicPr>
        <p:blipFill>
          <a:blip r:embed="rId3">
            <a:alphaModFix/>
          </a:blip>
          <a:stretch>
            <a:fillRect/>
          </a:stretch>
        </p:blipFill>
        <p:spPr>
          <a:xfrm>
            <a:off x="4411050" y="1506925"/>
            <a:ext cx="4329325" cy="3105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Data Cleaning</a:t>
            </a:r>
            <a:endParaRPr/>
          </a:p>
        </p:txBody>
      </p:sp>
      <p:sp>
        <p:nvSpPr>
          <p:cNvPr id="430" name="Google Shape;4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35</a:t>
            </a:fld>
            <a:endParaRPr/>
          </a:p>
        </p:txBody>
      </p:sp>
      <p:sp>
        <p:nvSpPr>
          <p:cNvPr id="431" name="Google Shape;431;p59"/>
          <p:cNvSpPr txBox="1"/>
          <p:nvPr/>
        </p:nvSpPr>
        <p:spPr>
          <a:xfrm>
            <a:off x="403625" y="1071750"/>
            <a:ext cx="6610200" cy="5727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a:solidFill>
                  <a:schemeClr val="dk1"/>
                </a:solidFill>
                <a:latin typeface="Roboto Mono"/>
                <a:ea typeface="Roboto Mono"/>
                <a:cs typeface="Roboto Mono"/>
                <a:sym typeface="Roboto Mono"/>
              </a:rPr>
              <a:t>sns</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distplot(df_train[</a:t>
            </a:r>
            <a:r>
              <a:rPr lang="de">
                <a:solidFill>
                  <a:srgbClr val="BB2323"/>
                </a:solidFill>
                <a:latin typeface="Roboto Mono"/>
                <a:ea typeface="Roboto Mono"/>
                <a:cs typeface="Roboto Mono"/>
                <a:sym typeface="Roboto Mono"/>
              </a:rPr>
              <a:t>'new_purchase_amount_std'</a:t>
            </a:r>
            <a:r>
              <a:rPr lang="de">
                <a:solidFill>
                  <a:schemeClr val="dk1"/>
                </a:solidFill>
                <a:latin typeface="Roboto Mono"/>
                <a:ea typeface="Roboto Mono"/>
                <a:cs typeface="Roboto Mono"/>
                <a:sym typeface="Roboto Mono"/>
              </a:rPr>
              <a:t>]</a:t>
            </a:r>
            <a:r>
              <a:rPr lang="de">
                <a:solidFill>
                  <a:srgbClr val="055BE0"/>
                </a:solidFill>
                <a:latin typeface="Roboto Mono"/>
                <a:ea typeface="Roboto Mono"/>
                <a:cs typeface="Roboto Mono"/>
                <a:sym typeface="Roboto Mono"/>
              </a:rPr>
              <a:t>.</a:t>
            </a:r>
            <a:r>
              <a:rPr lang="de">
                <a:solidFill>
                  <a:schemeClr val="dk1"/>
                </a:solidFill>
                <a:latin typeface="Roboto Mono"/>
                <a:ea typeface="Roboto Mono"/>
                <a:cs typeface="Roboto Mono"/>
                <a:sym typeface="Roboto Mono"/>
              </a:rPr>
              <a:t>dropna())</a:t>
            </a:r>
            <a:endParaRPr>
              <a:solidFill>
                <a:schemeClr val="dk1"/>
              </a:solidFill>
              <a:latin typeface="Roboto Mono"/>
              <a:ea typeface="Roboto Mono"/>
              <a:cs typeface="Roboto Mono"/>
              <a:sym typeface="Roboto Mono"/>
            </a:endParaRPr>
          </a:p>
        </p:txBody>
      </p:sp>
      <p:pic>
        <p:nvPicPr>
          <p:cNvPr id="432" name="Google Shape;432;p59"/>
          <p:cNvPicPr preferRelativeResize="0"/>
          <p:nvPr/>
        </p:nvPicPr>
        <p:blipFill>
          <a:blip r:embed="rId3">
            <a:alphaModFix/>
          </a:blip>
          <a:stretch>
            <a:fillRect/>
          </a:stretch>
        </p:blipFill>
        <p:spPr>
          <a:xfrm>
            <a:off x="4411050" y="1506925"/>
            <a:ext cx="4329325" cy="3105325"/>
          </a:xfrm>
          <a:prstGeom prst="rect">
            <a:avLst/>
          </a:prstGeom>
          <a:noFill/>
          <a:ln>
            <a:noFill/>
          </a:ln>
        </p:spPr>
      </p:pic>
      <p:sp>
        <p:nvSpPr>
          <p:cNvPr id="433" name="Google Shape;433;p59"/>
          <p:cNvSpPr txBox="1"/>
          <p:nvPr/>
        </p:nvSpPr>
        <p:spPr>
          <a:xfrm>
            <a:off x="403625" y="1785793"/>
            <a:ext cx="3813900" cy="12186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200">
                <a:solidFill>
                  <a:schemeClr val="dk1"/>
                </a:solidFill>
                <a:latin typeface="Roboto Mono"/>
                <a:ea typeface="Roboto Mono"/>
                <a:cs typeface="Roboto Mono"/>
                <a:sym typeface="Roboto Mono"/>
              </a:rPr>
              <a:t>sns</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distplot(df_train[</a:t>
            </a:r>
            <a:r>
              <a:rPr lang="de" sz="1200">
                <a:solidFill>
                  <a:srgbClr val="BB2323"/>
                </a:solidFill>
                <a:latin typeface="Roboto Mono"/>
                <a:ea typeface="Roboto Mono"/>
                <a:cs typeface="Roboto Mono"/>
                <a:sym typeface="Roboto Mono"/>
              </a:rPr>
              <a:t>'new_purchase_amount_std'</a:t>
            </a:r>
            <a:r>
              <a:rPr lang="de" sz="1200">
                <a:solidFill>
                  <a:schemeClr val="dk1"/>
                </a:solidFill>
                <a:latin typeface="Roboto Mono"/>
                <a:ea typeface="Roboto Mono"/>
                <a:cs typeface="Roboto Mono"/>
                <a:sym typeface="Roboto Mono"/>
              </a:rPr>
              <a:t>]</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fillna(df_train[</a:t>
            </a:r>
            <a:r>
              <a:rPr lang="de" sz="1200">
                <a:solidFill>
                  <a:srgbClr val="BB2323"/>
                </a:solidFill>
                <a:latin typeface="Roboto Mono"/>
                <a:ea typeface="Roboto Mono"/>
                <a:cs typeface="Roboto Mono"/>
                <a:sym typeface="Roboto Mono"/>
              </a:rPr>
              <a:t>'new_purchase_amount_std'</a:t>
            </a:r>
            <a:r>
              <a:rPr lang="de" sz="1200">
                <a:solidFill>
                  <a:schemeClr val="dk1"/>
                </a:solidFill>
                <a:latin typeface="Roboto Mono"/>
                <a:ea typeface="Roboto Mono"/>
                <a:cs typeface="Roboto Mono"/>
                <a:sym typeface="Roboto Mono"/>
              </a:rPr>
              <a:t>]</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mean()))</a:t>
            </a:r>
            <a:endParaRPr sz="1200">
              <a:solidFill>
                <a:schemeClr val="dk1"/>
              </a:solidFill>
              <a:latin typeface="Roboto Mono"/>
              <a:ea typeface="Roboto Mono"/>
              <a:cs typeface="Roboto Mono"/>
              <a:sym typeface="Roboto Mono"/>
            </a:endParaRPr>
          </a:p>
        </p:txBody>
      </p:sp>
      <p:sp>
        <p:nvSpPr>
          <p:cNvPr id="434" name="Google Shape;434;p59"/>
          <p:cNvSpPr txBox="1"/>
          <p:nvPr/>
        </p:nvSpPr>
        <p:spPr>
          <a:xfrm>
            <a:off x="403625" y="3004400"/>
            <a:ext cx="3813900" cy="983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de" sz="1200">
                <a:solidFill>
                  <a:srgbClr val="FFFFFF"/>
                </a:solidFill>
                <a:latin typeface="Roboto Mono"/>
                <a:ea typeface="Roboto Mono"/>
                <a:cs typeface="Roboto Mono"/>
                <a:sym typeface="Roboto Mono"/>
              </a:rPr>
              <a:t>Your data contains 48 columns and has 0 columns with missing values</a:t>
            </a:r>
            <a:endParaRPr sz="1200">
              <a:solidFill>
                <a:srgbClr val="FFFFFF"/>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0"/>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6. Modeling</a:t>
            </a:r>
            <a:endParaRPr/>
          </a:p>
        </p:txBody>
      </p:sp>
      <p:sp>
        <p:nvSpPr>
          <p:cNvPr id="440" name="Google Shape;4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Linear Models: Why we used Linear, Ridge and Lasso Regression</a:t>
            </a:r>
            <a:endParaRPr/>
          </a:p>
        </p:txBody>
      </p:sp>
      <p:sp>
        <p:nvSpPr>
          <p:cNvPr id="446" name="Google Shape;44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37</a:t>
            </a:fld>
            <a:endParaRPr/>
          </a:p>
        </p:txBody>
      </p:sp>
      <p:sp>
        <p:nvSpPr>
          <p:cNvPr id="447" name="Google Shape;447;p61"/>
          <p:cNvSpPr/>
          <p:nvPr/>
        </p:nvSpPr>
        <p:spPr>
          <a:xfrm>
            <a:off x="403625" y="1657525"/>
            <a:ext cx="2619300" cy="25200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de">
                <a:latin typeface="Roboto Light"/>
                <a:ea typeface="Roboto Light"/>
                <a:cs typeface="Roboto Light"/>
                <a:sym typeface="Roboto Light"/>
              </a:rPr>
              <a:t>Linear regression is the simplest form to be used for supervised learning particularly useful in order to predict quantitative responses. </a:t>
            </a:r>
            <a:endParaRPr>
              <a:latin typeface="Roboto Light"/>
              <a:ea typeface="Roboto Light"/>
              <a:cs typeface="Roboto Light"/>
              <a:sym typeface="Roboto Light"/>
            </a:endParaRPr>
          </a:p>
          <a:p>
            <a:pPr marL="0" lvl="0" indent="0" algn="l" rtl="0">
              <a:lnSpc>
                <a:spcPct val="100000"/>
              </a:lnSpc>
              <a:spcBef>
                <a:spcPts val="0"/>
              </a:spcBef>
              <a:spcAft>
                <a:spcPts val="0"/>
              </a:spcAft>
              <a:buNone/>
            </a:pPr>
            <a:endParaRPr>
              <a:latin typeface="Roboto Light"/>
              <a:ea typeface="Roboto Light"/>
              <a:cs typeface="Roboto Light"/>
              <a:sym typeface="Roboto Light"/>
            </a:endParaRPr>
          </a:p>
          <a:p>
            <a:pPr marL="0" lvl="0" indent="0" algn="l" rtl="0">
              <a:lnSpc>
                <a:spcPct val="100000"/>
              </a:lnSpc>
              <a:spcBef>
                <a:spcPts val="0"/>
              </a:spcBef>
              <a:spcAft>
                <a:spcPts val="0"/>
              </a:spcAft>
              <a:buNone/>
            </a:pPr>
            <a:endParaRPr>
              <a:latin typeface="Roboto Light"/>
              <a:ea typeface="Roboto Light"/>
              <a:cs typeface="Roboto Light"/>
              <a:sym typeface="Roboto Light"/>
            </a:endParaRPr>
          </a:p>
          <a:p>
            <a:pPr marL="0" lvl="0" indent="0" algn="l" rtl="0">
              <a:lnSpc>
                <a:spcPct val="100000"/>
              </a:lnSpc>
              <a:spcBef>
                <a:spcPts val="0"/>
              </a:spcBef>
              <a:spcAft>
                <a:spcPts val="0"/>
              </a:spcAft>
              <a:buNone/>
            </a:pPr>
            <a:endParaRPr>
              <a:latin typeface="Roboto Light"/>
              <a:ea typeface="Roboto Light"/>
              <a:cs typeface="Roboto Light"/>
              <a:sym typeface="Roboto Light"/>
            </a:endParaRPr>
          </a:p>
        </p:txBody>
      </p:sp>
      <p:sp>
        <p:nvSpPr>
          <p:cNvPr id="448" name="Google Shape;448;p61"/>
          <p:cNvSpPr/>
          <p:nvPr/>
        </p:nvSpPr>
        <p:spPr>
          <a:xfrm>
            <a:off x="403625" y="1084825"/>
            <a:ext cx="2619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latin typeface="Roboto Light"/>
                <a:ea typeface="Roboto Light"/>
                <a:cs typeface="Roboto Light"/>
                <a:sym typeface="Roboto Light"/>
              </a:rPr>
              <a:t>Linear Regression</a:t>
            </a:r>
            <a:endParaRPr sz="1800">
              <a:latin typeface="Roboto Light"/>
              <a:ea typeface="Roboto Light"/>
              <a:cs typeface="Roboto Light"/>
              <a:sym typeface="Roboto Light"/>
            </a:endParaRPr>
          </a:p>
        </p:txBody>
      </p:sp>
      <p:sp>
        <p:nvSpPr>
          <p:cNvPr id="449" name="Google Shape;449;p61"/>
          <p:cNvSpPr/>
          <p:nvPr/>
        </p:nvSpPr>
        <p:spPr>
          <a:xfrm>
            <a:off x="3262421" y="1084825"/>
            <a:ext cx="2619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latin typeface="Roboto Light"/>
                <a:ea typeface="Roboto Light"/>
                <a:cs typeface="Roboto Light"/>
                <a:sym typeface="Roboto Light"/>
              </a:rPr>
              <a:t>Ridge Regression</a:t>
            </a:r>
            <a:endParaRPr sz="1800">
              <a:latin typeface="Roboto Light"/>
              <a:ea typeface="Roboto Light"/>
              <a:cs typeface="Roboto Light"/>
              <a:sym typeface="Roboto Light"/>
            </a:endParaRPr>
          </a:p>
        </p:txBody>
      </p:sp>
      <p:sp>
        <p:nvSpPr>
          <p:cNvPr id="450" name="Google Shape;450;p61"/>
          <p:cNvSpPr/>
          <p:nvPr/>
        </p:nvSpPr>
        <p:spPr>
          <a:xfrm>
            <a:off x="3262421" y="1657525"/>
            <a:ext cx="2619300" cy="25200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de">
                <a:solidFill>
                  <a:schemeClr val="dk1"/>
                </a:solidFill>
                <a:latin typeface="Roboto Light"/>
                <a:ea typeface="Roboto Light"/>
                <a:cs typeface="Roboto Light"/>
                <a:sym typeface="Roboto Light"/>
              </a:rPr>
              <a:t>Ridge regression shrinks the coefficients and it helps to reduce the model complexity and multi-collinearity.</a:t>
            </a:r>
            <a:endParaRPr>
              <a:solidFill>
                <a:schemeClr val="dk1"/>
              </a:solidFill>
              <a:latin typeface="Roboto Light"/>
              <a:ea typeface="Roboto Light"/>
              <a:cs typeface="Roboto Light"/>
              <a:sym typeface="Roboto Light"/>
            </a:endParaRPr>
          </a:p>
          <a:p>
            <a:pPr marL="0" lvl="0" indent="0" algn="l" rtl="0">
              <a:lnSpc>
                <a:spcPct val="100000"/>
              </a:lnSpc>
              <a:spcBef>
                <a:spcPts val="0"/>
              </a:spcBef>
              <a:spcAft>
                <a:spcPts val="0"/>
              </a:spcAft>
              <a:buNone/>
            </a:pPr>
            <a:endParaRPr>
              <a:solidFill>
                <a:schemeClr val="dk1"/>
              </a:solidFill>
              <a:latin typeface="Roboto Light"/>
              <a:ea typeface="Roboto Light"/>
              <a:cs typeface="Roboto Light"/>
              <a:sym typeface="Roboto Light"/>
            </a:endParaRPr>
          </a:p>
          <a:p>
            <a:pPr marL="457200" marR="0" lvl="0" indent="0" algn="l" rtl="0">
              <a:lnSpc>
                <a:spcPct val="100000"/>
              </a:lnSpc>
              <a:spcBef>
                <a:spcPts val="0"/>
              </a:spcBef>
              <a:spcAft>
                <a:spcPts val="0"/>
              </a:spcAft>
              <a:buNone/>
            </a:pPr>
            <a:endParaRPr>
              <a:latin typeface="Roboto Light"/>
              <a:ea typeface="Roboto Light"/>
              <a:cs typeface="Roboto Light"/>
              <a:sym typeface="Roboto Light"/>
            </a:endParaRPr>
          </a:p>
        </p:txBody>
      </p:sp>
      <p:sp>
        <p:nvSpPr>
          <p:cNvPr id="451" name="Google Shape;451;p61"/>
          <p:cNvSpPr/>
          <p:nvPr/>
        </p:nvSpPr>
        <p:spPr>
          <a:xfrm>
            <a:off x="6121218" y="1084825"/>
            <a:ext cx="2619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latin typeface="Roboto Light"/>
                <a:ea typeface="Roboto Light"/>
                <a:cs typeface="Roboto Light"/>
                <a:sym typeface="Roboto Light"/>
              </a:rPr>
              <a:t>Lasso Regression</a:t>
            </a:r>
            <a:endParaRPr sz="1800">
              <a:latin typeface="Roboto Light"/>
              <a:ea typeface="Roboto Light"/>
              <a:cs typeface="Roboto Light"/>
              <a:sym typeface="Roboto Light"/>
            </a:endParaRPr>
          </a:p>
        </p:txBody>
      </p:sp>
      <p:sp>
        <p:nvSpPr>
          <p:cNvPr id="452" name="Google Shape;452;p61"/>
          <p:cNvSpPr/>
          <p:nvPr/>
        </p:nvSpPr>
        <p:spPr>
          <a:xfrm>
            <a:off x="6121218" y="1657525"/>
            <a:ext cx="2619300" cy="25200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de">
                <a:solidFill>
                  <a:schemeClr val="dk1"/>
                </a:solidFill>
                <a:latin typeface="Roboto Light"/>
                <a:ea typeface="Roboto Light"/>
                <a:cs typeface="Roboto Light"/>
                <a:sym typeface="Roboto Light"/>
              </a:rPr>
              <a:t>Lasso regression not only helps in reducing overfitting but it can help us in the feature selection.</a:t>
            </a:r>
            <a:endParaRPr>
              <a:solidFill>
                <a:schemeClr val="dk1"/>
              </a:solidFill>
              <a:latin typeface="Roboto Light"/>
              <a:ea typeface="Roboto Light"/>
              <a:cs typeface="Roboto Light"/>
              <a:sym typeface="Roboto Light"/>
            </a:endParaRPr>
          </a:p>
          <a:p>
            <a:pPr marL="0" lvl="0" indent="0" algn="l" rtl="0">
              <a:lnSpc>
                <a:spcPct val="100000"/>
              </a:lnSpc>
              <a:spcBef>
                <a:spcPts val="0"/>
              </a:spcBef>
              <a:spcAft>
                <a:spcPts val="0"/>
              </a:spcAft>
              <a:buNone/>
            </a:pPr>
            <a:endParaRPr>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a:solidFill>
                <a:schemeClr val="dk1"/>
              </a:solidFill>
              <a:latin typeface="Roboto Light"/>
              <a:ea typeface="Roboto Light"/>
              <a:cs typeface="Roboto Light"/>
              <a:sym typeface="Roboto Light"/>
            </a:endParaRPr>
          </a:p>
          <a:p>
            <a:pPr marL="0" lvl="0" indent="0" algn="l" rtl="0">
              <a:lnSpc>
                <a:spcPct val="100000"/>
              </a:lnSpc>
              <a:spcBef>
                <a:spcPts val="0"/>
              </a:spcBef>
              <a:spcAft>
                <a:spcPts val="0"/>
              </a:spcAft>
              <a:buNone/>
            </a:pPr>
            <a:r>
              <a:rPr lang="de">
                <a:solidFill>
                  <a:schemeClr val="dk1"/>
                </a:solidFill>
                <a:latin typeface="Roboto Light"/>
                <a:ea typeface="Roboto Light"/>
                <a:cs typeface="Roboto Light"/>
                <a:sym typeface="Roboto Light"/>
              </a:rPr>
              <a:t> </a:t>
            </a:r>
            <a:endParaRPr>
              <a:latin typeface="Roboto Light"/>
              <a:ea typeface="Roboto Light"/>
              <a:cs typeface="Roboto Light"/>
              <a:sym typeface="Robo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p:nvPr/>
        </p:nvSpPr>
        <p:spPr>
          <a:xfrm>
            <a:off x="1089425" y="1657525"/>
            <a:ext cx="3360600" cy="25200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Roboto Light"/>
              <a:buChar char="■"/>
            </a:pPr>
            <a:r>
              <a:rPr lang="de">
                <a:latin typeface="Roboto Light"/>
                <a:ea typeface="Roboto Light"/>
                <a:cs typeface="Roboto Light"/>
                <a:sym typeface="Roboto Light"/>
              </a:rPr>
              <a:t>Can handle both numerical and categorical values.</a:t>
            </a:r>
            <a:endParaRPr>
              <a:latin typeface="Roboto Light"/>
              <a:ea typeface="Roboto Light"/>
              <a:cs typeface="Roboto Light"/>
              <a:sym typeface="Roboto Light"/>
            </a:endParaRPr>
          </a:p>
          <a:p>
            <a:pPr marL="457200" lvl="0" indent="-317500" algn="l" rtl="0">
              <a:lnSpc>
                <a:spcPct val="100000"/>
              </a:lnSpc>
              <a:spcBef>
                <a:spcPts val="300"/>
              </a:spcBef>
              <a:spcAft>
                <a:spcPts val="0"/>
              </a:spcAft>
              <a:buSzPts val="1400"/>
              <a:buFont typeface="Roboto Light"/>
              <a:buChar char="■"/>
            </a:pPr>
            <a:r>
              <a:rPr lang="de">
                <a:latin typeface="Roboto Light"/>
                <a:ea typeface="Roboto Light"/>
                <a:cs typeface="Roboto Light"/>
                <a:sym typeface="Roboto Light"/>
              </a:rPr>
              <a:t>Perform well on large datasets.</a:t>
            </a:r>
            <a:endParaRPr>
              <a:latin typeface="Roboto Light"/>
              <a:ea typeface="Roboto Light"/>
              <a:cs typeface="Roboto Light"/>
              <a:sym typeface="Roboto Light"/>
            </a:endParaRPr>
          </a:p>
          <a:p>
            <a:pPr marL="457200" lvl="0" indent="-317500" algn="l" rtl="0">
              <a:lnSpc>
                <a:spcPct val="100000"/>
              </a:lnSpc>
              <a:spcBef>
                <a:spcPts val="300"/>
              </a:spcBef>
              <a:spcAft>
                <a:spcPts val="0"/>
              </a:spcAft>
              <a:buSzPts val="1400"/>
              <a:buFont typeface="Roboto Light"/>
              <a:buChar char="■"/>
            </a:pPr>
            <a:r>
              <a:rPr lang="de">
                <a:latin typeface="Roboto Light"/>
                <a:ea typeface="Roboto Light"/>
                <a:cs typeface="Roboto Light"/>
                <a:sym typeface="Roboto Light"/>
              </a:rPr>
              <a:t>Are extremely fast.</a:t>
            </a:r>
            <a:endParaRPr>
              <a:latin typeface="Roboto Light"/>
              <a:ea typeface="Roboto Light"/>
              <a:cs typeface="Roboto Light"/>
              <a:sym typeface="Roboto Light"/>
            </a:endParaRPr>
          </a:p>
          <a:p>
            <a:pPr marL="457200" lvl="0" indent="-317500" algn="l" rtl="0">
              <a:lnSpc>
                <a:spcPct val="100000"/>
              </a:lnSpc>
              <a:spcBef>
                <a:spcPts val="300"/>
              </a:spcBef>
              <a:spcAft>
                <a:spcPts val="300"/>
              </a:spcAft>
              <a:buSzPts val="1400"/>
              <a:buFont typeface="Roboto Light"/>
              <a:buChar char="■"/>
            </a:pPr>
            <a:r>
              <a:rPr lang="de">
                <a:latin typeface="Roboto Light"/>
                <a:ea typeface="Roboto Light"/>
                <a:cs typeface="Roboto Light"/>
                <a:sym typeface="Roboto Light"/>
              </a:rPr>
              <a:t>Resistant to outliers, hence require little data preprocessing.</a:t>
            </a:r>
            <a:endParaRPr>
              <a:latin typeface="Roboto Light"/>
              <a:ea typeface="Roboto Light"/>
              <a:cs typeface="Roboto Light"/>
              <a:sym typeface="Roboto Light"/>
            </a:endParaRPr>
          </a:p>
        </p:txBody>
      </p:sp>
      <p:sp>
        <p:nvSpPr>
          <p:cNvPr id="458" name="Google Shape;458;p62"/>
          <p:cNvSpPr/>
          <p:nvPr/>
        </p:nvSpPr>
        <p:spPr>
          <a:xfrm>
            <a:off x="1089425" y="1084825"/>
            <a:ext cx="33606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latin typeface="Roboto Light"/>
                <a:ea typeface="Roboto Light"/>
                <a:cs typeface="Roboto Light"/>
                <a:sym typeface="Roboto Light"/>
              </a:rPr>
              <a:t>Decision Tree </a:t>
            </a:r>
            <a:endParaRPr sz="1800">
              <a:latin typeface="Roboto Light"/>
              <a:ea typeface="Roboto Light"/>
              <a:cs typeface="Roboto Light"/>
              <a:sym typeface="Roboto Light"/>
            </a:endParaRPr>
          </a:p>
        </p:txBody>
      </p:sp>
      <p:sp>
        <p:nvSpPr>
          <p:cNvPr id="459" name="Google Shape;459;p62"/>
          <p:cNvSpPr/>
          <p:nvPr/>
        </p:nvSpPr>
        <p:spPr>
          <a:xfrm>
            <a:off x="4757221" y="1084825"/>
            <a:ext cx="33606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latin typeface="Roboto Light"/>
                <a:ea typeface="Roboto Light"/>
                <a:cs typeface="Roboto Light"/>
                <a:sym typeface="Roboto Light"/>
              </a:rPr>
              <a:t>Random Forest</a:t>
            </a:r>
            <a:endParaRPr sz="1800">
              <a:latin typeface="Roboto Light"/>
              <a:ea typeface="Roboto Light"/>
              <a:cs typeface="Roboto Light"/>
              <a:sym typeface="Roboto Light"/>
            </a:endParaRPr>
          </a:p>
        </p:txBody>
      </p:sp>
      <p:sp>
        <p:nvSpPr>
          <p:cNvPr id="460" name="Google Shape;460;p62"/>
          <p:cNvSpPr/>
          <p:nvPr/>
        </p:nvSpPr>
        <p:spPr>
          <a:xfrm>
            <a:off x="4757221" y="1657525"/>
            <a:ext cx="3360600" cy="25200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oboto Light"/>
              <a:buChar char="■"/>
            </a:pPr>
            <a:r>
              <a:rPr lang="de">
                <a:solidFill>
                  <a:schemeClr val="dk1"/>
                </a:solidFill>
                <a:latin typeface="Roboto Light"/>
                <a:ea typeface="Roboto Light"/>
                <a:cs typeface="Roboto Light"/>
                <a:sym typeface="Roboto Light"/>
              </a:rPr>
              <a:t>Applied to build a number of decision trees on bootstrapped training samples.</a:t>
            </a:r>
            <a:endParaRPr>
              <a:solidFill>
                <a:schemeClr val="dk1"/>
              </a:solidFill>
              <a:latin typeface="Roboto Light"/>
              <a:ea typeface="Roboto Light"/>
              <a:cs typeface="Roboto Light"/>
              <a:sym typeface="Roboto Light"/>
            </a:endParaRPr>
          </a:p>
          <a:p>
            <a:pPr marL="457200" lvl="0" indent="-317500" algn="l" rtl="0">
              <a:lnSpc>
                <a:spcPct val="100000"/>
              </a:lnSpc>
              <a:spcBef>
                <a:spcPts val="300"/>
              </a:spcBef>
              <a:spcAft>
                <a:spcPts val="300"/>
              </a:spcAft>
              <a:buClr>
                <a:schemeClr val="dk1"/>
              </a:buClr>
              <a:buSzPts val="1400"/>
              <a:buFont typeface="Roboto Light"/>
              <a:buChar char="■"/>
            </a:pPr>
            <a:r>
              <a:rPr lang="de">
                <a:solidFill>
                  <a:schemeClr val="dk1"/>
                </a:solidFill>
                <a:latin typeface="Roboto Light"/>
                <a:ea typeface="Roboto Light"/>
                <a:cs typeface="Roboto Light"/>
                <a:sym typeface="Roboto Light"/>
              </a:rPr>
              <a:t>Random subsets of features considered when the nodes are splitted.</a:t>
            </a:r>
            <a:endParaRPr>
              <a:latin typeface="Roboto Light"/>
              <a:ea typeface="Roboto Light"/>
              <a:cs typeface="Roboto Light"/>
              <a:sym typeface="Roboto Light"/>
            </a:endParaRPr>
          </a:p>
        </p:txBody>
      </p:sp>
      <p:sp>
        <p:nvSpPr>
          <p:cNvPr id="461" name="Google Shape;461;p6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Non-linear Models: Why we used Trees and Random Forest</a:t>
            </a:r>
            <a:endParaRPr/>
          </a:p>
        </p:txBody>
      </p:sp>
      <p:sp>
        <p:nvSpPr>
          <p:cNvPr id="462" name="Google Shape;46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38</a:t>
            </a:fld>
            <a:endParaRPr/>
          </a:p>
        </p:txBody>
      </p:sp>
      <p:sp>
        <p:nvSpPr>
          <p:cNvPr id="463" name="Google Shape;463;p62"/>
          <p:cNvSpPr txBox="1"/>
          <p:nvPr/>
        </p:nvSpPr>
        <p:spPr>
          <a:xfrm>
            <a:off x="2102050" y="4734250"/>
            <a:ext cx="1274400" cy="21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1000">
                <a:latin typeface="Roboto Light"/>
                <a:ea typeface="Roboto Light"/>
                <a:cs typeface="Roboto Light"/>
                <a:sym typeface="Roboto Light"/>
              </a:rPr>
              <a:t>Source: ISLR Book</a:t>
            </a:r>
            <a:endParaRPr sz="1000">
              <a:latin typeface="Roboto Light"/>
              <a:ea typeface="Roboto Light"/>
              <a:cs typeface="Roboto Light"/>
              <a:sym typeface="Robo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Modeling: How we applied the selected Models</a:t>
            </a:r>
            <a:endParaRPr/>
          </a:p>
        </p:txBody>
      </p:sp>
      <p:sp>
        <p:nvSpPr>
          <p:cNvPr id="469" name="Google Shape;46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39</a:t>
            </a:fld>
            <a:endParaRPr/>
          </a:p>
        </p:txBody>
      </p:sp>
      <p:sp>
        <p:nvSpPr>
          <p:cNvPr id="470" name="Google Shape;470;p63"/>
          <p:cNvSpPr/>
          <p:nvPr/>
        </p:nvSpPr>
        <p:spPr>
          <a:xfrm>
            <a:off x="5429150" y="1652700"/>
            <a:ext cx="1635300" cy="29163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208799" lvl="0" indent="-175299" algn="l" rtl="0">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our own parameter values</a:t>
            </a:r>
            <a:endParaRPr>
              <a:solidFill>
                <a:schemeClr val="dk1"/>
              </a:solidFill>
              <a:latin typeface="Roboto Light"/>
              <a:ea typeface="Roboto Light"/>
              <a:cs typeface="Roboto Light"/>
              <a:sym typeface="Roboto Light"/>
            </a:endParaRPr>
          </a:p>
          <a:p>
            <a:pPr marL="208799" lvl="0" indent="-175299" algn="l" rtl="0">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Tuning parameters with GridSearchCV</a:t>
            </a:r>
            <a:endParaRPr>
              <a:solidFill>
                <a:schemeClr val="dk1"/>
              </a:solidFill>
              <a:latin typeface="Roboto Light"/>
              <a:ea typeface="Roboto Light"/>
              <a:cs typeface="Roboto Light"/>
              <a:sym typeface="Roboto Light"/>
            </a:endParaRPr>
          </a:p>
          <a:p>
            <a:pPr marL="208799" lvl="0" indent="-175299" algn="l" rtl="0">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best params</a:t>
            </a:r>
            <a:endParaRPr>
              <a:latin typeface="Roboto Light"/>
              <a:ea typeface="Roboto Light"/>
              <a:cs typeface="Roboto Light"/>
              <a:sym typeface="Roboto Light"/>
            </a:endParaRPr>
          </a:p>
        </p:txBody>
      </p:sp>
      <p:sp>
        <p:nvSpPr>
          <p:cNvPr id="471" name="Google Shape;471;p63"/>
          <p:cNvSpPr/>
          <p:nvPr/>
        </p:nvSpPr>
        <p:spPr>
          <a:xfrm>
            <a:off x="5429178" y="1080000"/>
            <a:ext cx="1635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Decision Tree Regressor</a:t>
            </a:r>
            <a:endParaRPr sz="1800">
              <a:latin typeface="Roboto Light"/>
              <a:ea typeface="Roboto Light"/>
              <a:cs typeface="Roboto Light"/>
              <a:sym typeface="Roboto Light"/>
            </a:endParaRPr>
          </a:p>
        </p:txBody>
      </p:sp>
      <p:sp>
        <p:nvSpPr>
          <p:cNvPr id="472" name="Google Shape;472;p63"/>
          <p:cNvSpPr/>
          <p:nvPr/>
        </p:nvSpPr>
        <p:spPr>
          <a:xfrm>
            <a:off x="7105070" y="1080000"/>
            <a:ext cx="1635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Random Forest</a:t>
            </a:r>
            <a:endParaRPr sz="1800">
              <a:latin typeface="Roboto Light"/>
              <a:ea typeface="Roboto Light"/>
              <a:cs typeface="Roboto Light"/>
              <a:sym typeface="Roboto Light"/>
            </a:endParaRPr>
          </a:p>
        </p:txBody>
      </p:sp>
      <p:sp>
        <p:nvSpPr>
          <p:cNvPr id="473" name="Google Shape;473;p63"/>
          <p:cNvSpPr/>
          <p:nvPr/>
        </p:nvSpPr>
        <p:spPr>
          <a:xfrm>
            <a:off x="7108925" y="1652700"/>
            <a:ext cx="1634400" cy="29163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208799" lvl="0" indent="-175299" algn="l" rtl="0">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own params values</a:t>
            </a:r>
            <a:endParaRPr>
              <a:solidFill>
                <a:schemeClr val="dk1"/>
              </a:solidFill>
              <a:latin typeface="Roboto Light"/>
              <a:ea typeface="Roboto Light"/>
              <a:cs typeface="Roboto Light"/>
              <a:sym typeface="Roboto Light"/>
            </a:endParaRPr>
          </a:p>
          <a:p>
            <a:pPr marL="208799" lvl="0" indent="-175299" algn="l" rtl="0">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best params tuned by Randomized SearchCV</a:t>
            </a:r>
            <a:endParaRPr>
              <a:solidFill>
                <a:schemeClr val="dk1"/>
              </a:solidFill>
              <a:latin typeface="Roboto Light"/>
              <a:ea typeface="Roboto Light"/>
              <a:cs typeface="Roboto Light"/>
              <a:sym typeface="Roboto Light"/>
            </a:endParaRPr>
          </a:p>
          <a:p>
            <a:pPr marL="208799" lvl="0" indent="-175299" algn="l" rtl="0">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best params tuned by Randomized SearchCV</a:t>
            </a:r>
            <a:endParaRPr>
              <a:latin typeface="Roboto Light"/>
              <a:ea typeface="Roboto Light"/>
              <a:cs typeface="Roboto Light"/>
              <a:sym typeface="Roboto Light"/>
            </a:endParaRPr>
          </a:p>
        </p:txBody>
      </p:sp>
      <p:sp>
        <p:nvSpPr>
          <p:cNvPr id="474" name="Google Shape;474;p63"/>
          <p:cNvSpPr/>
          <p:nvPr/>
        </p:nvSpPr>
        <p:spPr>
          <a:xfrm>
            <a:off x="3750275" y="1652700"/>
            <a:ext cx="1634400" cy="29163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208799" marR="0" lvl="0" indent="-175299" algn="l" rtl="0">
              <a:lnSpc>
                <a:spcPct val="100000"/>
              </a:lnSpc>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Tuning params with GridSearchCV</a:t>
            </a:r>
            <a:endParaRPr>
              <a:solidFill>
                <a:schemeClr val="dk1"/>
              </a:solidFill>
              <a:latin typeface="Roboto Light"/>
              <a:ea typeface="Roboto Light"/>
              <a:cs typeface="Roboto Light"/>
              <a:sym typeface="Roboto Light"/>
            </a:endParaRPr>
          </a:p>
          <a:p>
            <a:pPr marL="208799" marR="0" lvl="0" indent="-175299" algn="l" rtl="0">
              <a:lnSpc>
                <a:spcPct val="100000"/>
              </a:lnSpc>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best params</a:t>
            </a:r>
            <a:endParaRPr>
              <a:solidFill>
                <a:schemeClr val="dk1"/>
              </a:solidFill>
              <a:latin typeface="Roboto Light"/>
              <a:ea typeface="Roboto Light"/>
              <a:cs typeface="Roboto Light"/>
              <a:sym typeface="Roboto Light"/>
            </a:endParaRPr>
          </a:p>
        </p:txBody>
      </p:sp>
      <p:sp>
        <p:nvSpPr>
          <p:cNvPr id="475" name="Google Shape;475;p63"/>
          <p:cNvSpPr/>
          <p:nvPr/>
        </p:nvSpPr>
        <p:spPr>
          <a:xfrm>
            <a:off x="3753285" y="1080000"/>
            <a:ext cx="1635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Lasso Regression</a:t>
            </a:r>
            <a:endParaRPr sz="1800">
              <a:latin typeface="Roboto Light"/>
              <a:ea typeface="Roboto Light"/>
              <a:cs typeface="Roboto Light"/>
              <a:sym typeface="Roboto Light"/>
            </a:endParaRPr>
          </a:p>
        </p:txBody>
      </p:sp>
      <p:sp>
        <p:nvSpPr>
          <p:cNvPr id="476" name="Google Shape;476;p63"/>
          <p:cNvSpPr/>
          <p:nvPr/>
        </p:nvSpPr>
        <p:spPr>
          <a:xfrm>
            <a:off x="2077388" y="1652700"/>
            <a:ext cx="1634400" cy="29163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208799" marR="0" lvl="0" indent="-175299" algn="l" rtl="0">
              <a:lnSpc>
                <a:spcPct val="100000"/>
              </a:lnSpc>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Tuning params with GridSearchCV</a:t>
            </a:r>
            <a:endParaRPr>
              <a:solidFill>
                <a:schemeClr val="dk1"/>
              </a:solidFill>
              <a:latin typeface="Roboto Light"/>
              <a:ea typeface="Roboto Light"/>
              <a:cs typeface="Roboto Light"/>
              <a:sym typeface="Roboto Light"/>
            </a:endParaRPr>
          </a:p>
          <a:p>
            <a:pPr marL="208799" marR="0" lvl="0" indent="-175299" algn="l" rtl="0">
              <a:lnSpc>
                <a:spcPct val="100000"/>
              </a:lnSpc>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 with best params</a:t>
            </a:r>
            <a:endParaRPr>
              <a:solidFill>
                <a:schemeClr val="dk1"/>
              </a:solidFill>
              <a:latin typeface="Roboto Light"/>
              <a:ea typeface="Roboto Light"/>
              <a:cs typeface="Roboto Light"/>
              <a:sym typeface="Roboto Light"/>
            </a:endParaRPr>
          </a:p>
          <a:p>
            <a:pPr marL="457200" marR="0" lvl="0" indent="0" algn="l" rtl="0">
              <a:lnSpc>
                <a:spcPct val="100000"/>
              </a:lnSpc>
              <a:spcBef>
                <a:spcPts val="200"/>
              </a:spcBef>
              <a:spcAft>
                <a:spcPts val="0"/>
              </a:spcAft>
              <a:buNone/>
            </a:pPr>
            <a:endParaRPr>
              <a:solidFill>
                <a:schemeClr val="dk1"/>
              </a:solidFill>
              <a:latin typeface="Roboto Light"/>
              <a:ea typeface="Roboto Light"/>
              <a:cs typeface="Roboto Light"/>
              <a:sym typeface="Roboto Light"/>
            </a:endParaRPr>
          </a:p>
          <a:p>
            <a:pPr marL="35999" lvl="0" indent="0" algn="l" rtl="0">
              <a:spcBef>
                <a:spcPts val="200"/>
              </a:spcBef>
              <a:spcAft>
                <a:spcPts val="0"/>
              </a:spcAft>
              <a:buClr>
                <a:schemeClr val="dk1"/>
              </a:buClr>
              <a:buSzPts val="1100"/>
              <a:buFont typeface="Arial"/>
              <a:buNone/>
            </a:pPr>
            <a:endParaRPr>
              <a:solidFill>
                <a:schemeClr val="dk1"/>
              </a:solidFill>
              <a:latin typeface="Roboto Light"/>
              <a:ea typeface="Roboto Light"/>
              <a:cs typeface="Roboto Light"/>
              <a:sym typeface="Roboto Light"/>
            </a:endParaRPr>
          </a:p>
          <a:p>
            <a:pPr marL="35999" lvl="0" indent="0" algn="l" rtl="0">
              <a:spcBef>
                <a:spcPts val="200"/>
              </a:spcBef>
              <a:spcAft>
                <a:spcPts val="0"/>
              </a:spcAft>
              <a:buClr>
                <a:schemeClr val="dk1"/>
              </a:buClr>
              <a:buSzPts val="1100"/>
              <a:buFont typeface="Arial"/>
              <a:buNone/>
            </a:pPr>
            <a:endParaRPr>
              <a:latin typeface="Roboto Light"/>
              <a:ea typeface="Roboto Light"/>
              <a:cs typeface="Roboto Light"/>
              <a:sym typeface="Roboto Light"/>
            </a:endParaRPr>
          </a:p>
        </p:txBody>
      </p:sp>
      <p:sp>
        <p:nvSpPr>
          <p:cNvPr id="477" name="Google Shape;477;p63"/>
          <p:cNvSpPr/>
          <p:nvPr/>
        </p:nvSpPr>
        <p:spPr>
          <a:xfrm>
            <a:off x="2077393" y="1080000"/>
            <a:ext cx="1635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Ridge Regression</a:t>
            </a:r>
            <a:endParaRPr sz="1800">
              <a:latin typeface="Roboto Light"/>
              <a:ea typeface="Roboto Light"/>
              <a:cs typeface="Roboto Light"/>
              <a:sym typeface="Roboto Light"/>
            </a:endParaRPr>
          </a:p>
        </p:txBody>
      </p:sp>
      <p:sp>
        <p:nvSpPr>
          <p:cNvPr id="478" name="Google Shape;478;p63"/>
          <p:cNvSpPr/>
          <p:nvPr/>
        </p:nvSpPr>
        <p:spPr>
          <a:xfrm>
            <a:off x="403625" y="1652700"/>
            <a:ext cx="1635300" cy="2916300"/>
          </a:xfrm>
          <a:prstGeom prst="rect">
            <a:avLst/>
          </a:prstGeom>
          <a:noFill/>
          <a:ln w="9525" cap="flat" cmpd="sng">
            <a:solidFill>
              <a:srgbClr val="A4C2F4"/>
            </a:solidFill>
            <a:prstDash val="solid"/>
            <a:round/>
            <a:headEnd type="none" w="sm" len="sm"/>
            <a:tailEnd type="none" w="sm" len="sm"/>
          </a:ln>
        </p:spPr>
        <p:txBody>
          <a:bodyPr spcFirstLastPara="1" wrap="square" lIns="91425" tIns="91425" rIns="91425" bIns="91425" anchor="t" anchorCtr="0">
            <a:noAutofit/>
          </a:bodyPr>
          <a:lstStyle/>
          <a:p>
            <a:pPr marL="208799" marR="0" lvl="0" indent="-175299" algn="l" rtl="0">
              <a:lnSpc>
                <a:spcPct val="100000"/>
              </a:lnSpc>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Cross validation</a:t>
            </a:r>
            <a:endParaRPr>
              <a:solidFill>
                <a:schemeClr val="dk1"/>
              </a:solidFill>
              <a:latin typeface="Roboto Light"/>
              <a:ea typeface="Roboto Light"/>
              <a:cs typeface="Roboto Light"/>
              <a:sym typeface="Roboto Light"/>
            </a:endParaRPr>
          </a:p>
          <a:p>
            <a:pPr marL="208799" marR="0" lvl="0" indent="-175299" algn="l" rtl="0">
              <a:lnSpc>
                <a:spcPct val="100000"/>
              </a:lnSpc>
              <a:spcBef>
                <a:spcPts val="200"/>
              </a:spcBef>
              <a:spcAft>
                <a:spcPts val="0"/>
              </a:spcAft>
              <a:buClr>
                <a:schemeClr val="dk1"/>
              </a:buClr>
              <a:buSzPts val="1400"/>
              <a:buFont typeface="Roboto Light"/>
              <a:buAutoNum type="arabicPeriod"/>
            </a:pPr>
            <a:r>
              <a:rPr lang="de">
                <a:solidFill>
                  <a:schemeClr val="dk1"/>
                </a:solidFill>
                <a:latin typeface="Roboto Light"/>
                <a:ea typeface="Roboto Light"/>
                <a:cs typeface="Roboto Light"/>
                <a:sym typeface="Roboto Light"/>
              </a:rPr>
              <a:t>Fitting model</a:t>
            </a:r>
            <a:endParaRPr>
              <a:solidFill>
                <a:schemeClr val="dk1"/>
              </a:solidFill>
              <a:latin typeface="Roboto Light"/>
              <a:ea typeface="Roboto Light"/>
              <a:cs typeface="Roboto Light"/>
              <a:sym typeface="Roboto Light"/>
            </a:endParaRPr>
          </a:p>
          <a:p>
            <a:pPr marL="35999" lvl="0" indent="0" algn="l" rtl="0">
              <a:spcBef>
                <a:spcPts val="200"/>
              </a:spcBef>
              <a:spcAft>
                <a:spcPts val="0"/>
              </a:spcAft>
              <a:buClr>
                <a:schemeClr val="dk1"/>
              </a:buClr>
              <a:buSzPts val="1100"/>
              <a:buFont typeface="Arial"/>
              <a:buNone/>
            </a:pPr>
            <a:endParaRPr>
              <a:solidFill>
                <a:schemeClr val="dk1"/>
              </a:solidFill>
              <a:latin typeface="Roboto Light"/>
              <a:ea typeface="Roboto Light"/>
              <a:cs typeface="Roboto Light"/>
              <a:sym typeface="Roboto Light"/>
            </a:endParaRPr>
          </a:p>
          <a:p>
            <a:pPr marL="35999" lvl="0" indent="0" algn="l" rtl="0">
              <a:spcBef>
                <a:spcPts val="200"/>
              </a:spcBef>
              <a:spcAft>
                <a:spcPts val="0"/>
              </a:spcAft>
              <a:buClr>
                <a:schemeClr val="dk1"/>
              </a:buClr>
              <a:buSzPts val="1100"/>
              <a:buFont typeface="Arial"/>
              <a:buNone/>
            </a:pPr>
            <a:endParaRPr>
              <a:latin typeface="Roboto Light"/>
              <a:ea typeface="Roboto Light"/>
              <a:cs typeface="Roboto Light"/>
              <a:sym typeface="Roboto Light"/>
            </a:endParaRPr>
          </a:p>
        </p:txBody>
      </p:sp>
      <p:sp>
        <p:nvSpPr>
          <p:cNvPr id="479" name="Google Shape;479;p63"/>
          <p:cNvSpPr/>
          <p:nvPr/>
        </p:nvSpPr>
        <p:spPr>
          <a:xfrm>
            <a:off x="401500" y="1080000"/>
            <a:ext cx="1635300" cy="572700"/>
          </a:xfrm>
          <a:prstGeom prst="rect">
            <a:avLst/>
          </a:prstGeom>
          <a:solidFill>
            <a:srgbClr val="A4C2F4"/>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Linear Regression</a:t>
            </a:r>
            <a:endParaRPr sz="1800">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Project Understanding</a:t>
            </a:r>
            <a:r>
              <a:rPr lang="de" sz="2400">
                <a:latin typeface="Calibri"/>
                <a:ea typeface="Calibri"/>
                <a:cs typeface="Calibri"/>
                <a:sym typeface="Calibri"/>
              </a:rPr>
              <a:t>: Data </a:t>
            </a:r>
            <a:r>
              <a:rPr lang="de"/>
              <a:t>O</a:t>
            </a:r>
            <a:r>
              <a:rPr lang="de" sz="2400">
                <a:latin typeface="Calibri"/>
                <a:ea typeface="Calibri"/>
                <a:cs typeface="Calibri"/>
                <a:sym typeface="Calibri"/>
              </a:rPr>
              <a:t>verview </a:t>
            </a:r>
            <a:r>
              <a:rPr lang="de"/>
              <a:t>and Challenge</a:t>
            </a:r>
            <a:endParaRPr sz="2400">
              <a:latin typeface="Calibri"/>
              <a:ea typeface="Calibri"/>
              <a:cs typeface="Calibri"/>
              <a:sym typeface="Calibri"/>
            </a:endParaRPr>
          </a:p>
        </p:txBody>
      </p:sp>
      <p:sp>
        <p:nvSpPr>
          <p:cNvPr id="161" name="Google Shape;16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a:t>
            </a:fld>
            <a:endParaRPr/>
          </a:p>
        </p:txBody>
      </p:sp>
      <p:pic>
        <p:nvPicPr>
          <p:cNvPr id="162" name="Google Shape;162;p28"/>
          <p:cNvPicPr preferRelativeResize="0"/>
          <p:nvPr/>
        </p:nvPicPr>
        <p:blipFill>
          <a:blip r:embed="rId3">
            <a:alphaModFix/>
          </a:blip>
          <a:stretch>
            <a:fillRect/>
          </a:stretch>
        </p:blipFill>
        <p:spPr>
          <a:xfrm>
            <a:off x="619075" y="1330900"/>
            <a:ext cx="2082901" cy="2082901"/>
          </a:xfrm>
          <a:prstGeom prst="rect">
            <a:avLst/>
          </a:prstGeom>
          <a:noFill/>
          <a:ln>
            <a:noFill/>
          </a:ln>
        </p:spPr>
      </p:pic>
      <p:sp>
        <p:nvSpPr>
          <p:cNvPr id="163" name="Google Shape;163;p28"/>
          <p:cNvSpPr/>
          <p:nvPr/>
        </p:nvSpPr>
        <p:spPr>
          <a:xfrm>
            <a:off x="2882875" y="1410375"/>
            <a:ext cx="27873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train.csv</a:t>
            </a:r>
            <a:endParaRPr>
              <a:latin typeface="Roboto Light"/>
              <a:ea typeface="Roboto Light"/>
              <a:cs typeface="Roboto Light"/>
              <a:sym typeface="Roboto Light"/>
            </a:endParaRPr>
          </a:p>
        </p:txBody>
      </p:sp>
      <p:sp>
        <p:nvSpPr>
          <p:cNvPr id="164" name="Google Shape;164;p28"/>
          <p:cNvSpPr/>
          <p:nvPr/>
        </p:nvSpPr>
        <p:spPr>
          <a:xfrm>
            <a:off x="2882875" y="2086000"/>
            <a:ext cx="27873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test.csv</a:t>
            </a:r>
            <a:endParaRPr>
              <a:latin typeface="Roboto Light"/>
              <a:ea typeface="Roboto Light"/>
              <a:cs typeface="Roboto Light"/>
              <a:sym typeface="Roboto Light"/>
            </a:endParaRPr>
          </a:p>
        </p:txBody>
      </p:sp>
      <p:sp>
        <p:nvSpPr>
          <p:cNvPr id="165" name="Google Shape;165;p28"/>
          <p:cNvSpPr/>
          <p:nvPr/>
        </p:nvSpPr>
        <p:spPr>
          <a:xfrm>
            <a:off x="5724638" y="2771050"/>
            <a:ext cx="27870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new_merchant_transactions.csv</a:t>
            </a:r>
            <a:endParaRPr>
              <a:latin typeface="Roboto Light"/>
              <a:ea typeface="Roboto Light"/>
              <a:cs typeface="Roboto Light"/>
              <a:sym typeface="Roboto Light"/>
            </a:endParaRPr>
          </a:p>
        </p:txBody>
      </p:sp>
      <p:sp>
        <p:nvSpPr>
          <p:cNvPr id="166" name="Google Shape;166;p28"/>
          <p:cNvSpPr/>
          <p:nvPr/>
        </p:nvSpPr>
        <p:spPr>
          <a:xfrm>
            <a:off x="2882875" y="2771050"/>
            <a:ext cx="27873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sample_submission.csv</a:t>
            </a:r>
            <a:endParaRPr>
              <a:latin typeface="Roboto Light"/>
              <a:ea typeface="Roboto Light"/>
              <a:cs typeface="Roboto Light"/>
              <a:sym typeface="Roboto Light"/>
            </a:endParaRPr>
          </a:p>
        </p:txBody>
      </p:sp>
      <p:sp>
        <p:nvSpPr>
          <p:cNvPr id="167" name="Google Shape;167;p28"/>
          <p:cNvSpPr/>
          <p:nvPr/>
        </p:nvSpPr>
        <p:spPr>
          <a:xfrm>
            <a:off x="5724638" y="1410375"/>
            <a:ext cx="27870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historical_transactions.csv</a:t>
            </a:r>
            <a:endParaRPr>
              <a:latin typeface="Roboto Light"/>
              <a:ea typeface="Roboto Light"/>
              <a:cs typeface="Roboto Light"/>
              <a:sym typeface="Roboto Light"/>
            </a:endParaRPr>
          </a:p>
        </p:txBody>
      </p:sp>
      <p:sp>
        <p:nvSpPr>
          <p:cNvPr id="168" name="Google Shape;168;p28"/>
          <p:cNvSpPr/>
          <p:nvPr/>
        </p:nvSpPr>
        <p:spPr>
          <a:xfrm>
            <a:off x="5724638" y="2086000"/>
            <a:ext cx="27870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Roboto Light"/>
                <a:ea typeface="Roboto Light"/>
                <a:cs typeface="Roboto Light"/>
                <a:sym typeface="Roboto Light"/>
              </a:rPr>
              <a:t>merchants.csv</a:t>
            </a:r>
            <a:endParaRPr>
              <a:latin typeface="Roboto Light"/>
              <a:ea typeface="Roboto Light"/>
              <a:cs typeface="Roboto Light"/>
              <a:sym typeface="Roboto Light"/>
            </a:endParaRPr>
          </a:p>
        </p:txBody>
      </p:sp>
      <p:sp>
        <p:nvSpPr>
          <p:cNvPr id="169" name="Google Shape;169;p28"/>
          <p:cNvSpPr/>
          <p:nvPr/>
        </p:nvSpPr>
        <p:spPr>
          <a:xfrm>
            <a:off x="4637100" y="3550475"/>
            <a:ext cx="2614500" cy="640200"/>
          </a:xfrm>
          <a:prstGeom prst="flowChartAlternateProcess">
            <a:avLst/>
          </a:prstGeom>
          <a:solidFill>
            <a:srgbClr val="A4C2F4">
              <a:alpha val="79620"/>
            </a:srgbClr>
          </a:solidFill>
          <a:ln>
            <a:noFill/>
          </a:ln>
        </p:spPr>
        <p:txBody>
          <a:bodyPr spcFirstLastPara="1" wrap="square" lIns="91425" tIns="91425" rIns="91425" bIns="91425" anchor="ctr" anchorCtr="0">
            <a:noAutofit/>
          </a:bodyPr>
          <a:lstStyle/>
          <a:p>
            <a:pPr marL="179999" lvl="0" indent="0" algn="l" rtl="0">
              <a:spcBef>
                <a:spcPts val="0"/>
              </a:spcBef>
              <a:spcAft>
                <a:spcPts val="0"/>
              </a:spcAft>
              <a:buNone/>
            </a:pPr>
            <a:r>
              <a:rPr lang="de" sz="1800" b="1">
                <a:latin typeface="Roboto"/>
                <a:ea typeface="Roboto"/>
                <a:cs typeface="Roboto"/>
                <a:sym typeface="Roboto"/>
              </a:rPr>
              <a:t>customer loyalty</a:t>
            </a:r>
            <a:endParaRPr sz="1800" b="1">
              <a:latin typeface="Roboto"/>
              <a:ea typeface="Roboto"/>
              <a:cs typeface="Roboto"/>
              <a:sym typeface="Roboto"/>
            </a:endParaRPr>
          </a:p>
        </p:txBody>
      </p:sp>
      <p:sp>
        <p:nvSpPr>
          <p:cNvPr id="170" name="Google Shape;170;p28"/>
          <p:cNvSpPr txBox="1"/>
          <p:nvPr/>
        </p:nvSpPr>
        <p:spPr>
          <a:xfrm>
            <a:off x="3687625" y="3673775"/>
            <a:ext cx="10254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1800" b="1">
                <a:latin typeface="Roboto"/>
                <a:ea typeface="Roboto"/>
                <a:cs typeface="Roboto"/>
                <a:sym typeface="Roboto"/>
              </a:rPr>
              <a:t>Target</a:t>
            </a:r>
            <a:endParaRPr sz="1800" b="1">
              <a:latin typeface="Roboto"/>
              <a:ea typeface="Roboto"/>
              <a:cs typeface="Roboto"/>
              <a:sym typeface="Roboto"/>
            </a:endParaRPr>
          </a:p>
        </p:txBody>
      </p:sp>
      <p:pic>
        <p:nvPicPr>
          <p:cNvPr id="171" name="Google Shape;171;p28"/>
          <p:cNvPicPr preferRelativeResize="0"/>
          <p:nvPr/>
        </p:nvPicPr>
        <p:blipFill>
          <a:blip r:embed="rId4">
            <a:alphaModFix/>
          </a:blip>
          <a:stretch>
            <a:fillRect/>
          </a:stretch>
        </p:blipFill>
        <p:spPr>
          <a:xfrm>
            <a:off x="6744075" y="3673775"/>
            <a:ext cx="393600" cy="393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4"/>
          <p:cNvSpPr/>
          <p:nvPr/>
        </p:nvSpPr>
        <p:spPr>
          <a:xfrm>
            <a:off x="4923450" y="2544250"/>
            <a:ext cx="2530500" cy="169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de" b="1">
                <a:solidFill>
                  <a:srgbClr val="FF0000"/>
                </a:solidFill>
                <a:latin typeface="Roboto"/>
                <a:ea typeface="Roboto"/>
                <a:cs typeface="Roboto"/>
                <a:sym typeface="Roboto"/>
              </a:rPr>
              <a:t>Best RMSE</a:t>
            </a:r>
            <a:endParaRPr b="1">
              <a:solidFill>
                <a:srgbClr val="FF0000"/>
              </a:solidFill>
              <a:latin typeface="Roboto"/>
              <a:ea typeface="Roboto"/>
              <a:cs typeface="Roboto"/>
              <a:sym typeface="Roboto"/>
            </a:endParaRPr>
          </a:p>
        </p:txBody>
      </p:sp>
      <p:sp>
        <p:nvSpPr>
          <p:cNvPr id="485" name="Google Shape;485;p6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Results of Modeling: Comparison of RMSE</a:t>
            </a:r>
            <a:endParaRPr sz="2400">
              <a:latin typeface="Calibri"/>
              <a:ea typeface="Calibri"/>
              <a:cs typeface="Calibri"/>
              <a:sym typeface="Calibri"/>
            </a:endParaRPr>
          </a:p>
        </p:txBody>
      </p:sp>
      <p:sp>
        <p:nvSpPr>
          <p:cNvPr id="486" name="Google Shape;486;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40</a:t>
            </a:fld>
            <a:endParaRPr/>
          </a:p>
        </p:txBody>
      </p:sp>
      <p:sp>
        <p:nvSpPr>
          <p:cNvPr id="487" name="Google Shape;487;p64"/>
          <p:cNvSpPr/>
          <p:nvPr/>
        </p:nvSpPr>
        <p:spPr>
          <a:xfrm>
            <a:off x="403625" y="1080000"/>
            <a:ext cx="2150100" cy="515400"/>
          </a:xfrm>
          <a:prstGeom prst="rect">
            <a:avLst/>
          </a:prstGeom>
          <a:solidFill>
            <a:srgbClr val="A4C2F4">
              <a:alpha val="796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Linear Regression</a:t>
            </a:r>
            <a:endParaRPr sz="1800">
              <a:latin typeface="Roboto Light"/>
              <a:ea typeface="Roboto Light"/>
              <a:cs typeface="Roboto Light"/>
              <a:sym typeface="Roboto Light"/>
            </a:endParaRPr>
          </a:p>
        </p:txBody>
      </p:sp>
      <p:sp>
        <p:nvSpPr>
          <p:cNvPr id="488" name="Google Shape;488;p64"/>
          <p:cNvSpPr/>
          <p:nvPr/>
        </p:nvSpPr>
        <p:spPr>
          <a:xfrm>
            <a:off x="3496950" y="1080000"/>
            <a:ext cx="2150100" cy="515400"/>
          </a:xfrm>
          <a:prstGeom prst="rect">
            <a:avLst/>
          </a:prstGeom>
          <a:solidFill>
            <a:srgbClr val="A4C2F4">
              <a:alpha val="796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Ridge Regression</a:t>
            </a:r>
            <a:endParaRPr sz="1800">
              <a:latin typeface="Roboto Light"/>
              <a:ea typeface="Roboto Light"/>
              <a:cs typeface="Roboto Light"/>
              <a:sym typeface="Roboto Light"/>
            </a:endParaRPr>
          </a:p>
        </p:txBody>
      </p:sp>
      <p:sp>
        <p:nvSpPr>
          <p:cNvPr id="489" name="Google Shape;489;p64"/>
          <p:cNvSpPr/>
          <p:nvPr/>
        </p:nvSpPr>
        <p:spPr>
          <a:xfrm>
            <a:off x="6590275" y="1080000"/>
            <a:ext cx="2150100" cy="515400"/>
          </a:xfrm>
          <a:prstGeom prst="rect">
            <a:avLst/>
          </a:prstGeom>
          <a:solidFill>
            <a:srgbClr val="A4C2F4">
              <a:alpha val="796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Lasso Regression</a:t>
            </a:r>
            <a:endParaRPr sz="1800">
              <a:solidFill>
                <a:schemeClr val="dk1"/>
              </a:solidFill>
              <a:latin typeface="Roboto Light"/>
              <a:ea typeface="Roboto Light"/>
              <a:cs typeface="Roboto Light"/>
              <a:sym typeface="Roboto Light"/>
            </a:endParaRPr>
          </a:p>
        </p:txBody>
      </p:sp>
      <p:sp>
        <p:nvSpPr>
          <p:cNvPr id="490" name="Google Shape;490;p64"/>
          <p:cNvSpPr/>
          <p:nvPr/>
        </p:nvSpPr>
        <p:spPr>
          <a:xfrm>
            <a:off x="1910725" y="2798400"/>
            <a:ext cx="2170200" cy="515400"/>
          </a:xfrm>
          <a:prstGeom prst="rect">
            <a:avLst/>
          </a:prstGeom>
          <a:solidFill>
            <a:srgbClr val="A4C2F4">
              <a:alpha val="796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Decision Tree Regressor</a:t>
            </a:r>
            <a:endParaRPr sz="1800">
              <a:latin typeface="Roboto Light"/>
              <a:ea typeface="Roboto Light"/>
              <a:cs typeface="Roboto Light"/>
              <a:sym typeface="Roboto Light"/>
            </a:endParaRPr>
          </a:p>
        </p:txBody>
      </p:sp>
      <p:sp>
        <p:nvSpPr>
          <p:cNvPr id="491" name="Google Shape;491;p64"/>
          <p:cNvSpPr/>
          <p:nvPr/>
        </p:nvSpPr>
        <p:spPr>
          <a:xfrm>
            <a:off x="5094300" y="2798400"/>
            <a:ext cx="2170200" cy="515400"/>
          </a:xfrm>
          <a:prstGeom prst="rect">
            <a:avLst/>
          </a:prstGeom>
          <a:solidFill>
            <a:srgbClr val="A4C2F4">
              <a:alpha val="796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1"/>
                </a:solidFill>
                <a:latin typeface="Roboto Light"/>
                <a:ea typeface="Roboto Light"/>
                <a:cs typeface="Roboto Light"/>
                <a:sym typeface="Roboto Light"/>
              </a:rPr>
              <a:t>Random Forest</a:t>
            </a:r>
            <a:endParaRPr sz="1800">
              <a:solidFill>
                <a:schemeClr val="dk1"/>
              </a:solidFill>
              <a:latin typeface="Roboto Light"/>
              <a:ea typeface="Roboto Light"/>
              <a:cs typeface="Roboto Light"/>
              <a:sym typeface="Roboto Light"/>
            </a:endParaRPr>
          </a:p>
        </p:txBody>
      </p:sp>
      <p:sp>
        <p:nvSpPr>
          <p:cNvPr id="492" name="Google Shape;492;p64"/>
          <p:cNvSpPr/>
          <p:nvPr/>
        </p:nvSpPr>
        <p:spPr>
          <a:xfrm>
            <a:off x="403625" y="1595400"/>
            <a:ext cx="2150100" cy="515400"/>
          </a:xfrm>
          <a:prstGeom prst="rect">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rgbClr val="FFFFFF"/>
                </a:solidFill>
                <a:latin typeface="Roboto Light"/>
                <a:ea typeface="Roboto Light"/>
                <a:cs typeface="Roboto Light"/>
                <a:sym typeface="Roboto Light"/>
              </a:rPr>
              <a:t>RMSE: 3.7718</a:t>
            </a:r>
            <a:endParaRPr sz="1800">
              <a:solidFill>
                <a:srgbClr val="FFFFFF"/>
              </a:solidFill>
              <a:latin typeface="Roboto Light"/>
              <a:ea typeface="Roboto Light"/>
              <a:cs typeface="Roboto Light"/>
              <a:sym typeface="Roboto Light"/>
            </a:endParaRPr>
          </a:p>
        </p:txBody>
      </p:sp>
      <p:sp>
        <p:nvSpPr>
          <p:cNvPr id="493" name="Google Shape;493;p64"/>
          <p:cNvSpPr/>
          <p:nvPr/>
        </p:nvSpPr>
        <p:spPr>
          <a:xfrm>
            <a:off x="3496950" y="1595400"/>
            <a:ext cx="2150100" cy="515400"/>
          </a:xfrm>
          <a:prstGeom prst="rect">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rgbClr val="FFFFFF"/>
                </a:solidFill>
                <a:latin typeface="Roboto Light"/>
                <a:ea typeface="Roboto Light"/>
                <a:cs typeface="Roboto Light"/>
                <a:sym typeface="Roboto Light"/>
              </a:rPr>
              <a:t>RMSE: 3.7983</a:t>
            </a:r>
            <a:endParaRPr sz="1800">
              <a:solidFill>
                <a:srgbClr val="FFFFFF"/>
              </a:solidFill>
              <a:latin typeface="Roboto Light"/>
              <a:ea typeface="Roboto Light"/>
              <a:cs typeface="Roboto Light"/>
              <a:sym typeface="Roboto Light"/>
            </a:endParaRPr>
          </a:p>
        </p:txBody>
      </p:sp>
      <p:sp>
        <p:nvSpPr>
          <p:cNvPr id="494" name="Google Shape;494;p64"/>
          <p:cNvSpPr/>
          <p:nvPr/>
        </p:nvSpPr>
        <p:spPr>
          <a:xfrm>
            <a:off x="6590275" y="1595400"/>
            <a:ext cx="2150100" cy="515400"/>
          </a:xfrm>
          <a:prstGeom prst="rect">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rgbClr val="FFFFFF"/>
                </a:solidFill>
                <a:latin typeface="Roboto Light"/>
                <a:ea typeface="Roboto Light"/>
                <a:cs typeface="Roboto Light"/>
                <a:sym typeface="Roboto Light"/>
              </a:rPr>
              <a:t>RMSE: 3.7987</a:t>
            </a:r>
            <a:endParaRPr sz="1800">
              <a:solidFill>
                <a:srgbClr val="FFFFFF"/>
              </a:solidFill>
              <a:latin typeface="Roboto Light"/>
              <a:ea typeface="Roboto Light"/>
              <a:cs typeface="Roboto Light"/>
              <a:sym typeface="Roboto Light"/>
            </a:endParaRPr>
          </a:p>
        </p:txBody>
      </p:sp>
      <p:sp>
        <p:nvSpPr>
          <p:cNvPr id="495" name="Google Shape;495;p64"/>
          <p:cNvSpPr/>
          <p:nvPr/>
        </p:nvSpPr>
        <p:spPr>
          <a:xfrm>
            <a:off x="1920775" y="3313800"/>
            <a:ext cx="2150100" cy="515400"/>
          </a:xfrm>
          <a:prstGeom prst="rect">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rgbClr val="FFFFFF"/>
                </a:solidFill>
                <a:latin typeface="Roboto Light"/>
                <a:ea typeface="Roboto Light"/>
                <a:cs typeface="Roboto Light"/>
                <a:sym typeface="Roboto Light"/>
              </a:rPr>
              <a:t>RMSE: 3.7638</a:t>
            </a:r>
            <a:endParaRPr sz="1800">
              <a:solidFill>
                <a:srgbClr val="FFFFFF"/>
              </a:solidFill>
              <a:latin typeface="Roboto Light"/>
              <a:ea typeface="Roboto Light"/>
              <a:cs typeface="Roboto Light"/>
              <a:sym typeface="Roboto Light"/>
            </a:endParaRPr>
          </a:p>
        </p:txBody>
      </p:sp>
      <p:sp>
        <p:nvSpPr>
          <p:cNvPr id="496" name="Google Shape;496;p64"/>
          <p:cNvSpPr/>
          <p:nvPr/>
        </p:nvSpPr>
        <p:spPr>
          <a:xfrm>
            <a:off x="5104350" y="3313800"/>
            <a:ext cx="2150100" cy="515400"/>
          </a:xfrm>
          <a:prstGeom prst="rect">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rgbClr val="FFFFFF"/>
                </a:solidFill>
                <a:latin typeface="Roboto Light"/>
                <a:ea typeface="Roboto Light"/>
                <a:cs typeface="Roboto Light"/>
                <a:sym typeface="Roboto Light"/>
              </a:rPr>
              <a:t>RMSE: 3.7419</a:t>
            </a:r>
            <a:endParaRPr sz="1800">
              <a:solidFill>
                <a:srgbClr val="FFFFFF"/>
              </a:solidFill>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4"/>
                                        </p:tgtEl>
                                        <p:attrNameLst>
                                          <p:attrName>style.visibility</p:attrName>
                                        </p:attrNameLst>
                                      </p:cBhvr>
                                      <p:to>
                                        <p:strVal val="visible"/>
                                      </p:to>
                                    </p:set>
                                    <p:animEffect transition="in" filter="fade">
                                      <p:cBhvr>
                                        <p:cTn id="7" dur="1"/>
                                        <p:tgtEl>
                                          <p:spTgt spid="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5"/>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7. Feature Importance</a:t>
            </a:r>
            <a:endParaRPr/>
          </a:p>
        </p:txBody>
      </p:sp>
      <p:sp>
        <p:nvSpPr>
          <p:cNvPr id="502" name="Google Shape;502;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Feature Importance: Overview</a:t>
            </a:r>
            <a:endParaRPr/>
          </a:p>
        </p:txBody>
      </p:sp>
      <p:sp>
        <p:nvSpPr>
          <p:cNvPr id="508" name="Google Shape;50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42</a:t>
            </a:fld>
            <a:endParaRPr/>
          </a:p>
        </p:txBody>
      </p:sp>
      <p:pic>
        <p:nvPicPr>
          <p:cNvPr id="509" name="Google Shape;509;p66"/>
          <p:cNvPicPr preferRelativeResize="0"/>
          <p:nvPr/>
        </p:nvPicPr>
        <p:blipFill rotWithShape="1">
          <a:blip r:embed="rId3">
            <a:alphaModFix/>
          </a:blip>
          <a:srcRect l="3883" b="66535"/>
          <a:stretch/>
        </p:blipFill>
        <p:spPr>
          <a:xfrm>
            <a:off x="235500" y="899200"/>
            <a:ext cx="8673950" cy="3476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7"/>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8. Model Submission and Conclusion</a:t>
            </a:r>
            <a:endParaRPr/>
          </a:p>
        </p:txBody>
      </p:sp>
      <p:sp>
        <p:nvSpPr>
          <p:cNvPr id="515" name="Google Shape;51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8"/>
          <p:cNvSpPr/>
          <p:nvPr/>
        </p:nvSpPr>
        <p:spPr>
          <a:xfrm>
            <a:off x="3249150" y="1365250"/>
            <a:ext cx="2645700" cy="2645700"/>
          </a:xfrm>
          <a:prstGeom prst="ellipse">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800">
              <a:latin typeface="Roboto Light"/>
              <a:ea typeface="Roboto Light"/>
              <a:cs typeface="Roboto Light"/>
              <a:sym typeface="Roboto Light"/>
            </a:endParaRPr>
          </a:p>
          <a:p>
            <a:pPr marL="0" lvl="0" indent="0" algn="ctr" rtl="0">
              <a:spcBef>
                <a:spcPts val="0"/>
              </a:spcBef>
              <a:spcAft>
                <a:spcPts val="0"/>
              </a:spcAft>
              <a:buNone/>
            </a:pPr>
            <a:r>
              <a:rPr lang="de" sz="1800">
                <a:solidFill>
                  <a:srgbClr val="4A86E8"/>
                </a:solidFill>
                <a:latin typeface="Roboto Light"/>
                <a:ea typeface="Roboto Light"/>
                <a:cs typeface="Roboto Light"/>
                <a:sym typeface="Roboto Light"/>
              </a:rPr>
              <a:t>Main Challenges</a:t>
            </a:r>
            <a:endParaRPr sz="1800">
              <a:solidFill>
                <a:srgbClr val="4A86E8"/>
              </a:solidFill>
              <a:latin typeface="Roboto Light"/>
              <a:ea typeface="Roboto Light"/>
              <a:cs typeface="Roboto Light"/>
              <a:sym typeface="Roboto Light"/>
            </a:endParaRPr>
          </a:p>
        </p:txBody>
      </p:sp>
      <p:sp>
        <p:nvSpPr>
          <p:cNvPr id="521" name="Google Shape;521;p6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Our main Challenges during the Project</a:t>
            </a:r>
            <a:endParaRPr/>
          </a:p>
        </p:txBody>
      </p:sp>
      <p:sp>
        <p:nvSpPr>
          <p:cNvPr id="522" name="Google Shape;52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44</a:t>
            </a:fld>
            <a:endParaRPr/>
          </a:p>
        </p:txBody>
      </p:sp>
      <p:sp>
        <p:nvSpPr>
          <p:cNvPr id="523" name="Google Shape;523;p68"/>
          <p:cNvSpPr/>
          <p:nvPr/>
        </p:nvSpPr>
        <p:spPr>
          <a:xfrm>
            <a:off x="5849400" y="3071725"/>
            <a:ext cx="2880000" cy="114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de" b="1">
                <a:solidFill>
                  <a:schemeClr val="dk1"/>
                </a:solidFill>
                <a:latin typeface="Roboto"/>
                <a:ea typeface="Roboto"/>
                <a:cs typeface="Roboto"/>
                <a:sym typeface="Roboto"/>
              </a:rPr>
              <a:t>Reduction of memory</a:t>
            </a:r>
            <a:endParaRPr b="1">
              <a:solidFill>
                <a:schemeClr val="dk1"/>
              </a:solidFill>
              <a:latin typeface="Roboto"/>
              <a:ea typeface="Roboto"/>
              <a:cs typeface="Roboto"/>
              <a:sym typeface="Roboto"/>
            </a:endParaRPr>
          </a:p>
          <a:p>
            <a:pPr marL="0" lvl="0" indent="0" algn="ctr" rtl="0">
              <a:spcBef>
                <a:spcPts val="300"/>
              </a:spcBef>
              <a:spcAft>
                <a:spcPts val="0"/>
              </a:spcAft>
              <a:buNone/>
            </a:pPr>
            <a:r>
              <a:rPr lang="de">
                <a:solidFill>
                  <a:schemeClr val="dk1"/>
                </a:solidFill>
                <a:latin typeface="Roboto Light"/>
                <a:ea typeface="Roboto Light"/>
                <a:cs typeface="Roboto Light"/>
                <a:sym typeface="Roboto Light"/>
              </a:rPr>
              <a:t>Large dataset had to be reduced in size in order to not “crash” the server constantly.</a:t>
            </a:r>
            <a:endParaRPr>
              <a:solidFill>
                <a:schemeClr val="dk1"/>
              </a:solidFill>
              <a:latin typeface="Roboto Light"/>
              <a:ea typeface="Roboto Light"/>
              <a:cs typeface="Roboto Light"/>
              <a:sym typeface="Roboto Light"/>
            </a:endParaRPr>
          </a:p>
        </p:txBody>
      </p:sp>
      <p:sp>
        <p:nvSpPr>
          <p:cNvPr id="524" name="Google Shape;524;p68"/>
          <p:cNvSpPr/>
          <p:nvPr/>
        </p:nvSpPr>
        <p:spPr>
          <a:xfrm>
            <a:off x="390750" y="1428275"/>
            <a:ext cx="2880000" cy="1143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de" b="1">
                <a:solidFill>
                  <a:schemeClr val="dk1"/>
                </a:solidFill>
                <a:latin typeface="Roboto"/>
                <a:ea typeface="Roboto"/>
                <a:cs typeface="Roboto"/>
                <a:sym typeface="Roboto"/>
              </a:rPr>
              <a:t>Replacement of missing values</a:t>
            </a:r>
            <a:endParaRPr b="1">
              <a:solidFill>
                <a:schemeClr val="dk1"/>
              </a:solidFill>
              <a:latin typeface="Roboto"/>
              <a:ea typeface="Roboto"/>
              <a:cs typeface="Roboto"/>
              <a:sym typeface="Roboto"/>
            </a:endParaRPr>
          </a:p>
          <a:p>
            <a:pPr marL="0" lvl="0" indent="0" algn="ctr" rtl="0">
              <a:spcBef>
                <a:spcPts val="300"/>
              </a:spcBef>
              <a:spcAft>
                <a:spcPts val="0"/>
              </a:spcAft>
              <a:buNone/>
            </a:pPr>
            <a:r>
              <a:rPr lang="de">
                <a:solidFill>
                  <a:schemeClr val="dk1"/>
                </a:solidFill>
                <a:latin typeface="Roboto Light"/>
                <a:ea typeface="Roboto Light"/>
                <a:cs typeface="Roboto Light"/>
                <a:sym typeface="Roboto Light"/>
              </a:rPr>
              <a:t>Some columns could not be replaced with the function of mean/median/min.</a:t>
            </a:r>
            <a:endParaRPr>
              <a:latin typeface="Roboto Light"/>
              <a:ea typeface="Roboto Light"/>
              <a:cs typeface="Roboto Light"/>
              <a:sym typeface="Roboto Light"/>
            </a:endParaRPr>
          </a:p>
        </p:txBody>
      </p:sp>
      <p:sp>
        <p:nvSpPr>
          <p:cNvPr id="525" name="Google Shape;525;p68"/>
          <p:cNvSpPr/>
          <p:nvPr/>
        </p:nvSpPr>
        <p:spPr>
          <a:xfrm>
            <a:off x="5849400" y="1428275"/>
            <a:ext cx="2880000" cy="114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b="1">
                <a:solidFill>
                  <a:schemeClr val="dk1"/>
                </a:solidFill>
                <a:latin typeface="Roboto"/>
                <a:ea typeface="Roboto"/>
                <a:cs typeface="Roboto"/>
                <a:sym typeface="Roboto"/>
              </a:rPr>
              <a:t>New feature creation</a:t>
            </a:r>
            <a:endParaRPr b="1">
              <a:solidFill>
                <a:schemeClr val="dk1"/>
              </a:solidFill>
              <a:latin typeface="Roboto"/>
              <a:ea typeface="Roboto"/>
              <a:cs typeface="Roboto"/>
              <a:sym typeface="Roboto"/>
            </a:endParaRPr>
          </a:p>
          <a:p>
            <a:pPr marL="0" lvl="0" indent="0" algn="ctr" rtl="0">
              <a:spcBef>
                <a:spcPts val="300"/>
              </a:spcBef>
              <a:spcAft>
                <a:spcPts val="0"/>
              </a:spcAft>
              <a:buNone/>
            </a:pPr>
            <a:r>
              <a:rPr lang="de">
                <a:solidFill>
                  <a:schemeClr val="dk1"/>
                </a:solidFill>
                <a:latin typeface="Roboto Light"/>
                <a:ea typeface="Roboto Light"/>
                <a:cs typeface="Roboto Light"/>
                <a:sym typeface="Roboto Light"/>
              </a:rPr>
              <a:t>First time to create new features to fit model with difficult identification of necessary features.</a:t>
            </a:r>
            <a:endParaRPr>
              <a:latin typeface="Roboto Light"/>
              <a:ea typeface="Roboto Light"/>
              <a:cs typeface="Roboto Light"/>
              <a:sym typeface="Roboto Light"/>
            </a:endParaRPr>
          </a:p>
        </p:txBody>
      </p:sp>
      <p:pic>
        <p:nvPicPr>
          <p:cNvPr id="526" name="Google Shape;526;p68"/>
          <p:cNvPicPr preferRelativeResize="0"/>
          <p:nvPr/>
        </p:nvPicPr>
        <p:blipFill>
          <a:blip r:embed="rId3">
            <a:alphaModFix/>
          </a:blip>
          <a:stretch>
            <a:fillRect/>
          </a:stretch>
        </p:blipFill>
        <p:spPr>
          <a:xfrm>
            <a:off x="4105620" y="2596895"/>
            <a:ext cx="932750" cy="932750"/>
          </a:xfrm>
          <a:prstGeom prst="rect">
            <a:avLst/>
          </a:prstGeom>
          <a:noFill/>
          <a:ln>
            <a:noFill/>
          </a:ln>
        </p:spPr>
      </p:pic>
      <p:sp>
        <p:nvSpPr>
          <p:cNvPr id="527" name="Google Shape;527;p68"/>
          <p:cNvSpPr/>
          <p:nvPr/>
        </p:nvSpPr>
        <p:spPr>
          <a:xfrm>
            <a:off x="3291163" y="1458588"/>
            <a:ext cx="573600" cy="573600"/>
          </a:xfrm>
          <a:prstGeom prst="ellipse">
            <a:avLst/>
          </a:prstGeom>
          <a:solidFill>
            <a:srgbClr val="4A86E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8"/>
          <p:cNvSpPr/>
          <p:nvPr/>
        </p:nvSpPr>
        <p:spPr>
          <a:xfrm>
            <a:off x="5275731" y="1458588"/>
            <a:ext cx="573600" cy="573600"/>
          </a:xfrm>
          <a:prstGeom prst="ellipse">
            <a:avLst/>
          </a:prstGeom>
          <a:solidFill>
            <a:srgbClr val="4A86E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8"/>
          <p:cNvSpPr/>
          <p:nvPr/>
        </p:nvSpPr>
        <p:spPr>
          <a:xfrm>
            <a:off x="5275731" y="3287355"/>
            <a:ext cx="573600" cy="573600"/>
          </a:xfrm>
          <a:prstGeom prst="ellipse">
            <a:avLst/>
          </a:prstGeom>
          <a:solidFill>
            <a:srgbClr val="4A86E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8"/>
          <p:cNvSpPr/>
          <p:nvPr/>
        </p:nvSpPr>
        <p:spPr>
          <a:xfrm>
            <a:off x="3291163" y="3287355"/>
            <a:ext cx="573600" cy="573600"/>
          </a:xfrm>
          <a:prstGeom prst="ellipse">
            <a:avLst/>
          </a:prstGeom>
          <a:solidFill>
            <a:srgbClr val="4A86E8"/>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8"/>
          <p:cNvSpPr/>
          <p:nvPr/>
        </p:nvSpPr>
        <p:spPr>
          <a:xfrm>
            <a:off x="390750" y="3071725"/>
            <a:ext cx="2880000" cy="114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de" b="1">
                <a:solidFill>
                  <a:schemeClr val="dk1"/>
                </a:solidFill>
                <a:latin typeface="Roboto"/>
                <a:ea typeface="Roboto"/>
                <a:cs typeface="Roboto"/>
                <a:sym typeface="Roboto"/>
              </a:rPr>
              <a:t>Application of best models</a:t>
            </a:r>
            <a:endParaRPr b="1">
              <a:solidFill>
                <a:schemeClr val="dk1"/>
              </a:solidFill>
              <a:latin typeface="Roboto"/>
              <a:ea typeface="Roboto"/>
              <a:cs typeface="Roboto"/>
              <a:sym typeface="Roboto"/>
            </a:endParaRPr>
          </a:p>
          <a:p>
            <a:pPr marL="0" lvl="0" indent="0" algn="ctr" rtl="0">
              <a:spcBef>
                <a:spcPts val="300"/>
              </a:spcBef>
              <a:spcAft>
                <a:spcPts val="0"/>
              </a:spcAft>
              <a:buNone/>
            </a:pPr>
            <a:r>
              <a:rPr lang="de">
                <a:solidFill>
                  <a:schemeClr val="dk1"/>
                </a:solidFill>
                <a:latin typeface="Roboto Light"/>
                <a:ea typeface="Roboto Light"/>
                <a:cs typeface="Roboto Light"/>
                <a:sym typeface="Roboto Light"/>
              </a:rPr>
              <a:t>Opportunity to apply knowledge from class while choosing the best models for the challenge.</a:t>
            </a:r>
            <a:endParaRPr>
              <a:solidFill>
                <a:schemeClr val="dk1"/>
              </a:solidFill>
              <a:latin typeface="Roboto Light"/>
              <a:ea typeface="Roboto Light"/>
              <a:cs typeface="Roboto Light"/>
              <a:sym typeface="Roboto Light"/>
            </a:endParaRPr>
          </a:p>
        </p:txBody>
      </p:sp>
      <p:pic>
        <p:nvPicPr>
          <p:cNvPr id="532" name="Google Shape;532;p68"/>
          <p:cNvPicPr preferRelativeResize="0"/>
          <p:nvPr/>
        </p:nvPicPr>
        <p:blipFill>
          <a:blip r:embed="rId4">
            <a:alphaModFix/>
          </a:blip>
          <a:stretch>
            <a:fillRect/>
          </a:stretch>
        </p:blipFill>
        <p:spPr>
          <a:xfrm>
            <a:off x="3381163" y="1548588"/>
            <a:ext cx="393600" cy="393600"/>
          </a:xfrm>
          <a:prstGeom prst="rect">
            <a:avLst/>
          </a:prstGeom>
          <a:noFill/>
          <a:ln>
            <a:noFill/>
          </a:ln>
        </p:spPr>
      </p:pic>
      <p:pic>
        <p:nvPicPr>
          <p:cNvPr id="533" name="Google Shape;533;p68"/>
          <p:cNvPicPr preferRelativeResize="0"/>
          <p:nvPr/>
        </p:nvPicPr>
        <p:blipFill>
          <a:blip r:embed="rId5">
            <a:alphaModFix/>
          </a:blip>
          <a:stretch>
            <a:fillRect/>
          </a:stretch>
        </p:blipFill>
        <p:spPr>
          <a:xfrm>
            <a:off x="5365731" y="1548588"/>
            <a:ext cx="393600" cy="393600"/>
          </a:xfrm>
          <a:prstGeom prst="rect">
            <a:avLst/>
          </a:prstGeom>
          <a:noFill/>
          <a:ln>
            <a:noFill/>
          </a:ln>
        </p:spPr>
      </p:pic>
      <p:pic>
        <p:nvPicPr>
          <p:cNvPr id="534" name="Google Shape;534;p68"/>
          <p:cNvPicPr preferRelativeResize="0"/>
          <p:nvPr/>
        </p:nvPicPr>
        <p:blipFill>
          <a:blip r:embed="rId6">
            <a:alphaModFix/>
          </a:blip>
          <a:stretch>
            <a:fillRect/>
          </a:stretch>
        </p:blipFill>
        <p:spPr>
          <a:xfrm>
            <a:off x="5365731" y="3377355"/>
            <a:ext cx="393600" cy="393600"/>
          </a:xfrm>
          <a:prstGeom prst="rect">
            <a:avLst/>
          </a:prstGeom>
          <a:noFill/>
          <a:ln>
            <a:noFill/>
          </a:ln>
        </p:spPr>
      </p:pic>
      <p:pic>
        <p:nvPicPr>
          <p:cNvPr id="535" name="Google Shape;535;p68"/>
          <p:cNvPicPr preferRelativeResize="0"/>
          <p:nvPr/>
        </p:nvPicPr>
        <p:blipFill>
          <a:blip r:embed="rId7">
            <a:alphaModFix/>
          </a:blip>
          <a:stretch>
            <a:fillRect/>
          </a:stretch>
        </p:blipFill>
        <p:spPr>
          <a:xfrm>
            <a:off x="3384663" y="3340130"/>
            <a:ext cx="393600" cy="393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Result and Conclusion</a:t>
            </a:r>
            <a:endParaRPr/>
          </a:p>
        </p:txBody>
      </p:sp>
      <p:sp>
        <p:nvSpPr>
          <p:cNvPr id="541" name="Google Shape;54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45</a:t>
            </a:fld>
            <a:endParaRPr/>
          </a:p>
        </p:txBody>
      </p:sp>
      <p:grpSp>
        <p:nvGrpSpPr>
          <p:cNvPr id="542" name="Google Shape;542;p69"/>
          <p:cNvGrpSpPr/>
          <p:nvPr/>
        </p:nvGrpSpPr>
        <p:grpSpPr>
          <a:xfrm>
            <a:off x="977475" y="1475400"/>
            <a:ext cx="5978300" cy="572700"/>
            <a:chOff x="1663275" y="1551600"/>
            <a:chExt cx="5978300" cy="572700"/>
          </a:xfrm>
        </p:grpSpPr>
        <p:sp>
          <p:nvSpPr>
            <p:cNvPr id="543" name="Google Shape;543;p69"/>
            <p:cNvSpPr/>
            <p:nvPr/>
          </p:nvSpPr>
          <p:spPr>
            <a:xfrm>
              <a:off x="3209075" y="1551600"/>
              <a:ext cx="4432500" cy="572700"/>
            </a:xfrm>
            <a:prstGeom prst="flowChartAlternateProcess">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a:solidFill>
                    <a:schemeClr val="dk1"/>
                  </a:solidFill>
                  <a:latin typeface="Roboto Light"/>
                  <a:ea typeface="Roboto Light"/>
                  <a:cs typeface="Roboto Light"/>
                  <a:sym typeface="Roboto Light"/>
                </a:rPr>
                <a:t>RANDOM FOREST</a:t>
              </a:r>
              <a:endParaRPr>
                <a:latin typeface="Roboto Light"/>
                <a:ea typeface="Roboto Light"/>
                <a:cs typeface="Roboto Light"/>
                <a:sym typeface="Roboto Light"/>
              </a:endParaRPr>
            </a:p>
          </p:txBody>
        </p:sp>
        <p:sp>
          <p:nvSpPr>
            <p:cNvPr id="544" name="Google Shape;544;p69"/>
            <p:cNvSpPr txBox="1"/>
            <p:nvPr/>
          </p:nvSpPr>
          <p:spPr>
            <a:xfrm>
              <a:off x="1663275" y="1551600"/>
              <a:ext cx="1511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1800">
                  <a:solidFill>
                    <a:srgbClr val="666666"/>
                  </a:solidFill>
                  <a:latin typeface="Roboto Light"/>
                  <a:ea typeface="Roboto Light"/>
                  <a:cs typeface="Roboto Light"/>
                  <a:sym typeface="Roboto Light"/>
                </a:rPr>
                <a:t>Best Model</a:t>
              </a:r>
              <a:endParaRPr sz="1800">
                <a:solidFill>
                  <a:srgbClr val="666666"/>
                </a:solidFill>
                <a:latin typeface="Roboto Light"/>
                <a:ea typeface="Roboto Light"/>
                <a:cs typeface="Roboto Light"/>
                <a:sym typeface="Roboto Light"/>
              </a:endParaRPr>
            </a:p>
          </p:txBody>
        </p:sp>
      </p:grpSp>
      <p:grpSp>
        <p:nvGrpSpPr>
          <p:cNvPr id="545" name="Google Shape;545;p69"/>
          <p:cNvGrpSpPr/>
          <p:nvPr/>
        </p:nvGrpSpPr>
        <p:grpSpPr>
          <a:xfrm>
            <a:off x="977475" y="2375360"/>
            <a:ext cx="5978300" cy="572705"/>
            <a:chOff x="1663275" y="2413000"/>
            <a:chExt cx="5978300" cy="572705"/>
          </a:xfrm>
        </p:grpSpPr>
        <p:sp>
          <p:nvSpPr>
            <p:cNvPr id="546" name="Google Shape;546;p69"/>
            <p:cNvSpPr/>
            <p:nvPr/>
          </p:nvSpPr>
          <p:spPr>
            <a:xfrm>
              <a:off x="3209075" y="2413005"/>
              <a:ext cx="4432500" cy="572700"/>
            </a:xfrm>
            <a:prstGeom prst="flowChartAlternateProcess">
              <a:avLst/>
            </a:prstGeom>
            <a:solidFill>
              <a:srgbClr val="38761D"/>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de">
                  <a:solidFill>
                    <a:schemeClr val="lt1"/>
                  </a:solidFill>
                  <a:latin typeface="Roboto Light"/>
                  <a:ea typeface="Roboto Light"/>
                  <a:cs typeface="Roboto Light"/>
                  <a:sym typeface="Roboto Light"/>
                </a:rPr>
                <a:t>RMSE:  3.759</a:t>
              </a:r>
              <a:endParaRPr>
                <a:solidFill>
                  <a:schemeClr val="lt1"/>
                </a:solidFill>
                <a:latin typeface="Roboto Light"/>
                <a:ea typeface="Roboto Light"/>
                <a:cs typeface="Roboto Light"/>
                <a:sym typeface="Roboto Light"/>
              </a:endParaRPr>
            </a:p>
          </p:txBody>
        </p:sp>
        <p:sp>
          <p:nvSpPr>
            <p:cNvPr id="547" name="Google Shape;547;p69"/>
            <p:cNvSpPr txBox="1"/>
            <p:nvPr/>
          </p:nvSpPr>
          <p:spPr>
            <a:xfrm>
              <a:off x="1663275" y="2413000"/>
              <a:ext cx="1511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1800">
                  <a:solidFill>
                    <a:srgbClr val="666666"/>
                  </a:solidFill>
                  <a:latin typeface="Roboto Light"/>
                  <a:ea typeface="Roboto Light"/>
                  <a:cs typeface="Roboto Light"/>
                  <a:sym typeface="Roboto Light"/>
                </a:rPr>
                <a:t>Result</a:t>
              </a:r>
              <a:endParaRPr sz="1800">
                <a:solidFill>
                  <a:srgbClr val="666666"/>
                </a:solidFill>
                <a:latin typeface="Roboto Light"/>
                <a:ea typeface="Roboto Light"/>
                <a:cs typeface="Roboto Light"/>
                <a:sym typeface="Roboto Light"/>
              </a:endParaRPr>
            </a:p>
          </p:txBody>
        </p:sp>
      </p:grpSp>
      <p:grpSp>
        <p:nvGrpSpPr>
          <p:cNvPr id="548" name="Google Shape;548;p69"/>
          <p:cNvGrpSpPr/>
          <p:nvPr/>
        </p:nvGrpSpPr>
        <p:grpSpPr>
          <a:xfrm>
            <a:off x="977475" y="3275325"/>
            <a:ext cx="5978398" cy="572700"/>
            <a:chOff x="1663275" y="3351525"/>
            <a:chExt cx="5978398" cy="572700"/>
          </a:xfrm>
        </p:grpSpPr>
        <p:sp>
          <p:nvSpPr>
            <p:cNvPr id="549" name="Google Shape;549;p69"/>
            <p:cNvSpPr txBox="1"/>
            <p:nvPr/>
          </p:nvSpPr>
          <p:spPr>
            <a:xfrm>
              <a:off x="1663275" y="3351525"/>
              <a:ext cx="1511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1800">
                  <a:solidFill>
                    <a:srgbClr val="666666"/>
                  </a:solidFill>
                  <a:latin typeface="Roboto Light"/>
                  <a:ea typeface="Roboto Light"/>
                  <a:cs typeface="Roboto Light"/>
                  <a:sym typeface="Roboto Light"/>
                </a:rPr>
                <a:t>Leaderboard</a:t>
              </a:r>
              <a:endParaRPr sz="1800">
                <a:solidFill>
                  <a:srgbClr val="666666"/>
                </a:solidFill>
                <a:latin typeface="Roboto Light"/>
                <a:ea typeface="Roboto Light"/>
                <a:cs typeface="Roboto Light"/>
                <a:sym typeface="Roboto Light"/>
              </a:endParaRPr>
            </a:p>
          </p:txBody>
        </p:sp>
        <p:pic>
          <p:nvPicPr>
            <p:cNvPr id="550" name="Google Shape;550;p69"/>
            <p:cNvPicPr preferRelativeResize="0"/>
            <p:nvPr/>
          </p:nvPicPr>
          <p:blipFill rotWithShape="1">
            <a:blip r:embed="rId3">
              <a:alphaModFix/>
            </a:blip>
            <a:srcRect r="69235"/>
            <a:stretch/>
          </p:blipFill>
          <p:spPr>
            <a:xfrm>
              <a:off x="3174973" y="3366025"/>
              <a:ext cx="1986600" cy="543700"/>
            </a:xfrm>
            <a:prstGeom prst="rect">
              <a:avLst/>
            </a:prstGeom>
            <a:noFill/>
            <a:ln>
              <a:noFill/>
            </a:ln>
          </p:spPr>
        </p:pic>
        <p:pic>
          <p:nvPicPr>
            <p:cNvPr id="551" name="Google Shape;551;p69"/>
            <p:cNvPicPr preferRelativeResize="0"/>
            <p:nvPr/>
          </p:nvPicPr>
          <p:blipFill rotWithShape="1">
            <a:blip r:embed="rId3">
              <a:alphaModFix/>
            </a:blip>
            <a:srcRect l="60339"/>
            <a:stretch/>
          </p:blipFill>
          <p:spPr>
            <a:xfrm>
              <a:off x="5080574" y="3366025"/>
              <a:ext cx="2561099" cy="543700"/>
            </a:xfrm>
            <a:prstGeom prst="rect">
              <a:avLst/>
            </a:prstGeom>
            <a:noFill/>
            <a:ln>
              <a:noFill/>
            </a:ln>
          </p:spPr>
        </p:pic>
      </p:grpSp>
      <p:sp>
        <p:nvSpPr>
          <p:cNvPr id="552" name="Google Shape;552;p69"/>
          <p:cNvSpPr txBox="1"/>
          <p:nvPr/>
        </p:nvSpPr>
        <p:spPr>
          <a:xfrm>
            <a:off x="2549150" y="3859875"/>
            <a:ext cx="4366200" cy="2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latin typeface="Roboto Light"/>
                <a:ea typeface="Roboto Light"/>
                <a:cs typeface="Roboto Light"/>
                <a:sym typeface="Roboto Light"/>
              </a:rPr>
              <a:t>→ 2116 out of 3141 participants (status 28th January 2019)</a:t>
            </a:r>
            <a:endParaRPr sz="1200">
              <a:latin typeface="Roboto Light"/>
              <a:ea typeface="Roboto Light"/>
              <a:cs typeface="Roboto Light"/>
              <a:sym typeface="Roboto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0"/>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THANK YOU</a:t>
            </a:r>
            <a:endParaRPr/>
          </a:p>
        </p:txBody>
      </p:sp>
      <p:sp>
        <p:nvSpPr>
          <p:cNvPr id="558" name="Google Shape;55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2. Data Loading </a:t>
            </a:r>
            <a:endParaRPr/>
          </a:p>
        </p:txBody>
      </p:sp>
      <p:sp>
        <p:nvSpPr>
          <p:cNvPr id="177" name="Google Shape;17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Data Loading and Size Reduction</a:t>
            </a:r>
            <a:endParaRPr sz="2400">
              <a:latin typeface="Calibri"/>
              <a:ea typeface="Calibri"/>
              <a:cs typeface="Calibri"/>
              <a:sym typeface="Calibri"/>
            </a:endParaRPr>
          </a:p>
        </p:txBody>
      </p:sp>
      <p:sp>
        <p:nvSpPr>
          <p:cNvPr id="183" name="Google Shape;18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6</a:t>
            </a:fld>
            <a:endParaRPr/>
          </a:p>
        </p:txBody>
      </p:sp>
      <p:sp>
        <p:nvSpPr>
          <p:cNvPr id="184" name="Google Shape;184;p30"/>
          <p:cNvSpPr/>
          <p:nvPr/>
        </p:nvSpPr>
        <p:spPr>
          <a:xfrm rot="5400000">
            <a:off x="2913975" y="2507725"/>
            <a:ext cx="3408000" cy="5727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txBox="1"/>
          <p:nvPr/>
        </p:nvSpPr>
        <p:spPr>
          <a:xfrm>
            <a:off x="403625" y="1101375"/>
            <a:ext cx="3927900" cy="356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de" sz="1200">
                <a:solidFill>
                  <a:srgbClr val="007B00"/>
                </a:solidFill>
                <a:latin typeface="Roboto Mono"/>
                <a:ea typeface="Roboto Mono"/>
                <a:cs typeface="Roboto Mono"/>
                <a:sym typeface="Roboto Mono"/>
              </a:rPr>
              <a:t>def</a:t>
            </a:r>
            <a:r>
              <a:rPr lang="de" sz="1200">
                <a:solidFill>
                  <a:schemeClr val="dk1"/>
                </a:solidFill>
                <a:latin typeface="Roboto Mono"/>
                <a:ea typeface="Roboto Mono"/>
                <a:cs typeface="Roboto Mono"/>
                <a:sym typeface="Roboto Mono"/>
              </a:rPr>
              <a:t> reduce_mem_usage(df, verbose</a:t>
            </a:r>
            <a:r>
              <a:rPr lang="de" sz="1200">
                <a:solidFill>
                  <a:srgbClr val="055BE0"/>
                </a:solidFill>
                <a:latin typeface="Roboto Mono"/>
                <a:ea typeface="Roboto Mono"/>
                <a:cs typeface="Roboto Mono"/>
                <a:sym typeface="Roboto Mono"/>
              </a:rPr>
              <a:t>=</a:t>
            </a:r>
            <a:r>
              <a:rPr lang="de" sz="1200">
                <a:solidFill>
                  <a:srgbClr val="3D7E7E"/>
                </a:solidFill>
                <a:latin typeface="Roboto Mono"/>
                <a:ea typeface="Roboto Mono"/>
                <a:cs typeface="Roboto Mono"/>
                <a:sym typeface="Roboto Mono"/>
              </a:rPr>
              <a:t>True</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numerics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'int16'</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'int32'</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'int64'</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'float16'</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'float32'</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'float64'</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start_mem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memory_usage()</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sum()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r>
              <a:rPr lang="de" sz="1200">
                <a:solidFill>
                  <a:srgbClr val="666666"/>
                </a:solidFill>
                <a:latin typeface="Roboto Mono"/>
                <a:ea typeface="Roboto Mono"/>
                <a:cs typeface="Roboto Mono"/>
                <a:sym typeface="Roboto Mono"/>
              </a:rPr>
              <a:t>1024</a:t>
            </a:r>
            <a:r>
              <a:rPr lang="de" sz="1200">
                <a:solidFill>
                  <a:srgbClr val="055BE0"/>
                </a:solidFill>
                <a:latin typeface="Roboto Mono"/>
                <a:ea typeface="Roboto Mono"/>
                <a:cs typeface="Roboto Mono"/>
                <a:sym typeface="Roboto Mono"/>
              </a:rPr>
              <a:t>**</a:t>
            </a:r>
            <a:r>
              <a:rPr lang="de" sz="1200">
                <a:solidFill>
                  <a:srgbClr val="666666"/>
                </a:solidFill>
                <a:latin typeface="Roboto Mono"/>
                <a:ea typeface="Roboto Mono"/>
                <a:cs typeface="Roboto Mono"/>
                <a:sym typeface="Roboto Mono"/>
              </a:rPr>
              <a:t>2</a:t>
            </a:r>
            <a:r>
              <a:rPr lang="de" sz="1200">
                <a:solidFill>
                  <a:schemeClr val="dk1"/>
                </a:solidFill>
                <a:latin typeface="Roboto Mono"/>
                <a:ea typeface="Roboto Mono"/>
                <a:cs typeface="Roboto Mono"/>
                <a:sym typeface="Roboto Mono"/>
              </a:rPr>
              <a:t>    </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007B00"/>
                </a:solidFill>
                <a:latin typeface="Roboto Mono"/>
                <a:ea typeface="Roboto Mono"/>
                <a:cs typeface="Roboto Mono"/>
                <a:sym typeface="Roboto Mono"/>
              </a:rPr>
              <a:t>for</a:t>
            </a:r>
            <a:r>
              <a:rPr lang="de" sz="1200">
                <a:solidFill>
                  <a:schemeClr val="dk1"/>
                </a:solidFill>
                <a:latin typeface="Roboto Mono"/>
                <a:ea typeface="Roboto Mono"/>
                <a:cs typeface="Roboto Mono"/>
                <a:sym typeface="Roboto Mono"/>
              </a:rPr>
              <a:t> col </a:t>
            </a:r>
            <a:r>
              <a:rPr lang="de" sz="1200" b="1">
                <a:solidFill>
                  <a:srgbClr val="AA22FF"/>
                </a:solidFill>
                <a:latin typeface="Roboto Mono"/>
                <a:ea typeface="Roboto Mono"/>
                <a:cs typeface="Roboto Mono"/>
                <a:sym typeface="Roboto Mono"/>
              </a:rPr>
              <a:t>in</a:t>
            </a:r>
            <a:r>
              <a:rPr lang="de" sz="1200">
                <a:solidFill>
                  <a:schemeClr val="dk1"/>
                </a:solidFill>
                <a:latin typeface="Roboto Mono"/>
                <a:ea typeface="Roboto Mono"/>
                <a:cs typeface="Roboto Mono"/>
                <a:sym typeface="Roboto Mono"/>
              </a:rPr>
              <a:t> df</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columns:</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col_type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df[col]</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dtypes</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007B00"/>
                </a:solidFill>
                <a:latin typeface="Roboto Mono"/>
                <a:ea typeface="Roboto Mono"/>
                <a:cs typeface="Roboto Mono"/>
                <a:sym typeface="Roboto Mono"/>
              </a:rPr>
              <a:t>if</a:t>
            </a:r>
            <a:r>
              <a:rPr lang="de" sz="1200">
                <a:solidFill>
                  <a:schemeClr val="dk1"/>
                </a:solidFill>
                <a:latin typeface="Roboto Mono"/>
                <a:ea typeface="Roboto Mono"/>
                <a:cs typeface="Roboto Mono"/>
                <a:sym typeface="Roboto Mono"/>
              </a:rPr>
              <a:t> col_type </a:t>
            </a:r>
            <a:r>
              <a:rPr lang="de" sz="1200" b="1">
                <a:solidFill>
                  <a:srgbClr val="AA22FF"/>
                </a:solidFill>
                <a:latin typeface="Roboto Mono"/>
                <a:ea typeface="Roboto Mono"/>
                <a:cs typeface="Roboto Mono"/>
                <a:sym typeface="Roboto Mono"/>
              </a:rPr>
              <a:t>in</a:t>
            </a:r>
            <a:r>
              <a:rPr lang="de" sz="1200">
                <a:solidFill>
                  <a:schemeClr val="dk1"/>
                </a:solidFill>
                <a:latin typeface="Roboto Mono"/>
                <a:ea typeface="Roboto Mono"/>
                <a:cs typeface="Roboto Mono"/>
                <a:sym typeface="Roboto Mono"/>
              </a:rPr>
              <a:t> numerics:</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c_min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df[col]</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min()</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c_max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df[col]</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max()</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007B00"/>
                </a:solidFill>
                <a:latin typeface="Roboto Mono"/>
                <a:ea typeface="Roboto Mono"/>
                <a:cs typeface="Roboto Mono"/>
                <a:sym typeface="Roboto Mono"/>
              </a:rPr>
              <a:t>if</a:t>
            </a:r>
            <a:r>
              <a:rPr lang="de" sz="1200">
                <a:solidFill>
                  <a:schemeClr val="dk1"/>
                </a:solidFill>
                <a:latin typeface="Roboto Mono"/>
                <a:ea typeface="Roboto Mono"/>
                <a:cs typeface="Roboto Mono"/>
                <a:sym typeface="Roboto Mono"/>
              </a:rPr>
              <a:t> </a:t>
            </a:r>
            <a:r>
              <a:rPr lang="de" sz="1200">
                <a:solidFill>
                  <a:srgbClr val="008000"/>
                </a:solidFill>
                <a:latin typeface="Roboto Mono"/>
                <a:ea typeface="Roboto Mono"/>
                <a:cs typeface="Roboto Mono"/>
                <a:sym typeface="Roboto Mono"/>
              </a:rPr>
              <a:t>str</a:t>
            </a:r>
            <a:r>
              <a:rPr lang="de" sz="1200">
                <a:solidFill>
                  <a:schemeClr val="dk1"/>
                </a:solidFill>
                <a:latin typeface="Roboto Mono"/>
                <a:ea typeface="Roboto Mono"/>
                <a:cs typeface="Roboto Mono"/>
                <a:sym typeface="Roboto Mono"/>
              </a:rPr>
              <a:t>(col_type)[:</a:t>
            </a:r>
            <a:r>
              <a:rPr lang="de" sz="1200">
                <a:solidFill>
                  <a:srgbClr val="666666"/>
                </a:solidFill>
                <a:latin typeface="Roboto Mono"/>
                <a:ea typeface="Roboto Mono"/>
                <a:cs typeface="Roboto Mono"/>
                <a:sym typeface="Roboto Mono"/>
              </a:rPr>
              <a:t>3</a:t>
            </a:r>
            <a:r>
              <a:rPr lang="de" sz="1200">
                <a:solidFill>
                  <a:schemeClr val="dk1"/>
                </a:solidFill>
                <a:latin typeface="Roboto Mono"/>
                <a:ea typeface="Roboto Mono"/>
                <a:cs typeface="Roboto Mono"/>
                <a:sym typeface="Roboto Mono"/>
              </a:rPr>
              <a:t>]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a:t>
            </a:r>
            <a:r>
              <a:rPr lang="de" sz="1200">
                <a:solidFill>
                  <a:srgbClr val="BB2323"/>
                </a:solidFill>
                <a:latin typeface="Roboto Mono"/>
                <a:ea typeface="Roboto Mono"/>
                <a:cs typeface="Roboto Mono"/>
                <a:sym typeface="Roboto Mono"/>
              </a:rPr>
              <a:t>'int'</a:t>
            </a:r>
            <a:r>
              <a:rPr lang="de" sz="1200">
                <a:solidFill>
                  <a:schemeClr val="dk1"/>
                </a:solidFill>
                <a:latin typeface="Roboto Mono"/>
                <a:ea typeface="Roboto Mono"/>
                <a:cs typeface="Roboto Mono"/>
                <a:sym typeface="Roboto Mono"/>
              </a:rPr>
              <a:t>:</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a:t>
            </a:r>
            <a:r>
              <a:rPr lang="de" sz="1200">
                <a:solidFill>
                  <a:srgbClr val="007B00"/>
                </a:solidFill>
                <a:latin typeface="Roboto Mono"/>
                <a:ea typeface="Roboto Mono"/>
                <a:cs typeface="Roboto Mono"/>
                <a:sym typeface="Roboto Mono"/>
              </a:rPr>
              <a:t>if</a:t>
            </a:r>
            <a:r>
              <a:rPr lang="de" sz="1200">
                <a:solidFill>
                  <a:schemeClr val="dk1"/>
                </a:solidFill>
                <a:latin typeface="Roboto Mono"/>
                <a:ea typeface="Roboto Mono"/>
                <a:cs typeface="Roboto Mono"/>
                <a:sym typeface="Roboto Mono"/>
              </a:rPr>
              <a:t> c_min </a:t>
            </a:r>
            <a:r>
              <a:rPr lang="de" sz="1200">
                <a:solidFill>
                  <a:srgbClr val="055BE0"/>
                </a:solidFill>
                <a:latin typeface="Roboto Mono"/>
                <a:ea typeface="Roboto Mono"/>
                <a:cs typeface="Roboto Mono"/>
                <a:sym typeface="Roboto Mono"/>
              </a:rPr>
              <a:t>&gt;</a:t>
            </a:r>
            <a:r>
              <a:rPr lang="de" sz="1200">
                <a:solidFill>
                  <a:schemeClr val="dk1"/>
                </a:solidFill>
                <a:latin typeface="Roboto Mono"/>
                <a:ea typeface="Roboto Mono"/>
                <a:cs typeface="Roboto Mono"/>
                <a:sym typeface="Roboto Mono"/>
              </a:rPr>
              <a:t> 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iinfo(np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int8)</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min </a:t>
            </a:r>
            <a:r>
              <a:rPr lang="de" sz="1200" b="1">
                <a:solidFill>
                  <a:srgbClr val="AA22FF"/>
                </a:solidFill>
                <a:latin typeface="Roboto Mono"/>
                <a:ea typeface="Roboto Mono"/>
                <a:cs typeface="Roboto Mono"/>
                <a:sym typeface="Roboto Mono"/>
              </a:rPr>
              <a:t>and</a:t>
            </a:r>
            <a:r>
              <a:rPr lang="de" sz="1200">
                <a:solidFill>
                  <a:schemeClr val="dk1"/>
                </a:solidFill>
                <a:latin typeface="Roboto Mono"/>
                <a:ea typeface="Roboto Mono"/>
                <a:cs typeface="Roboto Mono"/>
                <a:sym typeface="Roboto Mono"/>
              </a:rPr>
              <a:t> c_max </a:t>
            </a:r>
            <a:r>
              <a:rPr lang="de" sz="1200">
                <a:solidFill>
                  <a:srgbClr val="055BE0"/>
                </a:solidFill>
                <a:latin typeface="Roboto Mono"/>
                <a:ea typeface="Roboto Mono"/>
                <a:cs typeface="Roboto Mono"/>
                <a:sym typeface="Roboto Mono"/>
              </a:rPr>
              <a:t>&lt;</a:t>
            </a:r>
            <a:r>
              <a:rPr lang="de" sz="1200">
                <a:solidFill>
                  <a:schemeClr val="dk1"/>
                </a:solidFill>
                <a:latin typeface="Roboto Mono"/>
                <a:ea typeface="Roboto Mono"/>
                <a:cs typeface="Roboto Mono"/>
                <a:sym typeface="Roboto Mono"/>
              </a:rPr>
              <a:t> 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iinfo(np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int8)</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max:</a:t>
            </a:r>
            <a:br>
              <a:rPr lang="de" sz="1200">
                <a:solidFill>
                  <a:schemeClr val="dk1"/>
                </a:solidFill>
                <a:latin typeface="Roboto Mono"/>
                <a:ea typeface="Roboto Mono"/>
                <a:cs typeface="Roboto Mono"/>
                <a:sym typeface="Roboto Mono"/>
              </a:rPr>
            </a:br>
            <a:r>
              <a:rPr lang="de" sz="1200">
                <a:solidFill>
                  <a:schemeClr val="dk1"/>
                </a:solidFill>
                <a:latin typeface="Roboto Mono"/>
                <a:ea typeface="Roboto Mono"/>
                <a:cs typeface="Roboto Mono"/>
                <a:sym typeface="Roboto Mono"/>
              </a:rPr>
              <a:t>                    df[col] </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 df[col]</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astype(np</a:t>
            </a:r>
            <a:r>
              <a:rPr lang="de" sz="1200">
                <a:solidFill>
                  <a:srgbClr val="055BE0"/>
                </a:solidFill>
                <a:latin typeface="Roboto Mono"/>
                <a:ea typeface="Roboto Mono"/>
                <a:cs typeface="Roboto Mono"/>
                <a:sym typeface="Roboto Mono"/>
              </a:rPr>
              <a:t>.</a:t>
            </a:r>
            <a:r>
              <a:rPr lang="de" sz="1200">
                <a:solidFill>
                  <a:schemeClr val="dk1"/>
                </a:solidFill>
                <a:latin typeface="Roboto Mono"/>
                <a:ea typeface="Roboto Mono"/>
                <a:cs typeface="Roboto Mono"/>
                <a:sym typeface="Roboto Mono"/>
              </a:rPr>
              <a:t>int8)</a:t>
            </a:r>
            <a:endParaRPr sz="1200">
              <a:solidFill>
                <a:schemeClr val="dk1"/>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de" sz="1200">
                <a:solidFill>
                  <a:schemeClr val="dk1"/>
                </a:solidFill>
                <a:latin typeface="Roboto Mono"/>
                <a:ea typeface="Roboto Mono"/>
                <a:cs typeface="Roboto Mono"/>
                <a:sym typeface="Roboto Mono"/>
              </a:rPr>
              <a:t>  ...</a:t>
            </a:r>
            <a:endParaRPr sz="1200">
              <a:solidFill>
                <a:schemeClr val="dk1"/>
              </a:solidFill>
              <a:latin typeface="Roboto Mono"/>
              <a:ea typeface="Roboto Mono"/>
              <a:cs typeface="Roboto Mono"/>
              <a:sym typeface="Roboto Mono"/>
            </a:endParaRPr>
          </a:p>
        </p:txBody>
      </p:sp>
      <p:sp>
        <p:nvSpPr>
          <p:cNvPr id="186" name="Google Shape;186;p30"/>
          <p:cNvSpPr txBox="1"/>
          <p:nvPr/>
        </p:nvSpPr>
        <p:spPr>
          <a:xfrm>
            <a:off x="4998600" y="1101375"/>
            <a:ext cx="3741900" cy="340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lnSpc>
                <a:spcPct val="170000"/>
              </a:lnSpc>
              <a:spcBef>
                <a:spcPts val="0"/>
              </a:spcBef>
              <a:spcAft>
                <a:spcPts val="0"/>
              </a:spcAft>
              <a:buNone/>
            </a:pPr>
            <a:r>
              <a:rPr lang="de" sz="1200">
                <a:solidFill>
                  <a:srgbClr val="FFFFFF"/>
                </a:solidFill>
                <a:highlight>
                  <a:srgbClr val="000000"/>
                </a:highlight>
                <a:latin typeface="Roboto Mono"/>
                <a:ea typeface="Roboto Mono"/>
                <a:cs typeface="Roboto Mono"/>
                <a:sym typeface="Roboto Mono"/>
              </a:rPr>
              <a:t>Mem. usage decreased to  4.04 Mb (56.2% reduction)</a:t>
            </a:r>
            <a:br>
              <a:rPr lang="de" sz="1200">
                <a:solidFill>
                  <a:srgbClr val="FFFFFF"/>
                </a:solidFill>
                <a:highlight>
                  <a:srgbClr val="000000"/>
                </a:highlight>
                <a:latin typeface="Roboto Mono"/>
                <a:ea typeface="Roboto Mono"/>
                <a:cs typeface="Roboto Mono"/>
                <a:sym typeface="Roboto Mono"/>
              </a:rPr>
            </a:br>
            <a:r>
              <a:rPr lang="de" sz="1200">
                <a:solidFill>
                  <a:srgbClr val="FFFFFF"/>
                </a:solidFill>
                <a:highlight>
                  <a:srgbClr val="000000"/>
                </a:highlight>
                <a:latin typeface="Roboto Mono"/>
                <a:ea typeface="Roboto Mono"/>
                <a:cs typeface="Roboto Mono"/>
                <a:sym typeface="Roboto Mono"/>
              </a:rPr>
              <a:t>Mem. usage decreased to  2.24 Mb (52.5% reduction)</a:t>
            </a:r>
            <a:br>
              <a:rPr lang="de" sz="1200">
                <a:solidFill>
                  <a:srgbClr val="FFFFFF"/>
                </a:solidFill>
                <a:highlight>
                  <a:srgbClr val="000000"/>
                </a:highlight>
                <a:latin typeface="Roboto Mono"/>
                <a:ea typeface="Roboto Mono"/>
                <a:cs typeface="Roboto Mono"/>
                <a:sym typeface="Roboto Mono"/>
              </a:rPr>
            </a:br>
            <a:r>
              <a:rPr lang="de" sz="1200">
                <a:solidFill>
                  <a:srgbClr val="FFFFFF"/>
                </a:solidFill>
                <a:highlight>
                  <a:srgbClr val="000000"/>
                </a:highlight>
                <a:latin typeface="Roboto Mono"/>
                <a:ea typeface="Roboto Mono"/>
                <a:cs typeface="Roboto Mono"/>
                <a:sym typeface="Roboto Mono"/>
              </a:rPr>
              <a:t>Mem. usage decreased to 1749.11 Mb (43.7% reduction)</a:t>
            </a:r>
            <a:br>
              <a:rPr lang="de" sz="1200">
                <a:solidFill>
                  <a:srgbClr val="FFFFFF"/>
                </a:solidFill>
                <a:highlight>
                  <a:srgbClr val="000000"/>
                </a:highlight>
                <a:latin typeface="Roboto Mono"/>
                <a:ea typeface="Roboto Mono"/>
                <a:cs typeface="Roboto Mono"/>
                <a:sym typeface="Roboto Mono"/>
              </a:rPr>
            </a:br>
            <a:r>
              <a:rPr lang="de" sz="1200">
                <a:solidFill>
                  <a:srgbClr val="FFFFFF"/>
                </a:solidFill>
                <a:highlight>
                  <a:srgbClr val="000000"/>
                </a:highlight>
                <a:latin typeface="Roboto Mono"/>
                <a:ea typeface="Roboto Mono"/>
                <a:cs typeface="Roboto Mono"/>
                <a:sym typeface="Roboto Mono"/>
              </a:rPr>
              <a:t>Mem. usage decreased to 114.20 Mb (45.5% reduction)</a:t>
            </a:r>
            <a:br>
              <a:rPr lang="de" sz="1200">
                <a:solidFill>
                  <a:srgbClr val="FFFFFF"/>
                </a:solidFill>
                <a:highlight>
                  <a:srgbClr val="000000"/>
                </a:highlight>
                <a:latin typeface="Roboto Mono"/>
                <a:ea typeface="Roboto Mono"/>
                <a:cs typeface="Roboto Mono"/>
                <a:sym typeface="Roboto Mono"/>
              </a:rPr>
            </a:br>
            <a:r>
              <a:rPr lang="de" sz="1200">
                <a:solidFill>
                  <a:srgbClr val="FFFFFF"/>
                </a:solidFill>
                <a:highlight>
                  <a:srgbClr val="000000"/>
                </a:highlight>
                <a:latin typeface="Roboto Mono"/>
                <a:ea typeface="Roboto Mono"/>
                <a:cs typeface="Roboto Mono"/>
                <a:sym typeface="Roboto Mono"/>
              </a:rPr>
              <a:t>Mem. usage decreased to 30.32 Mb (46.0% reduction)</a:t>
            </a:r>
            <a:endParaRPr sz="1200">
              <a:solidFill>
                <a:srgbClr val="FFFFFF"/>
              </a:solidFill>
              <a:highlight>
                <a:srgbClr val="000000"/>
              </a:highlight>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0" y="1655625"/>
            <a:ext cx="9144000" cy="1531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de"/>
              <a:t>3. Exploratory Data Analysis (EDA)</a:t>
            </a:r>
            <a:endParaRPr/>
          </a:p>
        </p:txBody>
      </p:sp>
      <p:sp>
        <p:nvSpPr>
          <p:cNvPr id="192" name="Google Shape;19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Train and </a:t>
            </a:r>
            <a:r>
              <a:rPr lang="de"/>
              <a:t>Test Data</a:t>
            </a:r>
            <a:endParaRPr sz="2400">
              <a:latin typeface="Calibri"/>
              <a:ea typeface="Calibri"/>
              <a:cs typeface="Calibri"/>
              <a:sym typeface="Calibri"/>
            </a:endParaRPr>
          </a:p>
        </p:txBody>
      </p:sp>
      <p:sp>
        <p:nvSpPr>
          <p:cNvPr id="198" name="Google Shape;19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8</a:t>
            </a:fld>
            <a:endParaRPr/>
          </a:p>
        </p:txBody>
      </p:sp>
      <p:pic>
        <p:nvPicPr>
          <p:cNvPr id="199" name="Google Shape;199;p32"/>
          <p:cNvPicPr preferRelativeResize="0"/>
          <p:nvPr/>
        </p:nvPicPr>
        <p:blipFill>
          <a:blip r:embed="rId3">
            <a:alphaModFix/>
          </a:blip>
          <a:stretch>
            <a:fillRect/>
          </a:stretch>
        </p:blipFill>
        <p:spPr>
          <a:xfrm>
            <a:off x="192726" y="1407400"/>
            <a:ext cx="4064349" cy="2328725"/>
          </a:xfrm>
          <a:prstGeom prst="rect">
            <a:avLst/>
          </a:prstGeom>
          <a:noFill/>
          <a:ln w="9525" cap="flat" cmpd="sng">
            <a:solidFill>
              <a:srgbClr val="D9D9D9"/>
            </a:solidFill>
            <a:prstDash val="solid"/>
            <a:round/>
            <a:headEnd type="none" w="sm" len="sm"/>
            <a:tailEnd type="none" w="sm" len="sm"/>
          </a:ln>
        </p:spPr>
      </p:pic>
      <p:pic>
        <p:nvPicPr>
          <p:cNvPr id="200" name="Google Shape;200;p32"/>
          <p:cNvPicPr preferRelativeResize="0"/>
          <p:nvPr/>
        </p:nvPicPr>
        <p:blipFill rotWithShape="1">
          <a:blip r:embed="rId4">
            <a:alphaModFix/>
          </a:blip>
          <a:srcRect l="1322"/>
          <a:stretch/>
        </p:blipFill>
        <p:spPr>
          <a:xfrm>
            <a:off x="4409475" y="1407400"/>
            <a:ext cx="4656501" cy="2328725"/>
          </a:xfrm>
          <a:prstGeom prst="rect">
            <a:avLst/>
          </a:prstGeom>
          <a:noFill/>
          <a:ln w="9525" cap="flat" cmpd="sng">
            <a:solidFill>
              <a:srgbClr val="D9D9D9"/>
            </a:solidFill>
            <a:prstDash val="solid"/>
            <a:round/>
            <a:headEnd type="none" w="sm" len="sm"/>
            <a:tailEnd type="none" w="sm" len="sm"/>
          </a:ln>
        </p:spPr>
      </p:pic>
      <p:sp>
        <p:nvSpPr>
          <p:cNvPr id="201" name="Google Shape;201;p32"/>
          <p:cNvSpPr/>
          <p:nvPr/>
        </p:nvSpPr>
        <p:spPr>
          <a:xfrm>
            <a:off x="8380250" y="1294700"/>
            <a:ext cx="685800" cy="2634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txBox="1"/>
          <p:nvPr/>
        </p:nvSpPr>
        <p:spPr>
          <a:xfrm>
            <a:off x="6873175" y="3777975"/>
            <a:ext cx="1456500" cy="200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de" b="1">
                <a:solidFill>
                  <a:srgbClr val="FF0000"/>
                </a:solidFill>
                <a:latin typeface="Roboto"/>
                <a:ea typeface="Roboto"/>
                <a:cs typeface="Roboto"/>
                <a:sym typeface="Roboto"/>
              </a:rPr>
              <a:t>Target Variable</a:t>
            </a:r>
            <a:endParaRPr b="1">
              <a:solidFill>
                <a:srgbClr val="FF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a:latin typeface="Calibri"/>
                <a:ea typeface="Calibri"/>
                <a:cs typeface="Calibri"/>
                <a:sym typeface="Calibri"/>
              </a:rPr>
              <a:t>EDA: </a:t>
            </a:r>
            <a:r>
              <a:rPr lang="de"/>
              <a:t>Merchant and Historical Transaction Data</a:t>
            </a:r>
            <a:endParaRPr sz="2400">
              <a:latin typeface="Calibri"/>
              <a:ea typeface="Calibri"/>
              <a:cs typeface="Calibri"/>
              <a:sym typeface="Calibri"/>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de"/>
              <a:t>9</a:t>
            </a:fld>
            <a:endParaRPr/>
          </a:p>
        </p:txBody>
      </p:sp>
      <p:pic>
        <p:nvPicPr>
          <p:cNvPr id="209" name="Google Shape;209;p33"/>
          <p:cNvPicPr preferRelativeResize="0"/>
          <p:nvPr/>
        </p:nvPicPr>
        <p:blipFill>
          <a:blip r:embed="rId3">
            <a:alphaModFix/>
          </a:blip>
          <a:stretch>
            <a:fillRect/>
          </a:stretch>
        </p:blipFill>
        <p:spPr>
          <a:xfrm>
            <a:off x="403625" y="1080000"/>
            <a:ext cx="5526649" cy="1993225"/>
          </a:xfrm>
          <a:prstGeom prst="rect">
            <a:avLst/>
          </a:prstGeom>
          <a:noFill/>
          <a:ln w="9525" cap="flat" cmpd="sng">
            <a:solidFill>
              <a:srgbClr val="D9D9D9"/>
            </a:solidFill>
            <a:prstDash val="solid"/>
            <a:round/>
            <a:headEnd type="none" w="sm" len="sm"/>
            <a:tailEnd type="none" w="sm" len="sm"/>
          </a:ln>
        </p:spPr>
      </p:pic>
      <p:pic>
        <p:nvPicPr>
          <p:cNvPr id="210" name="Google Shape;210;p33"/>
          <p:cNvPicPr preferRelativeResize="0"/>
          <p:nvPr/>
        </p:nvPicPr>
        <p:blipFill>
          <a:blip r:embed="rId4">
            <a:alphaModFix/>
          </a:blip>
          <a:stretch>
            <a:fillRect/>
          </a:stretch>
        </p:blipFill>
        <p:spPr>
          <a:xfrm>
            <a:off x="3801700" y="2146725"/>
            <a:ext cx="4938674" cy="2384662"/>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1418</Words>
  <Application>Microsoft Office PowerPoint</Application>
  <PresentationFormat>Экран (16:9)</PresentationFormat>
  <Paragraphs>255</Paragraphs>
  <Slides>46</Slides>
  <Notes>46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46</vt:i4>
      </vt:variant>
    </vt:vector>
  </HeadingPairs>
  <TitlesOfParts>
    <vt:vector size="53" baseType="lpstr">
      <vt:lpstr>Calibri</vt:lpstr>
      <vt:lpstr>Arial</vt:lpstr>
      <vt:lpstr>Roboto Mono</vt:lpstr>
      <vt:lpstr>Roboto Light</vt:lpstr>
      <vt:lpstr>Roboto</vt:lpstr>
      <vt:lpstr>Simple Light</vt:lpstr>
      <vt:lpstr>Simple Light</vt:lpstr>
      <vt:lpstr>Elo Kaggle Challenge - Final Results Group 6 -</vt:lpstr>
      <vt:lpstr>Our approach to solve the Elo Challenge</vt:lpstr>
      <vt:lpstr>1. Project Understanding</vt:lpstr>
      <vt:lpstr>Project Understanding: Data Overview and Challenge</vt:lpstr>
      <vt:lpstr>2. Data Loading </vt:lpstr>
      <vt:lpstr>Data Loading and Size Reduction</vt:lpstr>
      <vt:lpstr>3. Exploratory Data Analysis (EDA)</vt:lpstr>
      <vt:lpstr>EDA: Train and Test Data</vt:lpstr>
      <vt:lpstr>EDA: Merchant and Historical Transaction Data</vt:lpstr>
      <vt:lpstr>Missing Values Check: Train Data</vt:lpstr>
      <vt:lpstr>Missing Values: Overview of Analysis</vt:lpstr>
      <vt:lpstr>Missing Values: New Merchants Example</vt:lpstr>
      <vt:lpstr>EDA: Feature Analysis</vt:lpstr>
      <vt:lpstr>EDA: Feature Analysis</vt:lpstr>
      <vt:lpstr>EDA: Feature Analysis</vt:lpstr>
      <vt:lpstr>EDA: Feature Analysis</vt:lpstr>
      <vt:lpstr>EDA: Feature Analysis</vt:lpstr>
      <vt:lpstr>EDA: Distribution of Target Variable</vt:lpstr>
      <vt:lpstr>EDA: Correlation of Features and Target Variable</vt:lpstr>
      <vt:lpstr>EDA: Correlation of Features and Target Variable</vt:lpstr>
      <vt:lpstr>Column Analysis: purchase_amount</vt:lpstr>
      <vt:lpstr>Column Analysis: purchase_amount</vt:lpstr>
      <vt:lpstr>Column Analysis: purchase_amount</vt:lpstr>
      <vt:lpstr>Feature Analysis: Yearly and Monthly Histogram</vt:lpstr>
      <vt:lpstr>Feature Analysis: Daily and Hourly Histogram</vt:lpstr>
      <vt:lpstr>Feature Analysis: state_id and city_id Histogram</vt:lpstr>
      <vt:lpstr>Feature Analysis: subsector_id Histogram</vt:lpstr>
      <vt:lpstr>4. Data Preprocessing</vt:lpstr>
      <vt:lpstr>Data Preprocessing</vt:lpstr>
      <vt:lpstr>Data Preprocessing</vt:lpstr>
      <vt:lpstr>Презентация PowerPoint</vt:lpstr>
      <vt:lpstr>Презентация PowerPoint</vt:lpstr>
      <vt:lpstr>5. Data Cleaning</vt:lpstr>
      <vt:lpstr>Data Cleaning</vt:lpstr>
      <vt:lpstr>Data Cleaning</vt:lpstr>
      <vt:lpstr>6. Modeling</vt:lpstr>
      <vt:lpstr>Linear Models: Why we used Linear, Ridge and Lasso Regression</vt:lpstr>
      <vt:lpstr>Non-linear Models: Why we used Trees and Random Forest</vt:lpstr>
      <vt:lpstr>Modeling: How we applied the selected Models</vt:lpstr>
      <vt:lpstr>Results of Modeling: Comparison of RMSE</vt:lpstr>
      <vt:lpstr>7. Feature Importance</vt:lpstr>
      <vt:lpstr>Feature Importance: Overview</vt:lpstr>
      <vt:lpstr>8. Model Submission and Conclusion</vt:lpstr>
      <vt:lpstr>Our main Challenges during the Project</vt:lpstr>
      <vt:lpstr>Result and 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Elo Kaggle Challenge - Final Results Group 6 -</dc:title>
  <cp:lastModifiedBy>Таразали</cp:lastModifiedBy>
  <cp:revision>1</cp:revision>
  <dcterms:modified xsi:type="dcterms:W3CDTF">2019-01-30T10:59:15Z</dcterms:modified>
</cp:coreProperties>
</file>