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3"/>
    <p:restoredTop sz="94675"/>
  </p:normalViewPr>
  <p:slideViewPr>
    <p:cSldViewPr snapToGrid="0">
      <p:cViewPr>
        <p:scale>
          <a:sx n="130" d="100"/>
          <a:sy n="130" d="100"/>
        </p:scale>
        <p:origin x="1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94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0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4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69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76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6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6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7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6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6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7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4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0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1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5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AAD0C-67F1-C24D-8B07-C9A2A9245DB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72DAE-D4D9-2945-A39D-C8993E9D5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59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echnologyadvice.com/blog/information-technology/how-to-use-an-ap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smicjs.com/blog/graphql-vs-rest-a-quick-guide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raygun.com/blog/soap-vs-rest-vs-jso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blog.postman.com/what-is-grpc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_stringify.asp" TargetMode="External"/><Relationship Id="rId2" Type="http://schemas.openxmlformats.org/officeDocument/2006/relationships/hyperlink" Target="https://www.w3schools.com/js/js_json_parse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onlint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eather.gc.ca/" TargetMode="External"/><Relationship Id="rId2" Type="http://schemas.openxmlformats.org/officeDocument/2006/relationships/hyperlink" Target="https://www.weather.gov/documentation/services-web-api?ref=public_apis&amp;utm_medium=websi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98319-6F68-ED48-9056-03B24E16F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What’s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810BB-95C5-6041-E473-6381B380B8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73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91DBE-4FD2-BEA3-3CD7-EB6BF994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95352"/>
            <a:ext cx="9905998" cy="634929"/>
          </a:xfrm>
        </p:spPr>
        <p:txBody>
          <a:bodyPr/>
          <a:lstStyle/>
          <a:p>
            <a:r>
              <a:rPr lang="en-US" dirty="0"/>
              <a:t>API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EFCD9D-1252-9508-E0D3-FB6A90303D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563" y="1604398"/>
            <a:ext cx="7681695" cy="48352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071233-371D-D4E4-7F2B-BDC9F729C0F0}"/>
              </a:ext>
            </a:extLst>
          </p:cNvPr>
          <p:cNvSpPr txBox="1"/>
          <p:nvPr/>
        </p:nvSpPr>
        <p:spPr>
          <a:xfrm>
            <a:off x="1141412" y="930281"/>
            <a:ext cx="95659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i="0" dirty="0">
                <a:solidFill>
                  <a:srgbClr val="212121"/>
                </a:solidFill>
                <a:effectLst/>
                <a:latin typeface="Inter"/>
              </a:rPr>
              <a:t>An API, which stands for application programming interface, is a set of protocols that enable different software components to communicate and transfer data.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809E0D-EB38-3445-B3B8-2390A0A81C6F}"/>
              </a:ext>
            </a:extLst>
          </p:cNvPr>
          <p:cNvSpPr txBox="1"/>
          <p:nvPr/>
        </p:nvSpPr>
        <p:spPr>
          <a:xfrm>
            <a:off x="1141412" y="6590331"/>
            <a:ext cx="29974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Reference: https://</a:t>
            </a:r>
            <a:r>
              <a:rPr lang="en-US" sz="1000" dirty="0" err="1"/>
              <a:t>www.postman.com</a:t>
            </a:r>
            <a:r>
              <a:rPr lang="en-US" sz="1000" dirty="0"/>
              <a:t>/what-is-an-</a:t>
            </a:r>
            <a:r>
              <a:rPr lang="en-US" sz="1000" dirty="0" err="1"/>
              <a:t>api</a:t>
            </a:r>
            <a:r>
              <a:rPr lang="en-US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4143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2D19-3AA3-8934-4CD9-F80B7427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1509"/>
          </a:xfrm>
        </p:spPr>
        <p:txBody>
          <a:bodyPr/>
          <a:lstStyle/>
          <a:p>
            <a:r>
              <a:rPr lang="en-US" dirty="0">
                <a:hlinkClick r:id="rId2"/>
              </a:rPr>
              <a:t>Key components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5620-3104-BB20-9EDE-643BFEF21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0027"/>
            <a:ext cx="9905999" cy="4078840"/>
          </a:xfrm>
        </p:spPr>
        <p:txBody>
          <a:bodyPr>
            <a:normAutofit/>
          </a:bodyPr>
          <a:lstStyle/>
          <a:p>
            <a:r>
              <a:rPr lang="en-US" dirty="0"/>
              <a:t>Http Method</a:t>
            </a:r>
          </a:p>
          <a:p>
            <a:r>
              <a:rPr lang="en-US" dirty="0"/>
              <a:t>Endpoint</a:t>
            </a:r>
          </a:p>
          <a:p>
            <a:r>
              <a:rPr lang="en-US" dirty="0"/>
              <a:t>Parameters</a:t>
            </a:r>
          </a:p>
          <a:p>
            <a:r>
              <a:rPr lang="en-US" dirty="0"/>
              <a:t>Header</a:t>
            </a:r>
          </a:p>
          <a:p>
            <a:r>
              <a:rPr lang="en-US" dirty="0"/>
              <a:t>Cookies</a:t>
            </a:r>
          </a:p>
          <a:p>
            <a:r>
              <a:rPr lang="en-US" dirty="0"/>
              <a:t>Body</a:t>
            </a:r>
          </a:p>
          <a:p>
            <a:r>
              <a:rPr lang="en-US" dirty="0"/>
              <a:t>Status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61041-55B8-2E73-9872-02179D7F8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504" y="2281598"/>
            <a:ext cx="7772400" cy="22948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4CE091-6590-1E15-ADFC-BB04EC50CFB6}"/>
              </a:ext>
            </a:extLst>
          </p:cNvPr>
          <p:cNvSpPr txBox="1"/>
          <p:nvPr/>
        </p:nvSpPr>
        <p:spPr>
          <a:xfrm>
            <a:off x="1245009" y="6460376"/>
            <a:ext cx="4849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Reference: </a:t>
            </a:r>
            <a:r>
              <a:rPr lang="en-US" sz="1000" dirty="0">
                <a:hlinkClick r:id="rId2"/>
              </a:rPr>
              <a:t>https://technologyadvice.com/blog/information-technology/how-to-use-an-api/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5773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AFEA-8F42-FBF8-69CD-7DA005EF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7822"/>
            <a:ext cx="9905998" cy="600682"/>
          </a:xfrm>
        </p:spPr>
        <p:txBody>
          <a:bodyPr/>
          <a:lstStyle/>
          <a:p>
            <a:r>
              <a:rPr lang="en-US" dirty="0"/>
              <a:t>API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B724-AD44-FB13-414D-FDA3BC241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376478"/>
            <a:ext cx="3509246" cy="4414723"/>
          </a:xfrm>
        </p:spPr>
        <p:txBody>
          <a:bodyPr/>
          <a:lstStyle/>
          <a:p>
            <a:r>
              <a:rPr lang="en-US" dirty="0">
                <a:hlinkClick r:id="rId2"/>
              </a:rPr>
              <a:t>SOAP API</a:t>
            </a:r>
            <a:endParaRPr lang="en-US" dirty="0"/>
          </a:p>
          <a:p>
            <a:r>
              <a:rPr lang="en-US" dirty="0"/>
              <a:t>REST API</a:t>
            </a:r>
          </a:p>
          <a:p>
            <a:r>
              <a:rPr lang="en-US" dirty="0" err="1">
                <a:hlinkClick r:id="rId3"/>
              </a:rPr>
              <a:t>GraphQL</a:t>
            </a:r>
            <a:endParaRPr lang="en-US" dirty="0"/>
          </a:p>
          <a:p>
            <a:r>
              <a:rPr lang="en-US" dirty="0" err="1">
                <a:hlinkClick r:id="rId4"/>
              </a:rPr>
              <a:t>gRPC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15CCAD-7408-227A-A177-9C8AB6446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557" y="238902"/>
            <a:ext cx="5683845" cy="396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BE512-A7B8-0C95-B7FD-EC07B0BC23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576" y="3933191"/>
            <a:ext cx="4564144" cy="2856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709A0B-6751-2D1C-0164-6961E7318F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6611" y="4594887"/>
            <a:ext cx="4310011" cy="184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3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F42D-7AF1-0A89-BCFF-806F9F78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4558"/>
            <a:ext cx="9905998" cy="939894"/>
          </a:xfrm>
        </p:spPr>
        <p:txBody>
          <a:bodyPr/>
          <a:lstStyle/>
          <a:p>
            <a:r>
              <a:rPr lang="en-US" dirty="0"/>
              <a:t>JSON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665A-43C2-809A-78DA-5C85BD109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1380"/>
            <a:ext cx="9905999" cy="4286864"/>
          </a:xfrm>
        </p:spPr>
        <p:txBody>
          <a:bodyPr>
            <a:normAutofit lnSpcReduction="10000"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F0502020204030204" pitchFamily="34" charset="0"/>
              </a:rPr>
              <a:t>JSON Data - A Name and a Value</a:t>
            </a: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String, Number, Boolean</a:t>
            </a:r>
          </a:p>
          <a:p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Object</a:t>
            </a:r>
          </a:p>
          <a:p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CA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C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Array</a:t>
            </a:r>
            <a:endParaRPr lang="en-CA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</a:t>
            </a:r>
            <a:endParaRPr lang="en-CA" b="0" i="0" dirty="0">
              <a:solidFill>
                <a:srgbClr val="000000"/>
              </a:solidFill>
              <a:effectLst/>
              <a:latin typeface="Segoe U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B18F7-7F96-4CD8-3E84-813F14EB91D7}"/>
              </a:ext>
            </a:extLst>
          </p:cNvPr>
          <p:cNvSpPr txBox="1"/>
          <p:nvPr/>
        </p:nvSpPr>
        <p:spPr>
          <a:xfrm>
            <a:off x="1563329" y="2218162"/>
            <a:ext cx="798379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 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middlename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 null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sale"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6A6CAD-19BE-4D8A-35A6-532F0A112327}"/>
              </a:ext>
            </a:extLst>
          </p:cNvPr>
          <p:cNvSpPr txBox="1"/>
          <p:nvPr/>
        </p:nvSpPr>
        <p:spPr>
          <a:xfrm>
            <a:off x="1563329" y="4833335"/>
            <a:ext cx="7983792" cy="181588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"employees"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</a:t>
            </a:r>
            <a:br>
              <a:rPr lang="en-CA" sz="1600" dirty="0"/>
            </a:b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CA" sz="1600" dirty="0"/>
            </a:b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"Anna"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"Smith"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  <a:br>
              <a:rPr lang="en-CA" sz="1600" dirty="0"/>
            </a:b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CA" sz="16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"Peter"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"Jones"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sz="1600" dirty="0"/>
            </a:br>
            <a:r>
              <a:rPr lang="en-CA" sz="1600" dirty="0"/>
              <a:t>      </a:t>
            </a:r>
            <a:r>
              <a:rPr lang="en-CA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CA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CA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2B485-3B1C-0AAE-2E79-767764AD7A1B}"/>
              </a:ext>
            </a:extLst>
          </p:cNvPr>
          <p:cNvSpPr txBox="1"/>
          <p:nvPr/>
        </p:nvSpPr>
        <p:spPr>
          <a:xfrm>
            <a:off x="1563329" y="3235403"/>
            <a:ext cx="798379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CA" dirty="0"/>
            </a:br>
            <a:r>
              <a:rPr lang="en-CA" dirty="0"/>
              <a:t>    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"employee"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city"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"New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York"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CA" dirty="0"/>
            </a:b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079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7C2-1CF4-F89B-87BF-AEA0E83BE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9172"/>
          </a:xfrm>
        </p:spPr>
        <p:txBody>
          <a:bodyPr/>
          <a:lstStyle/>
          <a:p>
            <a:r>
              <a:rPr lang="en-US" dirty="0" err="1"/>
              <a:t>JSOn</a:t>
            </a:r>
            <a:r>
              <a:rPr lang="en-US" dirty="0"/>
              <a:t> parser &amp; </a:t>
            </a:r>
            <a:r>
              <a:rPr lang="en-US" dirty="0" err="1"/>
              <a:t>stringify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3385-7FEC-EE05-386A-C89793CE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448232"/>
            <a:ext cx="9905999" cy="37912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Parser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When receiving data from a web server, the data is always a string.</a:t>
            </a:r>
          </a:p>
          <a:p>
            <a:pPr marL="0" indent="0">
              <a:buNone/>
            </a:pPr>
            <a:r>
              <a:rPr lang="en-US" dirty="0"/>
              <a:t>    Parse the data with </a:t>
            </a:r>
            <a:r>
              <a:rPr lang="en-US" dirty="0" err="1"/>
              <a:t>JSON.parse</a:t>
            </a:r>
            <a:r>
              <a:rPr lang="en-US" dirty="0"/>
              <a:t>(), and the data becomes a JSON object.</a:t>
            </a:r>
          </a:p>
          <a:p>
            <a:r>
              <a:rPr lang="en-US" dirty="0">
                <a:hlinkClick r:id="rId3"/>
              </a:rPr>
              <a:t>Stringify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Convert any JSON datatype into a string with </a:t>
            </a:r>
            <a:r>
              <a:rPr lang="en-US" dirty="0" err="1"/>
              <a:t>JSON.stringify</a:t>
            </a:r>
            <a:r>
              <a:rPr lang="en-US" dirty="0"/>
              <a:t>().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Validator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CAF0B-B949-3742-C4A8-979AE1ED88E5}"/>
              </a:ext>
            </a:extLst>
          </p:cNvPr>
          <p:cNvSpPr txBox="1"/>
          <p:nvPr/>
        </p:nvSpPr>
        <p:spPr>
          <a:xfrm>
            <a:off x="1141412" y="1346396"/>
            <a:ext cx="7983793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  <a:latin typeface="Consolas" panose="020B0609020204030204" pitchFamily="49" charset="0"/>
              </a:rPr>
              <a:t>const m</a:t>
            </a:r>
            <a:r>
              <a:rPr lang="en-CA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yvar1 = 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'{"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name":"John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 "age":30, "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car":null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}'</a:t>
            </a:r>
          </a:p>
          <a:p>
            <a:endParaRPr lang="en-CA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CA" dirty="0">
                <a:solidFill>
                  <a:srgbClr val="000000"/>
                </a:solidFill>
                <a:latin typeface="Consolas" panose="020B0609020204030204" pitchFamily="49" charset="0"/>
              </a:rPr>
              <a:t>const m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yvar2 = {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name"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"John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CA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CA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car"</a:t>
            </a:r>
            <a:r>
              <a:rPr lang="en-CA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CA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83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24C7-45D6-2849-E9E4-635F6234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66C68-4BE3-8052-700D-88C7B062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9471"/>
            <a:ext cx="9905999" cy="4001730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solidFill>
                  <a:schemeClr val="bg1"/>
                </a:solidFill>
                <a:latin typeface="-apple-system"/>
              </a:rPr>
              <a:t>Show your city current temperature, and tomorrow (or next 3 days) forecast.</a:t>
            </a:r>
            <a:endParaRPr lang="en-CA" b="0" i="0" dirty="0">
              <a:solidFill>
                <a:schemeClr val="bg1"/>
              </a:solidFill>
              <a:effectLst/>
              <a:latin typeface="-apple-system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CA" b="0" i="0" dirty="0">
                <a:solidFill>
                  <a:srgbClr val="B8FA56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National Weather Service API</a:t>
            </a:r>
            <a:endParaRPr lang="en-CA" b="0" i="0" dirty="0">
              <a:solidFill>
                <a:srgbClr val="81A1C1"/>
              </a:solidFill>
              <a:effectLst/>
              <a:latin typeface="-apple-system"/>
            </a:endParaRPr>
          </a:p>
          <a:p>
            <a:r>
              <a:rPr lang="en-CA" i="0" dirty="0">
                <a:solidFill>
                  <a:srgbClr val="F3F3F3"/>
                </a:solidFill>
                <a:effectLst/>
                <a:latin typeface="-apple-system"/>
                <a:hlinkClick r:id="rId3"/>
              </a:rPr>
              <a:t>Canadian weather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75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{E5E60EF0-AD25-814C-886F-EF5CCF7024C4}tf10001122</Template>
  <TotalTime>1486</TotalTime>
  <Words>295</Words>
  <Application>Microsoft Macintosh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-apple-system</vt:lpstr>
      <vt:lpstr>Inter</vt:lpstr>
      <vt:lpstr>Arial</vt:lpstr>
      <vt:lpstr>Consolas</vt:lpstr>
      <vt:lpstr>Segoe UI</vt:lpstr>
      <vt:lpstr>Tw Cen MT</vt:lpstr>
      <vt:lpstr>Circuit</vt:lpstr>
      <vt:lpstr>What’s API</vt:lpstr>
      <vt:lpstr>API</vt:lpstr>
      <vt:lpstr>Key components</vt:lpstr>
      <vt:lpstr>API Type</vt:lpstr>
      <vt:lpstr>JSON Data type</vt:lpstr>
      <vt:lpstr>JSOn parser &amp; stringify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API</dc:title>
  <dc:creator>Tony Xu</dc:creator>
  <cp:lastModifiedBy>Tony Xu</cp:lastModifiedBy>
  <cp:revision>7</cp:revision>
  <dcterms:created xsi:type="dcterms:W3CDTF">2025-09-26T00:15:15Z</dcterms:created>
  <dcterms:modified xsi:type="dcterms:W3CDTF">2025-09-27T01:01:24Z</dcterms:modified>
</cp:coreProperties>
</file>