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580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0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1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5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7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08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2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2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1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6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1" r:id="rId6"/>
    <p:sldLayoutId id="2147483977" r:id="rId7"/>
    <p:sldLayoutId id="2147483978" r:id="rId8"/>
    <p:sldLayoutId id="2147483979" r:id="rId9"/>
    <p:sldLayoutId id="2147483980" r:id="rId10"/>
    <p:sldLayoutId id="214748398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pt-br/learning/performance/what-is-load-balancing/#O%20Que%20%C3%89%20Balanceamento%20de%20carga?" TargetMode="External" /><Relationship Id="rId2" Type="http://schemas.openxmlformats.org/officeDocument/2006/relationships/hyperlink" Target="https://www.cloudflare.com/pt-br/learning/performance/types-of-load-balancing-algorithms/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0" name="Rectangle 263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65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099AD-5670-C04D-F5AC-FFD03F98B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000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72" name="Freeform: Shape 267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25C01C-08B9-D207-F5FC-C823A3706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Balançeadores de carga</a:t>
            </a:r>
          </a:p>
        </p:txBody>
      </p:sp>
    </p:spTree>
    <p:extLst>
      <p:ext uri="{BB962C8B-B14F-4D97-AF65-F5344CB8AC3E}">
        <p14:creationId xmlns:p14="http://schemas.microsoft.com/office/powerpoint/2010/main" val="99974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981E7-70FB-005F-EE20-DFA3B6DC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dirty="0"/>
              <a:t>MONITORAMENTO DE SERVIDOR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E2B4DA-FD97-F023-461E-CDE76C52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617995"/>
            <a:ext cx="8977509" cy="1622009"/>
          </a:xfrm>
        </p:spPr>
        <p:txBody>
          <a:bodyPr/>
          <a:lstStyle/>
          <a:p>
            <a:r>
              <a:rPr lang="pt-BR" dirty="0"/>
              <a:t>Se um servidor ou grupo de servidores estiver com performance lenta, o balanceador de carga distribuirá menos tráfego para ele. Se um servidor ou grupo de servidores falhar completamente, o balanceador de carga redirecionará o tráfego para outro grupo de servidores, um processo conhecido como "</a:t>
            </a:r>
            <a:r>
              <a:rPr lang="pt-BR" dirty="0" err="1"/>
              <a:t>failover</a:t>
            </a:r>
            <a:r>
              <a:rPr lang="pt-BR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38335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01F19-B4A5-7D8A-DCAF-2795A34D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dirty="0"/>
              <a:t>Benefícios de um balanceador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4FEF76-649F-2E38-F14F-6B54A13C1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245" y="2739679"/>
            <a:ext cx="8977509" cy="3141785"/>
          </a:xfrm>
        </p:spPr>
        <p:txBody>
          <a:bodyPr/>
          <a:lstStyle/>
          <a:p>
            <a:r>
              <a:rPr lang="pt-BR" dirty="0"/>
              <a:t>Melhor Desempenho: Reduz a sobrecarga em cada servidor, tornando-os mais eficientes.</a:t>
            </a:r>
          </a:p>
          <a:p>
            <a:r>
              <a:rPr lang="pt-BR" dirty="0"/>
              <a:t>Disponibilidade: Se um servidor falhar, o balanceador de carga redireciona o tráfego para outros servidores.</a:t>
            </a:r>
          </a:p>
          <a:p>
            <a:r>
              <a:rPr lang="pt-BR" dirty="0"/>
              <a:t>Confiabilidade: Garante que os serviços estejam sempre disponíveis para os usuários.</a:t>
            </a:r>
          </a:p>
        </p:txBody>
      </p:sp>
    </p:spTree>
    <p:extLst>
      <p:ext uri="{BB962C8B-B14F-4D97-AF65-F5344CB8AC3E}">
        <p14:creationId xmlns:p14="http://schemas.microsoft.com/office/powerpoint/2010/main" val="15582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01F19-B4A5-7D8A-DCAF-2795A34D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dirty="0"/>
              <a:t>Empresas que oferecem balanceamento</a:t>
            </a:r>
          </a:p>
        </p:txBody>
      </p:sp>
      <p:pic>
        <p:nvPicPr>
          <p:cNvPr id="7" name="Espaço Reservado para Conteúdo 6" descr="Logotipo&#10;&#10;Descrição gerada automaticamente">
            <a:extLst>
              <a:ext uri="{FF2B5EF4-FFF2-40B4-BE49-F238E27FC236}">
                <a16:creationId xmlns:a16="http://schemas.microsoft.com/office/drawing/2014/main" id="{2EE83776-8D16-DE41-4473-E3470B428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489" y="2307024"/>
            <a:ext cx="5245644" cy="3040809"/>
          </a:xfr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CDA4E0F8-E066-EBB2-C28F-D3D18A3BC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63" y="3354844"/>
            <a:ext cx="4039267" cy="2269957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43C68CB5-07C0-ECD5-2257-2D4AF45DB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42" y="1692934"/>
            <a:ext cx="4039268" cy="226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0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945EE-9601-BE64-6082-826880B0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u="sng" dirty="0"/>
              <a:t>Conclusão: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73756A-3737-720C-232E-3DDE2D74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245" y="2803688"/>
            <a:ext cx="8977509" cy="1747290"/>
          </a:xfrm>
        </p:spPr>
        <p:txBody>
          <a:bodyPr/>
          <a:lstStyle/>
          <a:p>
            <a:r>
              <a:rPr lang="pt-BR" dirty="0"/>
              <a:t>Em resumo, o balanceamento de carga é essencial para manter aplicativos da internet funcionando corretamente, distribuindo as cargas de trabalho entre servidores de forma inteligente e eficiente.</a:t>
            </a:r>
          </a:p>
        </p:txBody>
      </p:sp>
    </p:spTree>
    <p:extLst>
      <p:ext uri="{BB962C8B-B14F-4D97-AF65-F5344CB8AC3E}">
        <p14:creationId xmlns:p14="http://schemas.microsoft.com/office/powerpoint/2010/main" val="137187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33137-3ADF-A7AD-6DD2-5F0023C3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D84630-2CEF-019A-95B5-FA1476EC9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Tipos de algoritmos de </a:t>
            </a:r>
            <a:r>
              <a:rPr lang="es-ES" dirty="0" err="1">
                <a:hlinkClick r:id="rId2"/>
              </a:rPr>
              <a:t>balanceamento</a:t>
            </a:r>
            <a:r>
              <a:rPr lang="es-ES" dirty="0">
                <a:hlinkClick r:id="rId2"/>
              </a:rPr>
              <a:t> de carga | </a:t>
            </a:r>
            <a:r>
              <a:rPr lang="es-ES" dirty="0" err="1">
                <a:hlinkClick r:id="rId2"/>
              </a:rPr>
              <a:t>Cloudflare</a:t>
            </a:r>
            <a:endParaRPr lang="es-ES" dirty="0"/>
          </a:p>
          <a:p>
            <a:r>
              <a:rPr lang="pt-BR" dirty="0">
                <a:hlinkClick r:id="rId3"/>
              </a:rPr>
              <a:t>O que é balanceamento de carga? | Como funcionam os balanceadores de carga | </a:t>
            </a:r>
            <a:r>
              <a:rPr lang="pt-BR" dirty="0" err="1">
                <a:hlinkClick r:id="rId3"/>
              </a:rPr>
              <a:t>Cloudflare</a:t>
            </a:r>
            <a:endParaRPr lang="pt-BR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18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8A23DEB-8494-976C-8FA7-7C45EC4F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A133F0-C11E-9E26-9224-D10C930F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950" y="1119424"/>
            <a:ext cx="8631936" cy="1225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t-BR" sz="3200" spc="530" dirty="0"/>
              <a:t>O que é um </a:t>
            </a:r>
            <a:r>
              <a:rPr lang="pt-BR" sz="3200" spc="530" dirty="0" err="1"/>
              <a:t>BALANCEADOr</a:t>
            </a:r>
            <a:r>
              <a:rPr lang="pt-BR" sz="3200" spc="530" dirty="0"/>
              <a:t> de carga?</a:t>
            </a:r>
            <a:endParaRPr lang="en-US" sz="3200" spc="53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B16A44-9908-5584-D4F7-1ACE9A59EA9B}"/>
              </a:ext>
            </a:extLst>
          </p:cNvPr>
          <p:cNvSpPr txBox="1"/>
          <p:nvPr/>
        </p:nvSpPr>
        <p:spPr>
          <a:xfrm>
            <a:off x="1274950" y="2459504"/>
            <a:ext cx="9025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Um balanceador de carga é um dispositivo ou software que distribui o tráfego de rede de forma equilibrada entre vários servidores ou recursos de computação;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Ele é usado para otimizar o desempenho, aumentar a disponibilidade e garantir a confiabilidade de um sistema ou aplicativo.</a:t>
            </a:r>
          </a:p>
        </p:txBody>
      </p:sp>
    </p:spTree>
    <p:extLst>
      <p:ext uri="{BB962C8B-B14F-4D97-AF65-F5344CB8AC3E}">
        <p14:creationId xmlns:p14="http://schemas.microsoft.com/office/powerpoint/2010/main" val="405223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C7D16-56D7-20A7-6EB6-6455D6D0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042" y="1233199"/>
            <a:ext cx="8977511" cy="755315"/>
          </a:xfrm>
        </p:spPr>
        <p:txBody>
          <a:bodyPr anchor="t"/>
          <a:lstStyle/>
          <a:p>
            <a:r>
              <a:rPr lang="pt-BR" dirty="0"/>
              <a:t>Exemplo</a:t>
            </a:r>
          </a:p>
        </p:txBody>
      </p:sp>
      <p:pic>
        <p:nvPicPr>
          <p:cNvPr id="1026" name="Picture 2" descr="Sem balanceamento de carga - o servidor fica sobrecarregado, o serviço fica lento">
            <a:extLst>
              <a:ext uri="{FF2B5EF4-FFF2-40B4-BE49-F238E27FC236}">
                <a16:creationId xmlns:a16="http://schemas.microsoft.com/office/drawing/2014/main" id="{2D63C2C8-F0A5-C48D-E157-F4D42367B8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78" y="2307024"/>
            <a:ext cx="4574703" cy="331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 balanceamento de carga - a carga de trabalho é distribuída uniformemente">
            <a:extLst>
              <a:ext uri="{FF2B5EF4-FFF2-40B4-BE49-F238E27FC236}">
                <a16:creationId xmlns:a16="http://schemas.microsoft.com/office/drawing/2014/main" id="{89629470-BF6B-AE83-AF94-041E5156E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964" y="2412715"/>
            <a:ext cx="4429258" cy="321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45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3A1A8-5DA8-82E4-C79C-AB8983CF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dirty="0"/>
              <a:t>Qual a função de um Balanceador de carga?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6E9E4-ED9B-E2C7-E093-04D821AA7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611663"/>
            <a:ext cx="8977509" cy="3141785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O balanceador e um recurso usado para atingir escalabilidade e disponibilidade, promovendo a melhoria do desempenho da aplicação e a funcionalidade ;</a:t>
            </a:r>
          </a:p>
          <a:p>
            <a:r>
              <a:rPr lang="pt-BR" sz="2000" dirty="0"/>
              <a:t>Garante a estabilidade no tempo de resposta das requisições, de acordo com os valores limites;</a:t>
            </a:r>
          </a:p>
          <a:p>
            <a:r>
              <a:rPr lang="pt-BR" sz="2000" dirty="0"/>
              <a:t> Oferece escalabilidade de serviços e recursos, ou seja, a medida que houver aumento de demanda (novas aplicações ou maior número de usuários conectados), mais recursos podem ser alocados.</a:t>
            </a:r>
          </a:p>
        </p:txBody>
      </p:sp>
    </p:spTree>
    <p:extLst>
      <p:ext uri="{BB962C8B-B14F-4D97-AF65-F5344CB8AC3E}">
        <p14:creationId xmlns:p14="http://schemas.microsoft.com/office/powerpoint/2010/main" val="143323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FBF50-061B-CF13-221A-A25C8F66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dirty="0"/>
              <a:t>Como funciona um Balanceador de carga?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90C318-5494-4D61-DD19-90151175B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926080"/>
            <a:ext cx="8977509" cy="2635344"/>
          </a:xfrm>
        </p:spPr>
        <p:txBody>
          <a:bodyPr>
            <a:normAutofit/>
          </a:bodyPr>
          <a:lstStyle/>
          <a:p>
            <a:r>
              <a:rPr lang="pt-BR" sz="2000" dirty="0"/>
              <a:t>Os balanceadores de carga determinam qual servidor deve tratar cada solicitação com base em vários algoritmos diferentes. Esses algoritmos se dividem em duas categorias principais: estáticos e dinâmicos.</a:t>
            </a:r>
          </a:p>
        </p:txBody>
      </p:sp>
    </p:spTree>
    <p:extLst>
      <p:ext uri="{BB962C8B-B14F-4D97-AF65-F5344CB8AC3E}">
        <p14:creationId xmlns:p14="http://schemas.microsoft.com/office/powerpoint/2010/main" val="110053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687C9-D284-FB96-8935-561F3CC4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dirty="0"/>
              <a:t>Algoritmos Estáticos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F4902B-E38B-BE4E-BCCC-67FBD533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629951"/>
            <a:ext cx="8977509" cy="1073825"/>
          </a:xfrm>
        </p:spPr>
        <p:txBody>
          <a:bodyPr>
            <a:normAutofit/>
          </a:bodyPr>
          <a:lstStyle/>
          <a:p>
            <a:r>
              <a:rPr lang="pt-BR" sz="2000" dirty="0"/>
              <a:t>Esses algoritmos atribuem solicitações com base em regras fixas, como distribuir igualmente entre servidores.</a:t>
            </a:r>
          </a:p>
        </p:txBody>
      </p:sp>
    </p:spTree>
    <p:extLst>
      <p:ext uri="{BB962C8B-B14F-4D97-AF65-F5344CB8AC3E}">
        <p14:creationId xmlns:p14="http://schemas.microsoft.com/office/powerpoint/2010/main" val="236768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2BC18-127A-4B61-2D51-5DE50BD3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dirty="0"/>
              <a:t>Algoritmos Dinâmicos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D5A0E2-F509-A446-6658-CE9569CBE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684815"/>
            <a:ext cx="8977509" cy="2371817"/>
          </a:xfrm>
        </p:spPr>
        <p:txBody>
          <a:bodyPr>
            <a:normAutofit/>
          </a:bodyPr>
          <a:lstStyle/>
          <a:p>
            <a:r>
              <a:rPr lang="pt-BR" sz="2000" dirty="0"/>
              <a:t>Esses algoritmos ajustam a distribuição com base em fatores em tempo real, como a carga atual de cada servidor.</a:t>
            </a:r>
          </a:p>
          <a:p>
            <a:r>
              <a:rPr lang="pt-BR" sz="2000" dirty="0"/>
              <a:t>Existem vários tipos de algoritmos de balanceamento de carga dinâmico, incluindo conexão mínima, conexão mínima ponderada, balanceamento de carga baseado em recursos e baseado em geolocalização.</a:t>
            </a:r>
          </a:p>
        </p:txBody>
      </p:sp>
    </p:spTree>
    <p:extLst>
      <p:ext uri="{BB962C8B-B14F-4D97-AF65-F5344CB8AC3E}">
        <p14:creationId xmlns:p14="http://schemas.microsoft.com/office/powerpoint/2010/main" val="216917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590B6-0D32-DB00-52CA-52E7EB6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44" y="1216152"/>
            <a:ext cx="8977511" cy="725112"/>
          </a:xfrm>
        </p:spPr>
        <p:txBody>
          <a:bodyPr anchor="t"/>
          <a:lstStyle/>
          <a:p>
            <a:r>
              <a:rPr lang="pt-BR" dirty="0"/>
              <a:t>Exemplos de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EE6B5-6398-ECA4-F05E-0F4AD322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392" y="2376343"/>
            <a:ext cx="8977509" cy="314178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IP HASH – Com base em uma hash gerada através de uma conversão matemática dos endereços IP de origem e de destino do tráfego, a conexão é atribuída a um servidor específico.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FIRST AVAILABLE - Com este método, a primeira solicitação vai para o primeiro servidor disponível. É simples e eficaz para distribuir carga igualmente entre os servidores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ROUD ROBIN - Aqui, as solicitações são distribuídas sequencialmente de forma circular entre os servidores disponíveis. É justo e fácil de implementar, mas pode não levar em conta a carga real dos servidores.</a:t>
            </a:r>
          </a:p>
        </p:txBody>
      </p:sp>
    </p:spTree>
    <p:extLst>
      <p:ext uri="{BB962C8B-B14F-4D97-AF65-F5344CB8AC3E}">
        <p14:creationId xmlns:p14="http://schemas.microsoft.com/office/powerpoint/2010/main" val="411198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DF986-98BD-84A4-35FB-F415E3C5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45" y="1344168"/>
            <a:ext cx="8977511" cy="834840"/>
          </a:xfrm>
        </p:spPr>
        <p:txBody>
          <a:bodyPr anchor="t"/>
          <a:lstStyle/>
          <a:p>
            <a:r>
              <a:rPr lang="pt-BR" dirty="0"/>
              <a:t>MONITORAMENTO DE SERVIDOR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CCB5C3-91CC-AEB8-C93A-F0480789E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245" y="2557623"/>
            <a:ext cx="8977509" cy="1742753"/>
          </a:xfrm>
        </p:spPr>
        <p:txBody>
          <a:bodyPr>
            <a:normAutofit/>
          </a:bodyPr>
          <a:lstStyle/>
          <a:p>
            <a:r>
              <a:rPr lang="pt-BR" sz="2000" dirty="0"/>
              <a:t>Os balanceadores de carga dinâmicos devem estar cientes da integridade do servidor: seu status atual, sua performance etc. Os balanceadores de carga dinâmicos monitoram os servidores realizando verificações regulares de integridade do servidor. </a:t>
            </a:r>
          </a:p>
        </p:txBody>
      </p:sp>
    </p:spTree>
    <p:extLst>
      <p:ext uri="{BB962C8B-B14F-4D97-AF65-F5344CB8AC3E}">
        <p14:creationId xmlns:p14="http://schemas.microsoft.com/office/powerpoint/2010/main" val="3611587751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FB823854CC464CBAEA0241B9A82BA9" ma:contentTypeVersion="10" ma:contentTypeDescription="Crie um novo documento." ma:contentTypeScope="" ma:versionID="1870f16ad8da24d59ce5df796c22ce87">
  <xsd:schema xmlns:xsd="http://www.w3.org/2001/XMLSchema" xmlns:xs="http://www.w3.org/2001/XMLSchema" xmlns:p="http://schemas.microsoft.com/office/2006/metadata/properties" xmlns:ns2="a56b1dc4-02d5-44a5-8f0f-62cd4cebf7d0" xmlns:ns3="88ac0c94-ecf3-4703-9efe-e9a6791ae759" targetNamespace="http://schemas.microsoft.com/office/2006/metadata/properties" ma:root="true" ma:fieldsID="460611989c94fc541c81d6ca905ebb8c" ns2:_="" ns3:_="">
    <xsd:import namespace="a56b1dc4-02d5-44a5-8f0f-62cd4cebf7d0"/>
    <xsd:import namespace="88ac0c94-ecf3-4703-9efe-e9a6791ae7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6b1dc4-02d5-44a5-8f0f-62cd4cebf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c0c94-ecf3-4703-9efe-e9a6791ae75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1CCAD3-BF45-4054-AF33-0AC4DE3C68B4}"/>
</file>

<file path=customXml/itemProps2.xml><?xml version="1.0" encoding="utf-8"?>
<ds:datastoreItem xmlns:ds="http://schemas.openxmlformats.org/officeDocument/2006/customXml" ds:itemID="{1B950ED3-F863-41B8-A5E0-4D6EA9B0EF8D}"/>
</file>

<file path=customXml/itemProps3.xml><?xml version="1.0" encoding="utf-8"?>
<ds:datastoreItem xmlns:ds="http://schemas.openxmlformats.org/officeDocument/2006/customXml" ds:itemID="{5AE9DB2B-950D-4D5D-811C-09DA822EE465}"/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558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LimelightVTI</vt:lpstr>
      <vt:lpstr>Balançeadores de carga</vt:lpstr>
      <vt:lpstr>O que é um BALANCEADOr de carga?</vt:lpstr>
      <vt:lpstr>Exemplo</vt:lpstr>
      <vt:lpstr>Qual a função de um Balanceador de carga?</vt:lpstr>
      <vt:lpstr>Como funciona um Balanceador de carga?</vt:lpstr>
      <vt:lpstr>Algoritmos Estáticos</vt:lpstr>
      <vt:lpstr>Algoritmos Dinâmicos</vt:lpstr>
      <vt:lpstr>Exemplos de Algoritmos</vt:lpstr>
      <vt:lpstr>MONITORAMENTO DE SERVIDOR</vt:lpstr>
      <vt:lpstr>MONITORAMENTO DE SERVIDOR</vt:lpstr>
      <vt:lpstr>Benefícios de um balanceador</vt:lpstr>
      <vt:lpstr>Empresas que oferecem balanceamento</vt:lpstr>
      <vt:lpstr>Conclusão: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Balançeadores de carga</dc:title>
  <dc:creator>Alisson de jesus</dc:creator>
  <cp:lastModifiedBy>THIAGO MOREIRA SILVA</cp:lastModifiedBy>
  <cp:revision>4</cp:revision>
  <dcterms:created xsi:type="dcterms:W3CDTF">2024-04-02T21:41:17Z</dcterms:created>
  <dcterms:modified xsi:type="dcterms:W3CDTF">2024-04-04T22:36:20Z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0x0101007AFB823854CC464CBAEA0241B9A82BA9</vt:lpwstr>
  </property>
</Properties>
</file>