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888C9-C9B0-1B88-1849-E837455EC8DD}" v="1" dt="2024-11-14T03:02:12.692"/>
    <p1510:client id="{EEAF82CF-78C9-565A-1E84-460CA02AC6E8}" v="681" dt="2024-11-14T03:01:58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u="none" strike="noStrike">
                <a:solidFill>
                  <a:srgbClr val="000000"/>
                </a:solidFill>
                <a:uFillTx/>
                <a:latin typeface="Arial"/>
              </a:rPr>
              <a:t>Clique para mover o slide</a:t>
            </a:r>
          </a:p>
        </p:txBody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pt-BR" sz="20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</a:p>
        </p:txBody>
      </p:sp>
      <p:sp>
        <p:nvSpPr>
          <p:cNvPr id="1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&lt;cabeçalho&gt;</a:t>
            </a:r>
          </a:p>
        </p:txBody>
      </p:sp>
      <p:sp>
        <p:nvSpPr>
          <p:cNvPr id="1156" name="PlaceHolder 4"/>
          <p:cNvSpPr>
            <a:spLocks noGrp="1"/>
          </p:cNvSpPr>
          <p:nvPr>
            <p:ph type="dt" idx="7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  <p:sp>
        <p:nvSpPr>
          <p:cNvPr id="1157" name="PlaceHolder 5"/>
          <p:cNvSpPr>
            <a:spLocks noGrp="1"/>
          </p:cNvSpPr>
          <p:nvPr>
            <p:ph type="ftr" idx="7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158" name="PlaceHolder 6"/>
          <p:cNvSpPr>
            <a:spLocks noGrp="1"/>
          </p:cNvSpPr>
          <p:nvPr>
            <p:ph type="sldNum" idx="7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EFBC0F9-8181-4DF0-8E72-558E46729E2F}" type="slidenum"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A3D34D6-F175-4011-9BFB-C6600F0E9216}" type="slidenum">
              <a:rPr lang="pt-BR" sz="1200" b="0" u="none" strike="noStrik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lang="pt-BR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44D013-143E-4D8C-8FE6-26A700B4DC2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703CDE13-A831-4F05-921E-065C6EC029F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EF28B251-9B86-40F1-BB4C-A04F21B2169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F9F843D-A821-4571-B1B5-52129B98480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672E09ED-5CFA-4399-A1D7-69EE44D25F0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FB63F8D9-4714-42F8-B8E1-BE324FA4438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8AA19C3-EA0F-4E0E-B6DD-B9934581DD8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8BC711DE-638C-47E0-99D2-3E42342A944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665061FC-402A-4F2E-809B-9E9C7DAB0B2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03" name="Grupo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" name="Grupo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" name="Retângulo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4" name="Forma livre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5" name="Forma Livre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" name="Forma livre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7" name="Forma Livre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8" name="Forma livre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9" name="Forma livre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0" name="Forma livre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1" name="Forma livre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2" name="Forma livre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3" name="Forma livre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4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44640" rIns="90000" bIns="-44640" anchor="t" anchorCtr="1">
                <a:noAutofit/>
              </a:bodyPr>
              <a:lstStyle/>
              <a:p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5" name="Forma livre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6" name="Forma livre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7" name="Forma livre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8" name="Forma livre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19" name="Retângulo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0" name="Forma livre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1" name="Forma livre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2" name="Forma livre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3" name="Forma livre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4" name="Forma livre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5" name="Forma livre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6" name="Forma livre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7" name="Forma livre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8" name="Forma livre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9" name="Forma livre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grpSp>
          <p:nvGrpSpPr>
            <p:cNvPr id="30" name="Grupo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1" name="Forma livre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2" name="Forma livre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3" name="Forma livre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4" name="Forma livre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5" name="Forma livre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6" name="Forma livre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7" name="Forma livre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8" name="Forma livre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9" name="Forma livre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40" name="Retângulo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</p:grpSp>
      <p:pic>
        <p:nvPicPr>
          <p:cNvPr id="41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42" name="Grupo 10"/>
          <p:cNvGrpSpPr/>
          <p:nvPr/>
        </p:nvGrpSpPr>
        <p:grpSpPr>
          <a:xfrm>
            <a:off x="0" y="0"/>
            <a:ext cx="2304360" cy="6857280"/>
            <a:chOff x="0" y="0"/>
            <a:chExt cx="2304360" cy="6857280"/>
          </a:xfrm>
        </p:grpSpPr>
        <p:sp>
          <p:nvSpPr>
            <p:cNvPr id="43" name="Retângulo 5"/>
            <p:cNvSpPr/>
            <p:nvPr/>
          </p:nvSpPr>
          <p:spPr>
            <a:xfrm>
              <a:off x="1209600" y="468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Forma livre 6"/>
            <p:cNvSpPr/>
            <p:nvPr/>
          </p:nvSpPr>
          <p:spPr>
            <a:xfrm>
              <a:off x="1128600" y="217656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Forma Livre 7"/>
            <p:cNvSpPr/>
            <p:nvPr/>
          </p:nvSpPr>
          <p:spPr>
            <a:xfrm>
              <a:off x="1123920" y="40212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Retângulo 8"/>
            <p:cNvSpPr/>
            <p:nvPr/>
          </p:nvSpPr>
          <p:spPr>
            <a:xfrm>
              <a:off x="414360" y="9360"/>
              <a:ext cx="27720" cy="448092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Forma livre 9"/>
            <p:cNvSpPr/>
            <p:nvPr/>
          </p:nvSpPr>
          <p:spPr>
            <a:xfrm>
              <a:off x="333360" y="4481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Forma livre 10"/>
            <p:cNvSpPr/>
            <p:nvPr/>
          </p:nvSpPr>
          <p:spPr>
            <a:xfrm>
              <a:off x="190440" y="9360"/>
              <a:ext cx="151560" cy="907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07200"/>
                <a:gd name="textAreaBottom" fmla="*/ 907920 h 90720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Forma livre 11"/>
            <p:cNvSpPr/>
            <p:nvPr/>
          </p:nvSpPr>
          <p:spPr>
            <a:xfrm>
              <a:off x="1290600" y="14400"/>
              <a:ext cx="375480" cy="1801080"/>
            </a:xfrm>
            <a:custGeom>
              <a:avLst/>
              <a:gdLst>
                <a:gd name="textAreaLeft" fmla="*/ 0 w 375480"/>
                <a:gd name="textAreaRight" fmla="*/ 376200 w 375480"/>
                <a:gd name="textAreaTop" fmla="*/ 0 h 1801080"/>
                <a:gd name="textAreaBottom" fmla="*/ 1801800 h 180108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Forma livre 12"/>
            <p:cNvSpPr/>
            <p:nvPr/>
          </p:nvSpPr>
          <p:spPr>
            <a:xfrm>
              <a:off x="1600200" y="18018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Forma livre 13"/>
            <p:cNvSpPr/>
            <p:nvPr/>
          </p:nvSpPr>
          <p:spPr>
            <a:xfrm>
              <a:off x="1380960" y="9360"/>
              <a:ext cx="370800" cy="14248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424880"/>
                <a:gd name="textAreaBottom" fmla="*/ 1425600 h 142488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Forma livre 14"/>
            <p:cNvSpPr/>
            <p:nvPr/>
          </p:nvSpPr>
          <p:spPr>
            <a:xfrm>
              <a:off x="1643040" y="0"/>
              <a:ext cx="151560" cy="91224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12240"/>
                <a:gd name="textAreaBottom" fmla="*/ 912960 h 91224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" name="Forma livre 15"/>
            <p:cNvSpPr/>
            <p:nvPr/>
          </p:nvSpPr>
          <p:spPr>
            <a:xfrm>
              <a:off x="1685880" y="14209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" name="Forma livre 16"/>
            <p:cNvSpPr/>
            <p:nvPr/>
          </p:nvSpPr>
          <p:spPr>
            <a:xfrm>
              <a:off x="168588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" name="Forma livre 17"/>
            <p:cNvSpPr/>
            <p:nvPr/>
          </p:nvSpPr>
          <p:spPr>
            <a:xfrm>
              <a:off x="1743120" y="4680"/>
              <a:ext cx="418320" cy="521640"/>
            </a:xfrm>
            <a:custGeom>
              <a:avLst/>
              <a:gdLst>
                <a:gd name="textAreaLeft" fmla="*/ 0 w 418320"/>
                <a:gd name="textAreaRight" fmla="*/ 419040 w 418320"/>
                <a:gd name="textAreaTop" fmla="*/ 0 h 521640"/>
                <a:gd name="textAreaBottom" fmla="*/ 522360 h 52164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" name="Forma livre 18"/>
            <p:cNvSpPr/>
            <p:nvPr/>
          </p:nvSpPr>
          <p:spPr>
            <a:xfrm>
              <a:off x="2119320" y="488880"/>
              <a:ext cx="161280" cy="14688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146880"/>
                <a:gd name="textAreaBottom" fmla="*/ 147600 h 14688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7" name="Forma livre 19"/>
            <p:cNvSpPr/>
            <p:nvPr/>
          </p:nvSpPr>
          <p:spPr>
            <a:xfrm>
              <a:off x="952560" y="4680"/>
              <a:ext cx="151560" cy="907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07200"/>
                <a:gd name="textAreaBottom" fmla="*/ 907920 h 90720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" name="Forma livre 20"/>
            <p:cNvSpPr/>
            <p:nvPr/>
          </p:nvSpPr>
          <p:spPr>
            <a:xfrm>
              <a:off x="86688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" name="Forma livre 21"/>
            <p:cNvSpPr/>
            <p:nvPr/>
          </p:nvSpPr>
          <p:spPr>
            <a:xfrm>
              <a:off x="890640" y="15541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0" name="Forma livre 22"/>
            <p:cNvSpPr/>
            <p:nvPr/>
          </p:nvSpPr>
          <p:spPr>
            <a:xfrm>
              <a:off x="738360" y="5622840"/>
              <a:ext cx="337320" cy="1215360"/>
            </a:xfrm>
            <a:custGeom>
              <a:avLst/>
              <a:gdLst>
                <a:gd name="textAreaLeft" fmla="*/ 0 w 337320"/>
                <a:gd name="textAreaRight" fmla="*/ 338040 w 337320"/>
                <a:gd name="textAreaTop" fmla="*/ 0 h 1215360"/>
                <a:gd name="textAreaBottom" fmla="*/ 1216080 h 121536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1" name="Forma livre 23"/>
            <p:cNvSpPr/>
            <p:nvPr/>
          </p:nvSpPr>
          <p:spPr>
            <a:xfrm>
              <a:off x="647640" y="5479920"/>
              <a:ext cx="156600" cy="156600"/>
            </a:xfrm>
            <a:custGeom>
              <a:avLst/>
              <a:gdLst>
                <a:gd name="textAreaLeft" fmla="*/ 0 w 156600"/>
                <a:gd name="textAreaRight" fmla="*/ 157320 w 156600"/>
                <a:gd name="textAreaTop" fmla="*/ 0 h 156600"/>
                <a:gd name="textAreaBottom" fmla="*/ 157320 h 15660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2" name="Forma livre 24"/>
            <p:cNvSpPr/>
            <p:nvPr/>
          </p:nvSpPr>
          <p:spPr>
            <a:xfrm>
              <a:off x="6660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3" name="Forma livre 25"/>
            <p:cNvSpPr/>
            <p:nvPr/>
          </p:nvSpPr>
          <p:spPr>
            <a:xfrm>
              <a:off x="0" y="3897360"/>
              <a:ext cx="132480" cy="26604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66040"/>
                <a:gd name="textAreaBottom" fmla="*/ 266760 h 26604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4" name="Forma livre 26"/>
            <p:cNvSpPr/>
            <p:nvPr/>
          </p:nvSpPr>
          <p:spPr>
            <a:xfrm>
              <a:off x="66600" y="414972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" name="Forma livre 27"/>
            <p:cNvSpPr/>
            <p:nvPr/>
          </p:nvSpPr>
          <p:spPr>
            <a:xfrm>
              <a:off x="0" y="1644480"/>
              <a:ext cx="132480" cy="26928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69280"/>
                <a:gd name="textAreaBottom" fmla="*/ 270000 h 26928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6" name="Forma livre 28"/>
            <p:cNvSpPr/>
            <p:nvPr/>
          </p:nvSpPr>
          <p:spPr>
            <a:xfrm>
              <a:off x="66600" y="14684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Forma livre 29"/>
            <p:cNvSpPr/>
            <p:nvPr/>
          </p:nvSpPr>
          <p:spPr>
            <a:xfrm>
              <a:off x="695160" y="4680"/>
              <a:ext cx="308880" cy="1558080"/>
            </a:xfrm>
            <a:custGeom>
              <a:avLst/>
              <a:gdLst>
                <a:gd name="textAreaLeft" fmla="*/ 0 w 308880"/>
                <a:gd name="textAreaRight" fmla="*/ 309600 w 308880"/>
                <a:gd name="textAreaTop" fmla="*/ 0 h 1558080"/>
                <a:gd name="textAreaBottom" fmla="*/ 1558800 h 155808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" name="Forma livre 30"/>
            <p:cNvSpPr/>
            <p:nvPr/>
          </p:nvSpPr>
          <p:spPr>
            <a:xfrm>
              <a:off x="57240" y="48816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9" name="Forma livre 31"/>
            <p:cNvSpPr/>
            <p:nvPr/>
          </p:nvSpPr>
          <p:spPr>
            <a:xfrm>
              <a:off x="138240" y="5060880"/>
              <a:ext cx="304200" cy="1777320"/>
            </a:xfrm>
            <a:custGeom>
              <a:avLst/>
              <a:gdLst>
                <a:gd name="textAreaLeft" fmla="*/ 0 w 304200"/>
                <a:gd name="textAreaRight" fmla="*/ 304920 w 304200"/>
                <a:gd name="textAreaTop" fmla="*/ 0 h 1777320"/>
                <a:gd name="textAreaBottom" fmla="*/ 1778040 h 177732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0" name="Forma livre 32"/>
            <p:cNvSpPr/>
            <p:nvPr/>
          </p:nvSpPr>
          <p:spPr>
            <a:xfrm>
              <a:off x="561960" y="643104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" name="Retângulo 33"/>
            <p:cNvSpPr/>
            <p:nvPr/>
          </p:nvSpPr>
          <p:spPr>
            <a:xfrm>
              <a:off x="642960" y="6610320"/>
              <a:ext cx="23040" cy="24228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" name="Forma livre 34"/>
            <p:cNvSpPr/>
            <p:nvPr/>
          </p:nvSpPr>
          <p:spPr>
            <a:xfrm>
              <a:off x="76320" y="643104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3" name="Forma livre 35"/>
            <p:cNvSpPr/>
            <p:nvPr/>
          </p:nvSpPr>
          <p:spPr>
            <a:xfrm>
              <a:off x="0" y="5978520"/>
              <a:ext cx="189720" cy="46116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461160"/>
                <a:gd name="textAreaBottom" fmla="*/ 461880 h 46116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4" name="Forma livre 36"/>
            <p:cNvSpPr/>
            <p:nvPr/>
          </p:nvSpPr>
          <p:spPr>
            <a:xfrm>
              <a:off x="1014480" y="1801800"/>
              <a:ext cx="213480" cy="754920"/>
            </a:xfrm>
            <a:custGeom>
              <a:avLst/>
              <a:gdLst>
                <a:gd name="textAreaLeft" fmla="*/ 0 w 213480"/>
                <a:gd name="textAreaRight" fmla="*/ 214200 w 213480"/>
                <a:gd name="textAreaTop" fmla="*/ 0 h 754920"/>
                <a:gd name="textAreaBottom" fmla="*/ 755640 h 75492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5" name="Forma livre 37"/>
            <p:cNvSpPr/>
            <p:nvPr/>
          </p:nvSpPr>
          <p:spPr>
            <a:xfrm>
              <a:off x="938160" y="2548080"/>
              <a:ext cx="165960" cy="159480"/>
            </a:xfrm>
            <a:custGeom>
              <a:avLst/>
              <a:gdLst>
                <a:gd name="textAreaLeft" fmla="*/ 0 w 165960"/>
                <a:gd name="textAreaRight" fmla="*/ 166680 w 165960"/>
                <a:gd name="textAreaTop" fmla="*/ 0 h 159480"/>
                <a:gd name="textAreaBottom" fmla="*/ 160200 h 15948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" name="Forma livre 38"/>
            <p:cNvSpPr/>
            <p:nvPr/>
          </p:nvSpPr>
          <p:spPr>
            <a:xfrm>
              <a:off x="595440" y="4680"/>
              <a:ext cx="637560" cy="4025160"/>
            </a:xfrm>
            <a:custGeom>
              <a:avLst/>
              <a:gdLst>
                <a:gd name="textAreaLeft" fmla="*/ 0 w 637560"/>
                <a:gd name="textAreaRight" fmla="*/ 638280 w 637560"/>
                <a:gd name="textAreaTop" fmla="*/ 0 h 4025160"/>
                <a:gd name="textAreaBottom" fmla="*/ 4025880 h 402516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" name="Forma livre 39"/>
            <p:cNvSpPr/>
            <p:nvPr/>
          </p:nvSpPr>
          <p:spPr>
            <a:xfrm>
              <a:off x="1224000" y="1382760"/>
              <a:ext cx="142200" cy="475560"/>
            </a:xfrm>
            <a:custGeom>
              <a:avLst/>
              <a:gdLst>
                <a:gd name="textAreaLeft" fmla="*/ 0 w 142200"/>
                <a:gd name="textAreaRight" fmla="*/ 142920 w 142200"/>
                <a:gd name="textAreaTop" fmla="*/ 0 h 475560"/>
                <a:gd name="textAreaBottom" fmla="*/ 476280 h 47556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" name="Forma livre 40"/>
            <p:cNvSpPr/>
            <p:nvPr/>
          </p:nvSpPr>
          <p:spPr>
            <a:xfrm>
              <a:off x="1300320" y="1849320"/>
              <a:ext cx="108720" cy="10728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7280"/>
                <a:gd name="textAreaBottom" fmla="*/ 108000 h 1072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9" name="Forma livre 41"/>
            <p:cNvSpPr/>
            <p:nvPr/>
          </p:nvSpPr>
          <p:spPr>
            <a:xfrm>
              <a:off x="281160" y="3417840"/>
              <a:ext cx="142200" cy="474120"/>
            </a:xfrm>
            <a:custGeom>
              <a:avLst/>
              <a:gdLst>
                <a:gd name="textAreaLeft" fmla="*/ 0 w 142200"/>
                <a:gd name="textAreaRight" fmla="*/ 142920 w 142200"/>
                <a:gd name="textAreaTop" fmla="*/ 0 h 474120"/>
                <a:gd name="textAreaBottom" fmla="*/ 474840 h 47412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" name="Forma livre 42"/>
            <p:cNvSpPr/>
            <p:nvPr/>
          </p:nvSpPr>
          <p:spPr>
            <a:xfrm>
              <a:off x="237960" y="3882960"/>
              <a:ext cx="108720" cy="10872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8720"/>
                <a:gd name="textAreaBottom" fmla="*/ 109440 h 10872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Forma livre 43"/>
            <p:cNvSpPr/>
            <p:nvPr/>
          </p:nvSpPr>
          <p:spPr>
            <a:xfrm>
              <a:off x="4680" y="2166840"/>
              <a:ext cx="113760" cy="451800"/>
            </a:xfrm>
            <a:custGeom>
              <a:avLst/>
              <a:gdLst>
                <a:gd name="textAreaLeft" fmla="*/ 0 w 113760"/>
                <a:gd name="textAreaRight" fmla="*/ 114480 w 113760"/>
                <a:gd name="textAreaTop" fmla="*/ 0 h 451800"/>
                <a:gd name="textAreaBottom" fmla="*/ 452520 h 45180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2" name="Forma livre 44"/>
            <p:cNvSpPr/>
            <p:nvPr/>
          </p:nvSpPr>
          <p:spPr>
            <a:xfrm>
              <a:off x="52560" y="2066760"/>
              <a:ext cx="108720" cy="10872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8720"/>
                <a:gd name="textAreaBottom" fmla="*/ 109440 h 10872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" name="Retângulo 45"/>
            <p:cNvSpPr/>
            <p:nvPr/>
          </p:nvSpPr>
          <p:spPr>
            <a:xfrm>
              <a:off x="1228680" y="466236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4" name="Forma livre 46"/>
            <p:cNvSpPr/>
            <p:nvPr/>
          </p:nvSpPr>
          <p:spPr>
            <a:xfrm>
              <a:off x="1319040" y="5041800"/>
              <a:ext cx="370800" cy="18010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801080"/>
                <a:gd name="textAreaBottom" fmla="*/ 1801800 h 180108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" name="Forma livre 47"/>
            <p:cNvSpPr/>
            <p:nvPr/>
          </p:nvSpPr>
          <p:spPr>
            <a:xfrm>
              <a:off x="1147680" y="4481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" name="Forma livre 48"/>
            <p:cNvSpPr/>
            <p:nvPr/>
          </p:nvSpPr>
          <p:spPr>
            <a:xfrm>
              <a:off x="819000" y="3983040"/>
              <a:ext cx="347040" cy="2859840"/>
            </a:xfrm>
            <a:custGeom>
              <a:avLst/>
              <a:gdLst>
                <a:gd name="textAreaLeft" fmla="*/ 0 w 347040"/>
                <a:gd name="textAreaRight" fmla="*/ 347760 w 347040"/>
                <a:gd name="textAreaTop" fmla="*/ 0 h 2859840"/>
                <a:gd name="textAreaBottom" fmla="*/ 2860560 h 285984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" name="Forma livre 49"/>
            <p:cNvSpPr/>
            <p:nvPr/>
          </p:nvSpPr>
          <p:spPr>
            <a:xfrm>
              <a:off x="728640" y="380700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8" name="Forma livre 50"/>
            <p:cNvSpPr/>
            <p:nvPr/>
          </p:nvSpPr>
          <p:spPr>
            <a:xfrm>
              <a:off x="1623960" y="48672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" name="Forma livre 51"/>
            <p:cNvSpPr/>
            <p:nvPr/>
          </p:nvSpPr>
          <p:spPr>
            <a:xfrm>
              <a:off x="1405080" y="5423040"/>
              <a:ext cx="370800" cy="14248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424880"/>
                <a:gd name="textAreaBottom" fmla="*/ 1425600 h 142488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0" name="Forma livre 52"/>
            <p:cNvSpPr/>
            <p:nvPr/>
          </p:nvSpPr>
          <p:spPr>
            <a:xfrm>
              <a:off x="1666800" y="5945040"/>
              <a:ext cx="151560" cy="91224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12240"/>
                <a:gd name="textAreaBottom" fmla="*/ 912960 h 91224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" name="Forma livre 53"/>
            <p:cNvSpPr/>
            <p:nvPr/>
          </p:nvSpPr>
          <p:spPr>
            <a:xfrm>
              <a:off x="1709640" y="5246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2" name="Forma livre 54"/>
            <p:cNvSpPr/>
            <p:nvPr/>
          </p:nvSpPr>
          <p:spPr>
            <a:xfrm>
              <a:off x="1709640" y="57643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" name="Forma livre 55"/>
            <p:cNvSpPr/>
            <p:nvPr/>
          </p:nvSpPr>
          <p:spPr>
            <a:xfrm>
              <a:off x="1766880" y="6330960"/>
              <a:ext cx="418320" cy="526320"/>
            </a:xfrm>
            <a:custGeom>
              <a:avLst/>
              <a:gdLst>
                <a:gd name="textAreaLeft" fmla="*/ 0 w 418320"/>
                <a:gd name="textAreaRight" fmla="*/ 419040 w 418320"/>
                <a:gd name="textAreaTop" fmla="*/ 0 h 526320"/>
                <a:gd name="textAreaBottom" fmla="*/ 527040 h 52632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4" name="Forma livre 56"/>
            <p:cNvSpPr/>
            <p:nvPr/>
          </p:nvSpPr>
          <p:spPr>
            <a:xfrm>
              <a:off x="2147760" y="6221520"/>
              <a:ext cx="156600" cy="146880"/>
            </a:xfrm>
            <a:custGeom>
              <a:avLst/>
              <a:gdLst>
                <a:gd name="textAreaLeft" fmla="*/ 0 w 156600"/>
                <a:gd name="textAreaRight" fmla="*/ 157320 w 156600"/>
                <a:gd name="textAreaTop" fmla="*/ 0 h 146880"/>
                <a:gd name="textAreaBottom" fmla="*/ 147600 h 14688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" name="Forma livre 57"/>
            <p:cNvSpPr/>
            <p:nvPr/>
          </p:nvSpPr>
          <p:spPr>
            <a:xfrm>
              <a:off x="504720" y="9360"/>
              <a:ext cx="232560" cy="5103000"/>
            </a:xfrm>
            <a:custGeom>
              <a:avLst/>
              <a:gdLst>
                <a:gd name="textAreaLeft" fmla="*/ 0 w 232560"/>
                <a:gd name="textAreaRight" fmla="*/ 233280 w 232560"/>
                <a:gd name="textAreaTop" fmla="*/ 0 h 5103000"/>
                <a:gd name="textAreaBottom" fmla="*/ 5103720 h 510300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" name="Forma livre 58"/>
            <p:cNvSpPr/>
            <p:nvPr/>
          </p:nvSpPr>
          <p:spPr>
            <a:xfrm>
              <a:off x="633240" y="51037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DFE3E5"/>
                </a:gs>
                <a:gs pos="100000">
                  <a:srgbClr val="65757D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ftr" idx="1"/>
          </p:nvPr>
        </p:nvSpPr>
        <p:spPr>
          <a:xfrm>
            <a:off x="1876320" y="5410080"/>
            <a:ext cx="5124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sldNum" idx="2"/>
          </p:nvPr>
        </p:nvSpPr>
        <p:spPr>
          <a:xfrm>
            <a:off x="9896760" y="541008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pt-BR" sz="1050" b="0" u="none" strike="noStrike">
                <a:solidFill>
                  <a:schemeClr val="lt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CE76170-1040-498D-A734-053FB4FEA25D}" type="slidenum">
              <a:rPr lang="pt-BR" sz="1050" b="0" u="none" strike="noStrike">
                <a:solidFill>
                  <a:schemeClr val="lt1">
                    <a:tint val="75000"/>
                  </a:schemeClr>
                </a:solidFill>
                <a:uFillTx/>
                <a:latin typeface="Tw Cen MT"/>
              </a:rPr>
              <a:t>‹nº›</a:t>
            </a:fld>
            <a:endParaRPr lang="pt-BR" sz="10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3"/>
          </p:nvPr>
        </p:nvSpPr>
        <p:spPr>
          <a:xfrm>
            <a:off x="7077600" y="54100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u="none" strike="noStrike">
                <a:solidFill>
                  <a:srgbClr val="FFFFFF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u="none" strike="noStrike">
                <a:solidFill>
                  <a:srgbClr val="FFFFFF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u="none" strike="noStrike">
                <a:solidFill>
                  <a:srgbClr val="FFFFFF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u="none" strike="noStrike">
                <a:solidFill>
                  <a:srgbClr val="FFFFFF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FFFFFF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FFFFFF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u="none" strike="noStrike">
                <a:solidFill>
                  <a:srgbClr val="FFFFFF"/>
                </a:solidFill>
                <a:uFillTx/>
                <a:latin typeface="Arial"/>
              </a:rPr>
              <a:t>7.º nível de tópicos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Imagem 2" descr="\\DROBO-FS\QuickDrops\JB\PPTX NG\Droplets\LightingOverlay.PNG"/>
          <p:cNvPicPr/>
          <p:nvPr/>
        </p:nvPicPr>
        <p:blipFill>
          <a:blip r:embed="rId11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647" name="Grupo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648" name="Grupo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649" name="Retângulo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0" name="Forma livre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1" name="Forma Livre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2" name="Forma livre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3" name="Forma Livre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4" name="Forma livre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5" name="Forma livre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6" name="Forma livre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7" name="Forma livre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8" name="Forma livre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59" name="Forma livre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0" name="Linha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-44640" rIns="90000" bIns="-44640" anchor="t" anchorCtr="1">
                <a:noAutofit/>
              </a:bodyPr>
              <a:lstStyle/>
              <a:p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1" name="Forma livre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2" name="Forma livre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3" name="Forma livre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4" name="Forma livre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5" name="Retângulo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6" name="Forma livre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7" name="Forma livre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8" name="Forma livre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69" name="Forma livre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0" name="Forma livre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1" name="Forma livre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2" name="Forma livre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3" name="Forma livre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4" name="Forma livre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5" name="Forma livre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grpSp>
          <p:nvGrpSpPr>
            <p:cNvPr id="676" name="Grupo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677" name="Forma livre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8" name="Forma livre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79" name="Forma livre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80" name="Forma livre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81" name="Forma livre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82" name="Forma livre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83" name="Forma livre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84" name="Forma livre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85" name="Forma livre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686" name="Retângulo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DFE3E5"/>
                  </a:gs>
                  <a:gs pos="100000">
                    <a:srgbClr val="65757D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u="none" strike="noStrik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FFFFFF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689" name="PlaceHolder 3"/>
          <p:cNvSpPr>
            <a:spLocks noGrp="1"/>
          </p:cNvSpPr>
          <p:nvPr>
            <p:ph type="ftr" idx="40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690" name="PlaceHolder 4"/>
          <p:cNvSpPr>
            <a:spLocks noGrp="1"/>
          </p:cNvSpPr>
          <p:nvPr>
            <p:ph type="sldNum" idx="41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pt-BR" sz="1050" b="0" u="none" strike="noStrike">
                <a:solidFill>
                  <a:schemeClr val="lt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C21AC05-BCE4-4FA5-80A4-005582DAE0FC}" type="slidenum">
              <a:rPr lang="pt-BR" sz="1050" b="0" u="none" strike="noStrike">
                <a:solidFill>
                  <a:schemeClr val="lt1">
                    <a:tint val="75000"/>
                  </a:schemeClr>
                </a:solidFill>
                <a:uFillTx/>
                <a:latin typeface="Tw Cen MT"/>
              </a:rPr>
              <a:t>‹nº›</a:t>
            </a:fld>
            <a:endParaRPr lang="pt-BR" sz="10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91" name="PlaceHolder 5"/>
          <p:cNvSpPr>
            <a:spLocks noGrp="1"/>
          </p:cNvSpPr>
          <p:nvPr>
            <p:ph type="dt" idx="42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lnSpcReduction="9999"/>
          </a:bodyPr>
          <a:lstStyle/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pt-BR" sz="5400" b="0" u="none" strike="noStrike" cap="all">
                <a:solidFill>
                  <a:schemeClr val="lt1"/>
                </a:solidFill>
                <a:uFillTx/>
                <a:latin typeface="Rockwell"/>
              </a:rPr>
              <a:t>Tópicos de Big Data em Python</a:t>
            </a:r>
            <a:br>
              <a:rPr sz="5400"/>
            </a:br>
            <a:endParaRPr lang="pt-BR" sz="5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0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u="none" strike="noStrike" cap="all">
                <a:solidFill>
                  <a:schemeClr val="lt2"/>
                </a:solidFill>
                <a:uFillTx/>
                <a:latin typeface="Tahoma"/>
                <a:ea typeface="Tahoma"/>
              </a:rPr>
              <a:t>Tarcísio Alves Machado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u="none" strike="noStrike" cap="all">
                <a:solidFill>
                  <a:schemeClr val="lt2"/>
                </a:solidFill>
                <a:uFillTx/>
                <a:latin typeface="Tahoma"/>
                <a:ea typeface="Tahoma"/>
              </a:rPr>
              <a:t>Leonardo Carvalho Rezende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u="none" strike="noStrike" cap="all">
                <a:solidFill>
                  <a:schemeClr val="lt2"/>
                </a:solidFill>
                <a:uFillTx/>
                <a:latin typeface="Tahoma"/>
                <a:ea typeface="Tahoma"/>
              </a:rPr>
              <a:t>Julio Cesar Sacilloti Silva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u="none" strike="noStrike" cap="all">
                <a:solidFill>
                  <a:schemeClr val="lt2"/>
                </a:solidFill>
                <a:uFillTx/>
                <a:latin typeface="Tahoma"/>
                <a:ea typeface="Tahoma"/>
              </a:rPr>
              <a:t>Floriano Borges da Silva Neto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600" b="0" u="none" strike="noStrike" cap="all">
                <a:solidFill>
                  <a:schemeClr val="lt1"/>
                </a:solidFill>
                <a:uFillTx/>
                <a:latin typeface="Tw Cen MT"/>
              </a:rPr>
              <a:t>Lições aprendidas</a:t>
            </a:r>
            <a:endParaRPr lang="pt-BR" sz="36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Adicione aqui as lições aprendidas com o projeto, baseado no relato de experiência coletivo.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Demonstre as diferenças encontradas entre o escopo definido no começo do projeto e o escopo de trabalho real (o que foi acordado e o que foi feito). Houve divergências? 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Qual foi a avaliação do cliente? 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Em um próximo projeto, oque seria feito diferente e qual o motivo?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600" b="0" u="none" strike="noStrike" cap="all">
                <a:solidFill>
                  <a:schemeClr val="lt1"/>
                </a:solidFill>
                <a:uFillTx/>
                <a:latin typeface="Tw Cen MT"/>
              </a:rPr>
              <a:t>Descrição do problema</a:t>
            </a:r>
            <a:endParaRPr lang="pt-BR" sz="36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O principal problema enfrentado pela empresa é a falta de estratégias comerciais e financeiras mais assertivas. 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125000"/>
              <a:buFont typeface="Arial"/>
              <a:buChar char="•"/>
              <a:tabLst>
                <a:tab pos="0" algn="l"/>
              </a:tabLst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Os principais riscos de não agir seriam um balanço financeiro mais negativo e um mau posicionamento no mercado. 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0" u="none" strike="noStrike">
                <a:solidFill>
                  <a:schemeClr val="lt1"/>
                </a:solidFill>
                <a:uFillTx/>
                <a:latin typeface="Tw Cen MT"/>
              </a:rPr>
              <a:t>ESCOPO ACORDADO COM O CLIENTE </a:t>
            </a:r>
            <a:endParaRPr lang="pt-BR" sz="36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64" name="Imagem 1163"/>
          <p:cNvPicPr/>
          <p:nvPr/>
        </p:nvPicPr>
        <p:blipFill>
          <a:blip r:embed="rId2"/>
          <a:stretch/>
        </p:blipFill>
        <p:spPr>
          <a:xfrm>
            <a:off x="1141560" y="2249640"/>
            <a:ext cx="9905400" cy="354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600" b="0" u="none" strike="noStrike" cap="all">
                <a:solidFill>
                  <a:schemeClr val="lt1"/>
                </a:solidFill>
                <a:uFillTx/>
                <a:latin typeface="Tw Cen MT"/>
              </a:rPr>
              <a:t>Tecnologias utilizadas</a:t>
            </a:r>
            <a:endParaRPr lang="pt-BR" sz="36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 dirty="0">
                <a:solidFill>
                  <a:schemeClr val="lt1"/>
                </a:solidFill>
                <a:uFillTx/>
                <a:latin typeface="Tw Cen MT"/>
              </a:rPr>
              <a:t>As principais tecnologias utilizadas no projeto foram: </a:t>
            </a:r>
            <a:endParaRPr lang="pt-BR" sz="2400" b="0" u="none" strike="noStrike" dirty="0">
              <a:solidFill>
                <a:schemeClr val="lt1"/>
              </a:solidFill>
              <a:uFillTx/>
              <a:latin typeface="Arial"/>
            </a:endParaRPr>
          </a:p>
          <a:p>
            <a:pPr marL="863600" lvl="1" indent="0" defTabSz="914400">
              <a:lnSpc>
                <a:spcPct val="120000"/>
              </a:lnSpc>
              <a:spcBef>
                <a:spcPts val="1134"/>
              </a:spcBef>
              <a:buNone/>
            </a:pPr>
            <a:r>
              <a:rPr lang="pt-BR" sz="2400" b="0" u="none" strike="noStrike" dirty="0">
                <a:solidFill>
                  <a:schemeClr val="lt1"/>
                </a:solidFill>
                <a:uFillTx/>
                <a:latin typeface="Tw Cen MT"/>
              </a:rPr>
              <a:t>Python</a:t>
            </a:r>
            <a:endParaRPr lang="pt-BR" sz="2400" b="0" u="none" strike="noStrike" dirty="0">
              <a:solidFill>
                <a:schemeClr val="lt1"/>
              </a:solidFill>
              <a:uFillTx/>
              <a:latin typeface="Arial"/>
              <a:cs typeface="Arial"/>
            </a:endParaRPr>
          </a:p>
          <a:p>
            <a:pPr marL="863600" lvl="1" indent="0" defTabSz="914400">
              <a:lnSpc>
                <a:spcPct val="120000"/>
              </a:lnSpc>
              <a:spcBef>
                <a:spcPts val="1134"/>
              </a:spcBef>
              <a:buNone/>
            </a:pPr>
            <a:r>
              <a:rPr lang="pt-BR" sz="2400" b="0" u="none" strike="noStrike" dirty="0">
                <a:solidFill>
                  <a:schemeClr val="lt1"/>
                </a:solidFill>
                <a:uFillTx/>
                <a:latin typeface="Tw Cen MT"/>
              </a:rPr>
              <a:t>Pandas </a:t>
            </a:r>
            <a:endParaRPr lang="pt-BR" sz="2400" b="0" u="none" strike="noStrike" dirty="0">
              <a:solidFill>
                <a:schemeClr val="lt1"/>
              </a:solidFill>
              <a:uFillTx/>
              <a:latin typeface="Arial"/>
              <a:cs typeface="Arial"/>
            </a:endParaRPr>
          </a:p>
          <a:p>
            <a:pPr marL="863600" lvl="1" indent="0" defTabSz="914400">
              <a:lnSpc>
                <a:spcPct val="120000"/>
              </a:lnSpc>
              <a:spcBef>
                <a:spcPts val="1134"/>
              </a:spcBef>
              <a:buNone/>
            </a:pPr>
            <a:r>
              <a:rPr lang="pt-BR" sz="2400" b="0" u="none" strike="noStrike" dirty="0" err="1">
                <a:solidFill>
                  <a:schemeClr val="lt1"/>
                </a:solidFill>
                <a:uFillTx/>
                <a:latin typeface="Tw Cen MT"/>
              </a:rPr>
              <a:t>Matplotlib</a:t>
            </a:r>
            <a:r>
              <a:rPr lang="pt-BR" sz="2400" b="0" u="none" strike="noStrike" dirty="0">
                <a:solidFill>
                  <a:schemeClr val="lt1"/>
                </a:solidFill>
                <a:uFillTx/>
                <a:latin typeface="Tw Cen MT"/>
              </a:rPr>
              <a:t> </a:t>
            </a:r>
            <a:endParaRPr lang="pt-BR" sz="2400" b="0" u="none" strike="noStrike" dirty="0">
              <a:solidFill>
                <a:schemeClr val="lt1"/>
              </a:solidFill>
              <a:uFillTx/>
              <a:latin typeface="Arial"/>
              <a:cs typeface="Arial"/>
            </a:endParaRPr>
          </a:p>
          <a:p>
            <a:pPr marL="863600" lvl="1" indent="0" defTabSz="914400">
              <a:lnSpc>
                <a:spcPct val="120000"/>
              </a:lnSpc>
              <a:spcBef>
                <a:spcPts val="1134"/>
              </a:spcBef>
              <a:buNone/>
            </a:pPr>
            <a:r>
              <a:rPr lang="pt-BR" sz="2400" b="0" u="none" strike="noStrike" dirty="0">
                <a:solidFill>
                  <a:schemeClr val="lt1"/>
                </a:solidFill>
                <a:uFillTx/>
                <a:latin typeface="Tw Cen MT"/>
              </a:rPr>
              <a:t>Exel</a:t>
            </a:r>
            <a:endParaRPr lang="pt-BR" sz="2400" b="0" u="none" strike="noStrike" dirty="0">
              <a:solidFill>
                <a:schemeClr val="lt1"/>
              </a:solidFill>
              <a:uFillTx/>
              <a:latin typeface="Arial"/>
              <a:cs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pt-BR" sz="2400" b="0" u="none" strike="noStrike">
              <a:solidFill>
                <a:schemeClr val="lt1"/>
              </a:solidFill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0" u="none" strike="noStrike" dirty="0">
                <a:solidFill>
                  <a:srgbClr val="FFFFFF"/>
                </a:solidFill>
                <a:uFillTx/>
                <a:latin typeface="Arial"/>
              </a:rPr>
              <a:t>Motivos para usar as tecnologias</a:t>
            </a:r>
            <a:r>
              <a:rPr lang="pt-BR" sz="3600" dirty="0">
                <a:solidFill>
                  <a:srgbClr val="FFFFFF"/>
                </a:solidFill>
                <a:latin typeface="Arial"/>
              </a:rPr>
              <a:t> escolhidas</a:t>
            </a:r>
            <a:endParaRPr lang="pt-BR" sz="36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96A40A-5A26-D9F7-AEEC-81C764EBDF18}"/>
              </a:ext>
            </a:extLst>
          </p:cNvPr>
          <p:cNvSpPr txBox="1"/>
          <p:nvPr/>
        </p:nvSpPr>
        <p:spPr>
          <a:xfrm>
            <a:off x="6087561" y="26399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22AD7B-9C81-850C-42D3-61CF7D14DED2}"/>
              </a:ext>
            </a:extLst>
          </p:cNvPr>
          <p:cNvSpPr txBox="1"/>
          <p:nvPr/>
        </p:nvSpPr>
        <p:spPr>
          <a:xfrm>
            <a:off x="1144623" y="1858167"/>
            <a:ext cx="9547225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dirty="0"/>
              <a:t>Python:</a:t>
            </a:r>
            <a:br>
              <a:rPr lang="pt-BR" dirty="0"/>
            </a:br>
            <a:r>
              <a:rPr lang="pt-BR" sz="2400" dirty="0"/>
              <a:t>A escolha da linguagem Python foi devido a sua grande compatibilidade com bibliotecas de análise de dados como </a:t>
            </a:r>
            <a:r>
              <a:rPr lang="pt-BR" sz="2400" dirty="0">
                <a:ea typeface="+mn-lt"/>
                <a:cs typeface="+mn-lt"/>
              </a:rPr>
              <a:t>Pandas, </a:t>
            </a:r>
            <a:r>
              <a:rPr lang="pt-BR" sz="2400" dirty="0" err="1">
                <a:ea typeface="+mn-lt"/>
                <a:cs typeface="+mn-lt"/>
              </a:rPr>
              <a:t>Numpy</a:t>
            </a:r>
            <a:r>
              <a:rPr lang="pt-BR" sz="2400" dirty="0">
                <a:ea typeface="+mn-lt"/>
                <a:cs typeface="+mn-lt"/>
              </a:rPr>
              <a:t> e </a:t>
            </a:r>
            <a:r>
              <a:rPr lang="pt-BR" sz="2400" dirty="0" err="1">
                <a:ea typeface="+mn-lt"/>
                <a:cs typeface="+mn-lt"/>
              </a:rPr>
              <a:t>Seaborn</a:t>
            </a:r>
            <a:endParaRPr lang="pt-BR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Pandas:</a:t>
            </a:r>
          </a:p>
          <a:p>
            <a:r>
              <a:rPr lang="pt-BR" sz="2400" dirty="0">
                <a:ea typeface="+mn-lt"/>
                <a:cs typeface="+mn-lt"/>
              </a:rPr>
              <a:t> A biblioteca pandas foi utilizada </a:t>
            </a:r>
            <a:r>
              <a:rPr lang="pt-BR" sz="2400" dirty="0" err="1">
                <a:ea typeface="+mn-lt"/>
                <a:cs typeface="+mn-lt"/>
              </a:rPr>
              <a:t>pos</a:t>
            </a:r>
            <a:r>
              <a:rPr lang="pt-BR" sz="2400" dirty="0">
                <a:ea typeface="+mn-lt"/>
                <a:cs typeface="+mn-lt"/>
              </a:rPr>
              <a:t> possui uma maior compatibilidade  com base de dados presente em planilhas como a do Exel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A8FC6-9E56-A9E3-E976-DE0D0A08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Motivos para usar as tecnologias escolhidas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E700E-FCCD-21D4-09B3-A8A3D72A83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41560" y="2249640"/>
            <a:ext cx="9905400" cy="379174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pt-BR" sz="2800" err="1">
                <a:ea typeface="+mn-lt"/>
                <a:cs typeface="+mn-lt"/>
              </a:rPr>
              <a:t>Matplotlib</a:t>
            </a:r>
            <a:r>
              <a:rPr lang="pt-BR" sz="2800" dirty="0">
                <a:ea typeface="+mn-lt"/>
                <a:cs typeface="+mn-lt"/>
              </a:rPr>
              <a:t>:</a:t>
            </a:r>
            <a:br>
              <a:rPr lang="pt-BR" sz="2800" dirty="0">
                <a:ea typeface="+mn-lt"/>
                <a:cs typeface="+mn-lt"/>
              </a:rPr>
            </a:br>
            <a:r>
              <a:rPr lang="pt-BR" sz="2400" dirty="0">
                <a:ea typeface="+mn-lt"/>
                <a:cs typeface="+mn-lt"/>
              </a:rPr>
              <a:t>A biblioteca foi escolhida por possuir uma grande variedade de gráficos além de ser compatível com a biblioteca Pandas </a:t>
            </a:r>
            <a:endParaRPr lang="pt-BR"/>
          </a:p>
          <a:p>
            <a:endParaRPr lang="pt-BR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Exel:</a:t>
            </a:r>
          </a:p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 O Excel foi escolhido por sua facilidade para organizar, visualizar e           manipular dados iniciais, permitindo um preparo rápido para análises mais  complexas em Python.</a:t>
            </a:r>
          </a:p>
        </p:txBody>
      </p:sp>
    </p:spTree>
    <p:extLst>
      <p:ext uri="{BB962C8B-B14F-4D97-AF65-F5344CB8AC3E}">
        <p14:creationId xmlns:p14="http://schemas.microsoft.com/office/powerpoint/2010/main" val="83264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600" b="0" u="none" strike="noStrike" cap="all">
                <a:solidFill>
                  <a:schemeClr val="lt1"/>
                </a:solidFill>
                <a:uFillTx/>
                <a:latin typeface="Tw Cen MT"/>
              </a:rPr>
              <a:t>Solução</a:t>
            </a:r>
            <a:endParaRPr lang="pt-BR" sz="36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 dirty="0">
                <a:solidFill>
                  <a:schemeClr val="lt1"/>
                </a:solidFill>
                <a:uFillTx/>
                <a:latin typeface="Tw Cen MT"/>
              </a:rPr>
              <a:t>Adicione aqui imagens do sistema ou solução tecnológica;</a:t>
            </a:r>
            <a:endParaRPr lang="pt-BR" sz="2400" b="0" u="none" strike="noStrike" dirty="0">
              <a:solidFill>
                <a:schemeClr val="lt1"/>
              </a:solidFill>
              <a:uFillTx/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pt-BR" sz="2400" dirty="0">
              <a:solidFill>
                <a:schemeClr val="lt1"/>
              </a:solidFill>
              <a:latin typeface="Tw Cen MT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pt-BR" sz="2400" b="0" u="none" strike="noStrike" dirty="0">
              <a:solidFill>
                <a:schemeClr val="lt1"/>
              </a:solidFill>
              <a:uFillTx/>
              <a:latin typeface="Tw Cen MT"/>
            </a:endParaRPr>
          </a:p>
        </p:txBody>
      </p:sp>
      <p:pic>
        <p:nvPicPr>
          <p:cNvPr id="2" name="Imagem 1" descr="Uma imagem contendo Gráfico&#10;&#10;Descrição gerada automaticamente">
            <a:extLst>
              <a:ext uri="{FF2B5EF4-FFF2-40B4-BE49-F238E27FC236}">
                <a16:creationId xmlns:a16="http://schemas.microsoft.com/office/drawing/2014/main" id="{65C38A95-E062-F0E0-D102-51535A9B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86" y="2731697"/>
            <a:ext cx="6202228" cy="3810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F99E9-1A58-0C7C-DA1C-9F1CBE3C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cap="all" dirty="0">
                <a:solidFill>
                  <a:schemeClr val="lt1"/>
                </a:solidFill>
                <a:ea typeface="+mj-lt"/>
                <a:cs typeface="+mj-lt"/>
              </a:rPr>
              <a:t>Solução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74C5BAE-B7E1-1951-1158-78534819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2B2A614A-A686-1D5A-67A7-4FCD70A8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45" y="1931018"/>
            <a:ext cx="5705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600" b="0" u="none" strike="noStrike" cap="all">
                <a:solidFill>
                  <a:schemeClr val="lt1"/>
                </a:solidFill>
                <a:uFillTx/>
                <a:latin typeface="Tw Cen MT"/>
              </a:rPr>
              <a:t>REsultado</a:t>
            </a:r>
            <a:endParaRPr lang="pt-BR" sz="36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Adicione aqui os resultados obtidos com a tecnologia e solução. Por exemplo, redução na fila de clientes, aumento de fluxo de caixa, aumento da produtividade, redução de lead time, melhora no conforto dos clientes, etc. 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pt-BR" sz="2400" b="0" u="none" strike="noStrike">
                <a:solidFill>
                  <a:schemeClr val="lt1"/>
                </a:solidFill>
                <a:uFillTx/>
                <a:latin typeface="Tw Cen MT"/>
              </a:rPr>
              <a:t>Adicione pelo menos um indicador chave de desempenho (KPI) que correlacione os dados com o produto e sirva para justificar a aplicação (Return Over Investiment – Retorno sobre o investimento). Por exemplo, turn over, increase sales, lead time, first run rate, on time in full, costumer delivery productivity, rating, nps, etc. </a:t>
            </a:r>
            <a:endParaRPr lang="pt-BR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/>
        </a:gradFill>
        <a:blipFill rotWithShape="0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/>
        </a:gradFill>
        <a:blipFill rotWithShape="0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1226</TotalTime>
  <Words>325</Words>
  <Application>Microsoft Office PowerPoint</Application>
  <PresentationFormat>Widescreen</PresentationFormat>
  <Paragraphs>28</Paragraphs>
  <Slides>10</Slides>
  <Notes>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Circuito</vt:lpstr>
      <vt:lpstr>Circuito</vt:lpstr>
      <vt:lpstr>Tópicos de Big Data em Python </vt:lpstr>
      <vt:lpstr>Descrição do problema</vt:lpstr>
      <vt:lpstr>ESCOPO ACORDADO COM O CLIENTE </vt:lpstr>
      <vt:lpstr>Tecnologias utilizadas</vt:lpstr>
      <vt:lpstr>Motivos para usar as tecnologias escolhidas</vt:lpstr>
      <vt:lpstr>Motivos para usar as tecnologias escolhidas</vt:lpstr>
      <vt:lpstr>Solução</vt:lpstr>
      <vt:lpstr>Solução</vt:lpstr>
      <vt:lpstr>REsultado</vt:lpstr>
      <vt:lpstr>Lições aprendidas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Tópicos big data em python</dc:title>
  <dc:subject/>
  <dc:creator>Anderson Barboza da Cruz</dc:creator>
  <dc:description/>
  <cp:lastModifiedBy/>
  <cp:revision>118</cp:revision>
  <dcterms:created xsi:type="dcterms:W3CDTF">2023-09-20T01:01:49Z</dcterms:created>
  <dcterms:modified xsi:type="dcterms:W3CDTF">2024-11-14T09:15:06Z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