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1CBCA-E7FC-6D4C-BAAE-504286473217}" v="77" dt="2022-11-24T12:05:20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8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car on a road&#10;&#10;Description automatically generated with medium confidence">
            <a:extLst>
              <a:ext uri="{FF2B5EF4-FFF2-40B4-BE49-F238E27FC236}">
                <a16:creationId xmlns:a16="http://schemas.microsoft.com/office/drawing/2014/main" id="{19FB9A82-5B30-953F-CA92-569F902D0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481" r="17186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2A846C-91C9-A418-B395-4E84C37AB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3437" y="-39297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Detecția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plăcuțelor</a:t>
            </a:r>
            <a:r>
              <a:rPr lang="en-US" b="1">
                <a:solidFill>
                  <a:srgbClr val="FFFFFF"/>
                </a:solidFill>
              </a:rPr>
              <a:t> 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de </a:t>
            </a:r>
            <a:r>
              <a:rPr lang="en-US" b="1" err="1">
                <a:solidFill>
                  <a:srgbClr val="FFFFFF"/>
                </a:solidFill>
              </a:rPr>
              <a:t>înmatriculare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4F18B-FC28-A8A9-70C7-2B54856E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5325" y="3854646"/>
            <a:ext cx="6392328" cy="194166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>
              <a:solidFill>
                <a:srgbClr val="FFFFFF"/>
              </a:solidFill>
            </a:endParaRPr>
          </a:p>
          <a:p>
            <a:r>
              <a:rPr lang="en-US" sz="1700" err="1">
                <a:solidFill>
                  <a:srgbClr val="FFFFFF"/>
                </a:solidFill>
              </a:rPr>
              <a:t>Grupa</a:t>
            </a:r>
            <a:r>
              <a:rPr lang="en-US" sz="1700">
                <a:solidFill>
                  <a:srgbClr val="FFFFFF"/>
                </a:solidFill>
              </a:rPr>
              <a:t>: 1308A</a:t>
            </a:r>
          </a:p>
          <a:p>
            <a:r>
              <a:rPr lang="en-US" sz="1700" err="1">
                <a:solidFill>
                  <a:srgbClr val="FFFFFF"/>
                </a:solidFill>
              </a:rPr>
              <a:t>Echipa</a:t>
            </a:r>
            <a:r>
              <a:rPr lang="en-US" sz="1700">
                <a:solidFill>
                  <a:srgbClr val="FFFFFF"/>
                </a:solidFill>
              </a:rPr>
              <a:t> : </a:t>
            </a:r>
            <a:r>
              <a:rPr lang="en-US" sz="1700">
                <a:solidFill>
                  <a:srgbClr val="FFFFFF"/>
                </a:solidFill>
                <a:effectLst/>
              </a:rPr>
              <a:t>RMA06 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Ciobanu Eduard-</a:t>
            </a:r>
            <a:r>
              <a:rPr lang="en-US" sz="1700" err="1">
                <a:solidFill>
                  <a:srgbClr val="FFFFFF"/>
                </a:solidFill>
              </a:rPr>
              <a:t>Tarciziu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Sandu Cristi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B87D8-0AB5-F294-C347-94CD7313AD9E}"/>
              </a:ext>
            </a:extLst>
          </p:cNvPr>
          <p:cNvSpPr txBox="1"/>
          <p:nvPr/>
        </p:nvSpPr>
        <p:spPr>
          <a:xfrm>
            <a:off x="4422009" y="5611647"/>
            <a:ext cx="20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RO">
                <a:solidFill>
                  <a:schemeClr val="bg1"/>
                </a:solidFill>
              </a:rPr>
              <a:t>Grupa: 1308A</a:t>
            </a:r>
          </a:p>
        </p:txBody>
      </p:sp>
    </p:spTree>
    <p:extLst>
      <p:ext uri="{BB962C8B-B14F-4D97-AF65-F5344CB8AC3E}">
        <p14:creationId xmlns:p14="http://schemas.microsoft.com/office/powerpoint/2010/main" val="406298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918379" y="1272133"/>
            <a:ext cx="4735289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Plăcuța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înmatriculare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mașinii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fost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detectată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cu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succes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și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delimitată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un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dreptunghi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. 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Următorul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nostru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pas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este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ne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concentrăm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asupra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plăcuței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înmatriculare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și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lucrăm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la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extragerea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numerelor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și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textului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plăcuței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mașinii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folosind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capabilitățile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OCR.</a:t>
            </a:r>
          </a:p>
          <a:p>
            <a:endParaRPr lang="en-US" sz="2400" dirty="0">
              <a:solidFill>
                <a:srgbClr val="292929"/>
              </a:solidFill>
              <a:latin typeface="source-serif-pro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471456" y="512956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71B536-744E-4A0D-86F7-26F28B47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99" y="1405154"/>
            <a:ext cx="538237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965512" y="829387"/>
            <a:ext cx="8159633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</a:t>
            </a:r>
            <a:r>
              <a:rPr lang="ro-RO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3</a:t>
            </a:r>
            <a:endParaRPr lang="en-US" sz="2200" b="1" dirty="0">
              <a:solidFill>
                <a:schemeClr val="tx2">
                  <a:lumMod val="25000"/>
                </a:schemeClr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b="1" i="0" dirty="0">
                <a:solidFill>
                  <a:srgbClr val="292929"/>
                </a:solidFill>
                <a:effectLst/>
                <a:latin typeface="sohne"/>
              </a:rPr>
              <a:t> Extragerea plăcuței de înmatriculare a mașinii</a:t>
            </a:r>
          </a:p>
          <a:p>
            <a:endParaRPr lang="pt-BR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Pentru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asigura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succesul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funcției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OCR,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trebuie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efectuăm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serie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 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source-serif-pro"/>
              </a:rPr>
              <a:t>pași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 de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source-serif-pro"/>
              </a:rPr>
              <a:t>procesare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source-serif-pro"/>
              </a:rPr>
              <a:t>imaginii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.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începem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izola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plăcuța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înmatriculare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mașinii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ca imagine.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Facem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asta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configurarea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unei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funcții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similare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cu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ceea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am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făcut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mai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devreme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cu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detectarea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plăcuței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auto,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doar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data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aceasta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vom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extrage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și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returnăm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regiunea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interes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placă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auto) ca 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nouă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imagine.</a:t>
            </a:r>
            <a:endParaRPr lang="pt-BR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348908" y="117959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43392E-33C7-431E-BBF1-59475EBD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69" y="4685438"/>
            <a:ext cx="5464323" cy="575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26B93D-52ED-4FE3-9B01-683E4529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269" y="3429000"/>
            <a:ext cx="2987834" cy="16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884325" y="855715"/>
            <a:ext cx="9319131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</a:t>
            </a:r>
            <a:r>
              <a:rPr lang="ro-RO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4</a:t>
            </a:r>
            <a:endParaRPr lang="en-US" sz="2200" b="1" dirty="0">
              <a:solidFill>
                <a:schemeClr val="tx2">
                  <a:lumMod val="25000"/>
                </a:schemeClr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Extragerea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textului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din imagine cu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ajutorul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ț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PyTesseract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538926" y="178171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8AB81-CADA-41B9-BB2E-6F9475A1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25" y="2469649"/>
            <a:ext cx="7522135" cy="640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069AA-1666-498A-9445-AF310539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6" y="2055308"/>
            <a:ext cx="3477110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53A9A-D466-4F30-887E-28C62F924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3209"/>
            <a:ext cx="7105459" cy="1724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89D29A-E189-4F36-BA32-E9EADDE33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608" y="2789864"/>
            <a:ext cx="5767608" cy="2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880671" y="1395244"/>
            <a:ext cx="815963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</a:t>
            </a:r>
            <a:r>
              <a:rPr lang="ro-RO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5</a:t>
            </a:r>
            <a:endParaRPr lang="en-US" sz="2200" b="1" dirty="0">
              <a:solidFill>
                <a:schemeClr val="tx2">
                  <a:lumMod val="25000"/>
                </a:schemeClr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Filtrarea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textului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din imagine 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ș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uuei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liste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posibile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î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nmatriculare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detectate</a:t>
            </a:r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471456" y="512956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05F21-12BE-4913-9F76-2D6C7431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1" y="2890762"/>
            <a:ext cx="7230484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F6585-4A84-462D-8305-7B796EDBC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71" y="4155400"/>
            <a:ext cx="4610260" cy="9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1057028" y="974621"/>
            <a:ext cx="8159633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</a:t>
            </a:r>
            <a:r>
              <a:rPr lang="ro-RO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6</a:t>
            </a:r>
            <a:endParaRPr lang="en-US" sz="2200" b="1" dirty="0">
              <a:solidFill>
                <a:schemeClr val="tx2">
                  <a:lumMod val="25000"/>
                </a:schemeClr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Rezultatul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final 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ș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ec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ți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unei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singure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pl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ț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538926" y="235957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86F93-3E26-4BA1-95B7-3D0EF83B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62" y="2231059"/>
            <a:ext cx="9028697" cy="300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A4E8A-38C8-4B36-A6F5-0C5BFF3E6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89" y="5304762"/>
            <a:ext cx="277216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4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1057028" y="974621"/>
            <a:ext cx="815963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</a:t>
            </a:r>
            <a:r>
              <a:rPr lang="ro-RO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7</a:t>
            </a:r>
            <a:endParaRPr lang="en-US" sz="2200" b="1" dirty="0">
              <a:solidFill>
                <a:schemeClr val="tx2">
                  <a:lumMod val="25000"/>
                </a:schemeClr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Realizarea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unei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conexiuni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î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ntre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un site cu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codul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surs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entru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verifica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dac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num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ă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rul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detectat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are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asigurare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ș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completarea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automat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c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â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mpurilor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necesare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site-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ului</a:t>
            </a:r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538926" y="235957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7C41C-0251-4D7F-A989-11AFC8C7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92" y="2827884"/>
            <a:ext cx="4706007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CCBBF-CB91-498D-9786-247B1BF4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73" y="2609625"/>
            <a:ext cx="576342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680364" y="1248798"/>
            <a:ext cx="65683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ANPR (Automatic number plate recognition)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foarte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precis,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citească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plăcuțele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vehiculelor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intervenția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umană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devenit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foarte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important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viața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noastră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zi cu zi din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cauza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creșterii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nelimitate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vehiculelor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imposibilă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completă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către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oameni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multiple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situații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precum: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traficului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urmărirea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mașinilor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furate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digitalizarea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automatizarea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parcărilor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  <a:endParaRPr lang="en-RO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680364" y="394208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>
                <a:solidFill>
                  <a:srgbClr val="16D8F0"/>
                </a:solidFill>
              </a:rPr>
              <a:t>Introducere</a:t>
            </a:r>
          </a:p>
        </p:txBody>
      </p:sp>
      <p:pic>
        <p:nvPicPr>
          <p:cNvPr id="29" name="Picture 2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DC40C59-7927-99B2-F9D7-7C949876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94" y="2244948"/>
            <a:ext cx="4714877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-231474"/>
            <a:ext cx="12191980" cy="7089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680364" y="1248799"/>
            <a:ext cx="74079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 propunem ca în acest proiect să implementăm un sistem de detectare a plăcuțelor de înmatriculare, cu scopul de a verifica valabilitatea 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asigur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ării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auto</a:t>
            </a:r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corespunzătoare numărului de înmatriculare identificat și de a aplica amenzi asupra conducătorilor auto care nu au plătit. Astfel, se urmărește eficientizarea traficului, a parcărilor şi creşterea securității.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Vom folosi 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 clip</a:t>
            </a:r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video pentru 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detectarea</a:t>
            </a:r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numărului de înmatriculare, care ulterior va fi transmis către un site în vederea verificării asigurării auto(RCA).</a:t>
            </a:r>
            <a:endParaRPr lang="en-RO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680363" y="394208"/>
            <a:ext cx="29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>
                <a:solidFill>
                  <a:srgbClr val="16D8F0"/>
                </a:solidFill>
              </a:rPr>
              <a:t>Scopul proiectului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20959F34-08C7-11DC-B194-50CF6E96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48" y="855873"/>
            <a:ext cx="2190709" cy="219070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D57238C-C61D-7797-77EE-061A5301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08993">
            <a:off x="11173767" y="3002083"/>
            <a:ext cx="1099666" cy="1099666"/>
          </a:xfrm>
          <a:prstGeom prst="rect">
            <a:avLst/>
          </a:prstGeom>
        </p:spPr>
      </p:pic>
      <p:pic>
        <p:nvPicPr>
          <p:cNvPr id="16" name="Picture 15" descr="A picture containing car, road, transport, van&#10;&#10;Description automatically generated">
            <a:extLst>
              <a:ext uri="{FF2B5EF4-FFF2-40B4-BE49-F238E27FC236}">
                <a16:creationId xmlns:a16="http://schemas.microsoft.com/office/drawing/2014/main" id="{5D57FC2E-54FC-E17D-53CA-6A55873A0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198" y="3551917"/>
            <a:ext cx="3110246" cy="1673134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FE42B385-7811-6FAB-4504-618A7A78D281}"/>
              </a:ext>
            </a:extLst>
          </p:cNvPr>
          <p:cNvSpPr/>
          <p:nvPr/>
        </p:nvSpPr>
        <p:spPr>
          <a:xfrm>
            <a:off x="9710671" y="4559121"/>
            <a:ext cx="721216" cy="280298"/>
          </a:xfrm>
          <a:prstGeom prst="fram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736AC-8317-0593-AB86-84FE182734EE}"/>
              </a:ext>
            </a:extLst>
          </p:cNvPr>
          <p:cNvCxnSpPr>
            <a:cxnSpLocks/>
          </p:cNvCxnSpPr>
          <p:nvPr/>
        </p:nvCxnSpPr>
        <p:spPr>
          <a:xfrm flipV="1">
            <a:off x="10508596" y="3811419"/>
            <a:ext cx="901521" cy="747702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680363" y="1368829"/>
            <a:ext cx="740792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Pentru implementarea acestui sistem vom folosi </a:t>
            </a:r>
            <a:r>
              <a:rPr lang="en-US" sz="2200" b="1" dirty="0">
                <a:solidFill>
                  <a:srgbClr val="7030A0"/>
                </a:solidFill>
                <a:latin typeface="Calibri"/>
                <a:ea typeface="Times New Roman" panose="02020603050405020304" pitchFamily="18" charset="0"/>
                <a:cs typeface="Calibri"/>
              </a:rPr>
              <a:t>Python</a:t>
            </a:r>
            <a:r>
              <a:rPr lang="ro-RO" sz="2200" dirty="0">
                <a:solidFill>
                  <a:srgbClr val="0070C0"/>
                </a:solidFill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ro-RO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ca limbaj de programare,</a:t>
            </a:r>
            <a:r>
              <a:rPr lang="ro-RO" sz="2200" dirty="0">
                <a:solidFill>
                  <a:srgbClr val="00B0F0"/>
                </a:solidFill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ro-RO" sz="2200" b="1" dirty="0">
                <a:solidFill>
                  <a:srgbClr val="00B0F0"/>
                </a:solidFill>
                <a:latin typeface="Calibri"/>
                <a:ea typeface="Times New Roman" panose="02020603050405020304" pitchFamily="18" charset="0"/>
                <a:cs typeface="Calibri"/>
              </a:rPr>
              <a:t>OpenCV</a:t>
            </a:r>
            <a:r>
              <a:rPr lang="ro-RO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, o bibliotecă open-source, specializată pe procesarea de imagini și </a:t>
            </a:r>
            <a:r>
              <a:rPr lang="en-US" sz="2200" b="1" dirty="0" err="1">
                <a:solidFill>
                  <a:srgbClr val="00B050"/>
                </a:solidFill>
                <a:latin typeface="Calibri"/>
                <a:ea typeface="Times New Roman" panose="02020603050405020304" pitchFamily="18" charset="0"/>
                <a:cs typeface="Calibri"/>
              </a:rPr>
              <a:t>Tkinter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ro-RO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care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este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interfa</a:t>
            </a:r>
            <a:r>
              <a:rPr lang="ro-RO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ț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a standard a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limbajului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programare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Calibri"/>
              </a:rPr>
              <a:t> Python</a:t>
            </a:r>
            <a:endParaRPr lang="ro-RO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o-RO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Alte tool-uri folosite:</a:t>
            </a:r>
            <a:endParaRPr lang="ro-RO" sz="2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-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Python</a:t>
            </a:r>
            <a:r>
              <a:rPr lang="ro-RO" sz="2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o-RO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(mediu de dezvoltare)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-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libri"/>
                <a:ea typeface="Times New Roman" panose="02020603050405020304" pitchFamily="18" charset="0"/>
                <a:cs typeface="Calibri"/>
              </a:rPr>
              <a:t>Tkinter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ro-RO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interfa</a:t>
            </a:r>
            <a:r>
              <a:rPr lang="ro-RO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ț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Python</a:t>
            </a:r>
            <a:r>
              <a:rPr lang="ro-RO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- </a:t>
            </a:r>
            <a:r>
              <a:rPr lang="en-US" sz="22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OpenCV</a:t>
            </a:r>
            <a:endParaRPr lang="ro-RO" sz="22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- </a:t>
            </a:r>
            <a:r>
              <a:rPr lang="ro-RO" sz="22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Git</a:t>
            </a:r>
            <a:r>
              <a:rPr lang="ro-RO" sz="2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&amp;</a:t>
            </a:r>
            <a:r>
              <a:rPr lang="ro-RO" sz="2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o-RO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Github  </a:t>
            </a:r>
            <a:r>
              <a:rPr lang="ro-RO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(versionarea codului)</a:t>
            </a:r>
          </a:p>
          <a:p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680363" y="394208"/>
            <a:ext cx="29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>
                <a:solidFill>
                  <a:srgbClr val="16D8F0"/>
                </a:solidFill>
              </a:rPr>
              <a:t>Tehnologii folosite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B565500-A7BD-D424-2239-76A3AADDA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3988" y="4423968"/>
            <a:ext cx="1223723" cy="1223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48F11-65A3-4AE5-A625-9002C01A0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988" y="2057903"/>
            <a:ext cx="1681655" cy="1675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7791C-C469-46A8-9862-1FF60B42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002" y="1729384"/>
            <a:ext cx="1855596" cy="18555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F187E7-8175-4DD3-AD92-19416D56F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164" y="3660367"/>
            <a:ext cx="1484379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880671" y="1395244"/>
            <a:ext cx="8734669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1</a:t>
            </a: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Importarea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deschiderea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tip mp4</a:t>
            </a: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 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ajutorul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lib</a:t>
            </a:r>
            <a:r>
              <a:rPr lang="ro-RO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ră</a:t>
            </a:r>
            <a:r>
              <a:rPr lang="en-GB" sz="22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riei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CV2</a:t>
            </a:r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471456" y="512956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E86CF-CE91-4BEA-BBE4-1A3D3C76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1" y="2813555"/>
            <a:ext cx="6970239" cy="825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97220-EA27-46C3-AF10-EC24564F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1" y="3788176"/>
            <a:ext cx="6732060" cy="16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630288" y="743788"/>
            <a:ext cx="10416222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PASUL </a:t>
            </a:r>
            <a:r>
              <a:rPr lang="ro-RO" sz="2200" b="1" dirty="0">
                <a:solidFill>
                  <a:schemeClr val="tx2">
                    <a:lumMod val="25000"/>
                  </a:schemeClr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2</a:t>
            </a:r>
            <a:endParaRPr lang="en-US" sz="2200" b="1" dirty="0">
              <a:solidFill>
                <a:schemeClr val="tx2">
                  <a:lumMod val="25000"/>
                </a:schemeClr>
              </a:solidFill>
              <a:effectLst/>
              <a:latin typeface="Britannic Bold" panose="020B090306070302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ț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ț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elor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ro-RO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î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nmatriculare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OpenCV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Haar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Cascade</a:t>
            </a: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B0F0"/>
                </a:solidFill>
                <a:effectLst/>
                <a:latin typeface="Tw Cen MT Condensed Extra Bold" panose="020B0803020202020204" pitchFamily="34" charset="0"/>
                <a:ea typeface="Times New Roman" panose="02020603050405020304" pitchFamily="18" charset="0"/>
              </a:rPr>
              <a:t>Ce sunt </a:t>
            </a:r>
            <a:r>
              <a:rPr lang="en-US" sz="2200" b="1" dirty="0" err="1">
                <a:solidFill>
                  <a:srgbClr val="00B0F0"/>
                </a:solidFill>
                <a:effectLst/>
                <a:latin typeface="Tw Cen MT Condensed Extra Bold" panose="020B0803020202020204" pitchFamily="34" charset="0"/>
                <a:ea typeface="Times New Roman" panose="02020603050405020304" pitchFamily="18" charset="0"/>
              </a:rPr>
              <a:t>cascadele</a:t>
            </a:r>
            <a:r>
              <a:rPr lang="en-US" sz="2200" b="1" dirty="0">
                <a:solidFill>
                  <a:srgbClr val="00B0F0"/>
                </a:solidFill>
                <a:effectLst/>
                <a:latin typeface="Tw Cen MT Condensed Extra Bold" panose="020B0803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effectLst/>
                <a:latin typeface="Tw Cen MT Condensed Extra Bold" panose="020B0803020202020204" pitchFamily="34" charset="0"/>
                <a:ea typeface="Times New Roman" panose="02020603050405020304" pitchFamily="18" charset="0"/>
              </a:rPr>
              <a:t>Haar</a:t>
            </a:r>
            <a:r>
              <a:rPr lang="en-US" sz="2200" b="1" dirty="0">
                <a:solidFill>
                  <a:srgbClr val="00B0F0"/>
                </a:solidFill>
                <a:effectLst/>
                <a:latin typeface="Tw Cen MT Condensed Extra Bold" panose="020B0803020202020204" pitchFamily="34" charset="0"/>
                <a:ea typeface="Times New Roman" panose="02020603050405020304" pitchFamily="18" charset="0"/>
              </a:rPr>
              <a:t>?</a:t>
            </a:r>
            <a:br>
              <a:rPr lang="en-US" sz="2200" b="1" dirty="0">
                <a:solidFill>
                  <a:srgbClr val="7030A0"/>
                </a:solidFill>
                <a:effectLst/>
                <a:latin typeface="Tw Cen MT Condensed Extra Bold" panose="020B0803020202020204" pitchFamily="34" charset="0"/>
                <a:ea typeface="Times New Roman" panose="02020603050405020304" pitchFamily="18" charset="0"/>
              </a:rPr>
            </a:br>
            <a:endParaRPr lang="en-US" sz="2200" b="1" dirty="0">
              <a:solidFill>
                <a:srgbClr val="7030A0"/>
              </a:solidFill>
              <a:effectLst/>
              <a:latin typeface="Tw Cen MT Condensed Extra Bold" panose="020B0803020202020204" pitchFamily="34" charset="0"/>
              <a:ea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2001, Paul Viola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Michael Jones au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venit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tehnica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obiectelor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folosind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clasificatoare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cascadă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Haar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caracteristici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Este o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abordare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bazată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învățarea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care o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cascadă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antrenată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pozitive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negative.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Extrage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valori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caracteristici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exemplu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linii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eficient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conceptul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imagine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integrală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suprafețe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însumate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), care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depășește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modalitatea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implicită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scădea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sumele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pixeli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regiuni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întregi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538926" y="282123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8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-28439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1135195" y="1106368"/>
            <a:ext cx="815963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OpenCV vine 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fapt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cu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fișiere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XML pre-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antrenate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ale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diferitelor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cascade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Haar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unde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fiecare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fișier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XML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conține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setul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de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caracteristici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.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Vom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folosi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fișierul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Haar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Cascade XML care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conține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funcțiile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pentru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plăcuțele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auto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rusești</a:t>
            </a:r>
            <a:r>
              <a:rPr lang="en-US" sz="2400" dirty="0">
                <a:solidFill>
                  <a:srgbClr val="292929"/>
                </a:solidFill>
                <a:latin typeface="source-serif-pro"/>
              </a:rPr>
              <a:t>.</a:t>
            </a:r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471456" y="512956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D494-A7C5-43D1-9D42-9670614C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517" y="2992442"/>
            <a:ext cx="5213362" cy="1216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F7782-3519-4581-A8B6-B590F582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71" y="4601334"/>
            <a:ext cx="8319889" cy="5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5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1015499" y="1282370"/>
            <a:ext cx="815963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Apoi, folosim detectMultiScale metoda CascadeClassifier pentru a rula detectarea.</a:t>
            </a:r>
          </a:p>
          <a:p>
            <a:endParaRPr lang="pt-BR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vorbim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scurt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detectMultiScalemetoda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OpenCV.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detectăm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diferite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dimensiuni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returnează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listă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dreptunghiulare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sunt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detectate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obiectele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462029" y="235957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C91CF4-D05E-4954-89FA-6A033559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8" y="2164658"/>
            <a:ext cx="492511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3BC3A5-7069-9AA9-1C7B-AA7D1EAA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1213C-C9B6-D5F8-5D41-C97AE5264D12}"/>
              </a:ext>
            </a:extLst>
          </p:cNvPr>
          <p:cNvSpPr txBox="1"/>
          <p:nvPr/>
        </p:nvSpPr>
        <p:spPr>
          <a:xfrm>
            <a:off x="5653668" y="512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2710-4B26-3F14-F72C-7E56249E6B6A}"/>
              </a:ext>
            </a:extLst>
          </p:cNvPr>
          <p:cNvSpPr txBox="1"/>
          <p:nvPr/>
        </p:nvSpPr>
        <p:spPr>
          <a:xfrm>
            <a:off x="880671" y="1395244"/>
            <a:ext cx="8159633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fiecare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dreptunghi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returnate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valori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care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corespund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respectiv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coordonata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 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colțului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stânga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dreptunghiului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Coordonata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a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colțului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stânga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dreptunghiului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lățimea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dreptunghiului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înălțimea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dreptunghiului</a:t>
            </a:r>
            <a:r>
              <a:rPr lang="en-US" sz="22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0EB3A-0261-DEF8-FE57-F5ED1BF95C0A}"/>
              </a:ext>
            </a:extLst>
          </p:cNvPr>
          <p:cNvSpPr txBox="1"/>
          <p:nvPr/>
        </p:nvSpPr>
        <p:spPr>
          <a:xfrm>
            <a:off x="2471456" y="512956"/>
            <a:ext cx="62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D8F0"/>
                </a:solidFill>
              </a:rPr>
              <a:t>IMPLEMENTAREA CODULUI PAS CU PAS</a:t>
            </a:r>
            <a:endParaRPr lang="en-RO" sz="2400" b="1" dirty="0">
              <a:solidFill>
                <a:srgbClr val="16D8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BECF6-1303-44D6-93D0-48B32AD5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94" y="4183144"/>
            <a:ext cx="7635046" cy="11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{BCE705B6-22AF-3544-9D4B-309446FC842C}tf10001063</Template>
  <TotalTime>251</TotalTime>
  <Words>788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Britannic Bold</vt:lpstr>
      <vt:lpstr>Calibri</vt:lpstr>
      <vt:lpstr>Century Gothic</vt:lpstr>
      <vt:lpstr>sohne</vt:lpstr>
      <vt:lpstr>source-serif-pro</vt:lpstr>
      <vt:lpstr>Times New Roman</vt:lpstr>
      <vt:lpstr>Tw Cen MT Condensed Extra Bold</vt:lpstr>
      <vt:lpstr>Mesh</vt:lpstr>
      <vt:lpstr>Detecția plăcuțelor  de înmatriculare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Detecția plăcuțelor  de înmatriculare</dc:title>
  <dc:creator>Cristi Sandu</dc:creator>
  <cp:lastModifiedBy>Eduard Tarciziu</cp:lastModifiedBy>
  <cp:revision>17</cp:revision>
  <dcterms:created xsi:type="dcterms:W3CDTF">2022-11-17T20:46:58Z</dcterms:created>
  <dcterms:modified xsi:type="dcterms:W3CDTF">2023-01-12T19:39:58Z</dcterms:modified>
</cp:coreProperties>
</file>