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4" r:id="rId4"/>
    <p:sldId id="259" r:id="rId5"/>
    <p:sldId id="260" r:id="rId6"/>
    <p:sldId id="262" r:id="rId7"/>
    <p:sldId id="257" r:id="rId8"/>
    <p:sldId id="261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23365F-01A1-41C7-9CA5-0151EB7F31F5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FC2771-FD6B-4082-8930-36DD5B2340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rse_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现代密码学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导入内容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285293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方贤进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221088"/>
            <a:ext cx="4451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://star.aust.edu.cn/~xjfang</a:t>
            </a:r>
          </a:p>
          <a:p>
            <a:pPr algn="ctr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xjfang@aliyun.com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表单数据的加密传输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4608512" cy="53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信息安全的目标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国际标准化委员会定义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信息安全（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Information Security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：“为数据处理系统而采取的技术的和管理的安全保护，保护计算机硬件、软件、数据不因偶然的或恶意的原因而遭到破坏（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可用性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）、更改（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完整性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）、泄露（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机密性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）” 。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5050"/>
                </a:solidFill>
              </a:rPr>
              <a:t>（</a:t>
            </a:r>
            <a:r>
              <a:rPr lang="en-US" altLang="zh-CN" b="1" dirty="0" smtClean="0">
                <a:solidFill>
                  <a:srgbClr val="FF5050"/>
                </a:solidFill>
              </a:rPr>
              <a:t>1</a:t>
            </a:r>
            <a:r>
              <a:rPr lang="zh-CN" altLang="en-US" b="1" dirty="0" smtClean="0">
                <a:solidFill>
                  <a:srgbClr val="FF5050"/>
                </a:solidFill>
              </a:rPr>
              <a:t>）机密性（</a:t>
            </a:r>
            <a:r>
              <a:rPr lang="en-US" altLang="zh-CN" b="1" dirty="0" smtClean="0">
                <a:solidFill>
                  <a:srgbClr val="FF5050"/>
                </a:solidFill>
              </a:rPr>
              <a:t>Confidentiality</a:t>
            </a:r>
            <a:r>
              <a:rPr lang="zh-CN" altLang="en-US" b="1" dirty="0" smtClean="0">
                <a:solidFill>
                  <a:srgbClr val="FF5050"/>
                </a:solidFill>
              </a:rPr>
              <a:t>）：</a:t>
            </a:r>
            <a:r>
              <a:rPr lang="en-GB" altLang="zh-CN" b="1" dirty="0" smtClean="0"/>
              <a:t>Prevent unauthorised disclosure of information.</a:t>
            </a:r>
          </a:p>
          <a:p>
            <a:r>
              <a:rPr lang="zh-CN" altLang="en-US" dirty="0" smtClean="0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即使非授权用户得到信息也无法知晓信息内容。可通过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访问控制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(access control)</a:t>
            </a:r>
            <a:r>
              <a:rPr lang="zh-CN" altLang="en-US" dirty="0" smtClean="0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阻止非授权用户获得机密信息，通过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加密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(encryption)</a:t>
            </a:r>
            <a:r>
              <a:rPr lang="zh-CN" altLang="en-US" dirty="0" smtClean="0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阻止非授权用户知晓信息内容。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5050"/>
                </a:solidFill>
              </a:rPr>
              <a:t>（</a:t>
            </a:r>
            <a:r>
              <a:rPr lang="en-US" altLang="zh-CN" b="1" dirty="0" smtClean="0">
                <a:solidFill>
                  <a:srgbClr val="FF5050"/>
                </a:solidFill>
              </a:rPr>
              <a:t>2</a:t>
            </a:r>
            <a:r>
              <a:rPr lang="zh-CN" altLang="en-US" b="1" dirty="0" smtClean="0">
                <a:solidFill>
                  <a:srgbClr val="FF5050"/>
                </a:solidFill>
              </a:rPr>
              <a:t>）完整性（</a:t>
            </a:r>
            <a:r>
              <a:rPr lang="en-US" altLang="zh-CN" b="1" dirty="0" smtClean="0">
                <a:solidFill>
                  <a:srgbClr val="FF5050"/>
                </a:solidFill>
              </a:rPr>
              <a:t>Integrity</a:t>
            </a:r>
            <a:r>
              <a:rPr lang="zh-CN" altLang="en-US" b="1" dirty="0" smtClean="0">
                <a:solidFill>
                  <a:srgbClr val="FF5050"/>
                </a:solidFill>
              </a:rPr>
              <a:t>）：</a:t>
            </a:r>
            <a:r>
              <a:rPr lang="en-US" altLang="zh-CN" b="1" dirty="0" smtClean="0"/>
              <a:t>A</a:t>
            </a:r>
            <a:r>
              <a:rPr lang="en-AU" altLang="zh-CN" b="1" dirty="0" err="1" smtClean="0"/>
              <a:t>ssurance</a:t>
            </a:r>
            <a:r>
              <a:rPr lang="en-AU" altLang="zh-CN" b="1" dirty="0" smtClean="0"/>
              <a:t> that data received are exactly as sent by an authorized sender.</a:t>
            </a:r>
          </a:p>
          <a:p>
            <a:r>
              <a:rPr lang="zh-CN" altLang="en-US" dirty="0" smtClean="0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通过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访问控制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(access control)</a:t>
            </a:r>
            <a:r>
              <a:rPr lang="zh-CN" altLang="en-US" dirty="0" smtClean="0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阻止篡改行为，通过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消息摘要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(message digest)</a:t>
            </a:r>
            <a:r>
              <a:rPr lang="zh-CN" altLang="en-US" dirty="0" smtClean="0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算法检验信息是否被篡改。</a:t>
            </a:r>
            <a:endParaRPr lang="en-AU" altLang="zh-CN" dirty="0" smtClean="0">
              <a:solidFill>
                <a:srgbClr val="000099"/>
              </a:solidFill>
              <a:latin typeface="Arial" charset="0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3300"/>
                </a:solidFill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</a:rPr>
              <a:t>3</a:t>
            </a:r>
            <a:r>
              <a:rPr lang="zh-CN" altLang="en-US" b="1" dirty="0" smtClean="0">
                <a:solidFill>
                  <a:srgbClr val="FF3300"/>
                </a:solidFill>
              </a:rPr>
              <a:t>）可用性（</a:t>
            </a:r>
            <a:r>
              <a:rPr lang="en-US" altLang="zh-CN" b="1" dirty="0" smtClean="0">
                <a:solidFill>
                  <a:srgbClr val="FF3300"/>
                </a:solidFill>
              </a:rPr>
              <a:t>Availability</a:t>
            </a:r>
            <a:r>
              <a:rPr lang="zh-CN" altLang="en-US" b="1" dirty="0" smtClean="0">
                <a:solidFill>
                  <a:srgbClr val="FF3300"/>
                </a:solidFill>
              </a:rPr>
              <a:t>）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services should be accessible when needed and without delay.</a:t>
            </a:r>
          </a:p>
          <a:p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涉及物理、网络、系统、数据、应用和用户等多方面因素。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3300"/>
                </a:solidFill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</a:rPr>
              <a:t>4</a:t>
            </a:r>
            <a:r>
              <a:rPr lang="zh-CN" altLang="en-US" b="1" dirty="0" smtClean="0">
                <a:solidFill>
                  <a:srgbClr val="FF3300"/>
                </a:solidFill>
              </a:rPr>
              <a:t>）</a:t>
            </a:r>
            <a:r>
              <a:rPr lang="zh-CN" altLang="zh-CN" b="1" dirty="0" smtClean="0">
                <a:solidFill>
                  <a:srgbClr val="FF3300"/>
                </a:solidFill>
              </a:rPr>
              <a:t>真实性（Authentication）：</a:t>
            </a:r>
            <a:endParaRPr lang="zh-CN" altLang="en-US" b="1" dirty="0" smtClean="0">
              <a:solidFill>
                <a:srgbClr val="FF3300"/>
              </a:solidFill>
            </a:endParaRP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zh-CN" b="1" dirty="0" smtClean="0"/>
              <a:t>assurance that the communicating entity is the one it claims to be</a:t>
            </a:r>
            <a:r>
              <a:rPr lang="en-US" altLang="zh-CN" b="1" dirty="0" smtClean="0"/>
              <a:t>.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zh-CN" b="1" dirty="0" smtClean="0"/>
              <a:t>peer entity authentication</a:t>
            </a:r>
            <a:r>
              <a:rPr lang="en-US" altLang="zh-CN" b="1" dirty="0" smtClean="0"/>
              <a:t>.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zh-CN" b="1" dirty="0" smtClean="0"/>
              <a:t>Data-origin authentication</a:t>
            </a:r>
            <a:r>
              <a:rPr lang="en-US" altLang="zh-CN" b="1" dirty="0" smtClean="0"/>
              <a:t>.</a:t>
            </a:r>
            <a:endParaRPr lang="zh-CN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</a:rPr>
              <a:t>5</a:t>
            </a:r>
            <a:r>
              <a:rPr lang="zh-CN" altLang="en-US" b="1" dirty="0" smtClean="0">
                <a:solidFill>
                  <a:srgbClr val="FF3300"/>
                </a:solidFill>
              </a:rPr>
              <a:t>）不可抵赖性（</a:t>
            </a:r>
            <a:r>
              <a:rPr lang="en-US" altLang="zh-CN" b="1" dirty="0" smtClean="0">
                <a:solidFill>
                  <a:srgbClr val="FF3300"/>
                </a:solidFill>
              </a:rPr>
              <a:t>Non-Repudiation</a:t>
            </a:r>
            <a:r>
              <a:rPr lang="zh-CN" altLang="en-US" b="1" dirty="0" smtClean="0">
                <a:solidFill>
                  <a:srgbClr val="FF3300"/>
                </a:solidFill>
              </a:rPr>
              <a:t>）：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b="1" dirty="0" smtClean="0"/>
              <a:t>protection against denial by one of the parties in a communication.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b="1" dirty="0" smtClean="0"/>
              <a:t>Origin non-repudiation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proof that the message was sent by the specified party.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b="1" dirty="0" smtClean="0"/>
              <a:t>Destination non-repudiation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proof that the message was received by the specified party.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 smtClean="0">
                <a:ea typeface="楷体_GB2312" pitchFamily="49" charset="-122"/>
              </a:rPr>
              <a:t>一般通过数字签名（</a:t>
            </a:r>
            <a:r>
              <a:rPr lang="en-US" altLang="zh-CN" b="1" dirty="0" smtClean="0">
                <a:ea typeface="楷体_GB2312" pitchFamily="49" charset="-122"/>
              </a:rPr>
              <a:t>digital signature</a:t>
            </a:r>
            <a:r>
              <a:rPr lang="zh-CN" altLang="en-US" b="1" dirty="0" smtClean="0">
                <a:ea typeface="楷体_GB2312" pitchFamily="49" charset="-122"/>
              </a:rPr>
              <a:t>）来提供不可抵赖性服务。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信息安全学科的理论体系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920880" cy="440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4355976" y="4221088"/>
            <a:ext cx="3168352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信息安全学科的知识体系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780405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4"/>
          <p:cNvSpPr/>
          <p:nvPr/>
        </p:nvSpPr>
        <p:spPr>
          <a:xfrm>
            <a:off x="5076056" y="4509120"/>
            <a:ext cx="3816424" cy="158417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924944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“密码学”是</a:t>
            </a:r>
            <a:r>
              <a:rPr lang="zh-CN" altLang="en-US" b="1" dirty="0" smtClean="0">
                <a:solidFill>
                  <a:srgbClr val="FF0000"/>
                </a:solidFill>
              </a:rPr>
              <a:t>信息安全的核心和基础！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Morse Code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谍战剧经常出现的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Morse Code. 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风声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麻雀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《U571》</a:t>
            </a:r>
          </a:p>
          <a:p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Morse Code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是一种早期的数字化通信形式，但是它不同于现在的只使用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两种状态的二进制代码，它的代码包括五种：点、划、点和划之间的停顿、每个字符间短的停顿。短促的点信号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.”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，读“滴”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dit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）；保持一定时间的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长信号“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—”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，读“嗒”（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Dash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Morse Code</a:t>
            </a:r>
            <a:endParaRPr lang="zh-CN" altLang="en-US" dirty="0"/>
          </a:p>
        </p:txBody>
      </p:sp>
      <p:pic>
        <p:nvPicPr>
          <p:cNvPr id="4" name="图片 3" descr="morse cod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1772816"/>
            <a:ext cx="5976664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Morse Code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771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是国际求救信号的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Morse Code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... --- ...</a:t>
            </a:r>
          </a:p>
          <a:p>
            <a:pPr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03648" y="3140968"/>
            <a:ext cx="7498080" cy="147714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英文：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HELLO EVERYBODY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，其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Morse Code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为：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.... . .-.. .-.. --- -....- . ...- . .-. -.-- -... --- -.. -.--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Morse Code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31640" y="1412776"/>
            <a:ext cx="7498080" cy="147714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Morse code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可参考维基百科：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https://en.wikipedia.org/wiki/Morse_code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59632" y="3212976"/>
            <a:ext cx="7498080" cy="147714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但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Morse code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属于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电报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(telegraph code)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它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不属于现代密</a:t>
            </a:r>
            <a:r>
              <a:rPr lang="zh-CN" alt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zh-CN" alt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学范畴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effectLst/>
              </a:rPr>
              <a:t>Unix/Linux OS</a:t>
            </a:r>
            <a:r>
              <a:rPr lang="zh-CN" altLang="en-US" sz="4000" dirty="0" smtClean="0">
                <a:solidFill>
                  <a:srgbClr val="FF0000"/>
                </a:solidFill>
                <a:effectLst/>
              </a:rPr>
              <a:t>用户</a:t>
            </a:r>
            <a:r>
              <a:rPr lang="en-US" altLang="zh-CN" sz="4000" dirty="0" smtClean="0">
                <a:solidFill>
                  <a:srgbClr val="FF0000"/>
                </a:solidFill>
                <a:effectLst/>
              </a:rPr>
              <a:t>password</a:t>
            </a:r>
            <a:r>
              <a:rPr lang="zh-CN" altLang="en-US" sz="4000" dirty="0" smtClean="0">
                <a:solidFill>
                  <a:srgbClr val="FF0000"/>
                </a:solidFill>
                <a:effectLst/>
              </a:rPr>
              <a:t>存储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760732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标注 4"/>
          <p:cNvSpPr/>
          <p:nvPr/>
        </p:nvSpPr>
        <p:spPr>
          <a:xfrm>
            <a:off x="1475656" y="5085184"/>
            <a:ext cx="1512168" cy="864096"/>
          </a:xfrm>
          <a:prstGeom prst="wedgeRectCallout">
            <a:avLst>
              <a:gd name="adj1" fmla="val -29903"/>
              <a:gd name="adj2" fmla="val -28318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427984" y="5085184"/>
            <a:ext cx="1512168" cy="864096"/>
          </a:xfrm>
          <a:prstGeom prst="wedgeRectCallout">
            <a:avLst>
              <a:gd name="adj1" fmla="val -29903"/>
              <a:gd name="adj2" fmla="val -28318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加密后的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196752"/>
            <a:ext cx="3992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Unix/Linux OS</a:t>
            </a:r>
            <a:r>
              <a:rPr lang="zh-CN" altLang="en-US" sz="2000" b="1" dirty="0" smtClean="0"/>
              <a:t>中的用户口令文件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</a:t>
            </a:r>
            <a:r>
              <a:rPr lang="zh-CN" altLang="en-US" dirty="0" smtClean="0">
                <a:solidFill>
                  <a:srgbClr val="FF0000"/>
                </a:solidFill>
              </a:rPr>
              <a:t>表单提交数据的传输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24" y="1268760"/>
            <a:ext cx="66294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581128"/>
            <a:ext cx="82962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616" y="2492896"/>
            <a:ext cx="727280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fiddle web debugger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截获到提交到邮件服务器的表单数据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</a:t>
            </a:r>
            <a:r>
              <a:rPr lang="zh-CN" altLang="en-US" dirty="0" smtClean="0">
                <a:solidFill>
                  <a:srgbClr val="FF0000"/>
                </a:solidFill>
              </a:rPr>
              <a:t>表单提交数据的传输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87524"/>
            <a:ext cx="4352925" cy="519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4509120"/>
            <a:ext cx="756084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提交到邮件服务器的表单数据不是明文，而是其</a:t>
            </a:r>
            <a:r>
              <a:rPr lang="zh-CN" altLang="en-US" sz="3200" dirty="0" smtClean="0">
                <a:solidFill>
                  <a:srgbClr val="FF0000"/>
                </a:solidFill>
              </a:rPr>
              <a:t>消息认证码</a:t>
            </a:r>
            <a:r>
              <a:rPr lang="en-US" altLang="zh-CN" sz="3200" dirty="0" smtClean="0">
                <a:solidFill>
                  <a:srgbClr val="FF0000"/>
                </a:solidFill>
              </a:rPr>
              <a:t>!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4864"/>
            <a:ext cx="84391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>
          <a:xfrm flipV="1">
            <a:off x="4644008" y="3933056"/>
            <a:ext cx="3024336" cy="129614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表单数据的加密传输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35087"/>
            <a:ext cx="7922022" cy="43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线形标注 1 4"/>
          <p:cNvSpPr/>
          <p:nvPr/>
        </p:nvSpPr>
        <p:spPr>
          <a:xfrm>
            <a:off x="3995936" y="2852936"/>
            <a:ext cx="2160240" cy="1296144"/>
          </a:xfrm>
          <a:prstGeom prst="borderCallout1">
            <a:avLst>
              <a:gd name="adj1" fmla="val -244"/>
              <a:gd name="adj2" fmla="val 214"/>
              <a:gd name="adj3" fmla="val -63869"/>
              <a:gd name="adj4" fmla="val -18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>
                  <a:solidFill>
                    <a:srgbClr val="FF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Secure http</a:t>
            </a:r>
            <a:r>
              <a:rPr lang="zh-CN" altLang="en-US" b="1" dirty="0" smtClean="0">
                <a:ln>
                  <a:solidFill>
                    <a:srgbClr val="FF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协议</a:t>
            </a:r>
            <a:endParaRPr lang="zh-CN" altLang="en-US" b="1" dirty="0">
              <a:ln>
                <a:solidFill>
                  <a:srgbClr val="FF0000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03848" y="1772816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</TotalTime>
  <Words>821</Words>
  <Application>Microsoft Office PowerPoint</Application>
  <PresentationFormat>全屏显示(4:3)</PresentationFormat>
  <Paragraphs>53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夏至</vt:lpstr>
      <vt:lpstr>《现代密码学》导入内容</vt:lpstr>
      <vt:lpstr>Morse Code</vt:lpstr>
      <vt:lpstr>Morse Code</vt:lpstr>
      <vt:lpstr>Morse Code</vt:lpstr>
      <vt:lpstr>Morse Code</vt:lpstr>
      <vt:lpstr>Unix/Linux OS用户password存储</vt:lpstr>
      <vt:lpstr>We表单提交数据的传输</vt:lpstr>
      <vt:lpstr>We表单提交数据的传输</vt:lpstr>
      <vt:lpstr>Web表单数据的加密传输</vt:lpstr>
      <vt:lpstr>Web表单数据的加密传输</vt:lpstr>
      <vt:lpstr>信息安全的目标</vt:lpstr>
      <vt:lpstr>信息安全的目标</vt:lpstr>
      <vt:lpstr>信息安全的目标</vt:lpstr>
      <vt:lpstr>信息安全的目标</vt:lpstr>
      <vt:lpstr>信息安全的目标</vt:lpstr>
      <vt:lpstr>信息安全的目标</vt:lpstr>
      <vt:lpstr>信息安全学科的理论体系</vt:lpstr>
      <vt:lpstr>信息安全学科的知识体系</vt:lpstr>
      <vt:lpstr>“密码学”是信息安全的核心和基础！</vt:lpstr>
    </vt:vector>
  </TitlesOfParts>
  <Company>中国石油大学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《现代密码学》导入</dc:title>
  <dc:creator>xjfang</dc:creator>
  <cp:lastModifiedBy>Administrator</cp:lastModifiedBy>
  <cp:revision>67</cp:revision>
  <dcterms:created xsi:type="dcterms:W3CDTF">2016-10-30T11:33:10Z</dcterms:created>
  <dcterms:modified xsi:type="dcterms:W3CDTF">2016-11-03T00:26:57Z</dcterms:modified>
</cp:coreProperties>
</file>