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1" r:id="rId2"/>
    <p:sldId id="278" r:id="rId3"/>
    <p:sldId id="274" r:id="rId4"/>
    <p:sldId id="275" r:id="rId5"/>
    <p:sldId id="276" r:id="rId6"/>
    <p:sldId id="277" r:id="rId7"/>
    <p:sldId id="279" r:id="rId8"/>
    <p:sldId id="280" r:id="rId9"/>
    <p:sldId id="281" r:id="rId10"/>
    <p:sldId id="282" r:id="rId11"/>
    <p:sldId id="256" r:id="rId12"/>
    <p:sldId id="257" r:id="rId13"/>
    <p:sldId id="258" r:id="rId14"/>
    <p:sldId id="287" r:id="rId15"/>
    <p:sldId id="260" r:id="rId16"/>
    <p:sldId id="283" r:id="rId17"/>
    <p:sldId id="284" r:id="rId18"/>
    <p:sldId id="285" r:id="rId19"/>
    <p:sldId id="286" r:id="rId20"/>
    <p:sldId id="265" r:id="rId21"/>
    <p:sldId id="266" r:id="rId22"/>
    <p:sldId id="272" r:id="rId23"/>
    <p:sldId id="267" r:id="rId24"/>
    <p:sldId id="288" r:id="rId25"/>
    <p:sldId id="268" r:id="rId26"/>
    <p:sldId id="269" r:id="rId27"/>
    <p:sldId id="271" r:id="rId28"/>
    <p:sldId id="289" r:id="rId29"/>
    <p:sldId id="273"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1267"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000CE1-A7E0-4AC0-A27C-CF4576D07DF0}" type="datetimeFigureOut">
              <a:rPr lang="zh-CN" altLang="en-US" smtClean="0"/>
              <a:t>2016/11/6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D9977E-B9DB-4A4F-BC13-95FA48DFF00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2D9977E-B9DB-4A4F-BC13-95FA48DFF002}"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r.aust.edu.cn/~xjfa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95536" y="1340768"/>
            <a:ext cx="8424936" cy="1470025"/>
          </a:xfrm>
        </p:spPr>
        <p:txBody>
          <a:bodyPr/>
          <a:lstStyle/>
          <a:p>
            <a:r>
              <a:rPr lang="zh-CN" altLang="en-US" b="1" dirty="0" smtClean="0">
                <a:latin typeface="FrankRuehl" pitchFamily="34" charset="-79"/>
                <a:cs typeface="FrankRuehl" pitchFamily="34" charset="-79"/>
              </a:rPr>
              <a:t>多表代换</a:t>
            </a:r>
            <a:r>
              <a:rPr lang="en-US" altLang="zh-CN" b="1" dirty="0" smtClean="0">
                <a:latin typeface="FrankRuehl" pitchFamily="34" charset="-79"/>
                <a:cs typeface="FrankRuehl" pitchFamily="34" charset="-79"/>
              </a:rPr>
              <a:t>Virginia</a:t>
            </a:r>
            <a:r>
              <a:rPr lang="zh-CN" altLang="en-US" b="1" dirty="0" smtClean="0">
                <a:latin typeface="FrankRuehl" pitchFamily="34" charset="-79"/>
                <a:cs typeface="FrankRuehl" pitchFamily="34" charset="-79"/>
              </a:rPr>
              <a:t>加密算法及秘钥破解算法的实现</a:t>
            </a:r>
            <a:endParaRPr lang="zh-CN" altLang="en-US" dirty="0"/>
          </a:p>
        </p:txBody>
      </p:sp>
      <p:sp>
        <p:nvSpPr>
          <p:cNvPr id="5" name="副标题 4"/>
          <p:cNvSpPr>
            <a:spLocks noGrp="1"/>
          </p:cNvSpPr>
          <p:nvPr>
            <p:ph type="subTitle" idx="1"/>
          </p:nvPr>
        </p:nvSpPr>
        <p:spPr>
          <a:xfrm>
            <a:off x="755576" y="3861048"/>
            <a:ext cx="7704856" cy="1584176"/>
          </a:xfrm>
        </p:spPr>
        <p:txBody>
          <a:bodyPr>
            <a:normAutofit fontScale="92500" lnSpcReduction="10000"/>
          </a:bodyPr>
          <a:lstStyle/>
          <a:p>
            <a:r>
              <a:rPr lang="zh-CN" altLang="en-US" dirty="0" smtClean="0">
                <a:solidFill>
                  <a:schemeClr val="tx2">
                    <a:lumMod val="75000"/>
                  </a:schemeClr>
                </a:solidFill>
                <a:latin typeface="黑体" pitchFamily="49" charset="-122"/>
                <a:ea typeface="黑体" pitchFamily="49" charset="-122"/>
              </a:rPr>
              <a:t>方贤进</a:t>
            </a:r>
            <a:endParaRPr lang="en-US" altLang="zh-CN" dirty="0" smtClean="0">
              <a:solidFill>
                <a:schemeClr val="tx2">
                  <a:lumMod val="75000"/>
                </a:schemeClr>
              </a:solidFill>
              <a:latin typeface="黑体" pitchFamily="49" charset="-122"/>
              <a:ea typeface="黑体" pitchFamily="49" charset="-122"/>
            </a:endParaRPr>
          </a:p>
          <a:p>
            <a:r>
              <a:rPr lang="en-US" altLang="zh-CN" dirty="0" smtClean="0">
                <a:solidFill>
                  <a:schemeClr val="tx2">
                    <a:lumMod val="75000"/>
                  </a:schemeClr>
                </a:solidFill>
                <a:hlinkClick r:id="rId2"/>
              </a:rPr>
              <a:t>http://star.aust.edu.cn/~xjfang</a:t>
            </a:r>
            <a:endParaRPr lang="en-US" altLang="zh-CN" dirty="0" smtClean="0">
              <a:solidFill>
                <a:schemeClr val="tx2">
                  <a:lumMod val="75000"/>
                </a:schemeClr>
              </a:solidFill>
            </a:endParaRPr>
          </a:p>
          <a:p>
            <a:r>
              <a:rPr lang="en-US" altLang="zh-CN" dirty="0" smtClean="0">
                <a:solidFill>
                  <a:schemeClr val="tx2">
                    <a:lumMod val="75000"/>
                  </a:schemeClr>
                </a:solidFill>
              </a:rPr>
              <a:t>Email: xjfang@aliyun.com</a:t>
            </a:r>
          </a:p>
          <a:p>
            <a:endParaRPr lang="zh-CN" alt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noAutofit/>
          </a:bodyPr>
          <a:lstStyle/>
          <a:p>
            <a:r>
              <a:rPr lang="en-US" altLang="zh-CN" sz="4800" b="1" dirty="0" smtClean="0"/>
              <a:t>Virginia</a:t>
            </a:r>
            <a:r>
              <a:rPr lang="zh-CN" altLang="en-US" sz="4800" b="1" dirty="0" smtClean="0"/>
              <a:t>加密秘钥的破解</a:t>
            </a:r>
            <a:r>
              <a:rPr lang="en-US" altLang="zh-CN" sz="4800" b="1" dirty="0" smtClean="0"/>
              <a:t/>
            </a:r>
            <a:br>
              <a:rPr lang="en-US" altLang="zh-CN" sz="4800" b="1" dirty="0" smtClean="0"/>
            </a:br>
            <a:r>
              <a:rPr lang="en-US" altLang="zh-CN" sz="4800" b="1" dirty="0" smtClean="0"/>
              <a:t>——</a:t>
            </a:r>
            <a:r>
              <a:rPr lang="zh-CN" altLang="en-US" sz="4800" b="1" dirty="0" smtClean="0"/>
              <a:t>唯密文攻击</a:t>
            </a:r>
            <a:endParaRPr lang="zh-CN" altLang="en-US" sz="48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FrankRuehl" pitchFamily="34" charset="-79"/>
                <a:cs typeface="FrankRuehl" pitchFamily="34" charset="-79"/>
              </a:rPr>
              <a:t>概念：重合指数及其无偏估计值</a:t>
            </a:r>
            <a:endParaRPr lang="zh-CN" altLang="en-US" b="1" dirty="0">
              <a:latin typeface="FrankRuehl" pitchFamily="34" charset="-79"/>
              <a:cs typeface="FrankRuehl" pitchFamily="34" charset="-79"/>
            </a:endParaRPr>
          </a:p>
        </p:txBody>
      </p:sp>
      <p:sp>
        <p:nvSpPr>
          <p:cNvPr id="4" name="内容占位符 3"/>
          <p:cNvSpPr>
            <a:spLocks noGrp="1"/>
          </p:cNvSpPr>
          <p:nvPr>
            <p:ph idx="1"/>
          </p:nvPr>
        </p:nvSpPr>
        <p:spPr>
          <a:xfrm>
            <a:off x="457200" y="1600201"/>
            <a:ext cx="8229600" cy="1756792"/>
          </a:xfrm>
        </p:spPr>
        <p:txBody>
          <a:bodyPr>
            <a:normAutofit fontScale="92500"/>
          </a:bodyPr>
          <a:lstStyle/>
          <a:p>
            <a:r>
              <a:rPr lang="zh-CN" altLang="en-US" b="1" dirty="0" smtClean="0">
                <a:solidFill>
                  <a:srgbClr val="FF0000"/>
                </a:solidFill>
                <a:latin typeface="FrankRuehl" pitchFamily="34" charset="-79"/>
                <a:ea typeface="GungsuhChe" pitchFamily="49" charset="-127"/>
                <a:cs typeface="FrankRuehl" pitchFamily="34" charset="-79"/>
              </a:rPr>
              <a:t>重合指数：</a:t>
            </a:r>
            <a:r>
              <a:rPr lang="zh-CN" altLang="en-US" dirty="0" smtClean="0">
                <a:latin typeface="FrankRuehl" pitchFamily="34" charset="-79"/>
                <a:ea typeface="GungsuhChe" pitchFamily="49" charset="-127"/>
                <a:cs typeface="FrankRuehl" pitchFamily="34" charset="-79"/>
              </a:rPr>
              <a:t>设某种语言由</a:t>
            </a:r>
            <a:r>
              <a:rPr lang="en-US" altLang="zh-CN" dirty="0" smtClean="0">
                <a:latin typeface="FrankRuehl" pitchFamily="34" charset="-79"/>
                <a:ea typeface="GungsuhChe" pitchFamily="49" charset="-127"/>
                <a:cs typeface="FrankRuehl" pitchFamily="34" charset="-79"/>
              </a:rPr>
              <a:t>n</a:t>
            </a:r>
            <a:r>
              <a:rPr lang="zh-CN" altLang="en-US" dirty="0" smtClean="0">
                <a:latin typeface="FrankRuehl" pitchFamily="34" charset="-79"/>
                <a:ea typeface="GungsuhChe" pitchFamily="49" charset="-127"/>
                <a:cs typeface="FrankRuehl" pitchFamily="34" charset="-79"/>
              </a:rPr>
              <a:t>个字母组成，每个字母</a:t>
            </a:r>
            <a:r>
              <a:rPr lang="en-US" altLang="zh-CN" dirty="0" err="1" smtClean="0">
                <a:latin typeface="FrankRuehl" pitchFamily="34" charset="-79"/>
                <a:ea typeface="GungsuhChe" pitchFamily="49" charset="-127"/>
                <a:cs typeface="FrankRuehl" pitchFamily="34" charset="-79"/>
              </a:rPr>
              <a:t>i</a:t>
            </a:r>
            <a:r>
              <a:rPr lang="zh-CN" altLang="en-US" dirty="0" smtClean="0">
                <a:latin typeface="FrankRuehl" pitchFamily="34" charset="-79"/>
                <a:ea typeface="GungsuhChe" pitchFamily="49" charset="-127"/>
                <a:cs typeface="FrankRuehl" pitchFamily="34" charset="-79"/>
              </a:rPr>
              <a:t>发生的概率为</a:t>
            </a:r>
            <a:r>
              <a:rPr lang="en-US" altLang="zh-CN" dirty="0" smtClean="0">
                <a:latin typeface="FrankRuehl" pitchFamily="34" charset="-79"/>
                <a:ea typeface="GungsuhChe" pitchFamily="49" charset="-127"/>
                <a:cs typeface="FrankRuehl" pitchFamily="34" charset="-79"/>
              </a:rPr>
              <a:t>pi(1≤i≤n)</a:t>
            </a:r>
            <a:r>
              <a:rPr lang="zh-CN" altLang="en-US" dirty="0" smtClean="0">
                <a:latin typeface="FrankRuehl" pitchFamily="34" charset="-79"/>
                <a:ea typeface="GungsuhChe" pitchFamily="49" charset="-127"/>
                <a:cs typeface="FrankRuehl" pitchFamily="34" charset="-79"/>
              </a:rPr>
              <a:t>，则重合指数就是指两个随机字母相同的概率，记为</a:t>
            </a:r>
            <a:r>
              <a:rPr lang="en-US" altLang="zh-CN" dirty="0" smtClean="0">
                <a:latin typeface="FrankRuehl" pitchFamily="34" charset="-79"/>
                <a:ea typeface="GungsuhChe" pitchFamily="49" charset="-127"/>
                <a:cs typeface="FrankRuehl" pitchFamily="34" charset="-79"/>
              </a:rPr>
              <a:t>IC</a:t>
            </a:r>
            <a:endParaRPr lang="zh-CN" altLang="en-US" dirty="0">
              <a:latin typeface="FrankRuehl" pitchFamily="34" charset="-79"/>
              <a:ea typeface="GungsuhChe" pitchFamily="49" charset="-127"/>
              <a:cs typeface="FrankRuehl" pitchFamily="34" charset="-79"/>
            </a:endParaRPr>
          </a:p>
        </p:txBody>
      </p:sp>
      <p:graphicFrame>
        <p:nvGraphicFramePr>
          <p:cNvPr id="5" name="对象 4"/>
          <p:cNvGraphicFramePr>
            <a:graphicFrameLocks noChangeAspect="1"/>
          </p:cNvGraphicFramePr>
          <p:nvPr/>
        </p:nvGraphicFramePr>
        <p:xfrm>
          <a:off x="3635896" y="2924943"/>
          <a:ext cx="1743090" cy="1098905"/>
        </p:xfrm>
        <a:graphic>
          <a:graphicData uri="http://schemas.openxmlformats.org/presentationml/2006/ole">
            <p:oleObj spid="_x0000_s1026" name="Equation" r:id="rId3" imgW="583920" imgH="368280" progId="">
              <p:embed/>
            </p:oleObj>
          </a:graphicData>
        </a:graphic>
      </p:graphicFrame>
      <p:sp>
        <p:nvSpPr>
          <p:cNvPr id="6" name="内容占位符 3"/>
          <p:cNvSpPr txBox="1">
            <a:spLocks/>
          </p:cNvSpPr>
          <p:nvPr/>
        </p:nvSpPr>
        <p:spPr>
          <a:xfrm>
            <a:off x="611560" y="4005064"/>
            <a:ext cx="8229600" cy="1440160"/>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3200" dirty="0" smtClean="0">
                <a:latin typeface="FrankRuehl" pitchFamily="34" charset="-79"/>
                <a:ea typeface="GungsuhChe" pitchFamily="49" charset="-127"/>
                <a:cs typeface="FrankRuehl" pitchFamily="34" charset="-79"/>
              </a:rPr>
              <a:t>一般用</a:t>
            </a:r>
            <a:r>
              <a:rPr lang="en-US" altLang="zh-CN" sz="3200" b="1" dirty="0" smtClean="0">
                <a:solidFill>
                  <a:srgbClr val="FF0000"/>
                </a:solidFill>
                <a:latin typeface="FrankRuehl" pitchFamily="34" charset="-79"/>
                <a:ea typeface="GungsuhChe" pitchFamily="49" charset="-127"/>
                <a:cs typeface="FrankRuehl" pitchFamily="34" charset="-79"/>
              </a:rPr>
              <a:t>IC</a:t>
            </a:r>
            <a:r>
              <a:rPr lang="zh-CN" altLang="en-US" sz="3200" b="1" dirty="0" smtClean="0">
                <a:solidFill>
                  <a:srgbClr val="FF0000"/>
                </a:solidFill>
                <a:latin typeface="FrankRuehl" pitchFamily="34" charset="-79"/>
                <a:ea typeface="GungsuhChe" pitchFamily="49" charset="-127"/>
                <a:cs typeface="FrankRuehl" pitchFamily="34" charset="-79"/>
              </a:rPr>
              <a:t>的无偏估计值</a:t>
            </a:r>
            <a:r>
              <a:rPr lang="en-US" altLang="zh-CN" sz="3200" b="1" dirty="0" smtClean="0">
                <a:solidFill>
                  <a:srgbClr val="FF0000"/>
                </a:solidFill>
                <a:latin typeface="FrankRuehl" pitchFamily="34" charset="-79"/>
                <a:ea typeface="GungsuhChe" pitchFamily="49" charset="-127"/>
                <a:cs typeface="FrankRuehl" pitchFamily="34" charset="-79"/>
              </a:rPr>
              <a:t>IC’</a:t>
            </a:r>
            <a:r>
              <a:rPr lang="zh-CN" altLang="en-US" sz="3200" dirty="0" smtClean="0">
                <a:latin typeface="FrankRuehl" pitchFamily="34" charset="-79"/>
                <a:ea typeface="GungsuhChe" pitchFamily="49" charset="-127"/>
                <a:cs typeface="FrankRuehl" pitchFamily="34" charset="-79"/>
              </a:rPr>
              <a:t>来近似计算</a:t>
            </a:r>
            <a:r>
              <a:rPr lang="en-US" altLang="zh-CN" sz="3200" dirty="0" smtClean="0">
                <a:latin typeface="FrankRuehl" pitchFamily="34" charset="-79"/>
                <a:ea typeface="GungsuhChe" pitchFamily="49" charset="-127"/>
                <a:cs typeface="FrankRuehl" pitchFamily="34" charset="-79"/>
              </a:rPr>
              <a:t>IC. </a:t>
            </a:r>
            <a:r>
              <a:rPr lang="zh-CN" altLang="en-US" sz="3200" dirty="0" smtClean="0">
                <a:latin typeface="FrankRuehl" pitchFamily="34" charset="-79"/>
                <a:ea typeface="GungsuhChe" pitchFamily="49" charset="-127"/>
                <a:cs typeface="FrankRuehl" pitchFamily="34" charset="-79"/>
              </a:rPr>
              <a:t>其中的</a:t>
            </a:r>
            <a:r>
              <a:rPr lang="en-US" altLang="zh-CN" sz="3200" dirty="0" smtClean="0">
                <a:latin typeface="FrankRuehl" pitchFamily="34" charset="-79"/>
                <a:ea typeface="GungsuhChe" pitchFamily="49" charset="-127"/>
                <a:cs typeface="FrankRuehl" pitchFamily="34" charset="-79"/>
              </a:rPr>
              <a:t>xi</a:t>
            </a:r>
            <a:r>
              <a:rPr lang="zh-CN" altLang="en-US" sz="3200" dirty="0" smtClean="0">
                <a:latin typeface="FrankRuehl" pitchFamily="34" charset="-79"/>
                <a:ea typeface="GungsuhChe" pitchFamily="49" charset="-127"/>
                <a:cs typeface="FrankRuehl" pitchFamily="34" charset="-79"/>
              </a:rPr>
              <a:t>表示字母</a:t>
            </a:r>
            <a:r>
              <a:rPr lang="en-US" altLang="zh-CN" sz="3200" dirty="0" err="1" smtClean="0">
                <a:latin typeface="FrankRuehl" pitchFamily="34" charset="-79"/>
                <a:ea typeface="GungsuhChe" pitchFamily="49" charset="-127"/>
                <a:cs typeface="FrankRuehl" pitchFamily="34" charset="-79"/>
              </a:rPr>
              <a:t>i</a:t>
            </a:r>
            <a:r>
              <a:rPr lang="zh-CN" altLang="en-US" sz="3200" dirty="0" smtClean="0">
                <a:latin typeface="FrankRuehl" pitchFamily="34" charset="-79"/>
                <a:ea typeface="GungsuhChe" pitchFamily="49" charset="-127"/>
                <a:cs typeface="FrankRuehl" pitchFamily="34" charset="-79"/>
              </a:rPr>
              <a:t>出现的频次，</a:t>
            </a:r>
            <a:r>
              <a:rPr lang="en-US" altLang="zh-CN" sz="3200" dirty="0" smtClean="0">
                <a:latin typeface="FrankRuehl" pitchFamily="34" charset="-79"/>
                <a:ea typeface="GungsuhChe" pitchFamily="49" charset="-127"/>
                <a:cs typeface="FrankRuehl" pitchFamily="34" charset="-79"/>
              </a:rPr>
              <a:t>L</a:t>
            </a:r>
            <a:r>
              <a:rPr lang="zh-CN" altLang="en-US" sz="3200" dirty="0" smtClean="0">
                <a:latin typeface="FrankRuehl" pitchFamily="34" charset="-79"/>
                <a:ea typeface="GungsuhChe" pitchFamily="49" charset="-127"/>
                <a:cs typeface="FrankRuehl" pitchFamily="34" charset="-79"/>
              </a:rPr>
              <a:t>表示文本长度，</a:t>
            </a:r>
            <a:r>
              <a:rPr lang="en-US" altLang="zh-CN" sz="3200" dirty="0" smtClean="0">
                <a:latin typeface="FrankRuehl" pitchFamily="34" charset="-79"/>
                <a:ea typeface="GungsuhChe" pitchFamily="49" charset="-127"/>
                <a:cs typeface="FrankRuehl" pitchFamily="34" charset="-79"/>
              </a:rPr>
              <a:t>n</a:t>
            </a:r>
            <a:r>
              <a:rPr lang="zh-CN" altLang="en-US" sz="3200" dirty="0" smtClean="0">
                <a:latin typeface="FrankRuehl" pitchFamily="34" charset="-79"/>
                <a:ea typeface="GungsuhChe" pitchFamily="49" charset="-127"/>
                <a:cs typeface="FrankRuehl" pitchFamily="34" charset="-79"/>
              </a:rPr>
              <a:t>表示某种语言中包含的字母数。</a:t>
            </a:r>
            <a:endParaRPr kumimoji="0" lang="zh-CN" altLang="en-US" sz="3200" b="0" i="0" u="none" strike="noStrike" kern="1200" cap="none" spc="0" normalizeH="0" baseline="0" noProof="0" dirty="0">
              <a:ln>
                <a:noFill/>
              </a:ln>
              <a:solidFill>
                <a:schemeClr val="tx1"/>
              </a:solidFill>
              <a:effectLst/>
              <a:uLnTx/>
              <a:uFillTx/>
              <a:latin typeface="FrankRuehl" pitchFamily="34" charset="-79"/>
              <a:ea typeface="GungsuhChe" pitchFamily="49" charset="-127"/>
              <a:cs typeface="FrankRuehl" pitchFamily="34" charset="-79"/>
            </a:endParaRPr>
          </a:p>
        </p:txBody>
      </p:sp>
      <p:graphicFrame>
        <p:nvGraphicFramePr>
          <p:cNvPr id="1027" name="Object 3"/>
          <p:cNvGraphicFramePr>
            <a:graphicFrameLocks noChangeAspect="1"/>
          </p:cNvGraphicFramePr>
          <p:nvPr/>
        </p:nvGraphicFramePr>
        <p:xfrm>
          <a:off x="3131840" y="5373216"/>
          <a:ext cx="3098389" cy="1224136"/>
        </p:xfrm>
        <a:graphic>
          <a:graphicData uri="http://schemas.openxmlformats.org/presentationml/2006/ole">
            <p:oleObj spid="_x0000_s1027" name="Equation" r:id="rId4" imgW="965160" imgH="380880" progId="">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IC’</a:t>
            </a:r>
            <a:r>
              <a:rPr lang="zh-CN" altLang="en-US" b="1" dirty="0" smtClean="0"/>
              <a:t>值</a:t>
            </a:r>
            <a:r>
              <a:rPr lang="zh-CN" altLang="en-US" b="1" dirty="0" smtClean="0"/>
              <a:t>的</a:t>
            </a:r>
            <a:r>
              <a:rPr lang="zh-CN" altLang="en-US" b="1" dirty="0" smtClean="0"/>
              <a:t>三大</a:t>
            </a:r>
            <a:r>
              <a:rPr lang="zh-CN" altLang="en-US" b="1" dirty="0" smtClean="0"/>
              <a:t>特点</a:t>
            </a:r>
            <a:endParaRPr lang="zh-CN" altLang="en-US" b="1" dirty="0"/>
          </a:p>
        </p:txBody>
      </p:sp>
      <p:sp>
        <p:nvSpPr>
          <p:cNvPr id="3" name="内容占位符 2"/>
          <p:cNvSpPr>
            <a:spLocks noGrp="1"/>
          </p:cNvSpPr>
          <p:nvPr>
            <p:ph idx="1"/>
          </p:nvPr>
        </p:nvSpPr>
        <p:spPr/>
        <p:txBody>
          <a:bodyPr>
            <a:normAutofit fontScale="92500" lnSpcReduction="20000"/>
          </a:bodyPr>
          <a:lstStyle/>
          <a:p>
            <a:pPr marL="514350" indent="-514350">
              <a:buFont typeface="+mj-lt"/>
              <a:buAutoNum type="arabicPeriod"/>
            </a:pPr>
            <a:r>
              <a:rPr lang="zh-CN" altLang="en-US" b="1" dirty="0" smtClean="0"/>
              <a:t>随机英文文本的</a:t>
            </a:r>
            <a:r>
              <a:rPr lang="en-US" altLang="zh-CN" b="1" dirty="0" smtClean="0"/>
              <a:t>IC’</a:t>
            </a:r>
            <a:r>
              <a:rPr lang="zh-CN" altLang="en-US" b="1" u="sng" dirty="0" smtClean="0">
                <a:solidFill>
                  <a:srgbClr val="FF0000"/>
                </a:solidFill>
              </a:rPr>
              <a:t>总是大约为</a:t>
            </a:r>
            <a:r>
              <a:rPr lang="en-US" altLang="zh-CN" b="1" dirty="0" smtClean="0">
                <a:solidFill>
                  <a:srgbClr val="FF0000"/>
                </a:solidFill>
                <a:effectLst>
                  <a:outerShdw blurRad="38100" dist="38100" dir="2700000" algn="tl">
                    <a:srgbClr val="000000">
                      <a:alpha val="43137"/>
                    </a:srgbClr>
                  </a:outerShdw>
                </a:effectLst>
              </a:rPr>
              <a:t>0.038</a:t>
            </a:r>
            <a:r>
              <a:rPr lang="en-US" altLang="zh-CN" b="1" dirty="0" smtClean="0">
                <a:effectLst>
                  <a:outerShdw blurRad="38100" dist="38100" dir="2700000" algn="tl">
                    <a:srgbClr val="000000">
                      <a:alpha val="43137"/>
                    </a:srgbClr>
                  </a:outerShdw>
                </a:effectLst>
              </a:rPr>
              <a:t>.</a:t>
            </a:r>
          </a:p>
          <a:p>
            <a:pPr marL="514350" indent="-514350">
              <a:buFont typeface="+mj-lt"/>
              <a:buAutoNum type="arabicPeriod"/>
            </a:pPr>
            <a:endParaRPr lang="en-US" altLang="zh-CN" b="1" dirty="0" smtClean="0">
              <a:effectLst>
                <a:outerShdw blurRad="38100" dist="38100" dir="2700000" algn="tl">
                  <a:srgbClr val="000000">
                    <a:alpha val="43137"/>
                  </a:srgbClr>
                </a:outerShdw>
              </a:effectLst>
            </a:endParaRPr>
          </a:p>
          <a:p>
            <a:pPr marL="514350" indent="-514350">
              <a:buFont typeface="+mj-lt"/>
              <a:buAutoNum type="arabicPeriod"/>
            </a:pPr>
            <a:r>
              <a:rPr lang="zh-CN" altLang="en-US" b="1" dirty="0" smtClean="0"/>
              <a:t>而一段有意义的英文文本的</a:t>
            </a:r>
            <a:r>
              <a:rPr lang="en-US" altLang="zh-CN" b="1" dirty="0" smtClean="0">
                <a:solidFill>
                  <a:srgbClr val="FF0000"/>
                </a:solidFill>
              </a:rPr>
              <a:t>IC’</a:t>
            </a:r>
            <a:r>
              <a:rPr lang="zh-CN" altLang="en-US" b="1" dirty="0" smtClean="0">
                <a:solidFill>
                  <a:srgbClr val="FF0000"/>
                </a:solidFill>
              </a:rPr>
              <a:t>总是大约</a:t>
            </a:r>
            <a:r>
              <a:rPr lang="zh-CN" altLang="en-US" b="1" dirty="0" smtClean="0"/>
              <a:t>为</a:t>
            </a:r>
            <a:r>
              <a:rPr lang="en-US" altLang="zh-CN" b="1" dirty="0" smtClean="0">
                <a:solidFill>
                  <a:srgbClr val="FF0000"/>
                </a:solidFill>
                <a:effectLst>
                  <a:outerShdw blurRad="38100" dist="38100" dir="2700000" algn="tl">
                    <a:srgbClr val="000000">
                      <a:alpha val="43137"/>
                    </a:srgbClr>
                  </a:outerShdw>
                </a:effectLst>
              </a:rPr>
              <a:t>0.065</a:t>
            </a:r>
            <a:r>
              <a:rPr lang="en-US" altLang="zh-CN" b="1" dirty="0" smtClean="0"/>
              <a:t>.</a:t>
            </a:r>
          </a:p>
          <a:p>
            <a:pPr marL="514350" indent="-514350">
              <a:buFont typeface="+mj-lt"/>
              <a:buAutoNum type="arabicPeriod"/>
            </a:pPr>
            <a:endParaRPr lang="en-US" altLang="zh-CN" b="1" dirty="0" smtClean="0"/>
          </a:p>
          <a:p>
            <a:pPr marL="514350" indent="-514350">
              <a:buFont typeface="+mj-lt"/>
              <a:buAutoNum type="arabicPeriod"/>
            </a:pPr>
            <a:r>
              <a:rPr lang="zh-CN" altLang="en-US" b="1" dirty="0" smtClean="0"/>
              <a:t>对</a:t>
            </a:r>
            <a:r>
              <a:rPr lang="zh-CN" altLang="en-US" b="1" dirty="0" smtClean="0">
                <a:solidFill>
                  <a:srgbClr val="FF0000"/>
                </a:solidFill>
              </a:rPr>
              <a:t>明文</a:t>
            </a:r>
            <a:r>
              <a:rPr lang="zh-CN" altLang="en-US" b="1" dirty="0" smtClean="0"/>
              <a:t>进行</a:t>
            </a:r>
            <a:r>
              <a:rPr lang="zh-CN" altLang="en-US" b="1" dirty="0" smtClean="0">
                <a:solidFill>
                  <a:srgbClr val="FF0000"/>
                </a:solidFill>
              </a:rPr>
              <a:t>移位加密</a:t>
            </a:r>
            <a:r>
              <a:rPr lang="zh-CN" altLang="en-US" b="1" dirty="0" smtClean="0"/>
              <a:t>后形成的</a:t>
            </a:r>
            <a:r>
              <a:rPr lang="zh-CN" altLang="en-US" b="1" dirty="0" smtClean="0">
                <a:solidFill>
                  <a:srgbClr val="FF0000"/>
                </a:solidFill>
              </a:rPr>
              <a:t>密文</a:t>
            </a:r>
            <a:r>
              <a:rPr lang="zh-CN" altLang="en-US" b="1" dirty="0" smtClean="0"/>
              <a:t>，</a:t>
            </a:r>
            <a:r>
              <a:rPr lang="zh-CN" altLang="en-US" b="1" dirty="0" smtClean="0">
                <a:solidFill>
                  <a:srgbClr val="FF0000"/>
                </a:solidFill>
              </a:rPr>
              <a:t>其</a:t>
            </a:r>
            <a:r>
              <a:rPr lang="en-US" altLang="zh-CN" b="1" dirty="0" smtClean="0">
                <a:solidFill>
                  <a:srgbClr val="FF0000"/>
                </a:solidFill>
              </a:rPr>
              <a:t>IC’</a:t>
            </a:r>
            <a:r>
              <a:rPr lang="zh-CN" altLang="en-US" b="1" dirty="0" smtClean="0">
                <a:solidFill>
                  <a:srgbClr val="FF0000"/>
                </a:solidFill>
              </a:rPr>
              <a:t>之值不改变！</a:t>
            </a:r>
            <a:endParaRPr lang="en-US" altLang="zh-CN" b="1" dirty="0" smtClean="0">
              <a:solidFill>
                <a:srgbClr val="FF0000"/>
              </a:solidFill>
            </a:endParaRPr>
          </a:p>
          <a:p>
            <a:pPr>
              <a:buNone/>
            </a:pPr>
            <a:endParaRPr lang="en-US" altLang="zh-CN" dirty="0" smtClean="0"/>
          </a:p>
          <a:p>
            <a:pPr algn="ctr">
              <a:buNone/>
            </a:pPr>
            <a:r>
              <a:rPr lang="zh-CN" altLang="en-US" sz="3600" b="1" dirty="0" smtClean="0">
                <a:solidFill>
                  <a:srgbClr val="FF0000"/>
                </a:solidFill>
              </a:rPr>
              <a:t>这</a:t>
            </a:r>
            <a:r>
              <a:rPr lang="zh-CN" altLang="en-US" sz="3600" b="1" dirty="0" smtClean="0">
                <a:solidFill>
                  <a:srgbClr val="FF0000"/>
                </a:solidFill>
              </a:rPr>
              <a:t>是</a:t>
            </a:r>
            <a:r>
              <a:rPr lang="en-US" altLang="zh-CN" sz="3600" b="1" dirty="0" smtClean="0">
                <a:solidFill>
                  <a:srgbClr val="FF0000"/>
                </a:solidFill>
              </a:rPr>
              <a:t>3</a:t>
            </a:r>
            <a:r>
              <a:rPr lang="zh-CN" altLang="en-US" sz="3600" b="1" dirty="0" smtClean="0">
                <a:solidFill>
                  <a:srgbClr val="FF0000"/>
                </a:solidFill>
              </a:rPr>
              <a:t>个</a:t>
            </a:r>
            <a:r>
              <a:rPr lang="zh-CN" altLang="en-US" sz="3600" b="1" dirty="0" smtClean="0">
                <a:solidFill>
                  <a:srgbClr val="FF0000"/>
                </a:solidFill>
              </a:rPr>
              <a:t>非常重要的结论！</a:t>
            </a:r>
            <a:endParaRPr lang="en-US" altLang="zh-CN" sz="3600" b="1" dirty="0" smtClean="0">
              <a:solidFill>
                <a:srgbClr val="FF0000"/>
              </a:solidFill>
            </a:endParaRPr>
          </a:p>
          <a:p>
            <a:pPr algn="ctr">
              <a:buNone/>
            </a:pPr>
            <a:r>
              <a:rPr lang="zh-CN" altLang="en-US" sz="3600" b="1" dirty="0" smtClean="0">
                <a:solidFill>
                  <a:srgbClr val="FF0000"/>
                </a:solidFill>
              </a:rPr>
              <a:t>可通过下面的实验加以验证。</a:t>
            </a:r>
            <a:endParaRPr lang="zh-CN" altLang="en-US" sz="3600" b="1"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Example 1:</a:t>
            </a:r>
            <a:br>
              <a:rPr lang="en-US" altLang="zh-CN" b="1" dirty="0" smtClean="0"/>
            </a:br>
            <a:r>
              <a:rPr lang="zh-CN" altLang="en-US" b="1" dirty="0" smtClean="0"/>
              <a:t>一个随机英文文本</a:t>
            </a:r>
            <a:r>
              <a:rPr lang="zh-CN" altLang="en-US" b="1" dirty="0" smtClean="0">
                <a:solidFill>
                  <a:srgbClr val="FF0000"/>
                </a:solidFill>
              </a:rPr>
              <a:t>明文</a:t>
            </a:r>
            <a:r>
              <a:rPr lang="zh-CN" altLang="en-US" b="1" dirty="0" smtClean="0"/>
              <a:t>及其</a:t>
            </a:r>
            <a:r>
              <a:rPr lang="en-US" altLang="zh-CN" b="1" dirty="0" smtClean="0">
                <a:solidFill>
                  <a:srgbClr val="FF0000"/>
                </a:solidFill>
              </a:rPr>
              <a:t>IC’</a:t>
            </a:r>
            <a:endParaRPr lang="zh-CN" altLang="en-US" b="1" dirty="0">
              <a:solidFill>
                <a:srgbClr val="FF0000"/>
              </a:solidFill>
            </a:endParaRPr>
          </a:p>
        </p:txBody>
      </p:sp>
      <p:pic>
        <p:nvPicPr>
          <p:cNvPr id="33793" name="Picture 1"/>
          <p:cNvPicPr>
            <a:picLocks noChangeAspect="1" noChangeArrowheads="1"/>
          </p:cNvPicPr>
          <p:nvPr/>
        </p:nvPicPr>
        <p:blipFill>
          <a:blip r:embed="rId3" cstate="print"/>
          <a:srcRect/>
          <a:stretch>
            <a:fillRect/>
          </a:stretch>
        </p:blipFill>
        <p:spPr bwMode="auto">
          <a:xfrm>
            <a:off x="1166813" y="1533525"/>
            <a:ext cx="6810375" cy="3790950"/>
          </a:xfrm>
          <a:prstGeom prst="rect">
            <a:avLst/>
          </a:prstGeom>
          <a:noFill/>
          <a:ln w="9525">
            <a:noFill/>
            <a:miter lim="800000"/>
            <a:headEnd/>
            <a:tailEnd/>
          </a:ln>
        </p:spPr>
      </p:pic>
      <p:sp>
        <p:nvSpPr>
          <p:cNvPr id="6" name="TextBox 5"/>
          <p:cNvSpPr txBox="1"/>
          <p:nvPr/>
        </p:nvSpPr>
        <p:spPr>
          <a:xfrm>
            <a:off x="3059832" y="5589240"/>
            <a:ext cx="2904513" cy="646331"/>
          </a:xfrm>
          <a:prstGeom prst="rect">
            <a:avLst/>
          </a:prstGeom>
          <a:noFill/>
        </p:spPr>
        <p:txBody>
          <a:bodyPr wrap="none" rtlCol="0">
            <a:spAutoFit/>
          </a:bodyPr>
          <a:lstStyle/>
          <a:p>
            <a:r>
              <a:rPr lang="zh-CN" altLang="en-US" sz="3600" b="1" dirty="0" smtClean="0">
                <a:solidFill>
                  <a:srgbClr val="FF0000"/>
                </a:solidFill>
              </a:rPr>
              <a:t>其</a:t>
            </a:r>
            <a:r>
              <a:rPr lang="en-US" altLang="zh-CN" sz="3600" b="1" dirty="0" smtClean="0">
                <a:solidFill>
                  <a:srgbClr val="FF0000"/>
                </a:solidFill>
              </a:rPr>
              <a:t>IC’</a:t>
            </a:r>
            <a:r>
              <a:rPr lang="zh-CN" altLang="en-US" sz="3600" b="1" dirty="0" smtClean="0">
                <a:solidFill>
                  <a:srgbClr val="FF0000"/>
                </a:solidFill>
              </a:rPr>
              <a:t>为</a:t>
            </a:r>
            <a:r>
              <a:rPr lang="en-US" altLang="zh-CN" sz="3600" b="1" dirty="0" smtClean="0">
                <a:solidFill>
                  <a:srgbClr val="FF0000"/>
                </a:solidFill>
              </a:rPr>
              <a:t>0.0388</a:t>
            </a:r>
            <a:endParaRPr lang="zh-CN" altLang="en-US" sz="3600" b="1"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srcRect/>
          <a:stretch>
            <a:fillRect/>
          </a:stretch>
        </p:blipFill>
        <p:spPr bwMode="auto">
          <a:xfrm>
            <a:off x="1237059" y="1916832"/>
            <a:ext cx="6791325" cy="3733800"/>
          </a:xfrm>
          <a:prstGeom prst="rect">
            <a:avLst/>
          </a:prstGeom>
          <a:noFill/>
          <a:ln w="9525">
            <a:noFill/>
            <a:miter lim="800000"/>
            <a:headEnd/>
            <a:tailEnd/>
          </a:ln>
        </p:spPr>
      </p:pic>
      <p:sp>
        <p:nvSpPr>
          <p:cNvPr id="5" name="标题 1"/>
          <p:cNvSpPr>
            <a:spLocks noGrp="1"/>
          </p:cNvSpPr>
          <p:nvPr>
            <p:ph type="title"/>
          </p:nvPr>
        </p:nvSpPr>
        <p:spPr>
          <a:xfrm>
            <a:off x="457200" y="485800"/>
            <a:ext cx="8229600" cy="1143000"/>
          </a:xfrm>
        </p:spPr>
        <p:txBody>
          <a:bodyPr>
            <a:normAutofit fontScale="90000"/>
          </a:bodyPr>
          <a:lstStyle/>
          <a:p>
            <a:r>
              <a:rPr lang="zh-CN" altLang="en-US" b="1" dirty="0" smtClean="0"/>
              <a:t>对以上的</a:t>
            </a:r>
            <a:r>
              <a:rPr lang="zh-CN" altLang="en-US" b="1" dirty="0" smtClean="0"/>
              <a:t>随机</a:t>
            </a:r>
            <a:r>
              <a:rPr lang="zh-CN" altLang="en-US" b="1" dirty="0" smtClean="0"/>
              <a:t>英文文本</a:t>
            </a:r>
            <a:r>
              <a:rPr lang="zh-CN" altLang="en-US" b="1" dirty="0" smtClean="0"/>
              <a:t>明文采用</a:t>
            </a:r>
            <a:r>
              <a:rPr lang="zh-CN" altLang="en-US" b="1" dirty="0" smtClean="0">
                <a:solidFill>
                  <a:srgbClr val="FF0000"/>
                </a:solidFill>
              </a:rPr>
              <a:t>移位加密（</a:t>
            </a:r>
            <a:r>
              <a:rPr lang="en-US" altLang="zh-CN" b="1" dirty="0" smtClean="0">
                <a:solidFill>
                  <a:srgbClr val="FF0000"/>
                </a:solidFill>
              </a:rPr>
              <a:t>key=17</a:t>
            </a:r>
            <a:r>
              <a:rPr lang="zh-CN" altLang="en-US" b="1" dirty="0" smtClean="0">
                <a:solidFill>
                  <a:srgbClr val="FF0000"/>
                </a:solidFill>
              </a:rPr>
              <a:t>）</a:t>
            </a:r>
            <a:r>
              <a:rPr lang="zh-CN" altLang="en-US" b="1" dirty="0" smtClean="0"/>
              <a:t>后的密文及其</a:t>
            </a:r>
            <a:r>
              <a:rPr lang="en-US" altLang="zh-CN" b="1" dirty="0" smtClean="0">
                <a:solidFill>
                  <a:srgbClr val="FF0000"/>
                </a:solidFill>
              </a:rPr>
              <a:t>IC’</a:t>
            </a:r>
            <a:endParaRPr lang="zh-CN" altLang="en-US" b="1" dirty="0">
              <a:solidFill>
                <a:srgbClr val="FF0000"/>
              </a:solidFill>
            </a:endParaRPr>
          </a:p>
        </p:txBody>
      </p:sp>
      <p:sp>
        <p:nvSpPr>
          <p:cNvPr id="6" name="TextBox 5"/>
          <p:cNvSpPr txBox="1"/>
          <p:nvPr/>
        </p:nvSpPr>
        <p:spPr>
          <a:xfrm>
            <a:off x="2699792" y="5805264"/>
            <a:ext cx="4294317" cy="646331"/>
          </a:xfrm>
          <a:prstGeom prst="rect">
            <a:avLst/>
          </a:prstGeom>
          <a:noFill/>
        </p:spPr>
        <p:txBody>
          <a:bodyPr wrap="none" rtlCol="0">
            <a:spAutoFit/>
          </a:bodyPr>
          <a:lstStyle/>
          <a:p>
            <a:r>
              <a:rPr lang="zh-CN" altLang="en-US" sz="3600" b="1" dirty="0" smtClean="0">
                <a:solidFill>
                  <a:srgbClr val="FF0000"/>
                </a:solidFill>
              </a:rPr>
              <a:t>密文的</a:t>
            </a:r>
            <a:r>
              <a:rPr lang="en-US" altLang="zh-CN" sz="3600" b="1" dirty="0" smtClean="0">
                <a:solidFill>
                  <a:srgbClr val="FF0000"/>
                </a:solidFill>
              </a:rPr>
              <a:t>IC’</a:t>
            </a:r>
            <a:r>
              <a:rPr lang="zh-CN" altLang="en-US" sz="3600" b="1" dirty="0" smtClean="0">
                <a:solidFill>
                  <a:srgbClr val="FF0000"/>
                </a:solidFill>
              </a:rPr>
              <a:t>也为</a:t>
            </a:r>
            <a:r>
              <a:rPr lang="en-US" altLang="zh-CN" sz="3600" b="1" dirty="0" smtClean="0">
                <a:solidFill>
                  <a:srgbClr val="FF0000"/>
                </a:solidFill>
              </a:rPr>
              <a:t>0.0388</a:t>
            </a:r>
            <a:endParaRPr lang="zh-CN" altLang="en-US" sz="3600"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Example 2:</a:t>
            </a:r>
            <a:br>
              <a:rPr lang="en-US" altLang="zh-CN" b="1" dirty="0" smtClean="0"/>
            </a:br>
            <a:r>
              <a:rPr lang="zh-CN" altLang="en-US" b="1" dirty="0" smtClean="0"/>
              <a:t>一个有意义的英文</a:t>
            </a:r>
            <a:r>
              <a:rPr lang="en-US" altLang="zh-CN" b="1" dirty="0" smtClean="0"/>
              <a:t>text</a:t>
            </a:r>
            <a:endParaRPr lang="zh-CN" altLang="en-US" b="1" dirty="0"/>
          </a:p>
        </p:txBody>
      </p:sp>
      <p:sp>
        <p:nvSpPr>
          <p:cNvPr id="3" name="内容占位符 2"/>
          <p:cNvSpPr>
            <a:spLocks noGrp="1"/>
          </p:cNvSpPr>
          <p:nvPr>
            <p:ph idx="1"/>
          </p:nvPr>
        </p:nvSpPr>
        <p:spPr>
          <a:xfrm>
            <a:off x="457200" y="1600201"/>
            <a:ext cx="8229600" cy="3773016"/>
          </a:xfrm>
        </p:spPr>
        <p:txBody>
          <a:bodyPr>
            <a:normAutofit fontScale="47500" lnSpcReduction="20000"/>
          </a:bodyPr>
          <a:lstStyle/>
          <a:p>
            <a:r>
              <a:rPr lang="en-US" altLang="zh-CN" dirty="0" smtClean="0"/>
              <a:t>Differential Privacy is the state-of-the-art goal for the problem of privacy-preserving data release and privacy-preserving data mining. Existing techniques using differential privacy, however, cannot effectively handle the publication of high-dimensional data. In particular, when the input dataset contains a large number of attributes, existing methods incur higher computing complexity and lower information to noise ratio, which renders the published data next to useless. This proposal aims to reduce computing complexity and signal to noise ratio. The starting point is to approximate the full distribution of high-dimensional dataset with a set of low-dimensional marginal distributions via optimizing score function and reducing sensitivity, in which generation of noisy conditional distributions with differential privacy is computed in a set of low-dimensional subspaces, and then, the sample tuples from the noisy approximation distribution are used to generate and release the synthetic dataset. Some crucial science problems would be investigated below: (</a:t>
            </a:r>
            <a:r>
              <a:rPr lang="en-US" altLang="zh-CN" dirty="0" err="1" smtClean="0"/>
              <a:t>i</a:t>
            </a:r>
            <a:r>
              <a:rPr lang="en-US" altLang="zh-CN" dirty="0" smtClean="0"/>
              <a:t>) constructing a low k-degree Bayesian network over the high-dimensional dataset via exponential mechanism in differential privacy, where the score function is optimized to reduce the sensitivity using mutual information, equivalence classes in maximum joint distribution and dynamic programming; (ii)studying the algorithm to compute a set of noisy conditional distributions from joint distributions in the subspace of Bayesian network, via the Laplace mechanism of differential privacy. (iii)exploring how to generate synthetic data from the differentially private Bayesian network and conditional distributions, without explicitly materializing the noisy global distribution. The proposed solution may have theoretical and technical significance for synthetic data generation with differential privacy on business prospects.</a:t>
            </a:r>
            <a:endParaRPr lang="zh-CN" altLang="en-US" dirty="0"/>
          </a:p>
        </p:txBody>
      </p:sp>
      <p:sp>
        <p:nvSpPr>
          <p:cNvPr id="4" name="TextBox 3"/>
          <p:cNvSpPr txBox="1"/>
          <p:nvPr/>
        </p:nvSpPr>
        <p:spPr>
          <a:xfrm>
            <a:off x="1043608" y="5445224"/>
            <a:ext cx="7272808" cy="584775"/>
          </a:xfrm>
          <a:prstGeom prst="rect">
            <a:avLst/>
          </a:prstGeom>
          <a:noFill/>
        </p:spPr>
        <p:txBody>
          <a:bodyPr wrap="square" rtlCol="0">
            <a:spAutoFit/>
          </a:bodyPr>
          <a:lstStyle/>
          <a:p>
            <a:pPr algn="ctr"/>
            <a:r>
              <a:rPr lang="zh-CN" altLang="en-US" sz="3200" b="1" dirty="0" smtClean="0">
                <a:solidFill>
                  <a:srgbClr val="FF0000"/>
                </a:solidFill>
                <a:effectLst>
                  <a:outerShdw blurRad="38100" dist="38100" dir="2700000" algn="tl">
                    <a:srgbClr val="000000">
                      <a:alpha val="43137"/>
                    </a:srgbClr>
                  </a:outerShdw>
                </a:effectLst>
              </a:rPr>
              <a:t>其重合指数的无偏估计值</a:t>
            </a:r>
            <a:r>
              <a:rPr lang="en-US" altLang="zh-CN" sz="3200" b="1" dirty="0" smtClean="0">
                <a:solidFill>
                  <a:srgbClr val="FF0000"/>
                </a:solidFill>
                <a:effectLst>
                  <a:outerShdw blurRad="38100" dist="38100" dir="2700000" algn="tl">
                    <a:srgbClr val="000000">
                      <a:alpha val="43137"/>
                    </a:srgbClr>
                  </a:outerShdw>
                </a:effectLst>
              </a:rPr>
              <a:t>IC’</a:t>
            </a:r>
            <a:r>
              <a:rPr lang="zh-CN" altLang="en-US" sz="3200" b="1" dirty="0" smtClean="0">
                <a:solidFill>
                  <a:srgbClr val="FF0000"/>
                </a:solidFill>
                <a:effectLst>
                  <a:outerShdw blurRad="38100" dist="38100" dir="2700000" algn="tl">
                    <a:srgbClr val="000000">
                      <a:alpha val="43137"/>
                    </a:srgbClr>
                  </a:outerShdw>
                </a:effectLst>
              </a:rPr>
              <a:t>为：</a:t>
            </a:r>
            <a:r>
              <a:rPr lang="en-US" altLang="zh-CN" sz="3200" b="1" dirty="0" smtClean="0">
                <a:solidFill>
                  <a:srgbClr val="FF0000"/>
                </a:solidFill>
                <a:effectLst>
                  <a:outerShdw blurRad="38100" dist="38100" dir="2700000" algn="tl">
                    <a:srgbClr val="000000">
                      <a:alpha val="43137"/>
                    </a:srgbClr>
                  </a:outerShdw>
                </a:effectLst>
              </a:rPr>
              <a:t>0.0659</a:t>
            </a:r>
            <a:endParaRPr lang="zh-CN" altLang="en-US" sz="32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052736"/>
            <a:ext cx="8229600" cy="4752528"/>
          </a:xfrm>
        </p:spPr>
        <p:txBody>
          <a:bodyPr>
            <a:normAutofit/>
          </a:bodyPr>
          <a:lstStyle/>
          <a:p>
            <a:pPr algn="l"/>
            <a:r>
              <a:rPr lang="zh-CN" altLang="en-US" sz="3600" b="1" dirty="0" smtClean="0">
                <a:solidFill>
                  <a:srgbClr val="002060"/>
                </a:solidFill>
              </a:rPr>
              <a:t>假设</a:t>
            </a:r>
            <a:r>
              <a:rPr lang="en-US" altLang="zh-CN" sz="3600" b="1" dirty="0" smtClean="0">
                <a:solidFill>
                  <a:srgbClr val="002060"/>
                </a:solidFill>
              </a:rPr>
              <a:t>Virginia</a:t>
            </a:r>
            <a:r>
              <a:rPr lang="zh-CN" altLang="en-US" sz="3600" b="1" dirty="0" smtClean="0">
                <a:solidFill>
                  <a:srgbClr val="002060"/>
                </a:solidFill>
              </a:rPr>
              <a:t>加密是针对有</a:t>
            </a:r>
            <a:r>
              <a:rPr lang="zh-CN" altLang="en-US" sz="3600" b="1" dirty="0" smtClean="0">
                <a:solidFill>
                  <a:srgbClr val="002060"/>
                </a:solidFill>
              </a:rPr>
              <a:t>意义</a:t>
            </a:r>
            <a:r>
              <a:rPr lang="zh-CN" altLang="en-US" sz="3600" b="1" dirty="0" smtClean="0">
                <a:solidFill>
                  <a:srgbClr val="002060"/>
                </a:solidFill>
              </a:rPr>
              <a:t>的英文文本加密，那么</a:t>
            </a:r>
            <a:r>
              <a:rPr lang="zh-CN" altLang="en-US" sz="3600" b="1" dirty="0" smtClean="0">
                <a:solidFill>
                  <a:srgbClr val="002060"/>
                </a:solidFill>
              </a:rPr>
              <a:t>如何对用</a:t>
            </a:r>
            <a:r>
              <a:rPr lang="en-US" altLang="zh-CN" sz="3600" b="1" dirty="0" smtClean="0">
                <a:solidFill>
                  <a:srgbClr val="002060"/>
                </a:solidFill>
              </a:rPr>
              <a:t>Virginia</a:t>
            </a:r>
            <a:r>
              <a:rPr lang="zh-CN" altLang="en-US" sz="3600" b="1" dirty="0" smtClean="0">
                <a:solidFill>
                  <a:srgbClr val="002060"/>
                </a:solidFill>
              </a:rPr>
              <a:t>多表代换加密</a:t>
            </a:r>
            <a:r>
              <a:rPr lang="zh-CN" altLang="en-US" sz="3600" b="1" dirty="0" smtClean="0">
                <a:solidFill>
                  <a:srgbClr val="002060"/>
                </a:solidFill>
              </a:rPr>
              <a:t>之后的</a:t>
            </a:r>
            <a:r>
              <a:rPr lang="zh-CN" altLang="en-US" sz="3600" b="1" dirty="0" smtClean="0">
                <a:solidFill>
                  <a:srgbClr val="002060"/>
                </a:solidFill>
              </a:rPr>
              <a:t>密文进行破解呢</a:t>
            </a:r>
            <a:r>
              <a:rPr lang="zh-CN" altLang="en-US" sz="3600" b="1" dirty="0" smtClean="0">
                <a:solidFill>
                  <a:srgbClr val="002060"/>
                </a:solidFill>
              </a:rPr>
              <a:t>？</a:t>
            </a:r>
            <a:r>
              <a:rPr lang="en-US" altLang="zh-CN" sz="3600" b="1" dirty="0" smtClean="0">
                <a:solidFill>
                  <a:srgbClr val="002060"/>
                </a:solidFill>
              </a:rPr>
              <a:t/>
            </a:r>
            <a:br>
              <a:rPr lang="en-US" altLang="zh-CN" sz="3600" b="1" dirty="0" smtClean="0">
                <a:solidFill>
                  <a:srgbClr val="002060"/>
                </a:solidFill>
              </a:rPr>
            </a:br>
            <a:r>
              <a:rPr lang="zh-CN" altLang="en-US" sz="3600" b="1" dirty="0" smtClean="0">
                <a:solidFill>
                  <a:srgbClr val="002060"/>
                </a:solidFill>
              </a:rPr>
              <a:t>（唯密文攻击）</a:t>
            </a:r>
            <a:r>
              <a:rPr lang="en-US" altLang="zh-CN" sz="3600" b="1" dirty="0" smtClean="0">
                <a:solidFill>
                  <a:srgbClr val="002060"/>
                </a:solidFill>
              </a:rPr>
              <a:t/>
            </a:r>
            <a:br>
              <a:rPr lang="en-US" altLang="zh-CN" sz="3600" b="1" dirty="0" smtClean="0">
                <a:solidFill>
                  <a:srgbClr val="002060"/>
                </a:solidFill>
              </a:rPr>
            </a:br>
            <a:r>
              <a:rPr lang="en-US" altLang="zh-CN" sz="3600" b="1" dirty="0" smtClean="0">
                <a:solidFill>
                  <a:srgbClr val="FF0000"/>
                </a:solidFill>
              </a:rPr>
              <a:t>step1</a:t>
            </a:r>
            <a:r>
              <a:rPr lang="zh-CN" altLang="en-US" sz="3600" b="1" dirty="0" smtClean="0">
                <a:solidFill>
                  <a:srgbClr val="FF0000"/>
                </a:solidFill>
              </a:rPr>
              <a:t>：估算</a:t>
            </a:r>
            <a:r>
              <a:rPr lang="en-US" altLang="zh-CN" sz="3600" b="1" dirty="0" smtClean="0">
                <a:solidFill>
                  <a:srgbClr val="FF0000"/>
                </a:solidFill>
              </a:rPr>
              <a:t>Virginia</a:t>
            </a:r>
            <a:r>
              <a:rPr lang="zh-CN" altLang="en-US" sz="3600" b="1" dirty="0" smtClean="0">
                <a:solidFill>
                  <a:srgbClr val="FF0000"/>
                </a:solidFill>
              </a:rPr>
              <a:t>多表代换加密的秘钥长度</a:t>
            </a:r>
            <a:r>
              <a:rPr lang="en-US" altLang="zh-CN" sz="3600" b="1" dirty="0" smtClean="0">
                <a:solidFill>
                  <a:srgbClr val="002060"/>
                </a:solidFill>
              </a:rPr>
              <a:t/>
            </a:r>
            <a:br>
              <a:rPr lang="en-US" altLang="zh-CN" sz="3600" b="1" dirty="0" smtClean="0">
                <a:solidFill>
                  <a:srgbClr val="002060"/>
                </a:solidFill>
              </a:rPr>
            </a:br>
            <a:r>
              <a:rPr lang="en-US" altLang="zh-CN" sz="3600" b="1" dirty="0" smtClean="0">
                <a:solidFill>
                  <a:srgbClr val="FF0000"/>
                </a:solidFill>
              </a:rPr>
              <a:t>step2</a:t>
            </a:r>
            <a:r>
              <a:rPr lang="zh-CN" altLang="en-US" sz="3600" b="1" dirty="0" smtClean="0">
                <a:solidFill>
                  <a:srgbClr val="FF0000"/>
                </a:solidFill>
              </a:rPr>
              <a:t>：再计算秘钥中的每个字符</a:t>
            </a:r>
            <a:endParaRPr lang="zh-CN" altLang="en-US" sz="3600" b="1"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经过预处理之后的</a:t>
            </a:r>
            <a:r>
              <a:rPr lang="zh-CN" altLang="en-US" b="1" dirty="0" smtClean="0">
                <a:solidFill>
                  <a:srgbClr val="FF0000"/>
                </a:solidFill>
              </a:rPr>
              <a:t>明文</a:t>
            </a:r>
            <a:r>
              <a:rPr lang="zh-CN" altLang="en-US" dirty="0" smtClean="0"/>
              <a:t>文本</a:t>
            </a:r>
            <a:r>
              <a:rPr lang="en-US" altLang="zh-CN" dirty="0" smtClean="0"/>
              <a:t/>
            </a:r>
            <a:br>
              <a:rPr lang="en-US" altLang="zh-CN" dirty="0" smtClean="0"/>
            </a:br>
            <a:r>
              <a:rPr lang="en-US" altLang="zh-CN" sz="3100" b="1" dirty="0" smtClean="0">
                <a:solidFill>
                  <a:srgbClr val="FF0000"/>
                </a:solidFill>
              </a:rPr>
              <a:t>(</a:t>
            </a:r>
            <a:r>
              <a:rPr lang="zh-CN" altLang="en-US" sz="3100" b="1" dirty="0" smtClean="0">
                <a:solidFill>
                  <a:srgbClr val="FF0000"/>
                </a:solidFill>
              </a:rPr>
              <a:t>只保留字符集中的字符</a:t>
            </a:r>
            <a:r>
              <a:rPr lang="en-US" altLang="zh-CN" sz="3100" b="1" dirty="0" smtClean="0">
                <a:solidFill>
                  <a:srgbClr val="FF0000"/>
                </a:solidFill>
              </a:rPr>
              <a:t>)</a:t>
            </a:r>
            <a:endParaRPr lang="zh-CN" altLang="en-US" sz="3100" b="1" dirty="0">
              <a:solidFill>
                <a:srgbClr val="FF0000"/>
              </a:solidFill>
            </a:endParaRPr>
          </a:p>
        </p:txBody>
      </p:sp>
      <p:sp>
        <p:nvSpPr>
          <p:cNvPr id="3" name="内容占位符 2"/>
          <p:cNvSpPr>
            <a:spLocks noGrp="1"/>
          </p:cNvSpPr>
          <p:nvPr>
            <p:ph idx="1"/>
          </p:nvPr>
        </p:nvSpPr>
        <p:spPr>
          <a:ln>
            <a:solidFill>
              <a:schemeClr val="accent1"/>
            </a:solidFill>
          </a:ln>
        </p:spPr>
        <p:txBody>
          <a:bodyPr>
            <a:normAutofit fontScale="55000" lnSpcReduction="20000"/>
          </a:bodyPr>
          <a:lstStyle/>
          <a:p>
            <a:pPr marL="0" indent="0">
              <a:buNone/>
            </a:pPr>
            <a:r>
              <a:rPr lang="en-US" altLang="zh-CN" dirty="0" smtClean="0"/>
              <a:t>differentialprivacyisthestateoftheartgoalfortheproblemofprivacypreservingdatareleaseandprivacypreservingdataminingexistingtechniquesusingdifferentialprivacyhowevercannoteffectivelyhandlethepublicationofhighdimensionaldatainparticularwhentheinputdatasetcontainsalargenumberofattributesexistingmethodsincurhighercomputingcomplexityandlowerinformationtonoiseratiowhichrendersthepublisheddatanexttouselessthisproposalaimstoreducecomputingcomplexityandsignaltonoiseratiothestartingpointistoapproximatethefulldistributionofhighdimensionaldatasetwithasetoflowdimensionalmarginaldistributionsviaoptimizingscorefunctionandreducingsensitivityinwhichgenerationofnoisyconditionaldistributionswithdifferentialprivacyiscomputedinasetoflowdimensionalsubspacesandthenthesampletuplesfromthenoisyapproximationdistributionareusedtogenerateandreleasethesyntheticdatasetsomecrucialscienceproblemswouldbeinvestigatedbelowiconstructingalowkdegreebayesiannetworkoverthehighdimensionaldatasetviaexponentialmechanismindifferentialprivacywherethescorefunctionisoptimizedtoreducethesensitivityusingmutualinformationequivalenceclassesinmaximumjointdistributionanddynamicprogrammingiistudyingthealgorithmtocomputeasetofnoisyconditionaldistributionsfromjointdistributionsinthesubspaceofbayesiannetworkviathelaplacemechanismofdifferentialprivacyiiiexploringhowtogeneratesyntheticdatafromthedifferentiallyprivatebayesiannetworkandconditionaldistributionswithoutexplicitlymaterializingthenoisyglobaldistributiontheproposedsolutionmayhavetheoreticalandtechnicalsignificanceforsyntheticdatagenerationwithdifferentialprivacyonbusinessprospects</a:t>
            </a:r>
            <a:endParaRPr lang="zh-CN"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经过</a:t>
            </a:r>
            <a:r>
              <a:rPr lang="en-US" altLang="zh-CN" dirty="0" err="1" smtClean="0"/>
              <a:t>virginia</a:t>
            </a:r>
            <a:r>
              <a:rPr lang="zh-CN" altLang="en-US" dirty="0" smtClean="0"/>
              <a:t>加密后的</a:t>
            </a:r>
            <a:r>
              <a:rPr lang="zh-CN" altLang="en-US" b="1" dirty="0" smtClean="0">
                <a:solidFill>
                  <a:srgbClr val="FF0000"/>
                </a:solidFill>
              </a:rPr>
              <a:t>密文</a:t>
            </a:r>
            <a:r>
              <a:rPr lang="en-US" altLang="zh-CN" dirty="0" smtClean="0"/>
              <a:t/>
            </a:r>
            <a:br>
              <a:rPr lang="en-US" altLang="zh-CN" dirty="0" smtClean="0"/>
            </a:br>
            <a:r>
              <a:rPr lang="zh-CN" altLang="en-US" sz="3600" b="1" dirty="0" smtClean="0">
                <a:solidFill>
                  <a:srgbClr val="FF0000"/>
                </a:solidFill>
              </a:rPr>
              <a:t>加密秘钥</a:t>
            </a:r>
            <a:r>
              <a:rPr lang="en-US" altLang="zh-CN" sz="3600" b="1" dirty="0" smtClean="0">
                <a:solidFill>
                  <a:srgbClr val="FF0000"/>
                </a:solidFill>
              </a:rPr>
              <a:t>key=</a:t>
            </a:r>
            <a:r>
              <a:rPr lang="en-US" altLang="zh-CN" sz="3600" b="1" dirty="0" err="1" smtClean="0">
                <a:solidFill>
                  <a:srgbClr val="FF0000"/>
                </a:solidFill>
              </a:rPr>
              <a:t>infosec</a:t>
            </a:r>
            <a:endParaRPr lang="zh-CN" altLang="en-US" sz="3600" b="1" dirty="0">
              <a:solidFill>
                <a:srgbClr val="FF0000"/>
              </a:solidFill>
            </a:endParaRPr>
          </a:p>
        </p:txBody>
      </p:sp>
      <p:sp>
        <p:nvSpPr>
          <p:cNvPr id="3" name="内容占位符 2"/>
          <p:cNvSpPr>
            <a:spLocks noGrp="1"/>
          </p:cNvSpPr>
          <p:nvPr>
            <p:ph idx="1"/>
          </p:nvPr>
        </p:nvSpPr>
        <p:spPr>
          <a:xfrm>
            <a:off x="457200" y="1600200"/>
            <a:ext cx="8229600" cy="4853136"/>
          </a:xfrm>
          <a:ln>
            <a:solidFill>
              <a:schemeClr val="accent1"/>
            </a:solidFill>
          </a:ln>
        </p:spPr>
        <p:txBody>
          <a:bodyPr>
            <a:noAutofit/>
          </a:bodyPr>
          <a:lstStyle/>
          <a:p>
            <a:pPr marL="0" indent="0">
              <a:buNone/>
            </a:pPr>
            <a:r>
              <a:rPr lang="en-US" altLang="zh-CN" sz="1600" dirty="0" smtClean="0"/>
              <a:t>lvktwvgvgnodttqifqqmubujglevmbkhziczglcsphweyvwttwoqseshxenjsgaxejgwvxqalrsxczrqsswgiaidjmxipddjiumeawfkfigfaarkvtjlawvqalhwgjvvviwwwavsuvmhnrwsfxkiyufazcklmcoixmehofrqbrktwgvqijzqlcvqqsllgxhgzagcbvtbgjjqtmraqgvfncfenlnyoarrieywuyniebvwrvprnbhyvlnyokivkbshsmpanqojkgvhrpwvqnnyhjmdcgjgwbkagnbyqgbutrkmpkhwvakjmehcetwbvsuusoxyjlaxaiaizgagzvstgvoigncfxqvbngwvcbvtkzmepejbvitagmshydtvxvwhfigfbwbvbbzgwpgafyvawrzbuckenivrglstmqzqwgquczharikbrddizqgdofhuqtsodxqvbngwvcbvthziubnwharixbnblmubbfdhvqfvrolivprkidpfqfyfafwbvtbgjjqtmraqgvfncfenlnyokivevyvswgbbkzgafqzjbkmqvnqasviqafzvmubenpmxkwaxjaeqxgnaadkvtxqgvgnhsqlmqvnsrjifcpnbywgvfnhazkblnbolkkulsfitigncfshvbngqgqvqnhaspiyiwkxtqozhaspajnhzhknsjfwrvqnqdjmxipdwkgquczhwhkvnxslshtbbraqgvfncfenahggheemffbvxjmayvwwcucqslyrtrxtjsobujbgmugnudjszqzfhasplvxhjmdcgncfetmhxsvxqorssjevmnsrjinmnxsllgalshzivqpioleumgxceiezhhwspukvjbuirzbgzwquebzzvfgqaaskxkonysvfgtbbwuspagwiuxkvtfzgamlrlfwidiljgaepvrykgvmwijfllgpvlvvmomaxwgrctqfhswgbinowbrwajblmctzjqzepqfrwfhknsjfwrvqnqdjmxipdkzitmgmskgqzrkifgvqbswksrbvrwrifbbwsvyemgmskipavywnmvghxwfkocgzodmpnbwasxkwajemmxiyjbuietnxgwwkvzflaqwuwtwfxfqfyfafwbvtbsrfllsoemexetujeouvsuamubhimaribujodkqzvyvexqkbrdmxgifjhgjpwvxmusplvywgrctqnglvkjhywgrunetabskvgiwkxtqozhaspavshziucoxdsggwsgoqiuqnsbwxywepjaevprqohpckrrsulcvvxagjfqsksjipbvfzhvkdnhmamkmkuzgvkvtmcoxqorssjevmfdbllgbvhrsxcnetallglvktwvgvgnodpaxenjsxgjndskmcvajhostsnsrusplvywgrctqnglvkjhywgruevyvgyvmkuzagkbydasxgzvfzadkvtyvwrqqfdudsdiyiwkxtqozhaspbujdjsrwfjrksncgncfqcgufjwxjmbwslmeiyfbvxgkuswuenavlbajkknsqwjqzfdbllgbvhrsxcorssjevqbskaxjlvktwvgvgnodttqifqqspjhxwfiuacwcktgkgxvzlj</a:t>
            </a:r>
            <a:endParaRPr lang="zh-CN" altLang="zh-CN" sz="16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5616624"/>
          </a:xfrm>
        </p:spPr>
        <p:txBody>
          <a:bodyPr>
            <a:noAutofit/>
          </a:bodyPr>
          <a:lstStyle/>
          <a:p>
            <a:pPr algn="l"/>
            <a:r>
              <a:rPr lang="en-US" altLang="zh-CN" sz="3200" b="1" dirty="0" smtClean="0">
                <a:solidFill>
                  <a:srgbClr val="FF0000"/>
                </a:solidFill>
                <a:latin typeface="Times New Roman" pitchFamily="18" charset="0"/>
                <a:cs typeface="Times New Roman" pitchFamily="18" charset="0"/>
              </a:rPr>
              <a:t>step1</a:t>
            </a:r>
            <a:r>
              <a:rPr lang="zh-CN" altLang="en-US" sz="3200" b="1" dirty="0" smtClean="0">
                <a:solidFill>
                  <a:srgbClr val="FF0000"/>
                </a:solidFill>
                <a:latin typeface="Times New Roman" pitchFamily="18" charset="0"/>
                <a:cs typeface="Times New Roman" pitchFamily="18" charset="0"/>
              </a:rPr>
              <a:t>：估算秘钥</a:t>
            </a:r>
            <a:r>
              <a:rPr lang="zh-CN" altLang="en-US" sz="3200" b="1" dirty="0" smtClean="0">
                <a:solidFill>
                  <a:srgbClr val="FF0000"/>
                </a:solidFill>
                <a:latin typeface="Times New Roman" pitchFamily="18" charset="0"/>
                <a:cs typeface="Times New Roman" pitchFamily="18" charset="0"/>
              </a:rPr>
              <a:t>长度</a:t>
            </a:r>
            <a:r>
              <a:rPr lang="en-US" altLang="zh-CN" sz="3200" b="1" dirty="0" smtClean="0">
                <a:solidFill>
                  <a:srgbClr val="FF0000"/>
                </a:solidFill>
                <a:latin typeface="Times New Roman" pitchFamily="18" charset="0"/>
                <a:cs typeface="Times New Roman" pitchFamily="18" charset="0"/>
              </a:rPr>
              <a:t/>
            </a:r>
            <a:br>
              <a:rPr lang="en-US" altLang="zh-CN" sz="3200" b="1" dirty="0" smtClean="0">
                <a:solidFill>
                  <a:srgbClr val="FF0000"/>
                </a:solidFill>
                <a:latin typeface="Times New Roman" pitchFamily="18" charset="0"/>
                <a:cs typeface="Times New Roman" pitchFamily="18" charset="0"/>
              </a:rPr>
            </a:br>
            <a:r>
              <a:rPr lang="en-US" altLang="zh-CN" sz="3200" b="1" dirty="0" smtClean="0">
                <a:latin typeface="Times New Roman" pitchFamily="18" charset="0"/>
                <a:cs typeface="Times New Roman" pitchFamily="18" charset="0"/>
              </a:rPr>
              <a:t>(1)</a:t>
            </a:r>
            <a:r>
              <a:rPr lang="zh-CN" altLang="en-US" sz="3200" dirty="0" smtClean="0">
                <a:latin typeface="Times New Roman" pitchFamily="18" charset="0"/>
                <a:cs typeface="Times New Roman" pitchFamily="18" charset="0"/>
              </a:rPr>
              <a:t>测试</a:t>
            </a:r>
            <a:r>
              <a:rPr lang="zh-CN" altLang="en-US" sz="3200" dirty="0" smtClean="0">
                <a:latin typeface="Times New Roman" pitchFamily="18" charset="0"/>
                <a:cs typeface="Times New Roman" pitchFamily="18" charset="0"/>
              </a:rPr>
              <a:t>将密文分成</a:t>
            </a:r>
            <a:r>
              <a:rPr lang="en-US" altLang="zh-CN" sz="3200" dirty="0" smtClean="0">
                <a:latin typeface="Times New Roman" pitchFamily="18" charset="0"/>
                <a:cs typeface="Times New Roman" pitchFamily="18" charset="0"/>
              </a:rPr>
              <a:t>2</a:t>
            </a:r>
            <a:r>
              <a:rPr lang="zh-CN" altLang="en-US" sz="3200" dirty="0" smtClean="0">
                <a:latin typeface="Times New Roman" pitchFamily="18" charset="0"/>
                <a:cs typeface="Times New Roman" pitchFamily="18" charset="0"/>
              </a:rPr>
              <a:t>个</a:t>
            </a:r>
            <a:r>
              <a:rPr lang="zh-CN" altLang="en-US" sz="3200" dirty="0" smtClean="0">
                <a:latin typeface="Times New Roman" pitchFamily="18" charset="0"/>
                <a:cs typeface="Times New Roman" pitchFamily="18" charset="0"/>
              </a:rPr>
              <a:t>子</a:t>
            </a:r>
            <a:r>
              <a:rPr lang="zh-CN" altLang="en-US" sz="3200" dirty="0" smtClean="0">
                <a:latin typeface="Times New Roman" pitchFamily="18" charset="0"/>
                <a:cs typeface="Times New Roman" pitchFamily="18" charset="0"/>
              </a:rPr>
              <a:t>串，然后计算其</a:t>
            </a:r>
            <a:r>
              <a:rPr lang="en-US" altLang="zh-CN" sz="3200" dirty="0" smtClean="0">
                <a:latin typeface="Times New Roman" pitchFamily="18" charset="0"/>
                <a:cs typeface="Times New Roman" pitchFamily="18" charset="0"/>
              </a:rPr>
              <a:t>IC’</a:t>
            </a:r>
            <a:r>
              <a:rPr lang="zh-CN" altLang="en-US" sz="3200" dirty="0" smtClean="0">
                <a:latin typeface="Times New Roman" pitchFamily="18" charset="0"/>
                <a:cs typeface="Times New Roman" pitchFamily="18" charset="0"/>
              </a:rPr>
              <a:t>的平均值；</a:t>
            </a:r>
            <a:r>
              <a:rPr lang="en-US" altLang="zh-CN" sz="3200" dirty="0" smtClean="0">
                <a:latin typeface="Times New Roman" pitchFamily="18" charset="0"/>
                <a:cs typeface="Times New Roman" pitchFamily="18" charset="0"/>
              </a:rPr>
              <a:t/>
            </a:r>
            <a:br>
              <a:rPr lang="en-US" altLang="zh-CN" sz="3200" dirty="0" smtClean="0">
                <a:latin typeface="Times New Roman" pitchFamily="18" charset="0"/>
                <a:cs typeface="Times New Roman" pitchFamily="18" charset="0"/>
              </a:rPr>
            </a:br>
            <a:r>
              <a:rPr lang="en-US" altLang="zh-CN" sz="3200" dirty="0" smtClean="0">
                <a:latin typeface="Times New Roman" pitchFamily="18" charset="0"/>
                <a:cs typeface="Times New Roman" pitchFamily="18" charset="0"/>
              </a:rPr>
              <a:t>(2)</a:t>
            </a:r>
            <a:r>
              <a:rPr lang="zh-CN" altLang="en-US" sz="3200" dirty="0" smtClean="0">
                <a:latin typeface="Times New Roman" pitchFamily="18" charset="0"/>
                <a:cs typeface="Times New Roman" pitchFamily="18" charset="0"/>
              </a:rPr>
              <a:t>测试</a:t>
            </a:r>
            <a:r>
              <a:rPr lang="zh-CN" altLang="en-US" sz="3200" dirty="0" smtClean="0">
                <a:latin typeface="Times New Roman" pitchFamily="18" charset="0"/>
                <a:cs typeface="Times New Roman" pitchFamily="18" charset="0"/>
              </a:rPr>
              <a:t>将密文</a:t>
            </a:r>
            <a:r>
              <a:rPr lang="zh-CN" altLang="en-US" sz="3200" dirty="0" smtClean="0">
                <a:latin typeface="Times New Roman" pitchFamily="18" charset="0"/>
                <a:cs typeface="Times New Roman" pitchFamily="18" charset="0"/>
              </a:rPr>
              <a:t>分成</a:t>
            </a:r>
            <a:r>
              <a:rPr lang="en-US" altLang="zh-CN" sz="3200" dirty="0" smtClean="0">
                <a:latin typeface="Times New Roman" pitchFamily="18" charset="0"/>
                <a:cs typeface="Times New Roman" pitchFamily="18" charset="0"/>
              </a:rPr>
              <a:t>3</a:t>
            </a:r>
            <a:r>
              <a:rPr lang="zh-CN" altLang="en-US" sz="3200" dirty="0" smtClean="0">
                <a:latin typeface="Times New Roman" pitchFamily="18" charset="0"/>
                <a:cs typeface="Times New Roman" pitchFamily="18" charset="0"/>
              </a:rPr>
              <a:t>个子串，然后计算其</a:t>
            </a:r>
            <a:r>
              <a:rPr lang="en-US" altLang="zh-CN" sz="3200" dirty="0" smtClean="0">
                <a:latin typeface="Times New Roman" pitchFamily="18" charset="0"/>
                <a:cs typeface="Times New Roman" pitchFamily="18" charset="0"/>
              </a:rPr>
              <a:t>IC’</a:t>
            </a:r>
            <a:r>
              <a:rPr lang="zh-CN" altLang="en-US" sz="3200" dirty="0" smtClean="0">
                <a:latin typeface="Times New Roman" pitchFamily="18" charset="0"/>
                <a:cs typeface="Times New Roman" pitchFamily="18" charset="0"/>
              </a:rPr>
              <a:t>的平均值</a:t>
            </a:r>
            <a:r>
              <a:rPr lang="zh-CN" altLang="en-US" sz="3200" dirty="0" smtClean="0">
                <a:latin typeface="Times New Roman" pitchFamily="18" charset="0"/>
                <a:cs typeface="Times New Roman" pitchFamily="18" charset="0"/>
              </a:rPr>
              <a:t>；</a:t>
            </a:r>
            <a:r>
              <a:rPr lang="en-US" altLang="zh-CN" sz="3200" dirty="0" smtClean="0">
                <a:latin typeface="Times New Roman" pitchFamily="18" charset="0"/>
                <a:cs typeface="Times New Roman" pitchFamily="18" charset="0"/>
              </a:rPr>
              <a:t/>
            </a:r>
            <a:br>
              <a:rPr lang="en-US" altLang="zh-CN" sz="3200" dirty="0" smtClean="0">
                <a:latin typeface="Times New Roman" pitchFamily="18" charset="0"/>
                <a:cs typeface="Times New Roman" pitchFamily="18" charset="0"/>
              </a:rPr>
            </a:br>
            <a:r>
              <a:rPr lang="en-US" altLang="zh-CN" sz="3200" dirty="0" smtClean="0">
                <a:latin typeface="Times New Roman" pitchFamily="18" charset="0"/>
                <a:cs typeface="Times New Roman" pitchFamily="18" charset="0"/>
              </a:rPr>
              <a:t>……</a:t>
            </a:r>
            <a:br>
              <a:rPr lang="en-US" altLang="zh-CN" sz="3200" dirty="0" smtClean="0">
                <a:latin typeface="Times New Roman" pitchFamily="18" charset="0"/>
                <a:cs typeface="Times New Roman" pitchFamily="18" charset="0"/>
              </a:rPr>
            </a:br>
            <a:r>
              <a:rPr lang="en-US" altLang="zh-CN" sz="3200" dirty="0" smtClean="0">
                <a:latin typeface="Times New Roman" pitchFamily="18" charset="0"/>
                <a:cs typeface="Times New Roman" pitchFamily="18" charset="0"/>
              </a:rPr>
              <a:t>(3)</a:t>
            </a:r>
            <a:r>
              <a:rPr lang="zh-CN" altLang="en-US" sz="3200" dirty="0" smtClean="0">
                <a:latin typeface="Times New Roman" pitchFamily="18" charset="0"/>
                <a:cs typeface="Times New Roman" pitchFamily="18" charset="0"/>
              </a:rPr>
              <a:t>测试</a:t>
            </a:r>
            <a:r>
              <a:rPr lang="zh-CN" altLang="en-US" sz="3200" dirty="0" smtClean="0">
                <a:latin typeface="Times New Roman" pitchFamily="18" charset="0"/>
                <a:cs typeface="Times New Roman" pitchFamily="18" charset="0"/>
              </a:rPr>
              <a:t>将密文</a:t>
            </a:r>
            <a:r>
              <a:rPr lang="zh-CN" altLang="en-US" sz="3200" dirty="0" smtClean="0">
                <a:latin typeface="Times New Roman" pitchFamily="18" charset="0"/>
                <a:cs typeface="Times New Roman" pitchFamily="18" charset="0"/>
              </a:rPr>
              <a:t>分成</a:t>
            </a:r>
            <a:r>
              <a:rPr lang="en-US" altLang="zh-CN" sz="3200" dirty="0" smtClean="0">
                <a:latin typeface="Times New Roman" pitchFamily="18" charset="0"/>
                <a:cs typeface="Times New Roman" pitchFamily="18" charset="0"/>
              </a:rPr>
              <a:t>n</a:t>
            </a:r>
            <a:r>
              <a:rPr lang="zh-CN" altLang="en-US" sz="3200" dirty="0" smtClean="0">
                <a:latin typeface="Times New Roman" pitchFamily="18" charset="0"/>
                <a:cs typeface="Times New Roman" pitchFamily="18" charset="0"/>
              </a:rPr>
              <a:t>个子</a:t>
            </a:r>
            <a:r>
              <a:rPr lang="zh-CN" altLang="en-US" sz="3200" dirty="0" smtClean="0">
                <a:latin typeface="Times New Roman" pitchFamily="18" charset="0"/>
                <a:cs typeface="Times New Roman" pitchFamily="18" charset="0"/>
              </a:rPr>
              <a:t>串，然后计算其</a:t>
            </a:r>
            <a:r>
              <a:rPr lang="en-US" altLang="zh-CN" sz="3200" dirty="0" smtClean="0">
                <a:latin typeface="Times New Roman" pitchFamily="18" charset="0"/>
                <a:cs typeface="Times New Roman" pitchFamily="18" charset="0"/>
              </a:rPr>
              <a:t>IC’</a:t>
            </a:r>
            <a:r>
              <a:rPr lang="zh-CN" altLang="en-US" sz="3200" dirty="0" smtClean="0">
                <a:latin typeface="Times New Roman" pitchFamily="18" charset="0"/>
                <a:cs typeface="Times New Roman" pitchFamily="18" charset="0"/>
              </a:rPr>
              <a:t>的平均值</a:t>
            </a:r>
            <a:r>
              <a:rPr lang="zh-CN" altLang="en-US" sz="3200" dirty="0" smtClean="0">
                <a:latin typeface="Times New Roman" pitchFamily="18" charset="0"/>
                <a:cs typeface="Times New Roman" pitchFamily="18" charset="0"/>
              </a:rPr>
              <a:t>；</a:t>
            </a:r>
            <a:r>
              <a:rPr lang="en-US" altLang="zh-CN" sz="3200" dirty="0" smtClean="0">
                <a:latin typeface="Times New Roman" pitchFamily="18" charset="0"/>
                <a:cs typeface="Times New Roman" pitchFamily="18" charset="0"/>
              </a:rPr>
              <a:t/>
            </a:r>
            <a:br>
              <a:rPr lang="en-US" altLang="zh-CN" sz="3200" dirty="0" smtClean="0">
                <a:latin typeface="Times New Roman" pitchFamily="18" charset="0"/>
                <a:cs typeface="Times New Roman" pitchFamily="18" charset="0"/>
              </a:rPr>
            </a:br>
            <a:r>
              <a:rPr lang="zh-CN" altLang="en-US" sz="3200" dirty="0" smtClean="0">
                <a:latin typeface="Times New Roman" pitchFamily="18" charset="0"/>
                <a:cs typeface="Times New Roman" pitchFamily="18" charset="0"/>
              </a:rPr>
              <a:t>如果在</a:t>
            </a:r>
            <a:r>
              <a:rPr lang="zh-CN" altLang="en-US" sz="3200" dirty="0" smtClean="0">
                <a:latin typeface="Times New Roman" pitchFamily="18" charset="0"/>
                <a:cs typeface="Times New Roman" pitchFamily="18" charset="0"/>
              </a:rPr>
              <a:t>将密文</a:t>
            </a:r>
            <a:r>
              <a:rPr lang="zh-CN" altLang="en-US" sz="3200" dirty="0" smtClean="0">
                <a:latin typeface="Times New Roman" pitchFamily="18" charset="0"/>
                <a:cs typeface="Times New Roman" pitchFamily="18" charset="0"/>
              </a:rPr>
              <a:t>分成</a:t>
            </a:r>
            <a:r>
              <a:rPr lang="en-US" altLang="zh-CN" sz="3200" i="1" dirty="0" smtClean="0">
                <a:latin typeface="Times New Roman" pitchFamily="18" charset="0"/>
                <a:cs typeface="Times New Roman" pitchFamily="18" charset="0"/>
              </a:rPr>
              <a:t>d</a:t>
            </a:r>
            <a:r>
              <a:rPr lang="zh-CN" altLang="en-US" sz="3200" dirty="0" smtClean="0">
                <a:latin typeface="Times New Roman" pitchFamily="18" charset="0"/>
                <a:cs typeface="Times New Roman" pitchFamily="18" charset="0"/>
              </a:rPr>
              <a:t>个子串</a:t>
            </a:r>
            <a:r>
              <a:rPr lang="zh-CN" altLang="en-US" sz="3200" dirty="0" smtClean="0">
                <a:latin typeface="Times New Roman" pitchFamily="18" charset="0"/>
                <a:cs typeface="Times New Roman" pitchFamily="18" charset="0"/>
              </a:rPr>
              <a:t>时</a:t>
            </a:r>
            <a:r>
              <a:rPr lang="en-US" altLang="zh-CN" sz="3200" dirty="0" smtClean="0">
                <a:latin typeface="Times New Roman" pitchFamily="18" charset="0"/>
                <a:cs typeface="Times New Roman" pitchFamily="18" charset="0"/>
              </a:rPr>
              <a:t>, </a:t>
            </a:r>
            <a:r>
              <a:rPr lang="zh-CN" altLang="en-US" sz="3200" dirty="0" smtClean="0">
                <a:latin typeface="Times New Roman" pitchFamily="18" charset="0"/>
                <a:cs typeface="Times New Roman" pitchFamily="18" charset="0"/>
              </a:rPr>
              <a:t>计算</a:t>
            </a:r>
            <a:r>
              <a:rPr lang="zh-CN" altLang="en-US" sz="3200" dirty="0" smtClean="0">
                <a:latin typeface="Times New Roman" pitchFamily="18" charset="0"/>
                <a:cs typeface="Times New Roman" pitchFamily="18" charset="0"/>
              </a:rPr>
              <a:t>其</a:t>
            </a:r>
            <a:r>
              <a:rPr lang="en-US" altLang="zh-CN" sz="3200" dirty="0" smtClean="0">
                <a:latin typeface="Times New Roman" pitchFamily="18" charset="0"/>
                <a:cs typeface="Times New Roman" pitchFamily="18" charset="0"/>
              </a:rPr>
              <a:t>IC’</a:t>
            </a:r>
            <a:r>
              <a:rPr lang="zh-CN" altLang="en-US" sz="3200" dirty="0" smtClean="0">
                <a:latin typeface="Times New Roman" pitchFamily="18" charset="0"/>
                <a:cs typeface="Times New Roman" pitchFamily="18" charset="0"/>
              </a:rPr>
              <a:t>的</a:t>
            </a:r>
            <a:r>
              <a:rPr lang="zh-CN" altLang="en-US" sz="3200" dirty="0" smtClean="0">
                <a:latin typeface="Times New Roman" pitchFamily="18" charset="0"/>
                <a:cs typeface="Times New Roman" pitchFamily="18" charset="0"/>
              </a:rPr>
              <a:t>平均值近似为</a:t>
            </a:r>
            <a:r>
              <a:rPr lang="en-US" altLang="zh-CN" sz="3200" dirty="0" smtClean="0">
                <a:latin typeface="Times New Roman" pitchFamily="18" charset="0"/>
                <a:cs typeface="Times New Roman" pitchFamily="18" charset="0"/>
              </a:rPr>
              <a:t>0.065</a:t>
            </a:r>
            <a:r>
              <a:rPr lang="zh-CN" altLang="en-US" sz="3200" dirty="0" smtClean="0">
                <a:latin typeface="Times New Roman" pitchFamily="18" charset="0"/>
                <a:cs typeface="Times New Roman" pitchFamily="18" charset="0"/>
              </a:rPr>
              <a:t>，则</a:t>
            </a:r>
            <a:r>
              <a:rPr lang="en-US" altLang="zh-CN" sz="3200" dirty="0" smtClean="0">
                <a:latin typeface="Times New Roman" pitchFamily="18" charset="0"/>
                <a:cs typeface="Times New Roman" pitchFamily="18" charset="0"/>
              </a:rPr>
              <a:t>Virginia</a:t>
            </a:r>
            <a:r>
              <a:rPr lang="zh-CN" altLang="en-US" sz="3200" dirty="0" smtClean="0">
                <a:latin typeface="Times New Roman" pitchFamily="18" charset="0"/>
                <a:cs typeface="Times New Roman" pitchFamily="18" charset="0"/>
              </a:rPr>
              <a:t>加密的秘钥长度为</a:t>
            </a:r>
            <a:r>
              <a:rPr lang="en-US" altLang="zh-CN" sz="3200" dirty="0" smtClean="0">
                <a:latin typeface="Times New Roman" pitchFamily="18" charset="0"/>
                <a:cs typeface="Times New Roman" pitchFamily="18" charset="0"/>
              </a:rPr>
              <a:t>d</a:t>
            </a:r>
            <a:r>
              <a:rPr lang="zh-CN" altLang="en-US" sz="3200" dirty="0" smtClean="0">
                <a:latin typeface="Times New Roman" pitchFamily="18" charset="0"/>
                <a:cs typeface="Times New Roman" pitchFamily="18" charset="0"/>
              </a:rPr>
              <a:t>。</a:t>
            </a:r>
            <a:endParaRPr lang="zh-CN" alt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normAutofit/>
          </a:bodyPr>
          <a:lstStyle/>
          <a:p>
            <a:r>
              <a:rPr lang="en-US" altLang="zh-CN" sz="4800" b="1" dirty="0" smtClean="0"/>
              <a:t>Virginia</a:t>
            </a:r>
            <a:r>
              <a:rPr lang="zh-CN" altLang="en-US" sz="4800" b="1" dirty="0" smtClean="0"/>
              <a:t>加密算法、解密算法</a:t>
            </a:r>
            <a:endParaRPr lang="zh-CN" altLang="en-US" sz="48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Example: </a:t>
            </a:r>
            <a:r>
              <a:rPr lang="zh-CN" altLang="en-US" dirty="0" smtClean="0"/>
              <a:t>将</a:t>
            </a:r>
            <a:r>
              <a:rPr lang="en-US" altLang="zh-CN" dirty="0" err="1" smtClean="0"/>
              <a:t>ciphertext</a:t>
            </a:r>
            <a:r>
              <a:rPr lang="zh-CN" altLang="en-US" dirty="0" smtClean="0"/>
              <a:t>分成</a:t>
            </a:r>
            <a:r>
              <a:rPr lang="en-US" altLang="zh-CN" dirty="0" smtClean="0"/>
              <a:t>2</a:t>
            </a:r>
            <a:r>
              <a:rPr lang="zh-CN" altLang="en-US" dirty="0" smtClean="0"/>
              <a:t>个子串</a:t>
            </a:r>
            <a:endParaRPr lang="zh-CN" altLang="en-US" dirty="0"/>
          </a:p>
        </p:txBody>
      </p:sp>
      <p:pic>
        <p:nvPicPr>
          <p:cNvPr id="16386" name="Picture 2"/>
          <p:cNvPicPr>
            <a:picLocks noGrp="1" noChangeAspect="1" noChangeArrowheads="1"/>
          </p:cNvPicPr>
          <p:nvPr>
            <p:ph idx="1"/>
          </p:nvPr>
        </p:nvPicPr>
        <p:blipFill>
          <a:blip r:embed="rId2" cstate="print"/>
          <a:srcRect/>
          <a:stretch>
            <a:fillRect/>
          </a:stretch>
        </p:blipFill>
        <p:spPr bwMode="auto">
          <a:xfrm>
            <a:off x="35496" y="1556792"/>
            <a:ext cx="4548188" cy="3467100"/>
          </a:xfrm>
          <a:prstGeom prst="rect">
            <a:avLst/>
          </a:prstGeom>
          <a:noFill/>
          <a:ln w="9525">
            <a:solidFill>
              <a:schemeClr val="accent1"/>
            </a:solid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4572000" y="1556792"/>
            <a:ext cx="4505325" cy="3456384"/>
          </a:xfrm>
          <a:prstGeom prst="rect">
            <a:avLst/>
          </a:prstGeom>
          <a:noFill/>
          <a:ln w="9525">
            <a:solidFill>
              <a:schemeClr val="accent1"/>
            </a:solidFill>
            <a:miter lim="800000"/>
            <a:headEnd/>
            <a:tailEnd/>
          </a:ln>
        </p:spPr>
      </p:pic>
      <p:sp>
        <p:nvSpPr>
          <p:cNvPr id="6" name="TextBox 5"/>
          <p:cNvSpPr txBox="1"/>
          <p:nvPr/>
        </p:nvSpPr>
        <p:spPr>
          <a:xfrm>
            <a:off x="755576" y="5301208"/>
            <a:ext cx="7704856" cy="1077218"/>
          </a:xfrm>
          <a:prstGeom prst="rect">
            <a:avLst/>
          </a:prstGeom>
          <a:noFill/>
        </p:spPr>
        <p:txBody>
          <a:bodyPr wrap="square" rtlCol="0">
            <a:spAutoFit/>
          </a:bodyPr>
          <a:lstStyle/>
          <a:p>
            <a:r>
              <a:rPr lang="zh-CN" altLang="en-US" sz="3200" b="1" dirty="0" smtClean="0">
                <a:solidFill>
                  <a:srgbClr val="FF0000"/>
                </a:solidFill>
                <a:effectLst>
                  <a:outerShdw blurRad="38100" dist="38100" dir="2700000" algn="tl">
                    <a:srgbClr val="000000">
                      <a:alpha val="43137"/>
                    </a:srgbClr>
                  </a:outerShdw>
                </a:effectLst>
              </a:rPr>
              <a:t>计算</a:t>
            </a:r>
            <a:r>
              <a:rPr lang="en-US" altLang="zh-CN" sz="3200" b="1" dirty="0" smtClean="0">
                <a:solidFill>
                  <a:srgbClr val="FF0000"/>
                </a:solidFill>
                <a:effectLst>
                  <a:outerShdw blurRad="38100" dist="38100" dir="2700000" algn="tl">
                    <a:srgbClr val="000000">
                      <a:alpha val="43137"/>
                    </a:srgbClr>
                  </a:outerShdw>
                </a:effectLst>
              </a:rPr>
              <a:t>2</a:t>
            </a:r>
            <a:r>
              <a:rPr lang="zh-CN" altLang="en-US" sz="3200" b="1" dirty="0" smtClean="0">
                <a:solidFill>
                  <a:srgbClr val="FF0000"/>
                </a:solidFill>
                <a:effectLst>
                  <a:outerShdw blurRad="38100" dist="38100" dir="2700000" algn="tl">
                    <a:srgbClr val="000000">
                      <a:alpha val="43137"/>
                    </a:srgbClr>
                  </a:outerShdw>
                </a:effectLst>
              </a:rPr>
              <a:t>个子串的重合指数无偏估计值的平均值为</a:t>
            </a:r>
            <a:r>
              <a:rPr lang="en-US" altLang="zh-CN" sz="3200" b="1" dirty="0" smtClean="0">
                <a:solidFill>
                  <a:srgbClr val="FF0000"/>
                </a:solidFill>
                <a:effectLst>
                  <a:outerShdw blurRad="38100" dist="38100" dir="2700000" algn="tl">
                    <a:srgbClr val="000000">
                      <a:alpha val="43137"/>
                    </a:srgbClr>
                  </a:outerShdw>
                </a:effectLst>
              </a:rPr>
              <a:t>IC=0.0419</a:t>
            </a:r>
            <a:endParaRPr lang="zh-CN" altLang="en-US" sz="32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Example: </a:t>
            </a:r>
            <a:r>
              <a:rPr lang="zh-CN" altLang="en-US" dirty="0" smtClean="0"/>
              <a:t>将</a:t>
            </a:r>
            <a:r>
              <a:rPr lang="en-US" altLang="zh-CN" dirty="0" err="1" smtClean="0"/>
              <a:t>ciphertext</a:t>
            </a:r>
            <a:r>
              <a:rPr lang="zh-CN" altLang="en-US" dirty="0" smtClean="0"/>
              <a:t>分成</a:t>
            </a:r>
            <a:r>
              <a:rPr lang="en-US" altLang="zh-CN" dirty="0" smtClean="0"/>
              <a:t>3</a:t>
            </a:r>
            <a:r>
              <a:rPr lang="zh-CN" altLang="en-US" dirty="0" smtClean="0"/>
              <a:t>个子串</a:t>
            </a:r>
            <a:endParaRPr lang="zh-CN" altLang="en-US" dirty="0"/>
          </a:p>
        </p:txBody>
      </p:sp>
      <p:sp>
        <p:nvSpPr>
          <p:cNvPr id="6" name="TextBox 5"/>
          <p:cNvSpPr txBox="1"/>
          <p:nvPr/>
        </p:nvSpPr>
        <p:spPr>
          <a:xfrm>
            <a:off x="755576" y="5301208"/>
            <a:ext cx="7704856" cy="1077218"/>
          </a:xfrm>
          <a:prstGeom prst="rect">
            <a:avLst/>
          </a:prstGeom>
          <a:noFill/>
        </p:spPr>
        <p:txBody>
          <a:bodyPr wrap="square" rtlCol="0">
            <a:spAutoFit/>
          </a:bodyPr>
          <a:lstStyle/>
          <a:p>
            <a:r>
              <a:rPr lang="zh-CN" altLang="en-US" sz="3200" b="1" dirty="0" smtClean="0">
                <a:solidFill>
                  <a:srgbClr val="FF0000"/>
                </a:solidFill>
                <a:effectLst>
                  <a:outerShdw blurRad="38100" dist="38100" dir="2700000" algn="tl">
                    <a:srgbClr val="000000">
                      <a:alpha val="43137"/>
                    </a:srgbClr>
                  </a:outerShdw>
                </a:effectLst>
              </a:rPr>
              <a:t>计算</a:t>
            </a:r>
            <a:r>
              <a:rPr lang="en-US" altLang="zh-CN" sz="3200" b="1" dirty="0" smtClean="0">
                <a:solidFill>
                  <a:srgbClr val="FF0000"/>
                </a:solidFill>
                <a:effectLst>
                  <a:outerShdw blurRad="38100" dist="38100" dir="2700000" algn="tl">
                    <a:srgbClr val="000000">
                      <a:alpha val="43137"/>
                    </a:srgbClr>
                  </a:outerShdw>
                </a:effectLst>
              </a:rPr>
              <a:t>3</a:t>
            </a:r>
            <a:r>
              <a:rPr lang="zh-CN" altLang="en-US" sz="3200" b="1" dirty="0" smtClean="0">
                <a:solidFill>
                  <a:srgbClr val="FF0000"/>
                </a:solidFill>
                <a:effectLst>
                  <a:outerShdw blurRad="38100" dist="38100" dir="2700000" algn="tl">
                    <a:srgbClr val="000000">
                      <a:alpha val="43137"/>
                    </a:srgbClr>
                  </a:outerShdw>
                </a:effectLst>
              </a:rPr>
              <a:t>个子串的重合指数无偏估计值的平均值为</a:t>
            </a:r>
            <a:r>
              <a:rPr lang="en-US" altLang="zh-CN" sz="3200" b="1" dirty="0" smtClean="0">
                <a:solidFill>
                  <a:srgbClr val="FF0000"/>
                </a:solidFill>
                <a:effectLst>
                  <a:outerShdw blurRad="38100" dist="38100" dir="2700000" algn="tl">
                    <a:srgbClr val="000000">
                      <a:alpha val="43137"/>
                    </a:srgbClr>
                  </a:outerShdw>
                </a:effectLst>
              </a:rPr>
              <a:t>IC=0.0419</a:t>
            </a:r>
            <a:endParaRPr lang="zh-CN" altLang="en-US" sz="3200" b="1" dirty="0">
              <a:solidFill>
                <a:srgbClr val="FF0000"/>
              </a:solidFill>
              <a:effectLst>
                <a:outerShdw blurRad="38100" dist="38100" dir="2700000" algn="tl">
                  <a:srgbClr val="000000">
                    <a:alpha val="43137"/>
                  </a:srgbClr>
                </a:outerShdw>
              </a:effectLst>
            </a:endParaRPr>
          </a:p>
        </p:txBody>
      </p:sp>
      <p:pic>
        <p:nvPicPr>
          <p:cNvPr id="17410" name="Picture 2"/>
          <p:cNvPicPr>
            <a:picLocks noGrp="1" noChangeAspect="1" noChangeArrowheads="1"/>
          </p:cNvPicPr>
          <p:nvPr>
            <p:ph idx="1"/>
          </p:nvPr>
        </p:nvPicPr>
        <p:blipFill>
          <a:blip r:embed="rId2" cstate="print"/>
          <a:srcRect/>
          <a:stretch>
            <a:fillRect/>
          </a:stretch>
        </p:blipFill>
        <p:spPr bwMode="auto">
          <a:xfrm>
            <a:off x="395536" y="1196753"/>
            <a:ext cx="4032448" cy="2232248"/>
          </a:xfrm>
          <a:prstGeom prst="rect">
            <a:avLst/>
          </a:prstGeom>
          <a:solidFill>
            <a:schemeClr val="accent5">
              <a:lumMod val="20000"/>
              <a:lumOff val="80000"/>
            </a:schemeClr>
          </a:solidFill>
          <a:ln w="9525">
            <a:solidFill>
              <a:srgbClr val="FF0000"/>
            </a:solid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4572000" y="1196752"/>
            <a:ext cx="4176464" cy="2224188"/>
          </a:xfrm>
          <a:prstGeom prst="rect">
            <a:avLst/>
          </a:prstGeom>
          <a:noFill/>
          <a:ln w="9525">
            <a:solidFill>
              <a:srgbClr val="FF0000"/>
            </a:solidFill>
            <a:miter lim="800000"/>
            <a:headEnd/>
            <a:tailEnd/>
          </a:ln>
        </p:spPr>
      </p:pic>
      <p:pic>
        <p:nvPicPr>
          <p:cNvPr id="17412" name="Picture 4"/>
          <p:cNvPicPr>
            <a:picLocks noChangeAspect="1" noChangeArrowheads="1"/>
          </p:cNvPicPr>
          <p:nvPr/>
        </p:nvPicPr>
        <p:blipFill>
          <a:blip r:embed="rId4" cstate="print"/>
          <a:srcRect/>
          <a:stretch>
            <a:fillRect/>
          </a:stretch>
        </p:blipFill>
        <p:spPr bwMode="auto">
          <a:xfrm>
            <a:off x="1979712" y="1988840"/>
            <a:ext cx="5383709" cy="2768440"/>
          </a:xfrm>
          <a:prstGeom prst="rect">
            <a:avLst/>
          </a:prstGeom>
          <a:noFill/>
          <a:ln w="95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20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fade">
                                      <p:cBhvr>
                                        <p:cTn id="12" dur="2000"/>
                                        <p:tgtEl>
                                          <p:spTgt spid="174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12"/>
                                        </p:tgtEl>
                                        <p:attrNameLst>
                                          <p:attrName>style.visibility</p:attrName>
                                        </p:attrNameLst>
                                      </p:cBhvr>
                                      <p:to>
                                        <p:strVal val="visible"/>
                                      </p:to>
                                    </p:set>
                                    <p:animEffect transition="in" filter="fade">
                                      <p:cBhvr>
                                        <p:cTn id="17" dur="20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363272" cy="1143000"/>
          </a:xfrm>
        </p:spPr>
        <p:txBody>
          <a:bodyPr>
            <a:normAutofit/>
          </a:bodyPr>
          <a:lstStyle/>
          <a:p>
            <a:r>
              <a:rPr lang="en-US" altLang="zh-CN" sz="3200" dirty="0" smtClean="0"/>
              <a:t>Example: </a:t>
            </a:r>
            <a:r>
              <a:rPr lang="zh-CN" altLang="en-US" sz="3200" dirty="0" smtClean="0"/>
              <a:t>依此类推</a:t>
            </a:r>
            <a:r>
              <a:rPr lang="zh-CN" altLang="en-US" sz="3200" dirty="0" smtClean="0"/>
              <a:t>，将</a:t>
            </a:r>
            <a:r>
              <a:rPr lang="en-US" altLang="zh-CN" sz="3200" dirty="0" err="1" smtClean="0"/>
              <a:t>ciphertext</a:t>
            </a:r>
            <a:r>
              <a:rPr lang="zh-CN" altLang="en-US" sz="3200" dirty="0" smtClean="0"/>
              <a:t>分成</a:t>
            </a:r>
            <a:r>
              <a:rPr lang="en-US" altLang="zh-CN" sz="3200" dirty="0" smtClean="0"/>
              <a:t>7</a:t>
            </a:r>
            <a:r>
              <a:rPr lang="zh-CN" altLang="en-US" sz="3200" dirty="0" smtClean="0"/>
              <a:t>个子串</a:t>
            </a:r>
            <a:endParaRPr lang="zh-CN" altLang="en-US" sz="3200" dirty="0"/>
          </a:p>
        </p:txBody>
      </p:sp>
      <p:sp>
        <p:nvSpPr>
          <p:cNvPr id="6" name="TextBox 5"/>
          <p:cNvSpPr txBox="1"/>
          <p:nvPr/>
        </p:nvSpPr>
        <p:spPr>
          <a:xfrm>
            <a:off x="755576" y="5445224"/>
            <a:ext cx="7704856" cy="1077218"/>
          </a:xfrm>
          <a:prstGeom prst="rect">
            <a:avLst/>
          </a:prstGeom>
          <a:noFill/>
        </p:spPr>
        <p:txBody>
          <a:bodyPr wrap="square" rtlCol="0">
            <a:spAutoFit/>
          </a:bodyPr>
          <a:lstStyle/>
          <a:p>
            <a:r>
              <a:rPr lang="zh-CN" altLang="en-US" sz="3200" b="1" dirty="0" smtClean="0">
                <a:solidFill>
                  <a:srgbClr val="FF0000"/>
                </a:solidFill>
                <a:effectLst>
                  <a:outerShdw blurRad="38100" dist="38100" dir="2700000" algn="tl">
                    <a:srgbClr val="000000">
                      <a:alpha val="43137"/>
                    </a:srgbClr>
                  </a:outerShdw>
                </a:effectLst>
              </a:rPr>
              <a:t>计算</a:t>
            </a:r>
            <a:r>
              <a:rPr lang="en-US" altLang="zh-CN" sz="3200" b="1" dirty="0" smtClean="0">
                <a:solidFill>
                  <a:srgbClr val="FF0000"/>
                </a:solidFill>
                <a:effectLst>
                  <a:outerShdw blurRad="38100" dist="38100" dir="2700000" algn="tl">
                    <a:srgbClr val="000000">
                      <a:alpha val="43137"/>
                    </a:srgbClr>
                  </a:outerShdw>
                </a:effectLst>
              </a:rPr>
              <a:t>7</a:t>
            </a:r>
            <a:r>
              <a:rPr lang="zh-CN" altLang="en-US" sz="3200" b="1" dirty="0" smtClean="0">
                <a:solidFill>
                  <a:srgbClr val="FF0000"/>
                </a:solidFill>
                <a:effectLst>
                  <a:outerShdw blurRad="38100" dist="38100" dir="2700000" algn="tl">
                    <a:srgbClr val="000000">
                      <a:alpha val="43137"/>
                    </a:srgbClr>
                  </a:outerShdw>
                </a:effectLst>
              </a:rPr>
              <a:t>个子串的重合指数无偏估计值的平均值为</a:t>
            </a:r>
            <a:r>
              <a:rPr lang="en-US" altLang="zh-CN" sz="3200" b="1" dirty="0" smtClean="0">
                <a:solidFill>
                  <a:srgbClr val="FF0000"/>
                </a:solidFill>
                <a:effectLst>
                  <a:outerShdw blurRad="38100" dist="38100" dir="2700000" algn="tl">
                    <a:srgbClr val="000000">
                      <a:alpha val="43137"/>
                    </a:srgbClr>
                  </a:outerShdw>
                </a:effectLst>
              </a:rPr>
              <a:t>IC=0.0657</a:t>
            </a:r>
            <a:endParaRPr lang="zh-CN" altLang="en-US" sz="3200" b="1" dirty="0">
              <a:solidFill>
                <a:srgbClr val="FF0000"/>
              </a:solidFill>
              <a:effectLst>
                <a:outerShdw blurRad="38100" dist="38100" dir="2700000" algn="tl">
                  <a:srgbClr val="000000">
                    <a:alpha val="43137"/>
                  </a:srgbClr>
                </a:outerShdw>
              </a:effectLst>
            </a:endParaRPr>
          </a:p>
        </p:txBody>
      </p:sp>
      <p:sp>
        <p:nvSpPr>
          <p:cNvPr id="8" name="TextBox 7"/>
          <p:cNvSpPr txBox="1"/>
          <p:nvPr/>
        </p:nvSpPr>
        <p:spPr>
          <a:xfrm>
            <a:off x="251520" y="1268760"/>
            <a:ext cx="8712968" cy="1200329"/>
          </a:xfrm>
          <a:prstGeom prst="rect">
            <a:avLst/>
          </a:prstGeom>
          <a:solidFill>
            <a:schemeClr val="accent4">
              <a:lumMod val="20000"/>
              <a:lumOff val="80000"/>
            </a:schemeClr>
          </a:solidFill>
          <a:ln>
            <a:solidFill>
              <a:schemeClr val="accent1"/>
            </a:solidFill>
          </a:ln>
        </p:spPr>
        <p:txBody>
          <a:bodyPr wrap="square" rtlCol="0">
            <a:spAutoFit/>
          </a:bodyPr>
          <a:lstStyle/>
          <a:p>
            <a:r>
              <a:rPr lang="zh-CN" altLang="en-US" dirty="0" smtClean="0"/>
              <a:t>子串</a:t>
            </a:r>
            <a:r>
              <a:rPr lang="en-US" altLang="zh-CN" dirty="0" smtClean="0"/>
              <a:t>1</a:t>
            </a:r>
            <a:r>
              <a:rPr lang="zh-CN" altLang="en-US" dirty="0" smtClean="0"/>
              <a:t>：</a:t>
            </a:r>
            <a:r>
              <a:rPr lang="en-US" altLang="zh-CN" dirty="0" smtClean="0"/>
              <a:t>lvqbmzwwxxqziimivqvanikmbqvxbqvliiplkavncabkmbxizivbpatibazimukqqvbbxbfpqbqvlebqvqbwxvnvcvbkivviqanqiuvtvammutbgqlcmommaqmzkzeqotavlivwpmtbwtqnqimzqbbmagcnwitvuqblxubbzkiwltjnvqacwqwpkvqbdmvombnlvxjvsltjembzvqiqbwcgmikakzboqlvqjak</a:t>
            </a:r>
            <a:endParaRPr lang="zh-CN" altLang="en-US" dirty="0"/>
          </a:p>
        </p:txBody>
      </p:sp>
      <p:sp>
        <p:nvSpPr>
          <p:cNvPr id="9" name="TextBox 8"/>
          <p:cNvSpPr txBox="1"/>
          <p:nvPr/>
        </p:nvSpPr>
        <p:spPr>
          <a:xfrm>
            <a:off x="251520" y="1868631"/>
            <a:ext cx="8712968" cy="1200329"/>
          </a:xfrm>
          <a:prstGeom prst="rect">
            <a:avLst/>
          </a:prstGeom>
          <a:solidFill>
            <a:schemeClr val="accent4">
              <a:lumMod val="20000"/>
              <a:lumOff val="80000"/>
            </a:schemeClr>
          </a:solidFill>
          <a:ln>
            <a:solidFill>
              <a:schemeClr val="accent1"/>
            </a:solidFill>
          </a:ln>
        </p:spPr>
        <p:txBody>
          <a:bodyPr wrap="square" rtlCol="0">
            <a:spAutoFit/>
          </a:bodyPr>
          <a:lstStyle/>
          <a:p>
            <a:r>
              <a:rPr lang="zh-CN" altLang="en-US" dirty="0" smtClean="0"/>
              <a:t>子串</a:t>
            </a:r>
            <a:r>
              <a:rPr lang="en-US" altLang="zh-CN" dirty="0" smtClean="0"/>
              <a:t>2</a:t>
            </a:r>
            <a:r>
              <a:rPr lang="zh-CN" altLang="en-US" dirty="0" smtClean="0"/>
              <a:t>：</a:t>
            </a:r>
            <a:r>
              <a:rPr lang="en-US" altLang="zh-CN" dirty="0" smtClean="0"/>
              <a:t>vgiubgeoeearapegtavvryleriqhvtfneernbnhngguhevyavgbvegvgbfbvqcbgtbvnbbvrfvtfnvbznaeagthnpflugbqyojsnpcnbfhfacrunzvghrnnlpghvbbanbgtrlrivaqiazfsnpgrbvbgvhgbaynzwfvlevhuvbfvvqhegovosnerrvsvnktrfvevgenanvqhvkyvtfyoufgubyuvnfvrbvgihcg</a:t>
            </a:r>
            <a:endParaRPr lang="zh-CN" altLang="en-US" dirty="0"/>
          </a:p>
        </p:txBody>
      </p:sp>
      <p:sp>
        <p:nvSpPr>
          <p:cNvPr id="10" name="TextBox 9"/>
          <p:cNvSpPr txBox="1"/>
          <p:nvPr/>
        </p:nvSpPr>
        <p:spPr>
          <a:xfrm>
            <a:off x="251520" y="2516703"/>
            <a:ext cx="8712968" cy="1200329"/>
          </a:xfrm>
          <a:prstGeom prst="rect">
            <a:avLst/>
          </a:prstGeom>
          <a:solidFill>
            <a:schemeClr val="accent4">
              <a:lumMod val="20000"/>
              <a:lumOff val="80000"/>
            </a:schemeClr>
          </a:solidFill>
          <a:ln>
            <a:solidFill>
              <a:schemeClr val="accent1"/>
            </a:solidFill>
          </a:ln>
        </p:spPr>
        <p:txBody>
          <a:bodyPr wrap="square" rtlCol="0">
            <a:spAutoFit/>
          </a:bodyPr>
          <a:lstStyle/>
          <a:p>
            <a:r>
              <a:rPr lang="zh-CN" altLang="en-US" dirty="0" smtClean="0"/>
              <a:t>子串</a:t>
            </a:r>
            <a:r>
              <a:rPr lang="en-US" altLang="zh-CN" dirty="0" smtClean="0"/>
              <a:t>3</a:t>
            </a:r>
            <a:r>
              <a:rPr lang="zh-CN" altLang="en-US" dirty="0" smtClean="0"/>
              <a:t>：</a:t>
            </a:r>
            <a:r>
              <a:rPr lang="en-US" altLang="zh-CN" dirty="0" smtClean="0"/>
              <a:t>knfjklyqnjlqidafjlvswumhkjqgtmnyybnysqryjntwhsjisnntjmxfzyurzzrdsntwnfrkytmnyykjqfnxnxssnnnlnnniznjqdzxbngfyqxjufxnxssxsixhjgzaybwfljyjlxfnjjrjqdmksrwmyxzwjjxftytstsijyrjxynytizsxgspqrxkfhumsdhtknndjsynyyudfydizjjnfwfslsdhssknfxwx</a:t>
            </a:r>
          </a:p>
        </p:txBody>
      </p:sp>
      <p:sp>
        <p:nvSpPr>
          <p:cNvPr id="11" name="TextBox 10"/>
          <p:cNvSpPr txBox="1"/>
          <p:nvPr/>
        </p:nvSpPr>
        <p:spPr>
          <a:xfrm>
            <a:off x="251520" y="4077072"/>
            <a:ext cx="8712968" cy="1200329"/>
          </a:xfrm>
          <a:prstGeom prst="rect">
            <a:avLst/>
          </a:prstGeom>
          <a:solidFill>
            <a:schemeClr val="accent4">
              <a:lumMod val="20000"/>
              <a:lumOff val="80000"/>
            </a:schemeClr>
          </a:solidFill>
          <a:ln>
            <a:solidFill>
              <a:schemeClr val="accent1"/>
            </a:solidFill>
          </a:ln>
        </p:spPr>
        <p:txBody>
          <a:bodyPr wrap="square" rtlCol="0">
            <a:spAutoFit/>
          </a:bodyPr>
          <a:lstStyle/>
          <a:p>
            <a:r>
              <a:rPr lang="zh-CN" altLang="en-US" dirty="0" smtClean="0"/>
              <a:t>子串</a:t>
            </a:r>
            <a:r>
              <a:rPr lang="en-US" altLang="zh-CN" dirty="0" smtClean="0"/>
              <a:t>7</a:t>
            </a:r>
            <a:r>
              <a:rPr lang="zh-CN" altLang="en-US" dirty="0" smtClean="0"/>
              <a:t>：</a:t>
            </a:r>
            <a:r>
              <a:rPr lang="en-US" altLang="zh-CN" dirty="0" smtClean="0"/>
              <a:t>gtuvchthaxcgxufkvjwhkcxqvcgcjgnrnvvvpgqdkgpjwoagoqcetdfvgrntqizuqcuiuqvfwjgnvgfqiukqkgqfgkkthqptpkvxqkhgnejcrouzpdtqvngvueurugkgpkmdpmgocgrcpkvxtqvrfepvopkxekwfwfeouiqqgppckuktpuguyvccfpkkkqvgcggagctpckuvkgkqdtprncjegnkqgcvjgtpug</a:t>
            </a:r>
          </a:p>
        </p:txBody>
      </p:sp>
      <p:sp>
        <p:nvSpPr>
          <p:cNvPr id="12" name="TextBox 11"/>
          <p:cNvSpPr txBox="1"/>
          <p:nvPr/>
        </p:nvSpPr>
        <p:spPr>
          <a:xfrm>
            <a:off x="395536" y="3717032"/>
            <a:ext cx="1440160" cy="369332"/>
          </a:xfrm>
          <a:prstGeom prst="rect">
            <a:avLst/>
          </a:prstGeom>
          <a:noFill/>
        </p:spPr>
        <p:txBody>
          <a:bodyPr wrap="square" rtlCol="0">
            <a:spAutoFit/>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8">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bg/>
                                          </p:spTgt>
                                        </p:tgtEl>
                                        <p:attrNameLst>
                                          <p:attrName>style.visibility</p:attrName>
                                        </p:attrNameLst>
                                      </p:cBhvr>
                                      <p:to>
                                        <p:strVal val="visible"/>
                                      </p:to>
                                    </p:set>
                                    <p:anim calcmode="lin" valueType="num">
                                      <p:cBhvr additive="base">
                                        <p:cTn id="1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9">
                                            <p:bg/>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additive="base">
                                        <p:cTn id="2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bg/>
                                          </p:spTgt>
                                        </p:tgtEl>
                                        <p:attrNameLst>
                                          <p:attrName>style.visibility</p:attrName>
                                        </p:attrNameLst>
                                      </p:cBhvr>
                                      <p:to>
                                        <p:strVal val="visible"/>
                                      </p:to>
                                    </p:set>
                                    <p:anim calcmode="lin" valueType="num">
                                      <p:cBhvr additive="base">
                                        <p:cTn id="27"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bg/>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 calcmode="lin" valueType="num">
                                      <p:cBhvr additive="base">
                                        <p:cTn id="3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 calcmode="lin" valueType="num">
                                      <p:cBhvr additive="base">
                                        <p:cTn id="3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bg/>
                                          </p:spTgt>
                                        </p:tgtEl>
                                        <p:attrNameLst>
                                          <p:attrName>style.visibility</p:attrName>
                                        </p:attrNameLst>
                                      </p:cBhvr>
                                      <p:to>
                                        <p:strVal val="visible"/>
                                      </p:to>
                                    </p:set>
                                    <p:anim calcmode="lin" valueType="num">
                                      <p:cBhvr additive="base">
                                        <p:cTn id="43"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bg/>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9" grpId="0" build="allAtOnce" animBg="1"/>
      <p:bldP spid="10" grpId="0" build="allAtOnce" animBg="1"/>
      <p:bldP spid="11" grpId="0" build="allAtOnce" animBg="1"/>
      <p:bldP spid="12"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91264" cy="1143000"/>
          </a:xfrm>
        </p:spPr>
        <p:txBody>
          <a:bodyPr>
            <a:noAutofit/>
          </a:bodyPr>
          <a:lstStyle/>
          <a:p>
            <a:r>
              <a:rPr lang="zh-CN" altLang="en-US" sz="3200" dirty="0" smtClean="0"/>
              <a:t>将密文串划分成多个子串，分别求</a:t>
            </a:r>
            <a:r>
              <a:rPr lang="en-US" altLang="zh-CN" sz="3200" dirty="0" smtClean="0"/>
              <a:t>IC</a:t>
            </a:r>
            <a:r>
              <a:rPr lang="zh-CN" altLang="en-US" sz="3200" dirty="0" smtClean="0"/>
              <a:t>无偏估计值平均值</a:t>
            </a:r>
            <a:endParaRPr lang="zh-CN" altLang="en-US" sz="3200" dirty="0"/>
          </a:p>
        </p:txBody>
      </p:sp>
      <p:graphicFrame>
        <p:nvGraphicFramePr>
          <p:cNvPr id="4" name="内容占位符 3"/>
          <p:cNvGraphicFramePr>
            <a:graphicFrameLocks noGrp="1"/>
          </p:cNvGraphicFramePr>
          <p:nvPr>
            <p:ph idx="1"/>
          </p:nvPr>
        </p:nvGraphicFramePr>
        <p:xfrm>
          <a:off x="245454" y="1772817"/>
          <a:ext cx="8719034" cy="2991418"/>
        </p:xfrm>
        <a:graphic>
          <a:graphicData uri="http://schemas.openxmlformats.org/drawingml/2006/table">
            <a:tbl>
              <a:tblPr firstRow="1" bandRow="1">
                <a:tableStyleId>{5C22544A-7EE6-4342-B048-85BDC9FD1C3A}</a:tableStyleId>
              </a:tblPr>
              <a:tblGrid>
                <a:gridCol w="318537"/>
                <a:gridCol w="528955"/>
                <a:gridCol w="633032"/>
                <a:gridCol w="451168"/>
                <a:gridCol w="633032"/>
                <a:gridCol w="451168"/>
                <a:gridCol w="644843"/>
                <a:gridCol w="451168"/>
                <a:gridCol w="633032"/>
                <a:gridCol w="451168"/>
                <a:gridCol w="633032"/>
                <a:gridCol w="451168"/>
                <a:gridCol w="633032"/>
                <a:gridCol w="451168"/>
                <a:gridCol w="644843"/>
                <a:gridCol w="709688"/>
              </a:tblGrid>
              <a:tr h="255687">
                <a:tc rowSpan="2">
                  <a:txBody>
                    <a:bodyPr/>
                    <a:lstStyle/>
                    <a:p>
                      <a:r>
                        <a:rPr lang="zh-CN" altLang="en-US" sz="1200" dirty="0" smtClean="0"/>
                        <a:t>子</a:t>
                      </a:r>
                      <a:endParaRPr lang="en-US" altLang="zh-CN" sz="1200" dirty="0" smtClean="0"/>
                    </a:p>
                    <a:p>
                      <a:r>
                        <a:rPr lang="zh-CN" altLang="en-US" sz="1200" dirty="0" smtClean="0"/>
                        <a:t>串</a:t>
                      </a:r>
                      <a:endParaRPr lang="en-US" altLang="zh-CN" sz="1200" dirty="0" smtClean="0"/>
                    </a:p>
                    <a:p>
                      <a:r>
                        <a:rPr lang="zh-CN" altLang="en-US" sz="1200" dirty="0" smtClean="0"/>
                        <a:t>数</a:t>
                      </a:r>
                      <a:endParaRPr lang="zh-CN" altLang="en-US" sz="1200" dirty="0"/>
                    </a:p>
                  </a:txBody>
                  <a:tcPr/>
                </a:tc>
                <a:tc gridSpan="2">
                  <a:txBody>
                    <a:bodyPr/>
                    <a:lstStyle/>
                    <a:p>
                      <a:pPr algn="ctr"/>
                      <a:r>
                        <a:rPr lang="zh-CN" altLang="en-US" sz="1200" dirty="0" smtClean="0"/>
                        <a:t>子串</a:t>
                      </a:r>
                      <a:r>
                        <a:rPr lang="en-US" altLang="zh-CN" sz="1200" dirty="0" smtClean="0"/>
                        <a:t>1</a:t>
                      </a:r>
                      <a:endParaRPr lang="zh-CN" altLang="en-US" sz="1200" dirty="0"/>
                    </a:p>
                  </a:txBody>
                  <a:tcPr/>
                </a:tc>
                <a:tc hMerge="1">
                  <a:txBody>
                    <a:bodyPr/>
                    <a:lstStyle/>
                    <a:p>
                      <a:endParaRPr lang="zh-CN" altLang="en-US"/>
                    </a:p>
                  </a:txBody>
                  <a:tcPr/>
                </a:tc>
                <a:tc gridSpan="2">
                  <a:txBody>
                    <a:bodyPr/>
                    <a:lstStyle/>
                    <a:p>
                      <a:pPr algn="ctr"/>
                      <a:r>
                        <a:rPr lang="zh-CN" altLang="en-US" sz="1200" dirty="0" smtClean="0"/>
                        <a:t>子串</a:t>
                      </a:r>
                      <a:r>
                        <a:rPr lang="en-US" altLang="zh-CN" sz="1200" dirty="0" smtClean="0"/>
                        <a:t>2</a:t>
                      </a:r>
                      <a:endParaRPr lang="zh-CN" altLang="en-US" sz="1200" dirty="0"/>
                    </a:p>
                  </a:txBody>
                  <a:tcPr/>
                </a:tc>
                <a:tc hMerge="1">
                  <a:txBody>
                    <a:bodyPr/>
                    <a:lstStyle/>
                    <a:p>
                      <a:endParaRPr lang="zh-CN" altLang="en-US" dirty="0"/>
                    </a:p>
                  </a:txBody>
                  <a:tcPr/>
                </a:tc>
                <a:tc gridSpan="2">
                  <a:txBody>
                    <a:bodyPr/>
                    <a:lstStyle/>
                    <a:p>
                      <a:pPr algn="ctr"/>
                      <a:r>
                        <a:rPr lang="zh-CN" altLang="en-US" sz="1200" dirty="0" smtClean="0"/>
                        <a:t>子串</a:t>
                      </a:r>
                      <a:r>
                        <a:rPr lang="en-US" altLang="zh-CN" sz="1200" dirty="0" smtClean="0"/>
                        <a:t>3</a:t>
                      </a:r>
                      <a:endParaRPr lang="zh-CN" altLang="en-US" sz="1200" dirty="0"/>
                    </a:p>
                  </a:txBody>
                  <a:tcPr/>
                </a:tc>
                <a:tc hMerge="1">
                  <a:txBody>
                    <a:bodyPr/>
                    <a:lstStyle/>
                    <a:p>
                      <a:endParaRPr lang="zh-CN" altLang="en-US"/>
                    </a:p>
                  </a:txBody>
                  <a:tcPr/>
                </a:tc>
                <a:tc gridSpan="2">
                  <a:txBody>
                    <a:bodyPr/>
                    <a:lstStyle/>
                    <a:p>
                      <a:pPr algn="ctr"/>
                      <a:r>
                        <a:rPr lang="zh-CN" altLang="en-US" sz="1200" dirty="0" smtClean="0"/>
                        <a:t>子串</a:t>
                      </a:r>
                      <a:r>
                        <a:rPr lang="en-US" altLang="zh-CN" sz="1200" dirty="0" smtClean="0"/>
                        <a:t>4</a:t>
                      </a:r>
                      <a:endParaRPr lang="zh-CN" altLang="en-US" sz="1200" dirty="0"/>
                    </a:p>
                  </a:txBody>
                  <a:tcPr/>
                </a:tc>
                <a:tc hMerge="1">
                  <a:txBody>
                    <a:bodyPr/>
                    <a:lstStyle/>
                    <a:p>
                      <a:endParaRPr lang="zh-CN" altLang="en-US"/>
                    </a:p>
                  </a:txBody>
                  <a:tcPr/>
                </a:tc>
                <a:tc gridSpan="2">
                  <a:txBody>
                    <a:bodyPr/>
                    <a:lstStyle/>
                    <a:p>
                      <a:pPr algn="ctr"/>
                      <a:r>
                        <a:rPr lang="zh-CN" altLang="en-US" sz="1200" dirty="0" smtClean="0"/>
                        <a:t>子串</a:t>
                      </a:r>
                      <a:r>
                        <a:rPr lang="en-US" altLang="zh-CN" sz="1200" dirty="0" smtClean="0"/>
                        <a:t>5</a:t>
                      </a:r>
                      <a:endParaRPr lang="zh-CN" altLang="en-US" sz="1200" dirty="0"/>
                    </a:p>
                  </a:txBody>
                  <a:tcPr/>
                </a:tc>
                <a:tc hMerge="1">
                  <a:txBody>
                    <a:bodyPr/>
                    <a:lstStyle/>
                    <a:p>
                      <a:endParaRPr lang="zh-CN" altLang="en-US"/>
                    </a:p>
                  </a:txBody>
                  <a:tcPr/>
                </a:tc>
                <a:tc gridSpan="2">
                  <a:txBody>
                    <a:bodyPr/>
                    <a:lstStyle/>
                    <a:p>
                      <a:pPr algn="ctr"/>
                      <a:r>
                        <a:rPr lang="zh-CN" altLang="en-US" sz="1200" dirty="0" smtClean="0"/>
                        <a:t>子串</a:t>
                      </a:r>
                      <a:r>
                        <a:rPr lang="en-US" altLang="zh-CN" sz="1200" dirty="0" smtClean="0"/>
                        <a:t>6</a:t>
                      </a:r>
                      <a:endParaRPr lang="zh-CN" altLang="en-US" sz="1200" dirty="0"/>
                    </a:p>
                  </a:txBody>
                  <a:tcPr/>
                </a:tc>
                <a:tc hMerge="1">
                  <a:txBody>
                    <a:bodyPr/>
                    <a:lstStyle/>
                    <a:p>
                      <a:endParaRPr lang="zh-CN" alt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t>子串</a:t>
                      </a:r>
                      <a:r>
                        <a:rPr lang="en-US" altLang="zh-CN" sz="1200" dirty="0" smtClean="0"/>
                        <a:t>7</a:t>
                      </a:r>
                      <a:endParaRPr lang="zh-CN" altLang="en-US" sz="1200" dirty="0" smtClean="0"/>
                    </a:p>
                  </a:txBody>
                  <a:tcPr/>
                </a:tc>
                <a:tc hMerge="1">
                  <a:txBody>
                    <a:bodyPr/>
                    <a:lstStyle/>
                    <a:p>
                      <a:endParaRPr lang="zh-CN" altLang="en-US"/>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t>平</a:t>
                      </a:r>
                      <a:endParaRPr lang="en-US" altLang="zh-CN" sz="12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t>均</a:t>
                      </a:r>
                      <a:endParaRPr lang="en-US" altLang="zh-CN" sz="12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t>IC</a:t>
                      </a:r>
                      <a:endParaRPr lang="zh-CN" altLang="en-US" sz="1200" dirty="0" smtClean="0"/>
                    </a:p>
                  </a:txBody>
                  <a:tcPr/>
                </a:tc>
              </a:tr>
              <a:tr h="357962">
                <a:tc vMerge="1">
                  <a:txBody>
                    <a:bodyPr/>
                    <a:lstStyle/>
                    <a:p>
                      <a:endParaRPr lang="zh-CN" altLang="en-US"/>
                    </a:p>
                  </a:txBody>
                  <a:tcPr/>
                </a:tc>
                <a:tc>
                  <a:txBody>
                    <a:bodyPr/>
                    <a:lstStyle/>
                    <a:p>
                      <a:pPr algn="ctr"/>
                      <a:r>
                        <a:rPr lang="zh-CN" altLang="en-US" sz="1200" dirty="0" smtClean="0"/>
                        <a:t>串</a:t>
                      </a:r>
                      <a:endParaRPr lang="en-US" altLang="zh-CN" sz="1200" dirty="0" smtClean="0"/>
                    </a:p>
                    <a:p>
                      <a:pPr algn="ctr"/>
                      <a:r>
                        <a:rPr lang="zh-CN" altLang="en-US" sz="1200" dirty="0" smtClean="0"/>
                        <a:t>长</a:t>
                      </a:r>
                      <a:endParaRPr lang="zh-CN" altLang="en-US" sz="1200" dirty="0"/>
                    </a:p>
                  </a:txBody>
                  <a:tcPr anchor="ctr"/>
                </a:tc>
                <a:tc>
                  <a:txBody>
                    <a:bodyPr/>
                    <a:lstStyle/>
                    <a:p>
                      <a:pPr algn="ctr"/>
                      <a:r>
                        <a:rPr lang="en-US" altLang="zh-CN" sz="1200" dirty="0" smtClean="0"/>
                        <a:t>IC</a:t>
                      </a:r>
                      <a:endParaRPr lang="zh-CN" altLang="en-US" sz="1200" dirty="0"/>
                    </a:p>
                  </a:txBody>
                  <a:tcPr anchor="ctr"/>
                </a:tc>
                <a:tc>
                  <a:txBody>
                    <a:bodyPr/>
                    <a:lstStyle/>
                    <a:p>
                      <a:pPr algn="ctr"/>
                      <a:r>
                        <a:rPr lang="zh-CN" altLang="en-US" sz="1200" dirty="0" smtClean="0"/>
                        <a:t>串</a:t>
                      </a:r>
                      <a:endParaRPr lang="en-US" altLang="zh-CN" sz="1200" dirty="0" smtClean="0"/>
                    </a:p>
                    <a:p>
                      <a:pPr algn="ctr"/>
                      <a:r>
                        <a:rPr lang="zh-CN" altLang="en-US" sz="1200" dirty="0" smtClean="0"/>
                        <a:t>长</a:t>
                      </a:r>
                      <a:endParaRPr lang="zh-CN" altLang="en-US" sz="1200" dirty="0"/>
                    </a:p>
                  </a:txBody>
                  <a:tcPr anchor="ctr"/>
                </a:tc>
                <a:tc>
                  <a:txBody>
                    <a:bodyPr/>
                    <a:lstStyle/>
                    <a:p>
                      <a:pPr algn="ctr"/>
                      <a:r>
                        <a:rPr lang="en-US" altLang="zh-CN" sz="1200" dirty="0" smtClean="0"/>
                        <a:t>IC</a:t>
                      </a:r>
                      <a:endParaRPr lang="zh-CN" altLang="en-US" sz="1200" dirty="0"/>
                    </a:p>
                  </a:txBody>
                  <a:tcPr anchor="ctr"/>
                </a:tc>
                <a:tc>
                  <a:txBody>
                    <a:bodyPr/>
                    <a:lstStyle/>
                    <a:p>
                      <a:pPr algn="ctr"/>
                      <a:r>
                        <a:rPr lang="zh-CN" altLang="en-US" sz="1200" dirty="0" smtClean="0"/>
                        <a:t>串</a:t>
                      </a:r>
                      <a:endParaRPr lang="en-US" altLang="zh-CN" sz="1200" dirty="0" smtClean="0"/>
                    </a:p>
                    <a:p>
                      <a:pPr algn="ctr"/>
                      <a:r>
                        <a:rPr lang="zh-CN" altLang="en-US" sz="1200" dirty="0" smtClean="0"/>
                        <a:t>长</a:t>
                      </a:r>
                      <a:endParaRPr lang="zh-CN" altLang="en-US" sz="1200" dirty="0"/>
                    </a:p>
                  </a:txBody>
                  <a:tcPr anchor="ctr"/>
                </a:tc>
                <a:tc>
                  <a:txBody>
                    <a:bodyPr/>
                    <a:lstStyle/>
                    <a:p>
                      <a:pPr algn="ctr"/>
                      <a:r>
                        <a:rPr lang="en-US" altLang="zh-CN" sz="1200" dirty="0" smtClean="0"/>
                        <a:t>IC</a:t>
                      </a:r>
                      <a:endParaRPr lang="zh-CN" altLang="en-US" sz="1200" dirty="0"/>
                    </a:p>
                  </a:txBody>
                  <a:tcPr anchor="ctr"/>
                </a:tc>
                <a:tc>
                  <a:txBody>
                    <a:bodyPr/>
                    <a:lstStyle/>
                    <a:p>
                      <a:pPr algn="ctr"/>
                      <a:r>
                        <a:rPr lang="zh-CN" altLang="en-US" sz="1200" dirty="0" smtClean="0"/>
                        <a:t>串</a:t>
                      </a:r>
                      <a:endParaRPr lang="en-US" altLang="zh-CN" sz="1200" dirty="0" smtClean="0"/>
                    </a:p>
                    <a:p>
                      <a:pPr algn="ctr"/>
                      <a:r>
                        <a:rPr lang="zh-CN" altLang="en-US" sz="1200" dirty="0" smtClean="0"/>
                        <a:t>长</a:t>
                      </a:r>
                      <a:endParaRPr lang="zh-CN" altLang="en-US" sz="1200" dirty="0"/>
                    </a:p>
                  </a:txBody>
                  <a:tcPr anchor="ctr"/>
                </a:tc>
                <a:tc>
                  <a:txBody>
                    <a:bodyPr/>
                    <a:lstStyle/>
                    <a:p>
                      <a:pPr algn="ctr"/>
                      <a:r>
                        <a:rPr lang="en-US" altLang="zh-CN" sz="1200" dirty="0" smtClean="0"/>
                        <a:t>IC</a:t>
                      </a:r>
                      <a:endParaRPr lang="zh-CN" altLang="en-US" sz="1200" dirty="0"/>
                    </a:p>
                  </a:txBody>
                  <a:tcPr anchor="ctr"/>
                </a:tc>
                <a:tc>
                  <a:txBody>
                    <a:bodyPr/>
                    <a:lstStyle/>
                    <a:p>
                      <a:pPr algn="ctr"/>
                      <a:r>
                        <a:rPr lang="zh-CN" altLang="en-US" sz="1200" dirty="0" smtClean="0"/>
                        <a:t>串</a:t>
                      </a:r>
                      <a:endParaRPr lang="en-US" altLang="zh-CN" sz="1200" dirty="0" smtClean="0"/>
                    </a:p>
                    <a:p>
                      <a:pPr algn="ctr"/>
                      <a:r>
                        <a:rPr lang="zh-CN" altLang="en-US" sz="1200" dirty="0" smtClean="0"/>
                        <a:t>长</a:t>
                      </a:r>
                      <a:endParaRPr lang="zh-CN" altLang="en-US" sz="1200" dirty="0"/>
                    </a:p>
                  </a:txBody>
                  <a:tcPr anchor="ctr"/>
                </a:tc>
                <a:tc>
                  <a:txBody>
                    <a:bodyPr/>
                    <a:lstStyle/>
                    <a:p>
                      <a:pPr algn="ctr"/>
                      <a:r>
                        <a:rPr lang="en-US" altLang="zh-CN" sz="1200" dirty="0" smtClean="0"/>
                        <a:t>IC</a:t>
                      </a:r>
                      <a:endParaRPr lang="zh-CN" altLang="en-US" sz="1200" dirty="0"/>
                    </a:p>
                  </a:txBody>
                  <a:tcPr anchor="ctr"/>
                </a:tc>
                <a:tc>
                  <a:txBody>
                    <a:bodyPr/>
                    <a:lstStyle/>
                    <a:p>
                      <a:pPr algn="ctr"/>
                      <a:r>
                        <a:rPr lang="zh-CN" altLang="en-US" sz="1200" dirty="0" smtClean="0"/>
                        <a:t>串</a:t>
                      </a:r>
                      <a:endParaRPr lang="en-US" altLang="zh-CN" sz="1200" dirty="0" smtClean="0"/>
                    </a:p>
                    <a:p>
                      <a:pPr algn="ctr"/>
                      <a:r>
                        <a:rPr lang="zh-CN" altLang="en-US" sz="1200" dirty="0" smtClean="0"/>
                        <a:t>长</a:t>
                      </a:r>
                      <a:endParaRPr lang="zh-CN" altLang="en-US" sz="1200" dirty="0"/>
                    </a:p>
                  </a:txBody>
                  <a:tcPr anchor="ctr"/>
                </a:tc>
                <a:tc>
                  <a:txBody>
                    <a:bodyPr/>
                    <a:lstStyle/>
                    <a:p>
                      <a:pPr algn="ctr"/>
                      <a:r>
                        <a:rPr lang="en-US" altLang="zh-CN" sz="1200" dirty="0" smtClean="0"/>
                        <a:t>IC</a:t>
                      </a:r>
                      <a:endParaRPr lang="zh-CN" altLang="en-US" sz="1200" dirty="0"/>
                    </a:p>
                  </a:txBody>
                  <a:tcPr anchor="ctr"/>
                </a:tc>
                <a:tc>
                  <a:txBody>
                    <a:bodyPr/>
                    <a:lstStyle/>
                    <a:p>
                      <a:pPr algn="ctr"/>
                      <a:r>
                        <a:rPr lang="zh-CN" altLang="en-US" sz="1200" dirty="0" smtClean="0"/>
                        <a:t>串</a:t>
                      </a:r>
                      <a:endParaRPr lang="en-US" altLang="zh-CN" sz="1200" dirty="0" smtClean="0"/>
                    </a:p>
                    <a:p>
                      <a:pPr algn="ctr"/>
                      <a:r>
                        <a:rPr lang="zh-CN" altLang="en-US" sz="1200" dirty="0" smtClean="0"/>
                        <a:t>长</a:t>
                      </a:r>
                      <a:endParaRPr lang="zh-CN" alt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t>IC</a:t>
                      </a:r>
                      <a:endParaRPr lang="zh-CN" altLang="en-US" sz="1200" dirty="0" smtClean="0"/>
                    </a:p>
                    <a:p>
                      <a:pPr algn="ctr"/>
                      <a:endParaRPr lang="zh-CN" altLang="en-US" sz="1200" dirty="0"/>
                    </a:p>
                  </a:txBody>
                  <a:tcPr anchor="ctr"/>
                </a:tc>
                <a:tc vMerge="1">
                  <a:txBody>
                    <a:bodyPr/>
                    <a:lstStyle/>
                    <a:p>
                      <a:pPr algn="ctr"/>
                      <a:endParaRPr lang="zh-CN" altLang="en-US" sz="1400" dirty="0"/>
                    </a:p>
                  </a:txBody>
                  <a:tcPr/>
                </a:tc>
              </a:tr>
              <a:tr h="291106">
                <a:tc>
                  <a:txBody>
                    <a:bodyPr/>
                    <a:lstStyle/>
                    <a:p>
                      <a:pPr algn="ctr"/>
                      <a:r>
                        <a:rPr lang="en-US" altLang="zh-CN" sz="1200" dirty="0" smtClean="0"/>
                        <a:t>1</a:t>
                      </a:r>
                      <a:endParaRPr lang="zh-CN" altLang="en-US" sz="1200" dirty="0"/>
                    </a:p>
                  </a:txBody>
                  <a:tcPr/>
                </a:tc>
                <a:tc>
                  <a:txBody>
                    <a:bodyPr/>
                    <a:lstStyle/>
                    <a:p>
                      <a:r>
                        <a:rPr lang="en-US" altLang="zh-CN" sz="1200" dirty="0" smtClean="0"/>
                        <a:t>1609</a:t>
                      </a:r>
                      <a:endParaRPr lang="zh-CN" altLang="en-US" sz="1200" dirty="0"/>
                    </a:p>
                  </a:txBody>
                  <a:tcPr/>
                </a:tc>
                <a:tc>
                  <a:txBody>
                    <a:bodyPr/>
                    <a:lstStyle/>
                    <a:p>
                      <a:r>
                        <a:rPr lang="en-US" altLang="zh-CN" sz="1200" dirty="0" smtClean="0"/>
                        <a:t>0.0419</a:t>
                      </a:r>
                      <a:endParaRPr lang="zh-CN" altLang="en-US" sz="1200" dirty="0"/>
                    </a:p>
                  </a:txBody>
                  <a:tcPr>
                    <a:solidFill>
                      <a:schemeClr val="accent2">
                        <a:lumMod val="40000"/>
                        <a:lumOff val="60000"/>
                      </a:schemeClr>
                    </a:solidFill>
                  </a:tcPr>
                </a:tc>
                <a:tc>
                  <a:txBody>
                    <a:bodyPr/>
                    <a:lstStyle/>
                    <a:p>
                      <a:endParaRPr lang="zh-CN" altLang="en-US" sz="1200" dirty="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r>
                        <a:rPr lang="en-US" altLang="zh-CN" sz="1200" dirty="0" smtClean="0"/>
                        <a:t>0.0419</a:t>
                      </a:r>
                      <a:endParaRPr lang="zh-CN" altLang="en-US" sz="1200" dirty="0"/>
                    </a:p>
                  </a:txBody>
                  <a:tcPr/>
                </a:tc>
              </a:tr>
              <a:tr h="281256">
                <a:tc>
                  <a:txBody>
                    <a:bodyPr/>
                    <a:lstStyle/>
                    <a:p>
                      <a:pPr algn="ctr"/>
                      <a:r>
                        <a:rPr lang="en-US" altLang="zh-CN" sz="1200" dirty="0" smtClean="0"/>
                        <a:t>2</a:t>
                      </a:r>
                      <a:endParaRPr lang="zh-CN" altLang="en-US" sz="1200" dirty="0"/>
                    </a:p>
                  </a:txBody>
                  <a:tcPr/>
                </a:tc>
                <a:tc>
                  <a:txBody>
                    <a:bodyPr/>
                    <a:lstStyle/>
                    <a:p>
                      <a:r>
                        <a:rPr lang="en-US" altLang="zh-CN" sz="1200" dirty="0" smtClean="0"/>
                        <a:t>805</a:t>
                      </a:r>
                      <a:endParaRPr lang="zh-CN" altLang="en-US" sz="1200" dirty="0"/>
                    </a:p>
                  </a:txBody>
                  <a:tcPr/>
                </a:tc>
                <a:tc>
                  <a:txBody>
                    <a:bodyPr/>
                    <a:lstStyle/>
                    <a:p>
                      <a:r>
                        <a:rPr lang="en-US" altLang="zh-CN" sz="1200" dirty="0" smtClean="0"/>
                        <a:t>0.0427</a:t>
                      </a:r>
                      <a:endParaRPr lang="zh-CN" altLang="en-US" sz="1200" dirty="0"/>
                    </a:p>
                  </a:txBody>
                  <a:tcPr>
                    <a:solidFill>
                      <a:schemeClr val="accent2">
                        <a:lumMod val="40000"/>
                        <a:lumOff val="60000"/>
                      </a:schemeClr>
                    </a:solidFill>
                  </a:tcPr>
                </a:tc>
                <a:tc>
                  <a:txBody>
                    <a:bodyPr/>
                    <a:lstStyle/>
                    <a:p>
                      <a:r>
                        <a:rPr lang="en-US" altLang="zh-CN" sz="1200" dirty="0" smtClean="0"/>
                        <a:t>804</a:t>
                      </a:r>
                      <a:endParaRPr lang="zh-CN" altLang="en-US" sz="1200" dirty="0"/>
                    </a:p>
                  </a:txBody>
                  <a:tcPr/>
                </a:tc>
                <a:tc>
                  <a:txBody>
                    <a:bodyPr/>
                    <a:lstStyle/>
                    <a:p>
                      <a:r>
                        <a:rPr lang="en-US" altLang="zh-CN" sz="1200" dirty="0" smtClean="0"/>
                        <a:t>0.0411</a:t>
                      </a:r>
                      <a:endParaRPr lang="zh-CN" altLang="en-US" sz="1200" dirty="0"/>
                    </a:p>
                  </a:txBody>
                  <a:tcPr>
                    <a:solidFill>
                      <a:schemeClr val="accent2">
                        <a:lumMod val="40000"/>
                        <a:lumOff val="60000"/>
                      </a:schemeClr>
                    </a:solidFill>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r>
                        <a:rPr lang="en-US" altLang="zh-CN" sz="1200" dirty="0" smtClean="0"/>
                        <a:t>0.0419</a:t>
                      </a:r>
                      <a:endParaRPr lang="zh-CN" altLang="en-US" sz="1200" dirty="0"/>
                    </a:p>
                  </a:txBody>
                  <a:tcPr/>
                </a:tc>
              </a:tr>
              <a:tr h="281256">
                <a:tc>
                  <a:txBody>
                    <a:bodyPr/>
                    <a:lstStyle/>
                    <a:p>
                      <a:pPr algn="ctr"/>
                      <a:r>
                        <a:rPr lang="en-US" altLang="zh-CN" sz="1200" dirty="0" smtClean="0"/>
                        <a:t>3</a:t>
                      </a:r>
                      <a:endParaRPr lang="zh-CN" altLang="en-US" sz="1200" dirty="0"/>
                    </a:p>
                  </a:txBody>
                  <a:tcPr/>
                </a:tc>
                <a:tc>
                  <a:txBody>
                    <a:bodyPr/>
                    <a:lstStyle/>
                    <a:p>
                      <a:r>
                        <a:rPr lang="en-US" altLang="zh-CN" sz="1200" dirty="0" smtClean="0"/>
                        <a:t>537</a:t>
                      </a:r>
                      <a:endParaRPr lang="zh-CN" altLang="en-US" sz="1200" dirty="0"/>
                    </a:p>
                  </a:txBody>
                  <a:tcPr/>
                </a:tc>
                <a:tc>
                  <a:txBody>
                    <a:bodyPr/>
                    <a:lstStyle/>
                    <a:p>
                      <a:r>
                        <a:rPr lang="en-US" altLang="zh-CN" sz="1200" dirty="0" smtClean="0"/>
                        <a:t>0.0417</a:t>
                      </a:r>
                      <a:endParaRPr lang="zh-CN" altLang="en-US" sz="1200" dirty="0"/>
                    </a:p>
                  </a:txBody>
                  <a:tcPr>
                    <a:solidFill>
                      <a:schemeClr val="accent2">
                        <a:lumMod val="40000"/>
                        <a:lumOff val="60000"/>
                      </a:schemeClr>
                    </a:solidFill>
                  </a:tcPr>
                </a:tc>
                <a:tc>
                  <a:txBody>
                    <a:bodyPr/>
                    <a:lstStyle/>
                    <a:p>
                      <a:r>
                        <a:rPr lang="en-US" altLang="zh-CN" sz="1200" dirty="0" smtClean="0"/>
                        <a:t>536</a:t>
                      </a:r>
                      <a:endParaRPr lang="zh-CN" altLang="en-US" sz="1200" dirty="0"/>
                    </a:p>
                  </a:txBody>
                  <a:tcPr/>
                </a:tc>
                <a:tc>
                  <a:txBody>
                    <a:bodyPr/>
                    <a:lstStyle/>
                    <a:p>
                      <a:r>
                        <a:rPr lang="en-US" altLang="zh-CN" sz="1200" dirty="0" smtClean="0"/>
                        <a:t>0.0417</a:t>
                      </a:r>
                      <a:endParaRPr lang="zh-CN" altLang="en-US" sz="1200" dirty="0"/>
                    </a:p>
                  </a:txBody>
                  <a:tcPr>
                    <a:solidFill>
                      <a:schemeClr val="accent2">
                        <a:lumMod val="40000"/>
                        <a:lumOff val="60000"/>
                      </a:schemeClr>
                    </a:solidFill>
                  </a:tcPr>
                </a:tc>
                <a:tc>
                  <a:txBody>
                    <a:bodyPr/>
                    <a:lstStyle/>
                    <a:p>
                      <a:r>
                        <a:rPr lang="en-US" altLang="zh-CN" sz="1200" dirty="0" smtClean="0"/>
                        <a:t>536</a:t>
                      </a:r>
                      <a:endParaRPr lang="zh-CN" altLang="en-US" sz="1200" dirty="0"/>
                    </a:p>
                  </a:txBody>
                  <a:tcPr/>
                </a:tc>
                <a:tc>
                  <a:txBody>
                    <a:bodyPr/>
                    <a:lstStyle/>
                    <a:p>
                      <a:r>
                        <a:rPr lang="en-US" altLang="zh-CN" sz="1200" dirty="0" smtClean="0"/>
                        <a:t>0.0424</a:t>
                      </a:r>
                      <a:endParaRPr lang="zh-CN" altLang="en-US" sz="1200" dirty="0"/>
                    </a:p>
                  </a:txBody>
                  <a:tcPr>
                    <a:solidFill>
                      <a:schemeClr val="accent2">
                        <a:lumMod val="40000"/>
                        <a:lumOff val="60000"/>
                      </a:schemeClr>
                    </a:solidFill>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r>
                        <a:rPr lang="en-US" altLang="zh-CN" sz="1200" dirty="0" smtClean="0"/>
                        <a:t>0.0419</a:t>
                      </a:r>
                      <a:endParaRPr lang="zh-CN" altLang="en-US" sz="1200" dirty="0"/>
                    </a:p>
                  </a:txBody>
                  <a:tcPr/>
                </a:tc>
              </a:tr>
              <a:tr h="281256">
                <a:tc>
                  <a:txBody>
                    <a:bodyPr/>
                    <a:lstStyle/>
                    <a:p>
                      <a:pPr algn="ctr"/>
                      <a:r>
                        <a:rPr lang="en-US" altLang="zh-CN" sz="1200" dirty="0" smtClean="0"/>
                        <a:t>4</a:t>
                      </a:r>
                      <a:endParaRPr lang="zh-CN" altLang="en-US" sz="1200" dirty="0"/>
                    </a:p>
                  </a:txBody>
                  <a:tcPr/>
                </a:tc>
                <a:tc>
                  <a:txBody>
                    <a:bodyPr/>
                    <a:lstStyle/>
                    <a:p>
                      <a:r>
                        <a:rPr lang="en-US" altLang="zh-CN" sz="1200" dirty="0" smtClean="0"/>
                        <a:t>403</a:t>
                      </a:r>
                      <a:endParaRPr lang="zh-CN" altLang="en-US" sz="1200" dirty="0"/>
                    </a:p>
                  </a:txBody>
                  <a:tcPr/>
                </a:tc>
                <a:tc>
                  <a:txBody>
                    <a:bodyPr/>
                    <a:lstStyle/>
                    <a:p>
                      <a:r>
                        <a:rPr lang="en-US" altLang="zh-CN" sz="1200" dirty="0" smtClean="0"/>
                        <a:t>0.0425</a:t>
                      </a:r>
                      <a:endParaRPr lang="zh-CN" altLang="en-US" sz="1200" dirty="0"/>
                    </a:p>
                  </a:txBody>
                  <a:tcPr>
                    <a:solidFill>
                      <a:schemeClr val="accent2">
                        <a:lumMod val="40000"/>
                        <a:lumOff val="60000"/>
                      </a:schemeClr>
                    </a:solidFill>
                  </a:tcPr>
                </a:tc>
                <a:tc>
                  <a:txBody>
                    <a:bodyPr/>
                    <a:lstStyle/>
                    <a:p>
                      <a:r>
                        <a:rPr lang="en-US" altLang="zh-CN" sz="1200" dirty="0" smtClean="0"/>
                        <a:t>402</a:t>
                      </a:r>
                      <a:endParaRPr lang="zh-CN" altLang="en-US" sz="1200" dirty="0"/>
                    </a:p>
                  </a:txBody>
                  <a:tcPr/>
                </a:tc>
                <a:tc>
                  <a:txBody>
                    <a:bodyPr/>
                    <a:lstStyle/>
                    <a:p>
                      <a:r>
                        <a:rPr lang="en-US" altLang="zh-CN" sz="1200" dirty="0" smtClean="0"/>
                        <a:t>0.0.98</a:t>
                      </a:r>
                      <a:endParaRPr lang="zh-CN" altLang="en-US" sz="1200" dirty="0"/>
                    </a:p>
                  </a:txBody>
                  <a:tcPr>
                    <a:solidFill>
                      <a:schemeClr val="accent2">
                        <a:lumMod val="40000"/>
                        <a:lumOff val="60000"/>
                      </a:schemeClr>
                    </a:solidFill>
                  </a:tcPr>
                </a:tc>
                <a:tc>
                  <a:txBody>
                    <a:bodyPr/>
                    <a:lstStyle/>
                    <a:p>
                      <a:r>
                        <a:rPr lang="en-US" altLang="zh-CN" sz="1200" dirty="0" smtClean="0"/>
                        <a:t>402</a:t>
                      </a:r>
                      <a:endParaRPr lang="zh-CN" altLang="en-US" sz="1200" dirty="0"/>
                    </a:p>
                  </a:txBody>
                  <a:tcPr/>
                </a:tc>
                <a:tc>
                  <a:txBody>
                    <a:bodyPr/>
                    <a:lstStyle/>
                    <a:p>
                      <a:r>
                        <a:rPr lang="en-US" altLang="zh-CN" sz="1200" dirty="0" smtClean="0"/>
                        <a:t>0.0424</a:t>
                      </a:r>
                      <a:endParaRPr lang="zh-CN" altLang="en-US" sz="1200" dirty="0"/>
                    </a:p>
                  </a:txBody>
                  <a:tcPr>
                    <a:solidFill>
                      <a:schemeClr val="accent2">
                        <a:lumMod val="40000"/>
                        <a:lumOff val="60000"/>
                      </a:schemeClr>
                    </a:solidFill>
                  </a:tcPr>
                </a:tc>
                <a:tc>
                  <a:txBody>
                    <a:bodyPr/>
                    <a:lstStyle/>
                    <a:p>
                      <a:r>
                        <a:rPr lang="en-US" altLang="zh-CN" sz="1200" dirty="0" smtClean="0"/>
                        <a:t>402</a:t>
                      </a:r>
                      <a:endParaRPr lang="zh-CN" altLang="en-US" sz="1200" dirty="0"/>
                    </a:p>
                  </a:txBody>
                  <a:tcPr/>
                </a:tc>
                <a:tc>
                  <a:txBody>
                    <a:bodyPr/>
                    <a:lstStyle/>
                    <a:p>
                      <a:r>
                        <a:rPr lang="en-US" altLang="zh-CN" sz="1200" dirty="0" smtClean="0"/>
                        <a:t>0.0427</a:t>
                      </a:r>
                      <a:endParaRPr lang="zh-CN" altLang="en-US" sz="1200" dirty="0"/>
                    </a:p>
                  </a:txBody>
                  <a:tcPr>
                    <a:solidFill>
                      <a:schemeClr val="accent2">
                        <a:lumMod val="40000"/>
                        <a:lumOff val="60000"/>
                      </a:schemeClr>
                    </a:solidFill>
                  </a:tcPr>
                </a:tc>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endParaRPr lang="zh-CN" altLang="en-US" sz="1200" dirty="0"/>
                    </a:p>
                  </a:txBody>
                  <a:tcPr/>
                </a:tc>
                <a:tc>
                  <a:txBody>
                    <a:bodyPr/>
                    <a:lstStyle/>
                    <a:p>
                      <a:r>
                        <a:rPr lang="en-US" altLang="zh-CN" sz="1200" dirty="0" smtClean="0"/>
                        <a:t>0.0419</a:t>
                      </a:r>
                      <a:endParaRPr lang="zh-CN" altLang="en-US" sz="1200" dirty="0"/>
                    </a:p>
                  </a:txBody>
                  <a:tcPr/>
                </a:tc>
              </a:tr>
              <a:tr h="281256">
                <a:tc>
                  <a:txBody>
                    <a:bodyPr/>
                    <a:lstStyle/>
                    <a:p>
                      <a:pPr algn="ctr"/>
                      <a:r>
                        <a:rPr lang="en-US" altLang="zh-CN" sz="1200" dirty="0" smtClean="0"/>
                        <a:t>5</a:t>
                      </a:r>
                      <a:endParaRPr lang="zh-CN" altLang="en-US" sz="1200" dirty="0"/>
                    </a:p>
                  </a:txBody>
                  <a:tcPr/>
                </a:tc>
                <a:tc>
                  <a:txBody>
                    <a:bodyPr/>
                    <a:lstStyle/>
                    <a:p>
                      <a:r>
                        <a:rPr lang="en-US" altLang="zh-CN" sz="1200" dirty="0" smtClean="0"/>
                        <a:t>322</a:t>
                      </a:r>
                      <a:endParaRPr lang="zh-CN" altLang="en-US" sz="1200" dirty="0"/>
                    </a:p>
                  </a:txBody>
                  <a:tcPr/>
                </a:tc>
                <a:tc>
                  <a:txBody>
                    <a:bodyPr/>
                    <a:lstStyle/>
                    <a:p>
                      <a:r>
                        <a:rPr lang="en-US" altLang="zh-CN" sz="1200" dirty="0" smtClean="0"/>
                        <a:t>0.0417</a:t>
                      </a:r>
                      <a:endParaRPr lang="zh-CN" altLang="en-US" sz="1200" dirty="0"/>
                    </a:p>
                  </a:txBody>
                  <a:tcPr>
                    <a:solidFill>
                      <a:schemeClr val="accent2">
                        <a:lumMod val="40000"/>
                        <a:lumOff val="60000"/>
                      </a:schemeClr>
                    </a:solidFill>
                  </a:tcPr>
                </a:tc>
                <a:tc>
                  <a:txBody>
                    <a:bodyPr/>
                    <a:lstStyle/>
                    <a:p>
                      <a:r>
                        <a:rPr lang="en-US" altLang="zh-CN" sz="1200" dirty="0" smtClean="0"/>
                        <a:t>322</a:t>
                      </a:r>
                      <a:endParaRPr lang="zh-CN" altLang="en-US" sz="1200" dirty="0"/>
                    </a:p>
                  </a:txBody>
                  <a:tcPr/>
                </a:tc>
                <a:tc>
                  <a:txBody>
                    <a:bodyPr/>
                    <a:lstStyle/>
                    <a:p>
                      <a:r>
                        <a:rPr lang="en-US" altLang="zh-CN" sz="1200" dirty="0" smtClean="0"/>
                        <a:t>0.0414</a:t>
                      </a:r>
                      <a:endParaRPr lang="zh-CN" altLang="en-US" sz="1200" dirty="0"/>
                    </a:p>
                  </a:txBody>
                  <a:tcPr>
                    <a:solidFill>
                      <a:schemeClr val="accent2">
                        <a:lumMod val="40000"/>
                        <a:lumOff val="60000"/>
                      </a:schemeClr>
                    </a:solidFill>
                  </a:tcPr>
                </a:tc>
                <a:tc>
                  <a:txBody>
                    <a:bodyPr/>
                    <a:lstStyle/>
                    <a:p>
                      <a:r>
                        <a:rPr lang="en-US" altLang="zh-CN" sz="1200" dirty="0" smtClean="0"/>
                        <a:t>322</a:t>
                      </a:r>
                      <a:endParaRPr lang="zh-CN" altLang="en-US" sz="1200" dirty="0"/>
                    </a:p>
                  </a:txBody>
                  <a:tcPr/>
                </a:tc>
                <a:tc>
                  <a:txBody>
                    <a:bodyPr/>
                    <a:lstStyle/>
                    <a:p>
                      <a:r>
                        <a:rPr lang="en-US" altLang="zh-CN" sz="1200" dirty="0" smtClean="0"/>
                        <a:t>0.0418</a:t>
                      </a:r>
                      <a:endParaRPr lang="zh-CN" altLang="en-US" sz="1200" dirty="0"/>
                    </a:p>
                  </a:txBody>
                  <a:tcPr>
                    <a:solidFill>
                      <a:schemeClr val="accent2">
                        <a:lumMod val="40000"/>
                        <a:lumOff val="60000"/>
                      </a:schemeClr>
                    </a:solidFill>
                  </a:tcPr>
                </a:tc>
                <a:tc>
                  <a:txBody>
                    <a:bodyPr/>
                    <a:lstStyle/>
                    <a:p>
                      <a:r>
                        <a:rPr lang="en-US" altLang="zh-CN" sz="1200" dirty="0" smtClean="0"/>
                        <a:t>322</a:t>
                      </a:r>
                      <a:endParaRPr lang="zh-CN" altLang="en-US" sz="1200" dirty="0"/>
                    </a:p>
                  </a:txBody>
                  <a:tcPr/>
                </a:tc>
                <a:tc>
                  <a:txBody>
                    <a:bodyPr/>
                    <a:lstStyle/>
                    <a:p>
                      <a:r>
                        <a:rPr lang="en-US" altLang="zh-CN" sz="1200" dirty="0" smtClean="0"/>
                        <a:t>0.0413</a:t>
                      </a:r>
                      <a:endParaRPr lang="zh-CN" altLang="en-US" sz="1200" dirty="0"/>
                    </a:p>
                  </a:txBody>
                  <a:tcPr>
                    <a:solidFill>
                      <a:schemeClr val="accent2">
                        <a:lumMod val="40000"/>
                        <a:lumOff val="60000"/>
                      </a:schemeClr>
                    </a:solidFill>
                  </a:tcPr>
                </a:tc>
                <a:tc>
                  <a:txBody>
                    <a:bodyPr/>
                    <a:lstStyle/>
                    <a:p>
                      <a:r>
                        <a:rPr lang="en-US" altLang="zh-CN" sz="1200" dirty="0" smtClean="0"/>
                        <a:t>321</a:t>
                      </a:r>
                      <a:endParaRPr lang="zh-CN" altLang="en-US" sz="1200" dirty="0"/>
                    </a:p>
                  </a:txBody>
                  <a:tcPr/>
                </a:tc>
                <a:tc>
                  <a:txBody>
                    <a:bodyPr/>
                    <a:lstStyle/>
                    <a:p>
                      <a:r>
                        <a:rPr lang="en-US" altLang="zh-CN" sz="1200" dirty="0" smtClean="0"/>
                        <a:t>0.0411</a:t>
                      </a:r>
                      <a:endParaRPr lang="zh-CN" altLang="en-US" sz="1200" dirty="0"/>
                    </a:p>
                  </a:txBody>
                  <a:tcPr>
                    <a:solidFill>
                      <a:schemeClr val="accent2">
                        <a:lumMod val="40000"/>
                        <a:lumOff val="60000"/>
                      </a:schemeClr>
                    </a:solidFill>
                  </a:tcPr>
                </a:tc>
                <a:tc>
                  <a:txBody>
                    <a:bodyPr/>
                    <a:lstStyle/>
                    <a:p>
                      <a:endParaRPr lang="zh-CN" altLang="en-US" sz="1200"/>
                    </a:p>
                  </a:txBody>
                  <a:tcPr/>
                </a:tc>
                <a:tc>
                  <a:txBody>
                    <a:bodyPr/>
                    <a:lstStyle/>
                    <a:p>
                      <a:endParaRPr lang="zh-CN" altLang="en-US" sz="1200"/>
                    </a:p>
                  </a:txBody>
                  <a:tcPr/>
                </a:tc>
                <a:tc>
                  <a:txBody>
                    <a:bodyPr/>
                    <a:lstStyle/>
                    <a:p>
                      <a:endParaRPr lang="zh-CN" altLang="en-US" sz="1200" dirty="0"/>
                    </a:p>
                  </a:txBody>
                  <a:tcPr/>
                </a:tc>
                <a:tc>
                  <a:txBody>
                    <a:bodyPr/>
                    <a:lstStyle/>
                    <a:p>
                      <a:endParaRPr lang="zh-CN" altLang="en-US" sz="1200" dirty="0"/>
                    </a:p>
                  </a:txBody>
                  <a:tcPr/>
                </a:tc>
                <a:tc>
                  <a:txBody>
                    <a:bodyPr/>
                    <a:lstStyle/>
                    <a:p>
                      <a:r>
                        <a:rPr lang="en-US" altLang="zh-CN" sz="1200" dirty="0" smtClean="0"/>
                        <a:t>0.0415</a:t>
                      </a:r>
                      <a:endParaRPr lang="zh-CN" altLang="en-US" sz="1200" dirty="0"/>
                    </a:p>
                  </a:txBody>
                  <a:tcPr/>
                </a:tc>
              </a:tr>
              <a:tr h="281256">
                <a:tc>
                  <a:txBody>
                    <a:bodyPr/>
                    <a:lstStyle/>
                    <a:p>
                      <a:pPr algn="ctr"/>
                      <a:r>
                        <a:rPr lang="en-US" altLang="zh-CN" sz="1200" dirty="0" smtClean="0"/>
                        <a:t>6</a:t>
                      </a:r>
                      <a:endParaRPr lang="zh-CN" altLang="en-US" sz="1200" dirty="0"/>
                    </a:p>
                  </a:txBody>
                  <a:tcPr/>
                </a:tc>
                <a:tc>
                  <a:txBody>
                    <a:bodyPr/>
                    <a:lstStyle/>
                    <a:p>
                      <a:r>
                        <a:rPr lang="en-US" altLang="zh-CN" sz="1200" dirty="0" smtClean="0"/>
                        <a:t>269</a:t>
                      </a:r>
                      <a:endParaRPr lang="zh-CN" altLang="en-US" sz="1200" dirty="0"/>
                    </a:p>
                  </a:txBody>
                  <a:tcPr/>
                </a:tc>
                <a:tc>
                  <a:txBody>
                    <a:bodyPr/>
                    <a:lstStyle/>
                    <a:p>
                      <a:r>
                        <a:rPr lang="en-US" altLang="zh-CN" sz="1200" dirty="0" smtClean="0"/>
                        <a:t>0.0402</a:t>
                      </a:r>
                      <a:endParaRPr lang="zh-CN" altLang="en-US" sz="1200" dirty="0"/>
                    </a:p>
                  </a:txBody>
                  <a:tcPr>
                    <a:solidFill>
                      <a:schemeClr val="accent2">
                        <a:lumMod val="40000"/>
                        <a:lumOff val="60000"/>
                      </a:schemeClr>
                    </a:solidFill>
                  </a:tcPr>
                </a:tc>
                <a:tc>
                  <a:txBody>
                    <a:bodyPr/>
                    <a:lstStyle/>
                    <a:p>
                      <a:r>
                        <a:rPr lang="en-US" altLang="zh-CN" sz="1200" dirty="0" smtClean="0"/>
                        <a:t>268</a:t>
                      </a:r>
                      <a:endParaRPr lang="zh-CN" altLang="en-US" sz="1200" dirty="0"/>
                    </a:p>
                  </a:txBody>
                  <a:tcPr/>
                </a:tc>
                <a:tc>
                  <a:txBody>
                    <a:bodyPr/>
                    <a:lstStyle/>
                    <a:p>
                      <a:r>
                        <a:rPr lang="en-US" altLang="zh-CN" sz="1200" dirty="0" smtClean="0"/>
                        <a:t>0.0397</a:t>
                      </a:r>
                      <a:endParaRPr lang="zh-CN" altLang="en-US" sz="1200" dirty="0"/>
                    </a:p>
                  </a:txBody>
                  <a:tcPr>
                    <a:solidFill>
                      <a:schemeClr val="accent2">
                        <a:lumMod val="40000"/>
                        <a:lumOff val="60000"/>
                      </a:schemeClr>
                    </a:solidFill>
                  </a:tcPr>
                </a:tc>
                <a:tc>
                  <a:txBody>
                    <a:bodyPr/>
                    <a:lstStyle/>
                    <a:p>
                      <a:r>
                        <a:rPr lang="en-US" altLang="zh-CN" sz="1200" dirty="0" smtClean="0"/>
                        <a:t>268</a:t>
                      </a:r>
                      <a:endParaRPr lang="zh-CN" altLang="en-US" sz="1200" dirty="0"/>
                    </a:p>
                  </a:txBody>
                  <a:tcPr/>
                </a:tc>
                <a:tc>
                  <a:txBody>
                    <a:bodyPr/>
                    <a:lstStyle/>
                    <a:p>
                      <a:r>
                        <a:rPr lang="en-US" altLang="zh-CN" sz="1200" dirty="0" smtClean="0"/>
                        <a:t>0.0441</a:t>
                      </a:r>
                      <a:endParaRPr lang="zh-CN" altLang="en-US" sz="1200" dirty="0"/>
                    </a:p>
                  </a:txBody>
                  <a:tcPr>
                    <a:solidFill>
                      <a:schemeClr val="accent2">
                        <a:lumMod val="40000"/>
                        <a:lumOff val="60000"/>
                      </a:schemeClr>
                    </a:solidFill>
                  </a:tcPr>
                </a:tc>
                <a:tc>
                  <a:txBody>
                    <a:bodyPr/>
                    <a:lstStyle/>
                    <a:p>
                      <a:r>
                        <a:rPr lang="en-US" altLang="zh-CN" sz="1200" dirty="0" smtClean="0"/>
                        <a:t>268</a:t>
                      </a:r>
                      <a:endParaRPr lang="zh-CN" altLang="en-US" sz="1200" dirty="0"/>
                    </a:p>
                  </a:txBody>
                  <a:tcPr/>
                </a:tc>
                <a:tc>
                  <a:txBody>
                    <a:bodyPr/>
                    <a:lstStyle/>
                    <a:p>
                      <a:r>
                        <a:rPr lang="en-US" altLang="zh-CN" sz="1200" dirty="0" smtClean="0"/>
                        <a:t>0.0432</a:t>
                      </a:r>
                      <a:endParaRPr lang="zh-CN" altLang="en-US" sz="1200" dirty="0"/>
                    </a:p>
                  </a:txBody>
                  <a:tcPr>
                    <a:solidFill>
                      <a:schemeClr val="accent2">
                        <a:lumMod val="40000"/>
                        <a:lumOff val="60000"/>
                      </a:schemeClr>
                    </a:solidFill>
                  </a:tcPr>
                </a:tc>
                <a:tc>
                  <a:txBody>
                    <a:bodyPr/>
                    <a:lstStyle/>
                    <a:p>
                      <a:r>
                        <a:rPr lang="en-US" altLang="zh-CN" sz="1200" dirty="0" smtClean="0"/>
                        <a:t>268</a:t>
                      </a:r>
                      <a:endParaRPr lang="zh-CN" altLang="en-US" sz="1200" dirty="0"/>
                    </a:p>
                  </a:txBody>
                  <a:tcPr/>
                </a:tc>
                <a:tc>
                  <a:txBody>
                    <a:bodyPr/>
                    <a:lstStyle/>
                    <a:p>
                      <a:r>
                        <a:rPr lang="en-US" altLang="zh-CN" sz="1200" dirty="0" smtClean="0"/>
                        <a:t>0.0419</a:t>
                      </a:r>
                      <a:endParaRPr lang="zh-CN" altLang="en-US" sz="1200" dirty="0"/>
                    </a:p>
                  </a:txBody>
                  <a:tcPr>
                    <a:solidFill>
                      <a:schemeClr val="accent2">
                        <a:lumMod val="40000"/>
                        <a:lumOff val="60000"/>
                      </a:schemeClr>
                    </a:solidFill>
                  </a:tcPr>
                </a:tc>
                <a:tc>
                  <a:txBody>
                    <a:bodyPr/>
                    <a:lstStyle/>
                    <a:p>
                      <a:r>
                        <a:rPr lang="en-US" altLang="zh-CN" sz="1200" dirty="0" smtClean="0"/>
                        <a:t>268</a:t>
                      </a:r>
                      <a:endParaRPr lang="zh-CN" altLang="en-US" sz="1200" dirty="0"/>
                    </a:p>
                  </a:txBody>
                  <a:tcPr/>
                </a:tc>
                <a:tc>
                  <a:txBody>
                    <a:bodyPr/>
                    <a:lstStyle/>
                    <a:p>
                      <a:r>
                        <a:rPr lang="en-US" altLang="zh-CN" sz="1200" dirty="0" smtClean="0"/>
                        <a:t>0.0416</a:t>
                      </a:r>
                      <a:endParaRPr lang="zh-CN" altLang="en-US" sz="1200" dirty="0"/>
                    </a:p>
                  </a:txBody>
                  <a:tcPr>
                    <a:solidFill>
                      <a:schemeClr val="accent2">
                        <a:lumMod val="40000"/>
                        <a:lumOff val="60000"/>
                      </a:schemeClr>
                    </a:solidFill>
                  </a:tcPr>
                </a:tc>
                <a:tc>
                  <a:txBody>
                    <a:bodyPr/>
                    <a:lstStyle/>
                    <a:p>
                      <a:endParaRPr lang="zh-CN" altLang="en-US" sz="1200" dirty="0"/>
                    </a:p>
                  </a:txBody>
                  <a:tcPr/>
                </a:tc>
                <a:tc>
                  <a:txBody>
                    <a:bodyPr/>
                    <a:lstStyle/>
                    <a:p>
                      <a:endParaRPr lang="zh-CN" altLang="en-US" sz="1200" dirty="0"/>
                    </a:p>
                  </a:txBody>
                  <a:tcPr/>
                </a:tc>
                <a:tc>
                  <a:txBody>
                    <a:bodyPr/>
                    <a:lstStyle/>
                    <a:p>
                      <a:r>
                        <a:rPr lang="en-US" altLang="zh-CN" sz="1200" dirty="0" smtClean="0"/>
                        <a:t>0.0418</a:t>
                      </a:r>
                      <a:endParaRPr lang="zh-CN" altLang="en-US" sz="1200" dirty="0"/>
                    </a:p>
                  </a:txBody>
                  <a:tcPr/>
                </a:tc>
              </a:tr>
              <a:tr h="281256">
                <a:tc>
                  <a:txBody>
                    <a:bodyPr/>
                    <a:lstStyle/>
                    <a:p>
                      <a:pPr algn="ctr"/>
                      <a:r>
                        <a:rPr lang="en-US" altLang="zh-CN" sz="1200" dirty="0" smtClean="0"/>
                        <a:t>7</a:t>
                      </a:r>
                      <a:endParaRPr lang="zh-CN" altLang="en-US" sz="1200" dirty="0"/>
                    </a:p>
                  </a:txBody>
                  <a:tcPr/>
                </a:tc>
                <a:tc>
                  <a:txBody>
                    <a:bodyPr/>
                    <a:lstStyle/>
                    <a:p>
                      <a:r>
                        <a:rPr lang="en-US" altLang="zh-CN" sz="1200" dirty="0" smtClean="0"/>
                        <a:t>230</a:t>
                      </a:r>
                      <a:endParaRPr lang="zh-CN" altLang="en-US" sz="1200" dirty="0"/>
                    </a:p>
                  </a:txBody>
                  <a:tcPr/>
                </a:tc>
                <a:tc>
                  <a:txBody>
                    <a:bodyPr/>
                    <a:lstStyle/>
                    <a:p>
                      <a:r>
                        <a:rPr lang="en-US" altLang="zh-CN" sz="1200" dirty="0" smtClean="0"/>
                        <a:t>0.0674</a:t>
                      </a:r>
                      <a:endParaRPr lang="zh-CN" altLang="en-US" sz="1200" dirty="0"/>
                    </a:p>
                  </a:txBody>
                  <a:tcPr>
                    <a:solidFill>
                      <a:schemeClr val="accent2">
                        <a:lumMod val="40000"/>
                        <a:lumOff val="60000"/>
                      </a:schemeClr>
                    </a:solidFill>
                  </a:tcPr>
                </a:tc>
                <a:tc>
                  <a:txBody>
                    <a:bodyPr/>
                    <a:lstStyle/>
                    <a:p>
                      <a:r>
                        <a:rPr lang="en-US" altLang="zh-CN" sz="1200" dirty="0" smtClean="0"/>
                        <a:t>230</a:t>
                      </a:r>
                      <a:endParaRPr lang="zh-CN" altLang="en-US" sz="1200" dirty="0"/>
                    </a:p>
                  </a:txBody>
                  <a:tcPr/>
                </a:tc>
                <a:tc>
                  <a:txBody>
                    <a:bodyPr/>
                    <a:lstStyle/>
                    <a:p>
                      <a:r>
                        <a:rPr lang="en-US" altLang="zh-CN" sz="1200" dirty="0" smtClean="0"/>
                        <a:t>0.0677</a:t>
                      </a:r>
                      <a:endParaRPr lang="zh-CN" altLang="en-US" sz="1200" dirty="0"/>
                    </a:p>
                  </a:txBody>
                  <a:tcPr>
                    <a:solidFill>
                      <a:schemeClr val="accent2">
                        <a:lumMod val="40000"/>
                        <a:lumOff val="60000"/>
                      </a:schemeClr>
                    </a:solidFill>
                  </a:tcPr>
                </a:tc>
                <a:tc>
                  <a:txBody>
                    <a:bodyPr/>
                    <a:lstStyle/>
                    <a:p>
                      <a:r>
                        <a:rPr lang="en-US" altLang="zh-CN" sz="1200" dirty="0" smtClean="0"/>
                        <a:t>230</a:t>
                      </a:r>
                      <a:endParaRPr lang="zh-CN" altLang="en-US" sz="1200" dirty="0"/>
                    </a:p>
                  </a:txBody>
                  <a:tcPr/>
                </a:tc>
                <a:tc>
                  <a:txBody>
                    <a:bodyPr/>
                    <a:lstStyle/>
                    <a:p>
                      <a:r>
                        <a:rPr lang="en-US" altLang="zh-CN" sz="1200" dirty="0" smtClean="0"/>
                        <a:t>0.0621</a:t>
                      </a:r>
                      <a:endParaRPr lang="zh-CN" altLang="en-US" sz="1200" dirty="0"/>
                    </a:p>
                  </a:txBody>
                  <a:tcPr>
                    <a:solidFill>
                      <a:schemeClr val="accent2">
                        <a:lumMod val="40000"/>
                        <a:lumOff val="60000"/>
                      </a:schemeClr>
                    </a:solidFill>
                  </a:tcPr>
                </a:tc>
                <a:tc>
                  <a:txBody>
                    <a:bodyPr/>
                    <a:lstStyle/>
                    <a:p>
                      <a:r>
                        <a:rPr lang="en-US" altLang="zh-CN" sz="1200" dirty="0" smtClean="0"/>
                        <a:t>230</a:t>
                      </a:r>
                      <a:endParaRPr lang="zh-CN" altLang="en-US" sz="1200" dirty="0"/>
                    </a:p>
                  </a:txBody>
                  <a:tcPr/>
                </a:tc>
                <a:tc>
                  <a:txBody>
                    <a:bodyPr/>
                    <a:lstStyle/>
                    <a:p>
                      <a:r>
                        <a:rPr lang="en-US" altLang="zh-CN" sz="1200" dirty="0" smtClean="0"/>
                        <a:t>0.0584</a:t>
                      </a:r>
                      <a:endParaRPr lang="zh-CN" altLang="en-US" sz="1200" dirty="0"/>
                    </a:p>
                  </a:txBody>
                  <a:tcPr>
                    <a:solidFill>
                      <a:schemeClr val="accent2">
                        <a:lumMod val="40000"/>
                        <a:lumOff val="60000"/>
                      </a:schemeClr>
                    </a:solidFill>
                  </a:tcPr>
                </a:tc>
                <a:tc>
                  <a:txBody>
                    <a:bodyPr/>
                    <a:lstStyle/>
                    <a:p>
                      <a:r>
                        <a:rPr lang="en-US" altLang="zh-CN" sz="1200" dirty="0" smtClean="0"/>
                        <a:t>230</a:t>
                      </a:r>
                      <a:endParaRPr lang="zh-CN" altLang="en-US" sz="1200" dirty="0"/>
                    </a:p>
                  </a:txBody>
                  <a:tcPr/>
                </a:tc>
                <a:tc>
                  <a:txBody>
                    <a:bodyPr/>
                    <a:lstStyle/>
                    <a:p>
                      <a:r>
                        <a:rPr lang="en-US" altLang="zh-CN" sz="1200" dirty="0" smtClean="0"/>
                        <a:t>0.0744</a:t>
                      </a:r>
                      <a:endParaRPr lang="zh-CN" altLang="en-US" sz="1200" dirty="0"/>
                    </a:p>
                  </a:txBody>
                  <a:tcPr>
                    <a:solidFill>
                      <a:schemeClr val="accent2">
                        <a:lumMod val="40000"/>
                        <a:lumOff val="60000"/>
                      </a:schemeClr>
                    </a:solidFill>
                  </a:tcPr>
                </a:tc>
                <a:tc>
                  <a:txBody>
                    <a:bodyPr/>
                    <a:lstStyle/>
                    <a:p>
                      <a:r>
                        <a:rPr lang="en-US" altLang="zh-CN" sz="1200" dirty="0" smtClean="0"/>
                        <a:t>230</a:t>
                      </a:r>
                      <a:endParaRPr lang="zh-CN" altLang="en-US" sz="1200" dirty="0"/>
                    </a:p>
                  </a:txBody>
                  <a:tcPr/>
                </a:tc>
                <a:tc>
                  <a:txBody>
                    <a:bodyPr/>
                    <a:lstStyle/>
                    <a:p>
                      <a:r>
                        <a:rPr lang="en-US" altLang="zh-CN" sz="1200" dirty="0" smtClean="0"/>
                        <a:t>0.0666</a:t>
                      </a:r>
                      <a:endParaRPr lang="zh-CN" altLang="en-US" sz="1200" dirty="0"/>
                    </a:p>
                  </a:txBody>
                  <a:tcPr>
                    <a:solidFill>
                      <a:schemeClr val="accent2">
                        <a:lumMod val="40000"/>
                        <a:lumOff val="60000"/>
                      </a:schemeClr>
                    </a:solidFill>
                  </a:tcPr>
                </a:tc>
                <a:tc>
                  <a:txBody>
                    <a:bodyPr/>
                    <a:lstStyle/>
                    <a:p>
                      <a:r>
                        <a:rPr lang="en-US" altLang="zh-CN" sz="1200" dirty="0" smtClean="0"/>
                        <a:t>229</a:t>
                      </a:r>
                      <a:endParaRPr lang="zh-CN" altLang="en-US" sz="1200" dirty="0"/>
                    </a:p>
                  </a:txBody>
                  <a:tcPr/>
                </a:tc>
                <a:tc>
                  <a:txBody>
                    <a:bodyPr/>
                    <a:lstStyle/>
                    <a:p>
                      <a:r>
                        <a:rPr lang="en-US" altLang="zh-CN" sz="1200" dirty="0" smtClean="0"/>
                        <a:t>0.0634</a:t>
                      </a:r>
                      <a:endParaRPr lang="zh-CN" altLang="en-US" sz="1200" dirty="0"/>
                    </a:p>
                  </a:txBody>
                  <a:tcPr>
                    <a:solidFill>
                      <a:schemeClr val="accent2">
                        <a:lumMod val="40000"/>
                        <a:lumOff val="60000"/>
                      </a:schemeClr>
                    </a:solidFill>
                  </a:tcPr>
                </a:tc>
                <a:tc>
                  <a:txBody>
                    <a:bodyPr/>
                    <a:lstStyle/>
                    <a:p>
                      <a:r>
                        <a:rPr lang="en-US" altLang="zh-CN" sz="1200" dirty="0" smtClean="0">
                          <a:solidFill>
                            <a:schemeClr val="bg1"/>
                          </a:solidFill>
                        </a:rPr>
                        <a:t>0.0657</a:t>
                      </a:r>
                      <a:endParaRPr lang="zh-CN" altLang="en-US" sz="1200" dirty="0">
                        <a:solidFill>
                          <a:schemeClr val="bg1"/>
                        </a:solidFill>
                      </a:endParaRPr>
                    </a:p>
                  </a:txBody>
                  <a:tcPr>
                    <a:solidFill>
                      <a:schemeClr val="accent6">
                        <a:lumMod val="75000"/>
                      </a:schemeClr>
                    </a:solidFill>
                  </a:tcPr>
                </a:tc>
              </a:tr>
              <a:tr h="281256">
                <a:tc>
                  <a:txBody>
                    <a:bodyPr/>
                    <a:lstStyle/>
                    <a:p>
                      <a:pPr algn="ctr"/>
                      <a:r>
                        <a:rPr lang="en-US" altLang="zh-CN" sz="1200" dirty="0" smtClean="0"/>
                        <a:t>8</a:t>
                      </a:r>
                      <a:endParaRPr lang="zh-CN" altLang="en-US" sz="1200" dirty="0"/>
                    </a:p>
                  </a:txBody>
                  <a:tcPr/>
                </a:tc>
                <a:tc>
                  <a:txBody>
                    <a:bodyPr/>
                    <a:lstStyle/>
                    <a:p>
                      <a:r>
                        <a:rPr lang="en-US" altLang="zh-CN" sz="1200" dirty="0" smtClean="0"/>
                        <a: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t>
                      </a:r>
                      <a:endParaRPr lang="zh-CN" altLang="en-US" sz="1200" dirty="0" smtClean="0"/>
                    </a:p>
                  </a:txBody>
                  <a:tcPr>
                    <a:solidFill>
                      <a:schemeClr val="accent2">
                        <a:lumMod val="40000"/>
                        <a:lumOff val="60000"/>
                      </a:schemeClr>
                    </a:solidFill>
                  </a:tcPr>
                </a:tc>
                <a:tc>
                  <a:txBody>
                    <a:bodyPr/>
                    <a:lstStyle/>
                    <a:p>
                      <a:endParaRPr lang="zh-CN" altLang="en-US" sz="1200" dirty="0"/>
                    </a:p>
                  </a:txBody>
                  <a:tcPr/>
                </a:tc>
                <a:tc>
                  <a:txBody>
                    <a:bodyPr/>
                    <a:lstStyle/>
                    <a:p>
                      <a:endParaRPr lang="zh-CN" altLang="en-US" sz="1200" dirty="0"/>
                    </a:p>
                  </a:txBody>
                  <a:tcPr>
                    <a:solidFill>
                      <a:schemeClr val="accent2">
                        <a:lumMod val="40000"/>
                        <a:lumOff val="60000"/>
                      </a:schemeClr>
                    </a:solidFill>
                  </a:tcPr>
                </a:tc>
                <a:tc>
                  <a:txBody>
                    <a:bodyPr/>
                    <a:lstStyle/>
                    <a:p>
                      <a:endParaRPr lang="zh-CN" altLang="en-US" sz="1200" dirty="0"/>
                    </a:p>
                  </a:txBody>
                  <a:tcPr/>
                </a:tc>
                <a:tc>
                  <a:txBody>
                    <a:bodyPr/>
                    <a:lstStyle/>
                    <a:p>
                      <a:endParaRPr lang="zh-CN" altLang="en-US" sz="1200" dirty="0"/>
                    </a:p>
                  </a:txBody>
                  <a:tcPr>
                    <a:solidFill>
                      <a:schemeClr val="accent2">
                        <a:lumMod val="40000"/>
                        <a:lumOff val="60000"/>
                      </a:schemeClr>
                    </a:solidFill>
                  </a:tcPr>
                </a:tc>
                <a:tc>
                  <a:txBody>
                    <a:bodyPr/>
                    <a:lstStyle/>
                    <a:p>
                      <a:endParaRPr lang="zh-CN" altLang="en-US" sz="1200" dirty="0"/>
                    </a:p>
                  </a:txBody>
                  <a:tcPr/>
                </a:tc>
                <a:tc>
                  <a:txBody>
                    <a:bodyPr/>
                    <a:lstStyle/>
                    <a:p>
                      <a:endParaRPr lang="zh-CN" altLang="en-US" sz="1200" dirty="0"/>
                    </a:p>
                  </a:txBody>
                  <a:tcPr>
                    <a:solidFill>
                      <a:schemeClr val="accent2">
                        <a:lumMod val="40000"/>
                        <a:lumOff val="60000"/>
                      </a:schemeClr>
                    </a:solidFill>
                  </a:tcPr>
                </a:tc>
                <a:tc>
                  <a:txBody>
                    <a:bodyPr/>
                    <a:lstStyle/>
                    <a:p>
                      <a:endParaRPr lang="zh-CN" altLang="en-US" sz="1200" dirty="0"/>
                    </a:p>
                  </a:txBody>
                  <a:tcPr/>
                </a:tc>
                <a:tc>
                  <a:txBody>
                    <a:bodyPr/>
                    <a:lstStyle/>
                    <a:p>
                      <a:endParaRPr lang="zh-CN" altLang="en-US" sz="1200" dirty="0"/>
                    </a:p>
                  </a:txBody>
                  <a:tcPr>
                    <a:solidFill>
                      <a:schemeClr val="accent2">
                        <a:lumMod val="40000"/>
                        <a:lumOff val="60000"/>
                      </a:schemeClr>
                    </a:solidFill>
                  </a:tcPr>
                </a:tc>
                <a:tc>
                  <a:txBody>
                    <a:bodyPr/>
                    <a:lstStyle/>
                    <a:p>
                      <a:endParaRPr lang="zh-CN" altLang="en-US" sz="1200" dirty="0"/>
                    </a:p>
                  </a:txBody>
                  <a:tcPr/>
                </a:tc>
                <a:tc>
                  <a:txBody>
                    <a:bodyPr/>
                    <a:lstStyle/>
                    <a:p>
                      <a:endParaRPr lang="zh-CN" altLang="en-US" sz="1200" dirty="0"/>
                    </a:p>
                  </a:txBody>
                  <a:tcPr>
                    <a:solidFill>
                      <a:schemeClr val="accent2">
                        <a:lumMod val="40000"/>
                        <a:lumOff val="60000"/>
                      </a:schemeClr>
                    </a:solidFill>
                  </a:tcPr>
                </a:tc>
                <a:tc>
                  <a:txBody>
                    <a:bodyPr/>
                    <a:lstStyle/>
                    <a:p>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t>
                      </a:r>
                      <a:endParaRPr lang="zh-CN" altLang="en-US" sz="1200" dirty="0" smtClean="0"/>
                    </a:p>
                  </a:txBody>
                  <a:tcPr>
                    <a:solidFill>
                      <a:schemeClr val="accent2">
                        <a:lumMod val="40000"/>
                        <a:lumOff val="60000"/>
                      </a:schemeClr>
                    </a:solidFill>
                  </a:tcPr>
                </a:tc>
                <a:tc>
                  <a:txBody>
                    <a:bodyPr/>
                    <a:lstStyle/>
                    <a:p>
                      <a:r>
                        <a:rPr lang="en-US" altLang="zh-CN" sz="1200" dirty="0" smtClean="0">
                          <a:solidFill>
                            <a:schemeClr val="tx1"/>
                          </a:solidFill>
                        </a:rPr>
                        <a:t>0.0422</a:t>
                      </a:r>
                      <a:endParaRPr lang="zh-CN" altLang="en-US" sz="1200" dirty="0">
                        <a:solidFill>
                          <a:schemeClr val="tx1"/>
                        </a:solidFill>
                      </a:endParaRPr>
                    </a:p>
                  </a:txBody>
                  <a:tcPr>
                    <a:solidFill>
                      <a:schemeClr val="accent6">
                        <a:lumMod val="75000"/>
                      </a:schemeClr>
                    </a:solidFill>
                  </a:tcPr>
                </a:tc>
              </a:tr>
            </a:tbl>
          </a:graphicData>
        </a:graphic>
      </p:graphicFrame>
      <p:sp>
        <p:nvSpPr>
          <p:cNvPr id="6" name="TextBox 5"/>
          <p:cNvSpPr txBox="1"/>
          <p:nvPr/>
        </p:nvSpPr>
        <p:spPr>
          <a:xfrm>
            <a:off x="755576" y="5085184"/>
            <a:ext cx="7704856" cy="1384995"/>
          </a:xfrm>
          <a:prstGeom prst="rect">
            <a:avLst/>
          </a:prstGeom>
          <a:noFill/>
        </p:spPr>
        <p:txBody>
          <a:bodyPr wrap="square" rtlCol="0">
            <a:spAutoFit/>
          </a:bodyPr>
          <a:lstStyle/>
          <a:p>
            <a:r>
              <a:rPr lang="zh-CN" altLang="en-US" sz="2800" b="1" dirty="0" smtClean="0">
                <a:effectLst>
                  <a:outerShdw blurRad="38100" dist="38100" dir="2700000" algn="tl">
                    <a:srgbClr val="000000">
                      <a:alpha val="43137"/>
                    </a:srgbClr>
                  </a:outerShdw>
                </a:effectLst>
              </a:rPr>
              <a:t>因为有意义的英文文本的明文</a:t>
            </a:r>
            <a:r>
              <a:rPr lang="en-US" altLang="zh-CN" sz="2800" b="1" dirty="0" smtClean="0">
                <a:effectLst>
                  <a:outerShdw blurRad="38100" dist="38100" dir="2700000" algn="tl">
                    <a:srgbClr val="000000">
                      <a:alpha val="43137"/>
                    </a:srgbClr>
                  </a:outerShdw>
                </a:effectLst>
              </a:rPr>
              <a:t>IC ≈ 0.065,</a:t>
            </a:r>
            <a:r>
              <a:rPr lang="zh-CN" altLang="en-US" sz="2800" b="1" dirty="0" smtClean="0">
                <a:effectLst>
                  <a:outerShdw blurRad="38100" dist="38100" dir="2700000" algn="tl">
                    <a:srgbClr val="000000">
                      <a:alpha val="43137"/>
                    </a:srgbClr>
                  </a:outerShdw>
                </a:effectLst>
              </a:rPr>
              <a:t>而</a:t>
            </a:r>
            <a:r>
              <a:rPr lang="zh-CN" altLang="en-US" sz="2800" b="1" dirty="0" smtClean="0">
                <a:solidFill>
                  <a:srgbClr val="FF0000"/>
                </a:solidFill>
                <a:effectLst>
                  <a:outerShdw blurRad="38100" dist="38100" dir="2700000" algn="tl">
                    <a:srgbClr val="000000">
                      <a:alpha val="43137"/>
                    </a:srgbClr>
                  </a:outerShdw>
                </a:effectLst>
              </a:rPr>
              <a:t>移位加密不改变其</a:t>
            </a:r>
            <a:r>
              <a:rPr lang="en-US" altLang="zh-CN" sz="2800" b="1" dirty="0" smtClean="0">
                <a:solidFill>
                  <a:srgbClr val="FF0000"/>
                </a:solidFill>
                <a:effectLst>
                  <a:outerShdw blurRad="38100" dist="38100" dir="2700000" algn="tl">
                    <a:srgbClr val="000000">
                      <a:alpha val="43137"/>
                    </a:srgbClr>
                  </a:outerShdw>
                </a:effectLst>
              </a:rPr>
              <a:t>IC</a:t>
            </a:r>
            <a:r>
              <a:rPr lang="zh-CN" altLang="en-US" sz="2800" b="1" dirty="0" smtClean="0">
                <a:solidFill>
                  <a:srgbClr val="FF0000"/>
                </a:solidFill>
                <a:effectLst>
                  <a:outerShdw blurRad="38100" dist="38100" dir="2700000" algn="tl">
                    <a:srgbClr val="000000">
                      <a:alpha val="43137"/>
                    </a:srgbClr>
                  </a:outerShdw>
                </a:effectLst>
              </a:rPr>
              <a:t>值</a:t>
            </a:r>
            <a:r>
              <a:rPr lang="zh-CN" altLang="en-US" sz="2800" b="1" dirty="0" smtClean="0">
                <a:effectLst>
                  <a:outerShdw blurRad="38100" dist="38100" dir="2700000" algn="tl">
                    <a:srgbClr val="000000">
                      <a:alpha val="43137"/>
                    </a:srgbClr>
                  </a:outerShdw>
                </a:effectLst>
              </a:rPr>
              <a:t>，所以对应的密文的</a:t>
            </a:r>
            <a:r>
              <a:rPr lang="en-US" altLang="zh-CN" sz="2800" b="1" dirty="0" smtClean="0">
                <a:effectLst>
                  <a:outerShdw blurRad="38100" dist="38100" dir="2700000" algn="tl">
                    <a:srgbClr val="000000">
                      <a:alpha val="43137"/>
                    </a:srgbClr>
                  </a:outerShdw>
                </a:effectLst>
              </a:rPr>
              <a:t>IC ≈0.065</a:t>
            </a:r>
            <a:r>
              <a:rPr lang="zh-CN" altLang="en-US" sz="2800" b="1" dirty="0" smtClean="0">
                <a:effectLst>
                  <a:outerShdw blurRad="38100" dist="38100" dir="2700000" algn="tl">
                    <a:srgbClr val="000000">
                      <a:alpha val="43137"/>
                    </a:srgbClr>
                  </a:outerShdw>
                </a:effectLst>
              </a:rPr>
              <a:t>。通过</a:t>
            </a:r>
            <a:r>
              <a:rPr lang="zh-CN" altLang="en-US" sz="2800" b="1" dirty="0" smtClean="0">
                <a:effectLst>
                  <a:outerShdw blurRad="38100" dist="38100" dir="2700000" algn="tl">
                    <a:srgbClr val="000000">
                      <a:alpha val="43137"/>
                    </a:srgbClr>
                  </a:outerShdw>
                </a:effectLst>
              </a:rPr>
              <a:t>上表</a:t>
            </a:r>
            <a:r>
              <a:rPr lang="zh-CN" altLang="en-US" sz="2800" b="1" dirty="0" smtClean="0">
                <a:effectLst>
                  <a:outerShdw blurRad="38100" dist="38100" dir="2700000" algn="tl">
                    <a:srgbClr val="000000">
                      <a:alpha val="43137"/>
                    </a:srgbClr>
                  </a:outerShdw>
                </a:effectLst>
              </a:rPr>
              <a:t>可知秘钥长度</a:t>
            </a:r>
            <a:r>
              <a:rPr lang="en-US" altLang="zh-CN" sz="2800" b="1" i="1" dirty="0" smtClean="0">
                <a:effectLst>
                  <a:outerShdw blurRad="38100" dist="38100" dir="2700000" algn="tl">
                    <a:srgbClr val="000000">
                      <a:alpha val="43137"/>
                    </a:srgbClr>
                  </a:outerShdw>
                </a:effectLst>
              </a:rPr>
              <a:t>d</a:t>
            </a:r>
            <a:r>
              <a:rPr lang="en-US" altLang="zh-CN" sz="2800" b="1" dirty="0" smtClean="0">
                <a:effectLst>
                  <a:outerShdw blurRad="38100" dist="38100" dir="2700000" algn="tl">
                    <a:srgbClr val="000000">
                      <a:alpha val="43137"/>
                    </a:srgbClr>
                  </a:outerShdw>
                </a:effectLst>
              </a:rPr>
              <a:t>=7.</a:t>
            </a:r>
            <a:endParaRPr lang="zh-CN" alt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836712"/>
            <a:ext cx="8229600" cy="5616624"/>
          </a:xfrm>
        </p:spPr>
        <p:txBody>
          <a:bodyPr>
            <a:noAutofit/>
          </a:bodyPr>
          <a:lstStyle/>
          <a:p>
            <a:pPr algn="l"/>
            <a:r>
              <a:rPr lang="en-US" altLang="zh-CN" sz="3200" b="1" dirty="0" smtClean="0">
                <a:solidFill>
                  <a:srgbClr val="FF0000"/>
                </a:solidFill>
                <a:latin typeface="Times New Roman" pitchFamily="18" charset="0"/>
                <a:cs typeface="Times New Roman" pitchFamily="18" charset="0"/>
              </a:rPr>
              <a:t>step2</a:t>
            </a:r>
            <a:r>
              <a:rPr lang="zh-CN" altLang="en-US" sz="3200" b="1" dirty="0" smtClean="0">
                <a:solidFill>
                  <a:srgbClr val="FF0000"/>
                </a:solidFill>
                <a:latin typeface="Times New Roman" pitchFamily="18" charset="0"/>
                <a:cs typeface="Times New Roman" pitchFamily="18" charset="0"/>
              </a:rPr>
              <a:t>：</a:t>
            </a:r>
            <a:r>
              <a:rPr lang="zh-CN" altLang="en-US" sz="3200" b="1" dirty="0" smtClean="0">
                <a:solidFill>
                  <a:srgbClr val="FF0000"/>
                </a:solidFill>
                <a:latin typeface="Times New Roman" pitchFamily="18" charset="0"/>
                <a:cs typeface="Times New Roman" pitchFamily="18" charset="0"/>
              </a:rPr>
              <a:t>计算</a:t>
            </a:r>
            <a:r>
              <a:rPr lang="zh-CN" altLang="en-US" sz="3200" b="1" dirty="0" smtClean="0">
                <a:solidFill>
                  <a:srgbClr val="FF0000"/>
                </a:solidFill>
                <a:latin typeface="Times New Roman" pitchFamily="18" charset="0"/>
                <a:cs typeface="Times New Roman" pitchFamily="18" charset="0"/>
              </a:rPr>
              <a:t>秘钥中的每个字符</a:t>
            </a:r>
            <a:r>
              <a:rPr lang="en-US" altLang="zh-CN" sz="3200" b="1" dirty="0" smtClean="0">
                <a:solidFill>
                  <a:srgbClr val="FF0000"/>
                </a:solidFill>
                <a:latin typeface="Times New Roman" pitchFamily="18" charset="0"/>
                <a:cs typeface="Times New Roman" pitchFamily="18" charset="0"/>
              </a:rPr>
              <a:t/>
            </a:r>
            <a:br>
              <a:rPr lang="en-US" altLang="zh-CN" sz="3200" b="1" dirty="0" smtClean="0">
                <a:solidFill>
                  <a:srgbClr val="FF0000"/>
                </a:solidFill>
                <a:latin typeface="Times New Roman" pitchFamily="18" charset="0"/>
                <a:cs typeface="Times New Roman" pitchFamily="18" charset="0"/>
              </a:rPr>
            </a:br>
            <a:r>
              <a:rPr lang="en-US" altLang="zh-CN" sz="3200" dirty="0" smtClean="0">
                <a:latin typeface="Times New Roman" pitchFamily="18" charset="0"/>
                <a:cs typeface="Times New Roman" pitchFamily="18" charset="0"/>
              </a:rPr>
              <a:t>(1)</a:t>
            </a:r>
            <a:r>
              <a:rPr lang="en-US" altLang="zh-CN" sz="3200" dirty="0" smtClean="0">
                <a:latin typeface="GungsuhChe" pitchFamily="49" charset="-127"/>
                <a:ea typeface="GungsuhChe" pitchFamily="49" charset="-127"/>
                <a:cs typeface="Times New Roman" pitchFamily="18" charset="0"/>
              </a:rPr>
              <a:t> </a:t>
            </a:r>
            <a:r>
              <a:rPr lang="zh-CN" altLang="en-US" sz="3200" dirty="0" smtClean="0">
                <a:latin typeface="GungsuhChe" pitchFamily="49" charset="-127"/>
                <a:ea typeface="GungsuhChe" pitchFamily="49" charset="-127"/>
                <a:cs typeface="Times New Roman" pitchFamily="18" charset="0"/>
              </a:rPr>
              <a:t>根据</a:t>
            </a:r>
            <a:r>
              <a:rPr lang="en-US" altLang="zh-CN" sz="3200" dirty="0" smtClean="0">
                <a:latin typeface="GungsuhChe" pitchFamily="49" charset="-127"/>
                <a:ea typeface="GungsuhChe" pitchFamily="49" charset="-127"/>
                <a:cs typeface="Times New Roman" pitchFamily="18" charset="0"/>
              </a:rPr>
              <a:t>Virginia</a:t>
            </a:r>
            <a:r>
              <a:rPr lang="zh-CN" altLang="en-US" sz="3200" dirty="0" smtClean="0">
                <a:latin typeface="GungsuhChe" pitchFamily="49" charset="-127"/>
                <a:ea typeface="GungsuhChe" pitchFamily="49" charset="-127"/>
                <a:cs typeface="Times New Roman" pitchFamily="18" charset="0"/>
              </a:rPr>
              <a:t>加密算法可知，</a:t>
            </a:r>
            <a:r>
              <a:rPr lang="en-US" altLang="zh-CN" sz="3200" dirty="0" smtClean="0">
                <a:latin typeface="GungsuhChe" pitchFamily="49" charset="-127"/>
                <a:ea typeface="GungsuhChe" pitchFamily="49" charset="-127"/>
                <a:cs typeface="Times New Roman" pitchFamily="18" charset="0"/>
              </a:rPr>
              <a:t> </a:t>
            </a:r>
            <a:r>
              <a:rPr lang="zh-CN" altLang="en-US" sz="3200" b="1" dirty="0" smtClean="0">
                <a:solidFill>
                  <a:srgbClr val="FF0000"/>
                </a:solidFill>
                <a:latin typeface="GungsuhChe" pitchFamily="49" charset="-127"/>
                <a:ea typeface="GungsuhChe" pitchFamily="49" charset="-127"/>
                <a:cs typeface="Times New Roman" pitchFamily="18" charset="0"/>
              </a:rPr>
              <a:t>每个子串</a:t>
            </a:r>
            <a:r>
              <a:rPr lang="zh-CN" altLang="en-US" sz="3200" dirty="0" smtClean="0">
                <a:latin typeface="GungsuhChe" pitchFamily="49" charset="-127"/>
                <a:ea typeface="GungsuhChe" pitchFamily="49" charset="-127"/>
                <a:cs typeface="Times New Roman" pitchFamily="18" charset="0"/>
              </a:rPr>
              <a:t>中的密文字母都是对明文中的字母经过相同的</a:t>
            </a:r>
            <a:r>
              <a:rPr lang="zh-CN" altLang="en-US" sz="3200" dirty="0" smtClean="0">
                <a:solidFill>
                  <a:srgbClr val="FF0000"/>
                </a:solidFill>
                <a:effectLst>
                  <a:outerShdw blurRad="38100" dist="38100" dir="2700000" algn="tl">
                    <a:srgbClr val="000000">
                      <a:alpha val="43137"/>
                    </a:srgbClr>
                  </a:outerShdw>
                </a:effectLst>
                <a:latin typeface="GungsuhChe" pitchFamily="49" charset="-127"/>
                <a:ea typeface="GungsuhChe" pitchFamily="49" charset="-127"/>
                <a:cs typeface="Times New Roman" pitchFamily="18" charset="0"/>
              </a:rPr>
              <a:t>移位加密</a:t>
            </a:r>
            <a:r>
              <a:rPr lang="zh-CN" altLang="en-US" sz="3200" dirty="0" smtClean="0">
                <a:latin typeface="GungsuhChe" pitchFamily="49" charset="-127"/>
                <a:ea typeface="GungsuhChe" pitchFamily="49" charset="-127"/>
                <a:cs typeface="Times New Roman" pitchFamily="18" charset="0"/>
              </a:rPr>
              <a:t>得到</a:t>
            </a:r>
            <a:r>
              <a:rPr lang="zh-CN" altLang="en-US" sz="3200" dirty="0" smtClean="0">
                <a:latin typeface="GungsuhChe" pitchFamily="49" charset="-127"/>
                <a:ea typeface="GungsuhChe" pitchFamily="49" charset="-127"/>
                <a:cs typeface="Times New Roman" pitchFamily="18" charset="0"/>
              </a:rPr>
              <a:t>的</a:t>
            </a:r>
            <a:r>
              <a:rPr lang="en-US" altLang="zh-CN" sz="3200" dirty="0" smtClean="0">
                <a:latin typeface="GungsuhChe" pitchFamily="49" charset="-127"/>
                <a:ea typeface="GungsuhChe" pitchFamily="49" charset="-127"/>
                <a:cs typeface="Times New Roman" pitchFamily="18" charset="0"/>
              </a:rPr>
              <a:t>,</a:t>
            </a:r>
            <a:r>
              <a:rPr lang="zh-CN" altLang="en-US" sz="3200" dirty="0" smtClean="0">
                <a:latin typeface="GungsuhChe" pitchFamily="49" charset="-127"/>
                <a:ea typeface="GungsuhChe" pitchFamily="49" charset="-127"/>
                <a:cs typeface="Times New Roman" pitchFamily="18" charset="0"/>
              </a:rPr>
              <a:t>即第</a:t>
            </a:r>
            <a:r>
              <a:rPr lang="en-US" altLang="zh-CN" sz="3200" dirty="0" err="1" smtClean="0">
                <a:latin typeface="GungsuhChe" pitchFamily="49" charset="-127"/>
                <a:ea typeface="GungsuhChe" pitchFamily="49" charset="-127"/>
                <a:cs typeface="Times New Roman" pitchFamily="18" charset="0"/>
              </a:rPr>
              <a:t>i</a:t>
            </a:r>
            <a:r>
              <a:rPr lang="en-US" altLang="zh-CN" sz="3200" dirty="0" smtClean="0">
                <a:latin typeface="GungsuhChe" pitchFamily="49" charset="-127"/>
                <a:ea typeface="GungsuhChe" pitchFamily="49" charset="-127"/>
                <a:cs typeface="Times New Roman" pitchFamily="18" charset="0"/>
              </a:rPr>
              <a:t>(</a:t>
            </a:r>
            <a:r>
              <a:rPr lang="en-US" altLang="zh-CN" sz="3200" dirty="0" err="1" smtClean="0">
                <a:latin typeface="GungsuhChe" pitchFamily="49" charset="-127"/>
                <a:ea typeface="GungsuhChe" pitchFamily="49" charset="-127"/>
                <a:cs typeface="Times New Roman" pitchFamily="18" charset="0"/>
              </a:rPr>
              <a:t>i</a:t>
            </a:r>
            <a:r>
              <a:rPr lang="en-US" altLang="zh-CN" sz="3200" dirty="0" smtClean="0">
                <a:latin typeface="GungsuhChe" pitchFamily="49" charset="-127"/>
                <a:ea typeface="GungsuhChe" pitchFamily="49" charset="-127"/>
                <a:cs typeface="Times New Roman" pitchFamily="18" charset="0"/>
              </a:rPr>
              <a:t>=1…d)</a:t>
            </a:r>
            <a:r>
              <a:rPr lang="zh-CN" altLang="en-US" sz="3200" dirty="0" smtClean="0">
                <a:latin typeface="GungsuhChe" pitchFamily="49" charset="-127"/>
                <a:ea typeface="GungsuhChe" pitchFamily="49" charset="-127"/>
                <a:cs typeface="Times New Roman" pitchFamily="18" charset="0"/>
              </a:rPr>
              <a:t>个子串是用</a:t>
            </a:r>
            <a:r>
              <a:rPr lang="zh-CN" altLang="en-US" sz="3200" dirty="0" smtClean="0">
                <a:latin typeface="GungsuhChe" pitchFamily="49" charset="-127"/>
                <a:ea typeface="GungsuhChe" pitchFamily="49" charset="-127"/>
                <a:cs typeface="Times New Roman" pitchFamily="18" charset="0"/>
              </a:rPr>
              <a:t>秘钥</a:t>
            </a:r>
            <a:r>
              <a:rPr lang="en-US" altLang="zh-CN" sz="3200" dirty="0" smtClean="0">
                <a:latin typeface="GungsuhChe" pitchFamily="49" charset="-127"/>
                <a:ea typeface="GungsuhChe" pitchFamily="49" charset="-127"/>
                <a:cs typeface="Times New Roman" pitchFamily="18" charset="0"/>
              </a:rPr>
              <a:t>key</a:t>
            </a:r>
            <a:r>
              <a:rPr lang="zh-CN" altLang="en-US" sz="3200" dirty="0" smtClean="0">
                <a:latin typeface="GungsuhChe" pitchFamily="49" charset="-127"/>
                <a:ea typeface="GungsuhChe" pitchFamily="49" charset="-127"/>
                <a:cs typeface="Times New Roman" pitchFamily="18" charset="0"/>
              </a:rPr>
              <a:t>中的第</a:t>
            </a:r>
            <a:r>
              <a:rPr lang="en-US" altLang="zh-CN" sz="3200" dirty="0" err="1" smtClean="0">
                <a:latin typeface="GungsuhChe" pitchFamily="49" charset="-127"/>
                <a:ea typeface="GungsuhChe" pitchFamily="49" charset="-127"/>
                <a:cs typeface="Times New Roman" pitchFamily="18" charset="0"/>
              </a:rPr>
              <a:t>i</a:t>
            </a:r>
            <a:r>
              <a:rPr lang="zh-CN" altLang="en-US" sz="3200" dirty="0" smtClean="0">
                <a:latin typeface="GungsuhChe" pitchFamily="49" charset="-127"/>
                <a:ea typeface="GungsuhChe" pitchFamily="49" charset="-127"/>
                <a:cs typeface="Times New Roman" pitchFamily="18" charset="0"/>
              </a:rPr>
              <a:t>个字符进行移位加密得到的！</a:t>
            </a:r>
            <a:r>
              <a:rPr lang="zh-CN" altLang="en-US" sz="3200" dirty="0" smtClean="0">
                <a:solidFill>
                  <a:srgbClr val="FF0000"/>
                </a:solidFill>
                <a:effectLst>
                  <a:outerShdw blurRad="38100" dist="38100" dir="2700000" algn="tl">
                    <a:srgbClr val="000000">
                      <a:alpha val="43137"/>
                    </a:srgbClr>
                  </a:outerShdw>
                </a:effectLst>
                <a:latin typeface="GungsuhChe" pitchFamily="49" charset="-127"/>
                <a:ea typeface="GungsuhChe" pitchFamily="49" charset="-127"/>
                <a:cs typeface="Times New Roman" pitchFamily="18" charset="0"/>
              </a:rPr>
              <a:t>移位</a:t>
            </a:r>
            <a:r>
              <a:rPr lang="zh-CN" altLang="en-US" sz="3200" dirty="0" smtClean="0">
                <a:solidFill>
                  <a:srgbClr val="FF0000"/>
                </a:solidFill>
                <a:effectLst>
                  <a:outerShdw blurRad="38100" dist="38100" dir="2700000" algn="tl">
                    <a:srgbClr val="000000">
                      <a:alpha val="43137"/>
                    </a:srgbClr>
                  </a:outerShdw>
                </a:effectLst>
                <a:latin typeface="GungsuhChe" pitchFamily="49" charset="-127"/>
                <a:ea typeface="GungsuhChe" pitchFamily="49" charset="-127"/>
                <a:cs typeface="Times New Roman" pitchFamily="18" charset="0"/>
              </a:rPr>
              <a:t>加密的密钥空间仅为</a:t>
            </a:r>
            <a:r>
              <a:rPr lang="en-US" altLang="zh-CN" sz="3200" dirty="0" smtClean="0">
                <a:solidFill>
                  <a:srgbClr val="FF0000"/>
                </a:solidFill>
                <a:effectLst>
                  <a:outerShdw blurRad="38100" dist="38100" dir="2700000" algn="tl">
                    <a:srgbClr val="000000">
                      <a:alpha val="43137"/>
                    </a:srgbClr>
                  </a:outerShdw>
                </a:effectLst>
                <a:latin typeface="GungsuhChe" pitchFamily="49" charset="-127"/>
                <a:ea typeface="GungsuhChe" pitchFamily="49" charset="-127"/>
                <a:cs typeface="Times New Roman" pitchFamily="18" charset="0"/>
              </a:rPr>
              <a:t>26</a:t>
            </a:r>
            <a:r>
              <a:rPr lang="zh-CN" altLang="en-US" sz="3200" dirty="0" smtClean="0">
                <a:latin typeface="GungsuhChe" pitchFamily="49" charset="-127"/>
                <a:ea typeface="GungsuhChe" pitchFamily="49" charset="-127"/>
                <a:cs typeface="Times New Roman" pitchFamily="18" charset="0"/>
              </a:rPr>
              <a:t>。因此对每个密文子串测试</a:t>
            </a:r>
            <a:r>
              <a:rPr lang="en-US" altLang="zh-CN" sz="3200" dirty="0" smtClean="0">
                <a:latin typeface="GungsuhChe" pitchFamily="49" charset="-127"/>
                <a:ea typeface="GungsuhChe" pitchFamily="49" charset="-127"/>
                <a:cs typeface="Times New Roman" pitchFamily="18" charset="0"/>
              </a:rPr>
              <a:t>26</a:t>
            </a:r>
            <a:r>
              <a:rPr lang="zh-CN" altLang="en-US" sz="3200" dirty="0" smtClean="0">
                <a:latin typeface="GungsuhChe" pitchFamily="49" charset="-127"/>
                <a:ea typeface="GungsuhChe" pitchFamily="49" charset="-127"/>
                <a:cs typeface="Times New Roman" pitchFamily="18" charset="0"/>
              </a:rPr>
              <a:t>次移位算法进行解密，每次测试时计算该子串的</a:t>
            </a:r>
            <a:r>
              <a:rPr lang="zh-CN" altLang="en-US" sz="3200" b="1" dirty="0" smtClean="0">
                <a:solidFill>
                  <a:srgbClr val="FF0000"/>
                </a:solidFill>
                <a:latin typeface="GungsuhChe" pitchFamily="49" charset="-127"/>
                <a:ea typeface="GungsuhChe" pitchFamily="49" charset="-127"/>
                <a:cs typeface="Times New Roman" pitchFamily="18" charset="0"/>
              </a:rPr>
              <a:t>拟重合指数</a:t>
            </a:r>
            <a:r>
              <a:rPr lang="zh-CN" altLang="en-US" sz="3200" dirty="0" smtClean="0">
                <a:latin typeface="GungsuhChe" pitchFamily="49" charset="-127"/>
                <a:ea typeface="GungsuhChe" pitchFamily="49" charset="-127"/>
                <a:cs typeface="Times New Roman" pitchFamily="18" charset="0"/>
              </a:rPr>
              <a:t>，拟</a:t>
            </a:r>
            <a:r>
              <a:rPr lang="zh-CN" altLang="en-US" sz="3200" dirty="0" smtClean="0">
                <a:latin typeface="GungsuhChe" pitchFamily="49" charset="-127"/>
                <a:ea typeface="GungsuhChe" pitchFamily="49" charset="-127"/>
                <a:cs typeface="Times New Roman" pitchFamily="18" charset="0"/>
              </a:rPr>
              <a:t>重合指数最高的那次</a:t>
            </a:r>
            <a:r>
              <a:rPr lang="zh-CN" altLang="en-US" sz="3200" dirty="0" smtClean="0">
                <a:solidFill>
                  <a:srgbClr val="FF0000"/>
                </a:solidFill>
                <a:effectLst>
                  <a:outerShdw blurRad="38100" dist="38100" dir="2700000" algn="tl">
                    <a:srgbClr val="000000">
                      <a:alpha val="43137"/>
                    </a:srgbClr>
                  </a:outerShdw>
                </a:effectLst>
                <a:latin typeface="GungsuhChe" pitchFamily="49" charset="-127"/>
                <a:ea typeface="GungsuhChe" pitchFamily="49" charset="-127"/>
                <a:cs typeface="Times New Roman" pitchFamily="18" charset="0"/>
              </a:rPr>
              <a:t>移位</a:t>
            </a:r>
            <a:r>
              <a:rPr lang="zh-CN" altLang="en-US" sz="3200" dirty="0" smtClean="0">
                <a:solidFill>
                  <a:srgbClr val="FF0000"/>
                </a:solidFill>
                <a:effectLst>
                  <a:outerShdw blurRad="38100" dist="38100" dir="2700000" algn="tl">
                    <a:srgbClr val="000000">
                      <a:alpha val="43137"/>
                    </a:srgbClr>
                  </a:outerShdw>
                </a:effectLst>
                <a:latin typeface="GungsuhChe" pitchFamily="49" charset="-127"/>
                <a:ea typeface="GungsuhChe" pitchFamily="49" charset="-127"/>
                <a:cs typeface="Times New Roman" pitchFamily="18" charset="0"/>
              </a:rPr>
              <a:t>数</a:t>
            </a:r>
            <a:r>
              <a:rPr lang="en-US" altLang="zh-CN" sz="3200" dirty="0" smtClean="0">
                <a:solidFill>
                  <a:srgbClr val="FF0000"/>
                </a:solidFill>
                <a:effectLst>
                  <a:outerShdw blurRad="38100" dist="38100" dir="2700000" algn="tl">
                    <a:srgbClr val="000000">
                      <a:alpha val="43137"/>
                    </a:srgbClr>
                  </a:outerShdw>
                </a:effectLst>
                <a:latin typeface="GungsuhChe" pitchFamily="49" charset="-127"/>
                <a:ea typeface="GungsuhChe" pitchFamily="49" charset="-127"/>
                <a:cs typeface="Times New Roman" pitchFamily="18" charset="0"/>
              </a:rPr>
              <a:t>(</a:t>
            </a:r>
            <a:r>
              <a:rPr lang="zh-CN" altLang="en-US" sz="3200" dirty="0" smtClean="0">
                <a:solidFill>
                  <a:srgbClr val="FF0000"/>
                </a:solidFill>
                <a:effectLst>
                  <a:outerShdw blurRad="38100" dist="38100" dir="2700000" algn="tl">
                    <a:srgbClr val="000000">
                      <a:alpha val="43137"/>
                    </a:srgbClr>
                  </a:outerShdw>
                </a:effectLst>
                <a:latin typeface="GungsuhChe" pitchFamily="49" charset="-127"/>
                <a:ea typeface="GungsuhChe" pitchFamily="49" charset="-127"/>
                <a:cs typeface="Times New Roman" pitchFamily="18" charset="0"/>
              </a:rPr>
              <a:t>编码</a:t>
            </a:r>
            <a:r>
              <a:rPr lang="en-US" altLang="zh-CN" sz="3200" dirty="0" smtClean="0">
                <a:solidFill>
                  <a:srgbClr val="FF0000"/>
                </a:solidFill>
                <a:effectLst>
                  <a:outerShdw blurRad="38100" dist="38100" dir="2700000" algn="tl">
                    <a:srgbClr val="000000">
                      <a:alpha val="43137"/>
                    </a:srgbClr>
                  </a:outerShdw>
                </a:effectLst>
                <a:latin typeface="GungsuhChe" pitchFamily="49" charset="-127"/>
                <a:ea typeface="GungsuhChe" pitchFamily="49" charset="-127"/>
                <a:cs typeface="Times New Roman" pitchFamily="18" charset="0"/>
              </a:rPr>
              <a:t>)</a:t>
            </a:r>
            <a:r>
              <a:rPr lang="zh-CN" altLang="en-US" sz="3200" dirty="0" smtClean="0">
                <a:effectLst>
                  <a:outerShdw blurRad="38100" dist="38100" dir="2700000" algn="tl">
                    <a:srgbClr val="000000">
                      <a:alpha val="43137"/>
                    </a:srgbClr>
                  </a:outerShdw>
                </a:effectLst>
                <a:latin typeface="GungsuhChe" pitchFamily="49" charset="-127"/>
                <a:ea typeface="GungsuhChe" pitchFamily="49" charset="-127"/>
                <a:cs typeface="Times New Roman" pitchFamily="18" charset="0"/>
              </a:rPr>
              <a:t>就是</a:t>
            </a:r>
            <a:r>
              <a:rPr lang="zh-CN" altLang="en-US" sz="3200" dirty="0" smtClean="0">
                <a:latin typeface="GungsuhChe" pitchFamily="49" charset="-127"/>
                <a:ea typeface="GungsuhChe" pitchFamily="49" charset="-127"/>
                <a:cs typeface="Times New Roman" pitchFamily="18" charset="0"/>
              </a:rPr>
              <a:t>该</a:t>
            </a:r>
            <a:r>
              <a:rPr lang="zh-CN" altLang="en-US" sz="3200" dirty="0" smtClean="0">
                <a:latin typeface="GungsuhChe" pitchFamily="49" charset="-127"/>
                <a:ea typeface="GungsuhChe" pitchFamily="49" charset="-127"/>
                <a:cs typeface="Times New Roman" pitchFamily="18" charset="0"/>
              </a:rPr>
              <a:t>子串所对应的</a:t>
            </a:r>
            <a:r>
              <a:rPr lang="en-US" altLang="zh-CN" sz="3200" dirty="0" smtClean="0">
                <a:latin typeface="GungsuhChe" pitchFamily="49" charset="-127"/>
                <a:ea typeface="GungsuhChe" pitchFamily="49" charset="-127"/>
                <a:cs typeface="Times New Roman" pitchFamily="18" charset="0"/>
              </a:rPr>
              <a:t>Virginia</a:t>
            </a:r>
            <a:r>
              <a:rPr lang="zh-CN" altLang="en-US" sz="3200" dirty="0" smtClean="0">
                <a:latin typeface="GungsuhChe" pitchFamily="49" charset="-127"/>
                <a:ea typeface="GungsuhChe" pitchFamily="49" charset="-127"/>
                <a:cs typeface="Times New Roman" pitchFamily="18" charset="0"/>
              </a:rPr>
              <a:t>加密密钥中</a:t>
            </a:r>
            <a:r>
              <a:rPr lang="zh-CN" altLang="en-US" sz="3200" dirty="0" smtClean="0">
                <a:latin typeface="GungsuhChe" pitchFamily="49" charset="-127"/>
                <a:ea typeface="GungsuhChe" pitchFamily="49" charset="-127"/>
                <a:cs typeface="Times New Roman" pitchFamily="18" charset="0"/>
              </a:rPr>
              <a:t>的那个字母</a:t>
            </a:r>
            <a:r>
              <a:rPr lang="zh-CN" altLang="en-US" sz="3200" dirty="0" smtClean="0">
                <a:latin typeface="GungsuhChe" pitchFamily="49" charset="-127"/>
                <a:ea typeface="GungsuhChe" pitchFamily="49" charset="-127"/>
                <a:cs typeface="Times New Roman" pitchFamily="18" charset="0"/>
              </a:rPr>
              <a:t>。</a:t>
            </a:r>
            <a:r>
              <a:rPr lang="en-US" altLang="zh-CN" sz="3200" dirty="0" smtClean="0">
                <a:latin typeface="GungsuhChe" pitchFamily="49" charset="-127"/>
                <a:ea typeface="GungsuhChe" pitchFamily="49" charset="-127"/>
                <a:cs typeface="Times New Roman" pitchFamily="18" charset="0"/>
              </a:rPr>
              <a:t/>
            </a:r>
            <a:br>
              <a:rPr lang="en-US" altLang="zh-CN" sz="3200" dirty="0" smtClean="0">
                <a:latin typeface="GungsuhChe" pitchFamily="49" charset="-127"/>
                <a:ea typeface="GungsuhChe" pitchFamily="49" charset="-127"/>
                <a:cs typeface="Times New Roman" pitchFamily="18" charset="0"/>
              </a:rPr>
            </a:br>
            <a:r>
              <a:rPr lang="en-US" altLang="zh-CN" sz="3200" dirty="0" smtClean="0">
                <a:latin typeface="GungsuhChe" pitchFamily="49" charset="-127"/>
                <a:ea typeface="GungsuhChe" pitchFamily="49" charset="-127"/>
                <a:cs typeface="Times New Roman" pitchFamily="18" charset="0"/>
              </a:rPr>
              <a:t>(2</a:t>
            </a:r>
            <a:r>
              <a:rPr lang="zh-CN" altLang="en-US" sz="3200" dirty="0" smtClean="0">
                <a:latin typeface="GungsuhChe" pitchFamily="49" charset="-127"/>
                <a:ea typeface="GungsuhChe" pitchFamily="49" charset="-127"/>
                <a:cs typeface="Times New Roman" pitchFamily="18" charset="0"/>
              </a:rPr>
              <a:t>）对步骤（</a:t>
            </a:r>
            <a:r>
              <a:rPr lang="en-US" altLang="zh-CN" sz="3200" dirty="0" smtClean="0">
                <a:latin typeface="GungsuhChe" pitchFamily="49" charset="-127"/>
                <a:ea typeface="GungsuhChe" pitchFamily="49" charset="-127"/>
                <a:cs typeface="Times New Roman" pitchFamily="18" charset="0"/>
              </a:rPr>
              <a:t>1</a:t>
            </a:r>
            <a:r>
              <a:rPr lang="zh-CN" altLang="en-US" sz="3200" dirty="0" smtClean="0">
                <a:latin typeface="GungsuhChe" pitchFamily="49" charset="-127"/>
                <a:ea typeface="GungsuhChe" pitchFamily="49" charset="-127"/>
                <a:cs typeface="Times New Roman" pitchFamily="18" charset="0"/>
              </a:rPr>
              <a:t>）重复</a:t>
            </a:r>
            <a:r>
              <a:rPr lang="en-US" altLang="zh-CN" sz="3200" dirty="0" smtClean="0">
                <a:latin typeface="GungsuhChe" pitchFamily="49" charset="-127"/>
                <a:ea typeface="GungsuhChe" pitchFamily="49" charset="-127"/>
                <a:cs typeface="Times New Roman" pitchFamily="18" charset="0"/>
              </a:rPr>
              <a:t>d</a:t>
            </a:r>
            <a:r>
              <a:rPr lang="zh-CN" altLang="en-US" sz="3200" dirty="0" smtClean="0">
                <a:latin typeface="GungsuhChe" pitchFamily="49" charset="-127"/>
                <a:ea typeface="GungsuhChe" pitchFamily="49" charset="-127"/>
                <a:cs typeface="Times New Roman" pitchFamily="18" charset="0"/>
              </a:rPr>
              <a:t>次</a:t>
            </a:r>
            <a:r>
              <a:rPr lang="zh-CN" altLang="en-US" sz="3200" dirty="0" smtClean="0">
                <a:latin typeface="GungsuhChe" pitchFamily="49" charset="-127"/>
                <a:ea typeface="GungsuhChe" pitchFamily="49" charset="-127"/>
                <a:cs typeface="Times New Roman" pitchFamily="18" charset="0"/>
              </a:rPr>
              <a:t>即可得到组成密钥的所有字母。</a:t>
            </a:r>
            <a:br>
              <a:rPr lang="zh-CN" altLang="en-US" sz="3200" dirty="0" smtClean="0">
                <a:latin typeface="GungsuhChe" pitchFamily="49" charset="-127"/>
                <a:ea typeface="GungsuhChe" pitchFamily="49" charset="-127"/>
                <a:cs typeface="Times New Roman" pitchFamily="18" charset="0"/>
              </a:rPr>
            </a:br>
            <a:endParaRPr lang="zh-CN" altLang="en-US" sz="32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2548880"/>
          </a:xfrm>
        </p:spPr>
        <p:txBody>
          <a:bodyPr/>
          <a:lstStyle/>
          <a:p>
            <a:r>
              <a:rPr lang="zh-CN" altLang="en-US"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拟重合指数</a:t>
            </a:r>
            <a:r>
              <a:rPr lang="zh-CN" altLang="en-US" dirty="0" smtClean="0">
                <a:latin typeface="Times New Roman" pitchFamily="18" charset="0"/>
                <a:cs typeface="Times New Roman" pitchFamily="18" charset="0"/>
              </a:rPr>
              <a:t>：设某种语言由</a:t>
            </a:r>
            <a:r>
              <a:rPr lang="en-US" altLang="zh-CN" i="1" dirty="0"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个字母组成，每个字母</a:t>
            </a:r>
            <a:r>
              <a:rPr lang="en-US" altLang="zh-CN" i="1" dirty="0" err="1" smtClean="0">
                <a:latin typeface="Times New Roman" pitchFamily="18" charset="0"/>
                <a:cs typeface="Times New Roman" pitchFamily="18" charset="0"/>
              </a:rPr>
              <a:t>i</a:t>
            </a:r>
            <a:r>
              <a:rPr lang="zh-CN" altLang="en-US" dirty="0" smtClean="0">
                <a:latin typeface="Times New Roman" pitchFamily="18" charset="0"/>
                <a:cs typeface="Times New Roman" pitchFamily="18" charset="0"/>
              </a:rPr>
              <a:t>的统计概率为</a:t>
            </a:r>
            <a:r>
              <a:rPr lang="en-US" altLang="zh-CN" i="1" dirty="0" smtClean="0">
                <a:latin typeface="Times New Roman" pitchFamily="18" charset="0"/>
                <a:cs typeface="Times New Roman" pitchFamily="18" charset="0"/>
              </a:rPr>
              <a:t>p</a:t>
            </a:r>
            <a:r>
              <a:rPr lang="en-US" altLang="zh-CN" baseline="-25000" dirty="0" smtClean="0">
                <a:latin typeface="Times New Roman" pitchFamily="18" charset="0"/>
                <a:cs typeface="Times New Roman" pitchFamily="18" charset="0"/>
              </a:rPr>
              <a:t>i</a:t>
            </a:r>
            <a:r>
              <a:rPr lang="en-US" altLang="zh-CN" dirty="0" smtClean="0">
                <a:latin typeface="Times New Roman" pitchFamily="18" charset="0"/>
                <a:cs typeface="Times New Roman" pitchFamily="18" charset="0"/>
              </a:rPr>
              <a:t>(</a:t>
            </a:r>
            <a:r>
              <a:rPr lang="en-US" altLang="zh-CN" i="1" dirty="0" err="1" smtClean="0">
                <a:latin typeface="Times New Roman" pitchFamily="18" charset="0"/>
                <a:cs typeface="Times New Roman" pitchFamily="18" charset="0"/>
              </a:rPr>
              <a:t>i</a:t>
            </a:r>
            <a:r>
              <a:rPr lang="en-US" altLang="zh-CN" dirty="0" smtClean="0">
                <a:latin typeface="Times New Roman" pitchFamily="18" charset="0"/>
                <a:cs typeface="Times New Roman" pitchFamily="18" charset="0"/>
              </a:rPr>
              <a:t>=1…</a:t>
            </a:r>
            <a:r>
              <a:rPr lang="en-US" altLang="zh-CN" i="1" dirty="0" smtClean="0">
                <a:latin typeface="Times New Roman" pitchFamily="18" charset="0"/>
                <a:cs typeface="Times New Roman" pitchFamily="18" charset="0"/>
              </a:rPr>
              <a:t>n</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，每个字母在密文子串</a:t>
            </a:r>
            <a:r>
              <a:rPr lang="en-US" altLang="zh-CN" i="1" dirty="0" err="1" smtClean="0">
                <a:latin typeface="Times New Roman" pitchFamily="18" charset="0"/>
                <a:cs typeface="Times New Roman" pitchFamily="18" charset="0"/>
              </a:rPr>
              <a:t>C</a:t>
            </a:r>
            <a:r>
              <a:rPr lang="en-US" altLang="zh-CN" i="1" baseline="-25000" dirty="0" err="1" smtClean="0">
                <a:latin typeface="Times New Roman" pitchFamily="18" charset="0"/>
                <a:cs typeface="Times New Roman" pitchFamily="18" charset="0"/>
              </a:rPr>
              <a:t>j</a:t>
            </a:r>
            <a:r>
              <a:rPr lang="en-US" altLang="zh-CN" i="1" baseline="-25000"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j=</a:t>
            </a:r>
            <a:r>
              <a:rPr lang="en-US" altLang="zh-CN" dirty="0" smtClean="0">
                <a:latin typeface="Times New Roman" pitchFamily="18" charset="0"/>
                <a:cs typeface="Times New Roman" pitchFamily="18" charset="0"/>
              </a:rPr>
              <a:t>1</a:t>
            </a:r>
            <a:r>
              <a:rPr lang="en-US" altLang="zh-CN" i="1" dirty="0" smtClean="0">
                <a:latin typeface="Times New Roman" pitchFamily="18" charset="0"/>
                <a:cs typeface="Times New Roman" pitchFamily="18" charset="0"/>
              </a:rPr>
              <a:t>…d</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中出现的</a:t>
            </a:r>
            <a:r>
              <a:rPr lang="zh-CN" altLang="en-US" b="1" dirty="0" smtClean="0">
                <a:solidFill>
                  <a:srgbClr val="FF0000"/>
                </a:solidFill>
                <a:latin typeface="Times New Roman" pitchFamily="18" charset="0"/>
                <a:cs typeface="Times New Roman" pitchFamily="18" charset="0"/>
              </a:rPr>
              <a:t>频次为</a:t>
            </a:r>
            <a:r>
              <a:rPr lang="en-US" altLang="zh-CN" b="1" i="1" dirty="0" err="1" smtClean="0">
                <a:solidFill>
                  <a:srgbClr val="FF0000"/>
                </a:solidFill>
                <a:latin typeface="Times New Roman" pitchFamily="18" charset="0"/>
                <a:cs typeface="Times New Roman" pitchFamily="18" charset="0"/>
              </a:rPr>
              <a:t>f</a:t>
            </a:r>
            <a:r>
              <a:rPr lang="en-US" altLang="zh-CN" b="1" baseline="-25000" dirty="0" err="1" smtClean="0">
                <a:solidFill>
                  <a:srgbClr val="FF0000"/>
                </a:solidFill>
                <a:latin typeface="Times New Roman" pitchFamily="18" charset="0"/>
                <a:cs typeface="Times New Roman" pitchFamily="18" charset="0"/>
              </a:rPr>
              <a:t>i,j</a:t>
            </a:r>
            <a:r>
              <a:rPr lang="en-US" altLang="zh-CN" b="1" dirty="0" smtClean="0">
                <a:solidFill>
                  <a:srgbClr val="FF0000"/>
                </a:solidFill>
                <a:latin typeface="Times New Roman" pitchFamily="18" charset="0"/>
                <a:cs typeface="Times New Roman" pitchFamily="18" charset="0"/>
              </a:rPr>
              <a:t> </a:t>
            </a:r>
            <a:r>
              <a:rPr lang="zh-CN" altLang="en-US" dirty="0" smtClean="0">
                <a:latin typeface="Times New Roman" pitchFamily="18" charset="0"/>
                <a:cs typeface="Times New Roman" pitchFamily="18" charset="0"/>
              </a:rPr>
              <a:t>，每个密文子串</a:t>
            </a:r>
            <a:r>
              <a:rPr lang="en-US" altLang="zh-CN" i="1" dirty="0" err="1" smtClean="0">
                <a:latin typeface="Times New Roman" pitchFamily="18" charset="0"/>
                <a:cs typeface="Times New Roman" pitchFamily="18" charset="0"/>
              </a:rPr>
              <a:t>C</a:t>
            </a:r>
            <a:r>
              <a:rPr lang="en-US" altLang="zh-CN" i="1" baseline="-25000" dirty="0" err="1" smtClean="0">
                <a:latin typeface="Times New Roman" pitchFamily="18" charset="0"/>
                <a:cs typeface="Times New Roman" pitchFamily="18" charset="0"/>
              </a:rPr>
              <a:t>j</a:t>
            </a:r>
            <a:r>
              <a:rPr lang="zh-CN" altLang="en-US" dirty="0" smtClean="0">
                <a:latin typeface="Times New Roman" pitchFamily="18" charset="0"/>
                <a:cs typeface="Times New Roman" pitchFamily="18" charset="0"/>
              </a:rPr>
              <a:t>的长度为</a:t>
            </a:r>
            <a:r>
              <a:rPr lang="en-US" altLang="zh-CN" b="1" i="1" dirty="0" err="1" smtClean="0">
                <a:solidFill>
                  <a:srgbClr val="FF0000"/>
                </a:solidFill>
                <a:latin typeface="Times New Roman" pitchFamily="18" charset="0"/>
                <a:cs typeface="Times New Roman" pitchFamily="18" charset="0"/>
              </a:rPr>
              <a:t>n</a:t>
            </a:r>
            <a:r>
              <a:rPr lang="en-US" altLang="zh-CN" b="1" i="1" baseline="-25000" dirty="0" err="1" smtClean="0">
                <a:solidFill>
                  <a:srgbClr val="FF0000"/>
                </a:solidFill>
                <a:latin typeface="Times New Roman" pitchFamily="18" charset="0"/>
                <a:cs typeface="Times New Roman" pitchFamily="18" charset="0"/>
              </a:rPr>
              <a:t>i,j</a:t>
            </a:r>
            <a:r>
              <a:rPr lang="en-US" altLang="zh-CN" baseline="-25000"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，则第</a:t>
            </a:r>
            <a:r>
              <a:rPr lang="en-US" altLang="zh-CN" i="1" dirty="0" smtClean="0">
                <a:latin typeface="Times New Roman" pitchFamily="18" charset="0"/>
                <a:cs typeface="Times New Roman" pitchFamily="18" charset="0"/>
              </a:rPr>
              <a:t>j</a:t>
            </a:r>
            <a:r>
              <a:rPr lang="zh-CN" altLang="en-US" dirty="0" smtClean="0">
                <a:latin typeface="Times New Roman" pitchFamily="18" charset="0"/>
                <a:cs typeface="Times New Roman" pitchFamily="18" charset="0"/>
              </a:rPr>
              <a:t>个子串的拟重合指数定义为：</a:t>
            </a:r>
            <a:endParaRPr lang="zh-CN" altLang="en-US" baseline="-25000" dirty="0">
              <a:latin typeface="Times New Roman" pitchFamily="18" charset="0"/>
              <a:cs typeface="Times New Roman" pitchFamily="18" charset="0"/>
            </a:endParaRPr>
          </a:p>
        </p:txBody>
      </p:sp>
      <p:sp>
        <p:nvSpPr>
          <p:cNvPr id="4" name="标题 1"/>
          <p:cNvSpPr>
            <a:spLocks noGrp="1"/>
          </p:cNvSpPr>
          <p:nvPr>
            <p:ph type="title"/>
          </p:nvPr>
        </p:nvSpPr>
        <p:spPr/>
        <p:txBody>
          <a:bodyPr>
            <a:normAutofit/>
          </a:bodyPr>
          <a:lstStyle/>
          <a:p>
            <a:r>
              <a:rPr lang="zh-CN" altLang="en-US" b="1" dirty="0" smtClean="0"/>
              <a:t>拟重合指数</a:t>
            </a:r>
            <a:endParaRPr lang="zh-CN" altLang="en-US" b="1" dirty="0"/>
          </a:p>
        </p:txBody>
      </p:sp>
      <p:graphicFrame>
        <p:nvGraphicFramePr>
          <p:cNvPr id="6" name="对象 5"/>
          <p:cNvGraphicFramePr>
            <a:graphicFrameLocks noChangeAspect="1"/>
          </p:cNvGraphicFramePr>
          <p:nvPr/>
        </p:nvGraphicFramePr>
        <p:xfrm>
          <a:off x="2627784" y="4581128"/>
          <a:ext cx="3888432" cy="1068577"/>
        </p:xfrm>
        <a:graphic>
          <a:graphicData uri="http://schemas.openxmlformats.org/presentationml/2006/ole">
            <p:oleObj spid="_x0000_s15363" name="公式" r:id="rId3" imgW="1663560" imgH="457200" progId="Equation.3">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明文中各个字母出现的统计概率</a:t>
            </a:r>
            <a:r>
              <a:rPr lang="en-US" altLang="zh-CN" dirty="0" smtClean="0"/>
              <a:t>(</a:t>
            </a:r>
            <a:r>
              <a:rPr lang="en-US" altLang="zh-CN" i="1" dirty="0" smtClean="0">
                <a:latin typeface="Times New Roman" pitchFamily="18" charset="0"/>
                <a:cs typeface="Times New Roman" pitchFamily="18" charset="0"/>
              </a:rPr>
              <a:t>p</a:t>
            </a:r>
            <a:r>
              <a:rPr lang="en-US" altLang="zh-CN" i="1" baseline="-25000" dirty="0" smtClean="0">
                <a:latin typeface="Times New Roman" pitchFamily="18" charset="0"/>
                <a:cs typeface="Times New Roman" pitchFamily="18" charset="0"/>
              </a:rPr>
              <a:t>i</a:t>
            </a:r>
            <a:r>
              <a:rPr lang="en-US" altLang="zh-CN" dirty="0" smtClean="0"/>
              <a:t>)</a:t>
            </a:r>
            <a:endParaRPr lang="zh-CN" altLang="en-US" dirty="0"/>
          </a:p>
        </p:txBody>
      </p:sp>
      <p:pic>
        <p:nvPicPr>
          <p:cNvPr id="26627" name="Picture 3"/>
          <p:cNvPicPr>
            <a:picLocks noGrp="1" noChangeAspect="1" noChangeArrowheads="1"/>
          </p:cNvPicPr>
          <p:nvPr>
            <p:ph idx="1"/>
          </p:nvPr>
        </p:nvPicPr>
        <p:blipFill>
          <a:blip r:embed="rId2" cstate="print"/>
          <a:srcRect/>
          <a:stretch>
            <a:fillRect/>
          </a:stretch>
        </p:blipFill>
        <p:spPr bwMode="auto">
          <a:xfrm>
            <a:off x="635355" y="1600200"/>
            <a:ext cx="7873290"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smtClean="0"/>
              <a:t>Example: </a:t>
            </a:r>
            <a:r>
              <a:rPr lang="zh-CN" altLang="en-US" sz="3600" dirty="0" smtClean="0"/>
              <a:t>假如对</a:t>
            </a:r>
            <a:r>
              <a:rPr lang="zh-CN" altLang="en-US" sz="3600" dirty="0" smtClean="0"/>
              <a:t>密文子串</a:t>
            </a:r>
            <a:r>
              <a:rPr lang="en-US" altLang="zh-CN" sz="3600" dirty="0" smtClean="0"/>
              <a:t>3</a:t>
            </a:r>
            <a:r>
              <a:rPr lang="zh-CN" altLang="en-US" sz="3600" dirty="0" smtClean="0"/>
              <a:t>测试</a:t>
            </a:r>
            <a:r>
              <a:rPr lang="en-US" altLang="zh-CN" sz="3600" dirty="0" smtClean="0"/>
              <a:t>26</a:t>
            </a:r>
            <a:r>
              <a:rPr lang="zh-CN" altLang="en-US" sz="3600" dirty="0" smtClean="0"/>
              <a:t>次移位算法进行解密</a:t>
            </a:r>
            <a:endParaRPr lang="zh-CN" altLang="en-US" sz="3600" dirty="0"/>
          </a:p>
        </p:txBody>
      </p:sp>
      <p:sp>
        <p:nvSpPr>
          <p:cNvPr id="5" name="TextBox 4"/>
          <p:cNvSpPr txBox="1"/>
          <p:nvPr/>
        </p:nvSpPr>
        <p:spPr>
          <a:xfrm>
            <a:off x="827584" y="3284984"/>
            <a:ext cx="7560840" cy="1077218"/>
          </a:xfrm>
          <a:prstGeom prst="rect">
            <a:avLst/>
          </a:prstGeom>
          <a:noFill/>
        </p:spPr>
        <p:txBody>
          <a:bodyPr wrap="square" rtlCol="0">
            <a:spAutoFit/>
          </a:bodyPr>
          <a:lstStyle/>
          <a:p>
            <a:pPr algn="ctr"/>
            <a:r>
              <a:rPr lang="zh-CN" altLang="en-US" sz="3200" b="1" dirty="0" smtClean="0">
                <a:solidFill>
                  <a:srgbClr val="FF0000"/>
                </a:solidFill>
                <a:effectLst>
                  <a:outerShdw blurRad="38100" dist="38100" dir="2700000" algn="tl">
                    <a:srgbClr val="000000">
                      <a:alpha val="43137"/>
                    </a:srgbClr>
                  </a:outerShdw>
                </a:effectLst>
              </a:rPr>
              <a:t>计算密文子串</a:t>
            </a:r>
            <a:r>
              <a:rPr lang="en-US" altLang="zh-CN" sz="3200" b="1" dirty="0" smtClean="0">
                <a:solidFill>
                  <a:srgbClr val="FF0000"/>
                </a:solidFill>
                <a:effectLst>
                  <a:outerShdw blurRad="38100" dist="38100" dir="2700000" algn="tl">
                    <a:srgbClr val="000000">
                      <a:alpha val="43137"/>
                    </a:srgbClr>
                  </a:outerShdw>
                </a:effectLst>
              </a:rPr>
              <a:t>3</a:t>
            </a:r>
            <a:r>
              <a:rPr lang="zh-CN" altLang="en-US" sz="3200" b="1" dirty="0" smtClean="0">
                <a:solidFill>
                  <a:srgbClr val="FF0000"/>
                </a:solidFill>
                <a:effectLst>
                  <a:outerShdw blurRad="38100" dist="38100" dir="2700000" algn="tl">
                    <a:srgbClr val="000000">
                      <a:alpha val="43137"/>
                    </a:srgbClr>
                  </a:outerShdw>
                </a:effectLst>
              </a:rPr>
              <a:t>执行</a:t>
            </a:r>
            <a:r>
              <a:rPr lang="en-US" altLang="zh-CN" sz="3200" b="1" dirty="0" smtClean="0">
                <a:solidFill>
                  <a:srgbClr val="FF0000"/>
                </a:solidFill>
                <a:effectLst>
                  <a:outerShdw blurRad="38100" dist="38100" dir="2700000" algn="tl">
                    <a:srgbClr val="000000">
                      <a:alpha val="43137"/>
                    </a:srgbClr>
                  </a:outerShdw>
                </a:effectLst>
              </a:rPr>
              <a:t>26</a:t>
            </a:r>
            <a:r>
              <a:rPr lang="zh-CN" altLang="en-US" sz="3200" b="1" dirty="0" smtClean="0">
                <a:solidFill>
                  <a:srgbClr val="FF0000"/>
                </a:solidFill>
                <a:effectLst>
                  <a:outerShdw blurRad="38100" dist="38100" dir="2700000" algn="tl">
                    <a:srgbClr val="000000">
                      <a:alpha val="43137"/>
                    </a:srgbClr>
                  </a:outerShdw>
                </a:effectLst>
              </a:rPr>
              <a:t>次移位算法的</a:t>
            </a:r>
            <a:r>
              <a:rPr lang="en-US" altLang="zh-CN" sz="3200" b="1" dirty="0" smtClean="0">
                <a:solidFill>
                  <a:srgbClr val="FF0000"/>
                </a:solidFill>
                <a:effectLst>
                  <a:outerShdw blurRad="38100" dist="38100" dir="2700000" algn="tl">
                    <a:srgbClr val="000000">
                      <a:alpha val="43137"/>
                    </a:srgbClr>
                  </a:outerShdw>
                </a:effectLst>
              </a:rPr>
              <a:t>26</a:t>
            </a:r>
            <a:r>
              <a:rPr lang="zh-CN" altLang="en-US" sz="3200" b="1" dirty="0" smtClean="0">
                <a:solidFill>
                  <a:srgbClr val="FF0000"/>
                </a:solidFill>
                <a:effectLst>
                  <a:outerShdw blurRad="38100" dist="38100" dir="2700000" algn="tl">
                    <a:srgbClr val="000000">
                      <a:alpha val="43137"/>
                    </a:srgbClr>
                  </a:outerShdw>
                </a:effectLst>
              </a:rPr>
              <a:t>个拟重合指数！</a:t>
            </a:r>
            <a:endParaRPr lang="zh-CN" altLang="en-US" sz="3200" b="1" dirty="0">
              <a:solidFill>
                <a:srgbClr val="FF0000"/>
              </a:solidFill>
              <a:effectLst>
                <a:outerShdw blurRad="38100" dist="38100" dir="2700000" algn="tl">
                  <a:srgbClr val="000000">
                    <a:alpha val="43137"/>
                  </a:srgbClr>
                </a:outerShdw>
              </a:effectLst>
            </a:endParaRPr>
          </a:p>
        </p:txBody>
      </p:sp>
      <p:sp>
        <p:nvSpPr>
          <p:cNvPr id="6" name="TextBox 5"/>
          <p:cNvSpPr txBox="1"/>
          <p:nvPr/>
        </p:nvSpPr>
        <p:spPr>
          <a:xfrm>
            <a:off x="971600" y="1556792"/>
            <a:ext cx="7200800" cy="1508105"/>
          </a:xfrm>
          <a:prstGeom prst="rect">
            <a:avLst/>
          </a:prstGeom>
          <a:noFill/>
          <a:ln>
            <a:solidFill>
              <a:schemeClr val="accent1"/>
            </a:solidFill>
          </a:ln>
        </p:spPr>
        <p:txBody>
          <a:bodyPr wrap="square" rtlCol="0">
            <a:spAutoFit/>
          </a:bodyPr>
          <a:lstStyle/>
          <a:p>
            <a:r>
              <a:rPr lang="zh-CN" altLang="en-US" sz="2000" dirty="0" smtClean="0">
                <a:solidFill>
                  <a:srgbClr val="FF0000"/>
                </a:solidFill>
                <a:effectLst>
                  <a:outerShdw blurRad="38100" dist="38100" dir="2700000" algn="tl">
                    <a:srgbClr val="000000">
                      <a:alpha val="43137"/>
                    </a:srgbClr>
                  </a:outerShdw>
                </a:effectLst>
              </a:rPr>
              <a:t>子串</a:t>
            </a:r>
            <a:r>
              <a:rPr lang="en-US" altLang="zh-CN" sz="2000" dirty="0" smtClean="0">
                <a:solidFill>
                  <a:srgbClr val="FF0000"/>
                </a:solidFill>
                <a:effectLst>
                  <a:outerShdw blurRad="38100" dist="38100" dir="2700000" algn="tl">
                    <a:srgbClr val="000000">
                      <a:alpha val="43137"/>
                    </a:srgbClr>
                  </a:outerShdw>
                </a:effectLst>
              </a:rPr>
              <a:t>3</a:t>
            </a:r>
            <a:r>
              <a:rPr lang="zh-CN" altLang="en-US" sz="2000" dirty="0" smtClean="0">
                <a:solidFill>
                  <a:srgbClr val="FF0000"/>
                </a:solidFill>
                <a:effectLst>
                  <a:outerShdw blurRad="38100" dist="38100" dir="2700000" algn="tl">
                    <a:srgbClr val="000000">
                      <a:alpha val="43137"/>
                    </a:srgbClr>
                  </a:outerShdw>
                </a:effectLst>
              </a:rPr>
              <a:t>：</a:t>
            </a:r>
            <a:r>
              <a:rPr lang="en-US" altLang="zh-CN" dirty="0" smtClean="0"/>
              <a:t>knfjklyqnjlqidafjlvswumhkjqgtmnyybnysqryjntwhsjisnntjmxfzyurzzrdsntwnfrkytmnyykjqfnxnxssnnnlnnniznjqdzxbngfyqxjufxnxssxsixhjgzaybwfljyjlxfnjjrjqdmksrwmyxzwjjxftytstsijyrjxynytizsxgspqrxkfhumsdhtknndjsynyyudfydizjjnfwfslsdhssknfxwx</a:t>
            </a:r>
            <a:endParaRPr lang="zh-CN" altLang="en-US" dirty="0"/>
          </a:p>
        </p:txBody>
      </p:sp>
      <p:graphicFrame>
        <p:nvGraphicFramePr>
          <p:cNvPr id="7" name="表格 6"/>
          <p:cNvGraphicFramePr>
            <a:graphicFrameLocks noGrp="1"/>
          </p:cNvGraphicFramePr>
          <p:nvPr/>
        </p:nvGraphicFramePr>
        <p:xfrm>
          <a:off x="1979712" y="1412776"/>
          <a:ext cx="4528820" cy="5364480"/>
        </p:xfrm>
        <a:graphic>
          <a:graphicData uri="http://schemas.openxmlformats.org/drawingml/2006/table">
            <a:tbl>
              <a:tblPr firstRow="1" bandRow="1">
                <a:tableStyleId>{5C22544A-7EE6-4342-B048-85BDC9FD1C3A}</a:tableStyleId>
              </a:tblPr>
              <a:tblGrid>
                <a:gridCol w="675005"/>
                <a:gridCol w="1589405"/>
                <a:gridCol w="675005"/>
                <a:gridCol w="1589405"/>
              </a:tblGrid>
              <a:tr h="370840">
                <a:tc>
                  <a:txBody>
                    <a:bodyPr/>
                    <a:lstStyle/>
                    <a:p>
                      <a:pPr algn="ctr"/>
                      <a:r>
                        <a:rPr lang="zh-CN" altLang="en-US" sz="1200" dirty="0" smtClean="0">
                          <a:solidFill>
                            <a:schemeClr val="tx1"/>
                          </a:solidFill>
                        </a:rPr>
                        <a:t>移位数 </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zh-CN" altLang="en-US" sz="1200" dirty="0" smtClean="0">
                          <a:solidFill>
                            <a:schemeClr val="tx1"/>
                          </a:solidFill>
                        </a:rPr>
                        <a:t>密文子串</a:t>
                      </a:r>
                      <a:r>
                        <a:rPr lang="en-US" altLang="zh-CN" sz="1200" dirty="0" smtClean="0">
                          <a:solidFill>
                            <a:schemeClr val="tx1"/>
                          </a:solidFill>
                        </a:rPr>
                        <a:t>3</a:t>
                      </a:r>
                      <a:r>
                        <a:rPr lang="zh-CN" altLang="en-US" sz="1200" dirty="0" smtClean="0">
                          <a:solidFill>
                            <a:schemeClr val="tx1"/>
                          </a:solidFill>
                        </a:rPr>
                        <a:t>经过移位</a:t>
                      </a:r>
                      <a:endParaRPr lang="en-US" altLang="zh-CN" sz="1200" dirty="0" smtClean="0">
                        <a:solidFill>
                          <a:schemeClr val="tx1"/>
                        </a:solidFill>
                      </a:endParaRPr>
                    </a:p>
                    <a:p>
                      <a:pPr algn="ctr"/>
                      <a:r>
                        <a:rPr lang="zh-CN" altLang="en-US" sz="1200" dirty="0" smtClean="0">
                          <a:solidFill>
                            <a:schemeClr val="tx1"/>
                          </a:solidFill>
                        </a:rPr>
                        <a:t>加密后的拟重合指数</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zh-CN" altLang="en-US" sz="1200" dirty="0" smtClean="0">
                          <a:solidFill>
                            <a:schemeClr val="tx1"/>
                          </a:solidFill>
                        </a:rPr>
                        <a:t>移位数</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zh-CN" altLang="en-US" sz="1200" dirty="0" smtClean="0">
                          <a:solidFill>
                            <a:schemeClr val="tx1"/>
                          </a:solidFill>
                        </a:rPr>
                        <a:t>密文子串</a:t>
                      </a:r>
                      <a:r>
                        <a:rPr lang="en-US" altLang="zh-CN" sz="1200" dirty="0" smtClean="0">
                          <a:solidFill>
                            <a:schemeClr val="tx1"/>
                          </a:solidFill>
                        </a:rPr>
                        <a:t>3</a:t>
                      </a:r>
                      <a:r>
                        <a:rPr lang="zh-CN" altLang="en-US" sz="1200" dirty="0" smtClean="0">
                          <a:solidFill>
                            <a:schemeClr val="tx1"/>
                          </a:solidFill>
                        </a:rPr>
                        <a:t>经过移位</a:t>
                      </a:r>
                      <a:endParaRPr lang="en-US" altLang="zh-CN" sz="1200" dirty="0" smtClean="0">
                        <a:solidFill>
                          <a:schemeClr val="tx1"/>
                        </a:solidFill>
                      </a:endParaRPr>
                    </a:p>
                    <a:p>
                      <a:pPr algn="ctr"/>
                      <a:r>
                        <a:rPr lang="zh-CN" altLang="en-US" sz="1200" dirty="0" smtClean="0">
                          <a:solidFill>
                            <a:schemeClr val="tx1"/>
                          </a:solidFill>
                        </a:rPr>
                        <a:t>加密后的拟重合指数</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1(b)</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0.0387</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14</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0.0326</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2(c)</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0.0325</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15</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0.0348</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3(d)</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0.0324</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16</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0.0416</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4(e)</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0.0368</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17</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0.0392</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5 (</a:t>
                      </a:r>
                      <a:r>
                        <a:rPr lang="en-US" altLang="zh-CN" sz="2400" i="0" dirty="0" smtClean="0">
                          <a:solidFill>
                            <a:srgbClr val="FF0000"/>
                          </a:solidFill>
                          <a:effectLst>
                            <a:outerShdw blurRad="38100" dist="38100" dir="2700000" algn="tl">
                              <a:srgbClr val="000000">
                                <a:alpha val="43137"/>
                              </a:srgbClr>
                            </a:outerShdw>
                          </a:effectLst>
                        </a:rPr>
                        <a:t>f</a:t>
                      </a:r>
                      <a:r>
                        <a:rPr lang="en-US" altLang="zh-CN" sz="1200" dirty="0" smtClean="0">
                          <a:solidFill>
                            <a:schemeClr val="tx1"/>
                          </a:solidFill>
                        </a:rPr>
                        <a:t>)</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600" b="1" dirty="0" smtClean="0">
                          <a:solidFill>
                            <a:srgbClr val="FF0000"/>
                          </a:solidFill>
                        </a:rPr>
                        <a:t>0.0615</a:t>
                      </a:r>
                      <a:endParaRPr lang="zh-CN" altLang="en-US" sz="16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altLang="zh-CN" sz="1200" dirty="0" smtClean="0">
                          <a:solidFill>
                            <a:schemeClr val="tx1"/>
                          </a:solidFill>
                        </a:rPr>
                        <a:t>18</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0.0405</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6</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0.0433</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19</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0.0361</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7</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0.0332</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20</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0.0461</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8</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0.0279</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21</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0.0386</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9</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0.0468</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22</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0.0356</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10</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0.0384</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23</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0.0313</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11</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0.0365</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24</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0.0364</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12</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0.0356</a:t>
                      </a:r>
                      <a:r>
                        <a:rPr lang="zh-CN" altLang="en-US" sz="1200" baseline="0" dirty="0" smtClean="0">
                          <a:solidFill>
                            <a:schemeClr val="tx1"/>
                          </a:solidFill>
                        </a:rPr>
                        <a:t> </a:t>
                      </a:r>
                      <a:endParaRPr lang="zh-CN" altLang="en-US" sz="120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25</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0.0429</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gn="ctr"/>
                      <a:r>
                        <a:rPr lang="en-US" altLang="zh-CN" sz="1200" dirty="0" smtClean="0">
                          <a:solidFill>
                            <a:schemeClr val="tx1"/>
                          </a:solidFill>
                        </a:rPr>
                        <a:t>13</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0.0368</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26(a)</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altLang="zh-CN" sz="1200" dirty="0" smtClean="0">
                          <a:solidFill>
                            <a:schemeClr val="tx1"/>
                          </a:solidFill>
                        </a:rPr>
                        <a:t>0.0340</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
        <p:nvSpPr>
          <p:cNvPr id="8" name="TextBox 7"/>
          <p:cNvSpPr txBox="1"/>
          <p:nvPr/>
        </p:nvSpPr>
        <p:spPr>
          <a:xfrm>
            <a:off x="827584" y="4149080"/>
            <a:ext cx="7560840" cy="584775"/>
          </a:xfrm>
          <a:prstGeom prst="rect">
            <a:avLst/>
          </a:prstGeom>
          <a:solidFill>
            <a:schemeClr val="accent5">
              <a:lumMod val="40000"/>
              <a:lumOff val="60000"/>
            </a:schemeClr>
          </a:solidFill>
        </p:spPr>
        <p:txBody>
          <a:bodyPr wrap="square" rtlCol="0">
            <a:spAutoFit/>
          </a:bodyPr>
          <a:lstStyle/>
          <a:p>
            <a:pPr algn="ctr"/>
            <a:r>
              <a:rPr lang="zh-CN" altLang="en-US" sz="3200" b="1" dirty="0" smtClean="0">
                <a:solidFill>
                  <a:srgbClr val="FF0000"/>
                </a:solidFill>
                <a:effectLst>
                  <a:outerShdw blurRad="38100" dist="38100" dir="2700000" algn="tl">
                    <a:srgbClr val="000000">
                      <a:alpha val="43137"/>
                    </a:srgbClr>
                  </a:outerShdw>
                </a:effectLst>
              </a:rPr>
              <a:t>所以</a:t>
            </a:r>
            <a:r>
              <a:rPr lang="en-US" altLang="zh-CN" sz="3200" b="1" dirty="0" smtClean="0">
                <a:solidFill>
                  <a:srgbClr val="FF0000"/>
                </a:solidFill>
                <a:effectLst>
                  <a:outerShdw blurRad="38100" dist="38100" dir="2700000" algn="tl">
                    <a:srgbClr val="000000">
                      <a:alpha val="43137"/>
                    </a:srgbClr>
                  </a:outerShdw>
                </a:effectLst>
              </a:rPr>
              <a:t>Virginia</a:t>
            </a:r>
            <a:r>
              <a:rPr lang="zh-CN" altLang="en-US" sz="3200" b="1" dirty="0" smtClean="0">
                <a:solidFill>
                  <a:srgbClr val="FF0000"/>
                </a:solidFill>
                <a:effectLst>
                  <a:outerShdw blurRad="38100" dist="38100" dir="2700000" algn="tl">
                    <a:srgbClr val="000000">
                      <a:alpha val="43137"/>
                    </a:srgbClr>
                  </a:outerShdw>
                </a:effectLst>
              </a:rPr>
              <a:t>加密密钥中的第三个字母为</a:t>
            </a:r>
            <a:r>
              <a:rPr lang="en-US" altLang="zh-CN" sz="3200" b="1" dirty="0" smtClean="0">
                <a:solidFill>
                  <a:srgbClr val="FF0000"/>
                </a:solidFill>
                <a:effectLst>
                  <a:outerShdw blurRad="38100" dist="38100" dir="2700000" algn="tl">
                    <a:srgbClr val="000000">
                      <a:alpha val="43137"/>
                    </a:srgbClr>
                  </a:outerShdw>
                </a:effectLst>
              </a:rPr>
              <a:t>”f”</a:t>
            </a:r>
            <a:endParaRPr lang="zh-CN" altLang="en-US" sz="3200" b="1" dirty="0">
              <a:solidFill>
                <a:srgbClr val="FF0000"/>
              </a:solidFill>
              <a:effectLst>
                <a:outerShdw blurRad="38100" dist="38100" dir="2700000" algn="tl">
                  <a:srgbClr val="000000">
                    <a:alpha val="43137"/>
                  </a:srgbClr>
                </a:outerShdw>
              </a:effectLst>
            </a:endParaRPr>
          </a:p>
        </p:txBody>
      </p:sp>
      <p:sp>
        <p:nvSpPr>
          <p:cNvPr id="9" name="TextBox 8"/>
          <p:cNvSpPr txBox="1"/>
          <p:nvPr/>
        </p:nvSpPr>
        <p:spPr>
          <a:xfrm>
            <a:off x="395536" y="5301208"/>
            <a:ext cx="8496944" cy="954107"/>
          </a:xfrm>
          <a:prstGeom prst="rect">
            <a:avLst/>
          </a:prstGeom>
          <a:solidFill>
            <a:schemeClr val="accent5">
              <a:lumMod val="40000"/>
              <a:lumOff val="60000"/>
            </a:schemeClr>
          </a:solidFill>
        </p:spPr>
        <p:txBody>
          <a:bodyPr wrap="square" rtlCol="0">
            <a:spAutoFit/>
          </a:bodyPr>
          <a:lstStyle/>
          <a:p>
            <a:pPr algn="ctr"/>
            <a:r>
              <a:rPr lang="zh-CN" altLang="en-US" sz="2800" b="1" dirty="0" smtClean="0">
                <a:solidFill>
                  <a:srgbClr val="7030A0"/>
                </a:solidFill>
                <a:effectLst>
                  <a:outerShdw blurRad="38100" dist="38100" dir="2700000" algn="tl">
                    <a:srgbClr val="000000">
                      <a:alpha val="43137"/>
                    </a:srgbClr>
                  </a:outerShdw>
                </a:effectLst>
              </a:rPr>
              <a:t>依此类推，可求出</a:t>
            </a:r>
            <a:r>
              <a:rPr lang="en-US" altLang="zh-CN" sz="2800" b="1" dirty="0" smtClean="0">
                <a:solidFill>
                  <a:srgbClr val="7030A0"/>
                </a:solidFill>
                <a:effectLst>
                  <a:outerShdw blurRad="38100" dist="38100" dir="2700000" algn="tl">
                    <a:srgbClr val="000000">
                      <a:alpha val="43137"/>
                    </a:srgbClr>
                  </a:outerShdw>
                </a:effectLst>
              </a:rPr>
              <a:t>7</a:t>
            </a:r>
            <a:r>
              <a:rPr lang="zh-CN" altLang="en-US" sz="2800" b="1" dirty="0" smtClean="0">
                <a:solidFill>
                  <a:srgbClr val="7030A0"/>
                </a:solidFill>
                <a:effectLst>
                  <a:outerShdw blurRad="38100" dist="38100" dir="2700000" algn="tl">
                    <a:srgbClr val="000000">
                      <a:alpha val="43137"/>
                    </a:srgbClr>
                  </a:outerShdw>
                </a:effectLst>
              </a:rPr>
              <a:t>个密文子串的所对应的</a:t>
            </a:r>
            <a:r>
              <a:rPr lang="en-US" altLang="zh-CN" sz="2800" b="1" dirty="0" smtClean="0">
                <a:solidFill>
                  <a:srgbClr val="7030A0"/>
                </a:solidFill>
                <a:effectLst>
                  <a:outerShdw blurRad="38100" dist="38100" dir="2700000" algn="tl">
                    <a:srgbClr val="000000">
                      <a:alpha val="43137"/>
                    </a:srgbClr>
                  </a:outerShdw>
                </a:effectLst>
              </a:rPr>
              <a:t>Virginia</a:t>
            </a:r>
            <a:r>
              <a:rPr lang="zh-CN" altLang="en-US" sz="2800" b="1" dirty="0" smtClean="0">
                <a:solidFill>
                  <a:srgbClr val="7030A0"/>
                </a:solidFill>
                <a:effectLst>
                  <a:outerShdw blurRad="38100" dist="38100" dir="2700000" algn="tl">
                    <a:srgbClr val="000000">
                      <a:alpha val="43137"/>
                    </a:srgbClr>
                  </a:outerShdw>
                </a:effectLst>
              </a:rPr>
              <a:t>加密的密钥为</a:t>
            </a:r>
            <a:r>
              <a:rPr lang="en-US" altLang="zh-CN" sz="2800" b="1" dirty="0" smtClean="0">
                <a:solidFill>
                  <a:srgbClr val="7030A0"/>
                </a:solidFill>
                <a:effectLst>
                  <a:outerShdw blurRad="38100" dist="38100" dir="2700000" algn="tl">
                    <a:srgbClr val="000000">
                      <a:alpha val="43137"/>
                    </a:srgbClr>
                  </a:outerShdw>
                </a:effectLst>
              </a:rPr>
              <a:t>”</a:t>
            </a:r>
            <a:r>
              <a:rPr lang="en-US" altLang="zh-CN" sz="2800" b="1" dirty="0" err="1" smtClean="0">
                <a:solidFill>
                  <a:srgbClr val="7030A0"/>
                </a:solidFill>
                <a:effectLst>
                  <a:outerShdw blurRad="38100" dist="38100" dir="2700000" algn="tl">
                    <a:srgbClr val="000000">
                      <a:alpha val="43137"/>
                    </a:srgbClr>
                  </a:outerShdw>
                </a:effectLst>
              </a:rPr>
              <a:t>infosec</a:t>
            </a:r>
            <a:r>
              <a:rPr lang="en-US" altLang="zh-CN" sz="2800" b="1" dirty="0" smtClean="0">
                <a:solidFill>
                  <a:srgbClr val="7030A0"/>
                </a:solidFill>
                <a:effectLst>
                  <a:outerShdw blurRad="38100" dist="38100" dir="2700000" algn="tl">
                    <a:srgbClr val="000000">
                      <a:alpha val="43137"/>
                    </a:srgbClr>
                  </a:outerShdw>
                </a:effectLst>
              </a:rPr>
              <a:t>”</a:t>
            </a:r>
            <a:endParaRPr lang="zh-CN" altLang="en-US" sz="2800" b="1" dirty="0">
              <a:solidFill>
                <a:srgbClr val="7030A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bg/>
                                          </p:spTgt>
                                        </p:tgtEl>
                                        <p:attrNameLst>
                                          <p:attrName>style.visibility</p:attrName>
                                        </p:attrNameLst>
                                      </p:cBhvr>
                                      <p:to>
                                        <p:strVal val="visible"/>
                                      </p:to>
                                    </p:set>
                                    <p:anim calcmode="lin" valueType="num">
                                      <p:cBhvr additive="base">
                                        <p:cTn id="18" dur="500" fill="hold"/>
                                        <p:tgtEl>
                                          <p:spTgt spid="8">
                                            <p:bg/>
                                          </p:spTgt>
                                        </p:tgtEl>
                                        <p:attrNameLst>
                                          <p:attrName>ppt_x</p:attrName>
                                        </p:attrNameLst>
                                      </p:cBhvr>
                                      <p:tavLst>
                                        <p:tav tm="0">
                                          <p:val>
                                            <p:strVal val="#ppt_x"/>
                                          </p:val>
                                        </p:tav>
                                        <p:tav tm="100000">
                                          <p:val>
                                            <p:strVal val="#ppt_x"/>
                                          </p:val>
                                        </p:tav>
                                      </p:tavLst>
                                    </p:anim>
                                    <p:anim calcmode="lin" valueType="num">
                                      <p:cBhvr additive="base">
                                        <p:cTn id="19" dur="500" fill="hold"/>
                                        <p:tgtEl>
                                          <p:spTgt spid="8">
                                            <p:bg/>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9">
                                            <p:bg/>
                                          </p:spTgt>
                                        </p:tgtEl>
                                        <p:attrNameLst>
                                          <p:attrName>style.visibility</p:attrName>
                                        </p:attrNameLst>
                                      </p:cBhvr>
                                      <p:to>
                                        <p:strVal val="visible"/>
                                      </p:to>
                                    </p:set>
                                    <p:anim calcmode="lin" valueType="num">
                                      <p:cBhvr additive="base">
                                        <p:cTn id="28"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9" dur="500" fill="hold"/>
                                        <p:tgtEl>
                                          <p:spTgt spid="9">
                                            <p:bg/>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8" grpId="0" build="allAtOnce" animBg="1"/>
      <p:bldP spid="9" grpId="0" build="allAtOnce"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编程任务要求</a:t>
            </a:r>
            <a:endParaRPr lang="zh-CN" altLang="en-US" b="1" dirty="0">
              <a:solidFill>
                <a:srgbClr val="FF0000"/>
              </a:solidFill>
            </a:endParaRPr>
          </a:p>
        </p:txBody>
      </p:sp>
      <p:sp>
        <p:nvSpPr>
          <p:cNvPr id="3" name="内容占位符 2"/>
          <p:cNvSpPr>
            <a:spLocks noGrp="1"/>
          </p:cNvSpPr>
          <p:nvPr>
            <p:ph idx="1"/>
          </p:nvPr>
        </p:nvSpPr>
        <p:spPr/>
        <p:txBody>
          <a:bodyPr/>
          <a:lstStyle/>
          <a:p>
            <a:r>
              <a:rPr lang="zh-CN" altLang="en-US" b="1" dirty="0" smtClean="0"/>
              <a:t>编程语言为</a:t>
            </a:r>
            <a:r>
              <a:rPr lang="en-US" altLang="zh-CN" b="1" dirty="0" smtClean="0"/>
              <a:t>C</a:t>
            </a:r>
            <a:r>
              <a:rPr lang="zh-CN" altLang="en-US" b="1" dirty="0" smtClean="0"/>
              <a:t>语言。</a:t>
            </a:r>
            <a:endParaRPr lang="en-US" altLang="zh-CN" b="1" dirty="0" smtClean="0"/>
          </a:p>
          <a:p>
            <a:r>
              <a:rPr lang="zh-CN" altLang="en-US" b="1" dirty="0" smtClean="0"/>
              <a:t>实现对任意有意义的英文文本文件（</a:t>
            </a:r>
            <a:r>
              <a:rPr lang="en-US" altLang="zh-CN" b="1" dirty="0" smtClean="0"/>
              <a:t>*.txt</a:t>
            </a:r>
            <a:r>
              <a:rPr lang="zh-CN" altLang="en-US" b="1" dirty="0" smtClean="0"/>
              <a:t>）的</a:t>
            </a:r>
            <a:r>
              <a:rPr lang="en-US" altLang="zh-CN" b="1" dirty="0" smtClean="0"/>
              <a:t>Virginia</a:t>
            </a:r>
            <a:r>
              <a:rPr lang="zh-CN" altLang="en-US" b="1" dirty="0" smtClean="0"/>
              <a:t>加密、解密算法，其中</a:t>
            </a:r>
            <a:r>
              <a:rPr lang="zh-CN" altLang="en-US" b="1" dirty="0" smtClean="0">
                <a:solidFill>
                  <a:srgbClr val="FF0000"/>
                </a:solidFill>
              </a:rPr>
              <a:t>秘</a:t>
            </a:r>
            <a:r>
              <a:rPr lang="zh-CN" altLang="en-US" b="1" dirty="0" smtClean="0">
                <a:solidFill>
                  <a:srgbClr val="FF0000"/>
                </a:solidFill>
              </a:rPr>
              <a:t>钥</a:t>
            </a:r>
            <a:r>
              <a:rPr lang="zh-CN" altLang="en-US" b="1" dirty="0" smtClean="0"/>
              <a:t>是任意输入的一个字符串。</a:t>
            </a:r>
            <a:endParaRPr lang="en-US" altLang="zh-CN" b="1" dirty="0" smtClean="0"/>
          </a:p>
          <a:p>
            <a:r>
              <a:rPr lang="zh-CN" altLang="en-US" b="1" dirty="0" smtClean="0"/>
              <a:t>在不知道秘钥的情况下，对一个用</a:t>
            </a:r>
            <a:r>
              <a:rPr lang="en-US" altLang="zh-CN" b="1" dirty="0" smtClean="0"/>
              <a:t>Virginia</a:t>
            </a:r>
            <a:r>
              <a:rPr lang="zh-CN" altLang="en-US" b="1" dirty="0" smtClean="0"/>
              <a:t>加密</a:t>
            </a:r>
            <a:r>
              <a:rPr lang="zh-CN" altLang="en-US" b="1" dirty="0" smtClean="0"/>
              <a:t>算法生成的密文文本文件进行破解，包括破解秘钥、生成对应的明文。</a:t>
            </a:r>
            <a:endParaRPr lang="zh-CN" alt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276872"/>
            <a:ext cx="8229600" cy="1728192"/>
          </a:xfrm>
        </p:spPr>
        <p:txBody>
          <a:bodyPr>
            <a:noAutofit/>
          </a:bodyPr>
          <a:lstStyle/>
          <a:p>
            <a:r>
              <a:rPr lang="en-US" altLang="zh-CN" sz="6000" dirty="0" smtClean="0">
                <a:latin typeface="GungsuhChe" pitchFamily="49" charset="-127"/>
                <a:ea typeface="GungsuhChe" pitchFamily="49" charset="-127"/>
              </a:rPr>
              <a:t>The End</a:t>
            </a:r>
            <a:br>
              <a:rPr lang="en-US" altLang="zh-CN" sz="6000" dirty="0" smtClean="0">
                <a:latin typeface="GungsuhChe" pitchFamily="49" charset="-127"/>
                <a:ea typeface="GungsuhChe" pitchFamily="49" charset="-127"/>
              </a:rPr>
            </a:br>
            <a:r>
              <a:rPr lang="en-US" altLang="zh-CN" sz="6000" dirty="0" smtClean="0">
                <a:latin typeface="GungsuhChe" pitchFamily="49" charset="-127"/>
                <a:ea typeface="GungsuhChe" pitchFamily="49" charset="-127"/>
              </a:rPr>
              <a:t>Thank you!</a:t>
            </a:r>
            <a:endParaRPr lang="zh-CN" altLang="en-US" sz="6000" dirty="0">
              <a:latin typeface="GungsuhChe" pitchFamily="49" charset="-127"/>
              <a:ea typeface="GungsuhChe" pitchFamily="49" charset="-127"/>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Virginia</a:t>
            </a:r>
            <a:r>
              <a:rPr lang="zh-CN" altLang="en-US" dirty="0" smtClean="0"/>
              <a:t>加密算法</a:t>
            </a:r>
            <a:endParaRPr lang="zh-CN" altLang="en-US" dirty="0"/>
          </a:p>
        </p:txBody>
      </p:sp>
      <p:sp>
        <p:nvSpPr>
          <p:cNvPr id="3" name="内容占位符 2"/>
          <p:cNvSpPr>
            <a:spLocks noGrp="1"/>
          </p:cNvSpPr>
          <p:nvPr>
            <p:ph idx="1"/>
          </p:nvPr>
        </p:nvSpPr>
        <p:spPr/>
        <p:txBody>
          <a:bodyPr>
            <a:normAutofit/>
          </a:bodyPr>
          <a:lstStyle/>
          <a:p>
            <a:r>
              <a:rPr lang="zh-CN" altLang="en-US" sz="3600" b="1" dirty="0" smtClean="0">
                <a:latin typeface="Times New Roman" pitchFamily="18" charset="0"/>
                <a:cs typeface="Times New Roman" pitchFamily="18" charset="0"/>
              </a:rPr>
              <a:t>假设语言的字符集为</a:t>
            </a:r>
            <a:endParaRPr lang="en-US" altLang="zh-CN" sz="3600" b="1" dirty="0" smtClean="0">
              <a:latin typeface="Times New Roman" pitchFamily="18" charset="0"/>
              <a:cs typeface="Times New Roman" pitchFamily="18" charset="0"/>
            </a:endParaRPr>
          </a:p>
          <a:p>
            <a:pPr>
              <a:buNone/>
            </a:pPr>
            <a:r>
              <a:rPr lang="en-US" altLang="zh-CN" sz="3600" b="1" dirty="0" err="1" smtClean="0">
                <a:latin typeface="Times New Roman" pitchFamily="18" charset="0"/>
                <a:cs typeface="Times New Roman" pitchFamily="18" charset="0"/>
              </a:rPr>
              <a:t>Charset</a:t>
            </a:r>
            <a:r>
              <a:rPr lang="en-US" altLang="zh-CN" sz="3600" b="1" dirty="0" smtClean="0">
                <a:latin typeface="Times New Roman" pitchFamily="18" charset="0"/>
                <a:cs typeface="Times New Roman" pitchFamily="18" charset="0"/>
              </a:rPr>
              <a:t>[26]={‘a’, ’b’, …, ’z’}</a:t>
            </a:r>
          </a:p>
          <a:p>
            <a:pPr>
              <a:buNone/>
            </a:pPr>
            <a:r>
              <a:rPr lang="zh-CN" altLang="en-US" sz="3600" b="1" dirty="0" smtClean="0">
                <a:latin typeface="Times New Roman" pitchFamily="18" charset="0"/>
                <a:cs typeface="Times New Roman" pitchFamily="18" charset="0"/>
              </a:rPr>
              <a:t>       </a:t>
            </a:r>
            <a:r>
              <a:rPr lang="zh-CN" altLang="en-US" sz="3600" b="1" dirty="0" smtClean="0">
                <a:solidFill>
                  <a:srgbClr val="FF0000"/>
                </a:solidFill>
                <a:latin typeface="Times New Roman" pitchFamily="18" charset="0"/>
                <a:cs typeface="Times New Roman" pitchFamily="18" charset="0"/>
              </a:rPr>
              <a:t>字符集大小</a:t>
            </a:r>
            <a:r>
              <a:rPr lang="en-US" altLang="zh-CN" sz="3600" b="1" dirty="0" smtClean="0">
                <a:solidFill>
                  <a:srgbClr val="FF0000"/>
                </a:solidFill>
                <a:latin typeface="Times New Roman" pitchFamily="18" charset="0"/>
                <a:cs typeface="Times New Roman" pitchFamily="18" charset="0"/>
              </a:rPr>
              <a:t>=26</a:t>
            </a:r>
          </a:p>
          <a:p>
            <a:r>
              <a:rPr lang="zh-CN" altLang="en-US" sz="3600" b="1" dirty="0" smtClean="0">
                <a:latin typeface="Times New Roman" pitchFamily="18" charset="0"/>
                <a:cs typeface="Times New Roman" pitchFamily="18" charset="0"/>
              </a:rPr>
              <a:t>对应的字符编码为</a:t>
            </a:r>
            <a:endParaRPr lang="en-US" altLang="zh-CN" sz="3600" b="1" dirty="0" smtClean="0">
              <a:latin typeface="Times New Roman" pitchFamily="18" charset="0"/>
              <a:cs typeface="Times New Roman" pitchFamily="18" charset="0"/>
            </a:endParaRPr>
          </a:p>
          <a:p>
            <a:pPr>
              <a:buNone/>
            </a:pPr>
            <a:r>
              <a:rPr lang="en-US" altLang="zh-CN" sz="3600" b="1" dirty="0" smtClean="0">
                <a:latin typeface="Times New Roman" pitchFamily="18" charset="0"/>
                <a:cs typeface="Times New Roman" pitchFamily="18" charset="0"/>
              </a:rPr>
              <a:t>Coding[26]={0, 1, …, 25}</a:t>
            </a:r>
          </a:p>
          <a:p>
            <a:pPr>
              <a:buNone/>
            </a:pPr>
            <a:endParaRPr lang="zh-CN" alt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Virginia</a:t>
            </a:r>
            <a:r>
              <a:rPr lang="zh-CN" altLang="en-US" dirty="0" smtClean="0"/>
              <a:t>加密算法</a:t>
            </a:r>
            <a:endParaRPr lang="zh-CN" altLang="en-US" dirty="0"/>
          </a:p>
        </p:txBody>
      </p:sp>
      <p:sp>
        <p:nvSpPr>
          <p:cNvPr id="3" name="内容占位符 2"/>
          <p:cNvSpPr>
            <a:spLocks noGrp="1"/>
          </p:cNvSpPr>
          <p:nvPr>
            <p:ph idx="1"/>
          </p:nvPr>
        </p:nvSpPr>
        <p:spPr>
          <a:xfrm>
            <a:off x="457200" y="1268760"/>
            <a:ext cx="8229600" cy="5400600"/>
          </a:xfrm>
        </p:spPr>
        <p:txBody>
          <a:bodyPr>
            <a:normAutofit lnSpcReduction="10000"/>
          </a:bodyPr>
          <a:lstStyle/>
          <a:p>
            <a:r>
              <a:rPr lang="en-US" altLang="zh-CN" sz="3600" dirty="0" smtClean="0"/>
              <a:t>Virginia</a:t>
            </a:r>
            <a:r>
              <a:rPr lang="zh-CN" altLang="en-US" sz="3600" dirty="0" smtClean="0"/>
              <a:t>加密算法是对明文进行加密的过程中依照密钥的指示轮流使用多个单表代替密码。</a:t>
            </a:r>
            <a:endParaRPr lang="en-US" altLang="zh-CN" sz="3600" dirty="0" smtClean="0"/>
          </a:p>
          <a:p>
            <a:r>
              <a:rPr lang="zh-CN" altLang="en-US" sz="3600" b="1" dirty="0" smtClean="0"/>
              <a:t>设明文串为</a:t>
            </a:r>
            <a:r>
              <a:rPr lang="zh-CN" altLang="en-US" sz="3600" dirty="0" smtClean="0"/>
              <a:t>：</a:t>
            </a:r>
            <a:endParaRPr lang="en-US" altLang="zh-CN" sz="3600" dirty="0" smtClean="0"/>
          </a:p>
          <a:p>
            <a:pPr>
              <a:buNone/>
            </a:pPr>
            <a:r>
              <a:rPr lang="en-US" altLang="zh-CN" sz="3600" i="1" dirty="0" smtClean="0">
                <a:latin typeface="Times New Roman" pitchFamily="18" charset="0"/>
                <a:cs typeface="Times New Roman" pitchFamily="18" charset="0"/>
              </a:rPr>
              <a:t>M=m</a:t>
            </a:r>
            <a:r>
              <a:rPr lang="en-US" altLang="zh-CN" sz="3600" i="1" baseline="-25000" dirty="0" smtClean="0">
                <a:latin typeface="Times New Roman" pitchFamily="18" charset="0"/>
                <a:cs typeface="Times New Roman" pitchFamily="18" charset="0"/>
              </a:rPr>
              <a:t>1</a:t>
            </a:r>
            <a:r>
              <a:rPr lang="en-US" altLang="zh-CN" sz="3600" i="1" dirty="0" smtClean="0">
                <a:latin typeface="Times New Roman" pitchFamily="18" charset="0"/>
                <a:cs typeface="Times New Roman" pitchFamily="18" charset="0"/>
              </a:rPr>
              <a:t>m</a:t>
            </a:r>
            <a:r>
              <a:rPr lang="en-US" altLang="zh-CN" sz="3600" i="1" baseline="-25000" dirty="0" smtClean="0">
                <a:latin typeface="Times New Roman" pitchFamily="18" charset="0"/>
                <a:cs typeface="Times New Roman" pitchFamily="18" charset="0"/>
              </a:rPr>
              <a:t>2</a:t>
            </a:r>
            <a:r>
              <a:rPr lang="en-US" altLang="zh-CN" sz="3600" i="1" dirty="0" smtClean="0">
                <a:latin typeface="Times New Roman" pitchFamily="18" charset="0"/>
                <a:cs typeface="Times New Roman" pitchFamily="18" charset="0"/>
              </a:rPr>
              <a:t>…</a:t>
            </a:r>
            <a:r>
              <a:rPr lang="en-US" altLang="zh-CN" sz="3600" i="1" dirty="0" err="1" smtClean="0">
                <a:latin typeface="Times New Roman" pitchFamily="18" charset="0"/>
                <a:cs typeface="Times New Roman" pitchFamily="18" charset="0"/>
              </a:rPr>
              <a:t>m</a:t>
            </a:r>
            <a:r>
              <a:rPr lang="en-US" altLang="zh-CN" sz="3600" i="1" baseline="-25000" dirty="0" err="1" smtClean="0">
                <a:latin typeface="Times New Roman" pitchFamily="18" charset="0"/>
                <a:cs typeface="Times New Roman" pitchFamily="18" charset="0"/>
              </a:rPr>
              <a:t>n</a:t>
            </a:r>
            <a:r>
              <a:rPr lang="zh-CN" altLang="en-US" sz="3600" i="1" dirty="0" smtClean="0">
                <a:latin typeface="Times New Roman" pitchFamily="18" charset="0"/>
                <a:cs typeface="Times New Roman" pitchFamily="18" charset="0"/>
              </a:rPr>
              <a:t>，</a:t>
            </a:r>
            <a:r>
              <a:rPr lang="en-US" altLang="zh-CN" sz="3600" i="1" dirty="0" smtClean="0">
                <a:latin typeface="Times New Roman" pitchFamily="18" charset="0"/>
                <a:cs typeface="Times New Roman" pitchFamily="18" charset="0"/>
              </a:rPr>
              <a:t>m</a:t>
            </a:r>
            <a:r>
              <a:rPr lang="en-US" altLang="zh-CN" sz="3600" i="1" baseline="-25000" dirty="0" smtClean="0">
                <a:latin typeface="Times New Roman" pitchFamily="18" charset="0"/>
                <a:cs typeface="Times New Roman" pitchFamily="18" charset="0"/>
              </a:rPr>
              <a:t>i</a:t>
            </a:r>
            <a:r>
              <a:rPr lang="zh-CN" altLang="en-US" sz="3600" dirty="0" smtClean="0">
                <a:latin typeface="Times New Roman" pitchFamily="18" charset="0"/>
                <a:cs typeface="Times New Roman" pitchFamily="18" charset="0"/>
              </a:rPr>
              <a:t>∈</a:t>
            </a:r>
            <a:r>
              <a:rPr lang="en-US" altLang="zh-CN" sz="3600" dirty="0" err="1" smtClean="0">
                <a:latin typeface="Times New Roman" pitchFamily="18" charset="0"/>
                <a:cs typeface="Times New Roman" pitchFamily="18" charset="0"/>
              </a:rPr>
              <a:t>charset</a:t>
            </a:r>
            <a:r>
              <a:rPr lang="en-US" altLang="zh-CN" sz="3600" dirty="0" smtClean="0">
                <a:latin typeface="Times New Roman" pitchFamily="18" charset="0"/>
                <a:cs typeface="Times New Roman" pitchFamily="18" charset="0"/>
              </a:rPr>
              <a:t>, </a:t>
            </a:r>
            <a:r>
              <a:rPr lang="en-US" altLang="zh-CN" sz="3600" i="1" dirty="0" smtClean="0">
                <a:latin typeface="Times New Roman" pitchFamily="18" charset="0"/>
                <a:cs typeface="Times New Roman" pitchFamily="18" charset="0"/>
              </a:rPr>
              <a:t>n</a:t>
            </a:r>
            <a:r>
              <a:rPr lang="zh-CN" altLang="en-US" sz="3600" dirty="0" smtClean="0">
                <a:latin typeface="Times New Roman" pitchFamily="18" charset="0"/>
                <a:cs typeface="Times New Roman" pitchFamily="18" charset="0"/>
              </a:rPr>
              <a:t>是明文长度</a:t>
            </a:r>
            <a:endParaRPr lang="en-US" altLang="zh-CN" sz="3600" dirty="0" smtClean="0">
              <a:latin typeface="Times New Roman" pitchFamily="18" charset="0"/>
              <a:cs typeface="Times New Roman" pitchFamily="18" charset="0"/>
            </a:endParaRPr>
          </a:p>
          <a:p>
            <a:r>
              <a:rPr lang="zh-CN" altLang="en-US" sz="3600" b="1" dirty="0" smtClean="0">
                <a:latin typeface="Times New Roman" pitchFamily="18" charset="0"/>
                <a:cs typeface="Times New Roman" pitchFamily="18" charset="0"/>
              </a:rPr>
              <a:t>秘钥为</a:t>
            </a:r>
            <a:r>
              <a:rPr lang="zh-CN" altLang="en-US" sz="3600" dirty="0" smtClean="0">
                <a:latin typeface="Times New Roman" pitchFamily="18" charset="0"/>
                <a:cs typeface="Times New Roman" pitchFamily="18" charset="0"/>
              </a:rPr>
              <a:t>：</a:t>
            </a:r>
            <a:endParaRPr lang="en-US" altLang="zh-CN" sz="3600" dirty="0" smtClean="0">
              <a:latin typeface="Times New Roman" pitchFamily="18" charset="0"/>
              <a:cs typeface="Times New Roman" pitchFamily="18" charset="0"/>
            </a:endParaRPr>
          </a:p>
          <a:p>
            <a:pPr>
              <a:buNone/>
            </a:pPr>
            <a:r>
              <a:rPr lang="en-US" altLang="zh-CN" sz="3600" i="1" dirty="0" smtClean="0">
                <a:latin typeface="Times New Roman" pitchFamily="18" charset="0"/>
                <a:cs typeface="Times New Roman" pitchFamily="18" charset="0"/>
              </a:rPr>
              <a:t>K=k</a:t>
            </a:r>
            <a:r>
              <a:rPr lang="en-US" altLang="zh-CN" sz="3600" i="1" baseline="-25000" dirty="0" smtClean="0">
                <a:latin typeface="Times New Roman" pitchFamily="18" charset="0"/>
                <a:cs typeface="Times New Roman" pitchFamily="18" charset="0"/>
              </a:rPr>
              <a:t>1</a:t>
            </a:r>
            <a:r>
              <a:rPr lang="en-US" altLang="zh-CN" sz="3600" i="1" dirty="0" smtClean="0">
                <a:latin typeface="Times New Roman" pitchFamily="18" charset="0"/>
                <a:cs typeface="Times New Roman" pitchFamily="18" charset="0"/>
              </a:rPr>
              <a:t>k</a:t>
            </a:r>
            <a:r>
              <a:rPr lang="en-US" altLang="zh-CN" sz="3600" i="1" baseline="-25000" dirty="0" smtClean="0">
                <a:latin typeface="Times New Roman" pitchFamily="18" charset="0"/>
                <a:cs typeface="Times New Roman" pitchFamily="18" charset="0"/>
              </a:rPr>
              <a:t>2</a:t>
            </a:r>
            <a:r>
              <a:rPr lang="en-US" altLang="zh-CN" sz="3600" i="1" dirty="0" smtClean="0">
                <a:latin typeface="Times New Roman" pitchFamily="18" charset="0"/>
                <a:cs typeface="Times New Roman" pitchFamily="18" charset="0"/>
              </a:rPr>
              <a:t>…</a:t>
            </a:r>
            <a:r>
              <a:rPr lang="en-US" altLang="zh-CN" sz="3600" i="1" dirty="0" err="1" smtClean="0">
                <a:latin typeface="Times New Roman" pitchFamily="18" charset="0"/>
                <a:cs typeface="Times New Roman" pitchFamily="18" charset="0"/>
              </a:rPr>
              <a:t>k</a:t>
            </a:r>
            <a:r>
              <a:rPr lang="en-US" altLang="zh-CN" sz="3600" i="1" baseline="-25000" dirty="0" err="1" smtClean="0">
                <a:latin typeface="Times New Roman" pitchFamily="18" charset="0"/>
                <a:cs typeface="Times New Roman" pitchFamily="18" charset="0"/>
              </a:rPr>
              <a:t>d</a:t>
            </a:r>
            <a:r>
              <a:rPr lang="zh-CN" altLang="en-US" sz="3600" dirty="0" smtClean="0">
                <a:latin typeface="Times New Roman" pitchFamily="18" charset="0"/>
                <a:cs typeface="Times New Roman" pitchFamily="18" charset="0"/>
              </a:rPr>
              <a:t>，</a:t>
            </a:r>
            <a:r>
              <a:rPr lang="en-US" altLang="zh-CN" sz="3600" i="1" dirty="0" err="1" smtClean="0">
                <a:latin typeface="Times New Roman" pitchFamily="18" charset="0"/>
                <a:cs typeface="Times New Roman" pitchFamily="18" charset="0"/>
              </a:rPr>
              <a:t>k</a:t>
            </a:r>
            <a:r>
              <a:rPr lang="en-US" altLang="zh-CN" sz="3600" i="1" baseline="-25000" dirty="0" err="1" smtClean="0">
                <a:latin typeface="Times New Roman" pitchFamily="18" charset="0"/>
                <a:cs typeface="Times New Roman" pitchFamily="18" charset="0"/>
              </a:rPr>
              <a:t>i</a:t>
            </a:r>
            <a:r>
              <a:rPr lang="zh-CN" altLang="en-US" sz="3600" dirty="0" smtClean="0">
                <a:latin typeface="Times New Roman" pitchFamily="18" charset="0"/>
                <a:cs typeface="Times New Roman" pitchFamily="18" charset="0"/>
              </a:rPr>
              <a:t>∈</a:t>
            </a:r>
            <a:r>
              <a:rPr lang="en-US" altLang="zh-CN" sz="3600" dirty="0" err="1" smtClean="0">
                <a:latin typeface="Times New Roman" pitchFamily="18" charset="0"/>
                <a:cs typeface="Times New Roman" pitchFamily="18" charset="0"/>
              </a:rPr>
              <a:t>charset</a:t>
            </a:r>
            <a:r>
              <a:rPr lang="en-US" altLang="zh-CN" sz="3600" dirty="0" smtClean="0">
                <a:latin typeface="Times New Roman" pitchFamily="18" charset="0"/>
                <a:cs typeface="Times New Roman" pitchFamily="18" charset="0"/>
              </a:rPr>
              <a:t>, </a:t>
            </a:r>
            <a:r>
              <a:rPr lang="en-US" altLang="zh-CN" sz="3600" b="1" i="1" dirty="0" smtClean="0">
                <a:solidFill>
                  <a:srgbClr val="FF0000"/>
                </a:solidFill>
                <a:latin typeface="Times New Roman" pitchFamily="18" charset="0"/>
                <a:cs typeface="Times New Roman" pitchFamily="18" charset="0"/>
              </a:rPr>
              <a:t>d</a:t>
            </a:r>
            <a:r>
              <a:rPr lang="zh-CN" altLang="en-US" sz="3600" b="1" dirty="0" smtClean="0">
                <a:solidFill>
                  <a:srgbClr val="FF0000"/>
                </a:solidFill>
                <a:latin typeface="Times New Roman" pitchFamily="18" charset="0"/>
                <a:cs typeface="Times New Roman" pitchFamily="18" charset="0"/>
              </a:rPr>
              <a:t>是秘钥长度</a:t>
            </a:r>
            <a:endParaRPr lang="en-US" altLang="zh-CN" sz="3600" b="1" dirty="0" smtClean="0">
              <a:solidFill>
                <a:srgbClr val="FF0000"/>
              </a:solidFill>
              <a:latin typeface="Times New Roman" pitchFamily="18" charset="0"/>
              <a:cs typeface="Times New Roman" pitchFamily="18" charset="0"/>
            </a:endParaRPr>
          </a:p>
          <a:p>
            <a:r>
              <a:rPr lang="zh-CN" altLang="en-US" sz="3600" b="1" dirty="0" smtClean="0">
                <a:latin typeface="Times New Roman" pitchFamily="18" charset="0"/>
                <a:cs typeface="Times New Roman" pitchFamily="18" charset="0"/>
              </a:rPr>
              <a:t>密文为</a:t>
            </a:r>
            <a:r>
              <a:rPr lang="zh-CN" altLang="en-US" sz="3600" dirty="0" smtClean="0">
                <a:latin typeface="Times New Roman" pitchFamily="18" charset="0"/>
                <a:cs typeface="Times New Roman" pitchFamily="18" charset="0"/>
              </a:rPr>
              <a:t>：</a:t>
            </a:r>
            <a:endParaRPr lang="en-US" altLang="zh-CN" sz="3600" dirty="0" smtClean="0">
              <a:latin typeface="Times New Roman" pitchFamily="18" charset="0"/>
              <a:cs typeface="Times New Roman" pitchFamily="18" charset="0"/>
            </a:endParaRPr>
          </a:p>
          <a:p>
            <a:pPr>
              <a:buNone/>
            </a:pPr>
            <a:r>
              <a:rPr lang="en-US" altLang="zh-CN" sz="3600" i="1" dirty="0" smtClean="0">
                <a:latin typeface="Times New Roman" pitchFamily="18" charset="0"/>
                <a:cs typeface="Times New Roman" pitchFamily="18" charset="0"/>
              </a:rPr>
              <a:t>C=c</a:t>
            </a:r>
            <a:r>
              <a:rPr lang="en-US" altLang="zh-CN" sz="3600" i="1" baseline="-25000" dirty="0" smtClean="0">
                <a:latin typeface="Times New Roman" pitchFamily="18" charset="0"/>
                <a:cs typeface="Times New Roman" pitchFamily="18" charset="0"/>
              </a:rPr>
              <a:t>1</a:t>
            </a:r>
            <a:r>
              <a:rPr lang="en-US" altLang="zh-CN" sz="3600" i="1" dirty="0" smtClean="0">
                <a:latin typeface="Times New Roman" pitchFamily="18" charset="0"/>
                <a:cs typeface="Times New Roman" pitchFamily="18" charset="0"/>
              </a:rPr>
              <a:t>c</a:t>
            </a:r>
            <a:r>
              <a:rPr lang="en-US" altLang="zh-CN" sz="3600" i="1" baseline="-25000" dirty="0" smtClean="0">
                <a:latin typeface="Times New Roman" pitchFamily="18" charset="0"/>
                <a:cs typeface="Times New Roman" pitchFamily="18" charset="0"/>
              </a:rPr>
              <a:t>2</a:t>
            </a:r>
            <a:r>
              <a:rPr lang="en-US" altLang="zh-CN" sz="3600" i="1" dirty="0" smtClean="0">
                <a:latin typeface="Times New Roman" pitchFamily="18" charset="0"/>
                <a:cs typeface="Times New Roman" pitchFamily="18" charset="0"/>
              </a:rPr>
              <a:t>…</a:t>
            </a:r>
            <a:r>
              <a:rPr lang="en-US" altLang="zh-CN" sz="3600" i="1" dirty="0" err="1" smtClean="0">
                <a:latin typeface="Times New Roman" pitchFamily="18" charset="0"/>
                <a:cs typeface="Times New Roman" pitchFamily="18" charset="0"/>
              </a:rPr>
              <a:t>c</a:t>
            </a:r>
            <a:r>
              <a:rPr lang="en-US" altLang="zh-CN" sz="3600" i="1" baseline="-25000" dirty="0" err="1" smtClean="0">
                <a:latin typeface="Times New Roman" pitchFamily="18" charset="0"/>
                <a:cs typeface="Times New Roman" pitchFamily="18" charset="0"/>
              </a:rPr>
              <a:t>n</a:t>
            </a:r>
            <a:r>
              <a:rPr lang="zh-CN" altLang="en-US" sz="3600" i="1" dirty="0" smtClean="0">
                <a:latin typeface="Times New Roman" pitchFamily="18" charset="0"/>
                <a:cs typeface="Times New Roman" pitchFamily="18" charset="0"/>
              </a:rPr>
              <a:t>，</a:t>
            </a:r>
            <a:r>
              <a:rPr lang="en-US" altLang="zh-CN" sz="3600" i="1" dirty="0" err="1" smtClean="0">
                <a:latin typeface="Times New Roman" pitchFamily="18" charset="0"/>
                <a:cs typeface="Times New Roman" pitchFamily="18" charset="0"/>
              </a:rPr>
              <a:t>c</a:t>
            </a:r>
            <a:r>
              <a:rPr lang="en-US" altLang="zh-CN" sz="3600" i="1" baseline="-25000" dirty="0" err="1" smtClean="0">
                <a:latin typeface="Times New Roman" pitchFamily="18" charset="0"/>
                <a:cs typeface="Times New Roman" pitchFamily="18" charset="0"/>
              </a:rPr>
              <a:t>i</a:t>
            </a:r>
            <a:r>
              <a:rPr lang="zh-CN" altLang="en-US" sz="3600" dirty="0" smtClean="0">
                <a:latin typeface="Times New Roman" pitchFamily="18" charset="0"/>
                <a:cs typeface="Times New Roman" pitchFamily="18" charset="0"/>
              </a:rPr>
              <a:t>∈</a:t>
            </a:r>
            <a:r>
              <a:rPr lang="en-US" altLang="zh-CN" sz="3600" dirty="0" err="1" smtClean="0">
                <a:latin typeface="Times New Roman" pitchFamily="18" charset="0"/>
                <a:cs typeface="Times New Roman" pitchFamily="18" charset="0"/>
              </a:rPr>
              <a:t>charset</a:t>
            </a:r>
            <a:r>
              <a:rPr lang="en-US" altLang="zh-CN" sz="3600" dirty="0" smtClean="0">
                <a:latin typeface="Times New Roman" pitchFamily="18" charset="0"/>
                <a:cs typeface="Times New Roman" pitchFamily="18" charset="0"/>
              </a:rPr>
              <a:t>, </a:t>
            </a:r>
            <a:r>
              <a:rPr lang="en-US" altLang="zh-CN" sz="3600" i="1" dirty="0" smtClean="0">
                <a:latin typeface="Times New Roman" pitchFamily="18" charset="0"/>
                <a:cs typeface="Times New Roman" pitchFamily="18" charset="0"/>
              </a:rPr>
              <a:t>n</a:t>
            </a:r>
            <a:r>
              <a:rPr lang="zh-CN" altLang="en-US" sz="3600" dirty="0" smtClean="0">
                <a:latin typeface="Times New Roman" pitchFamily="18" charset="0"/>
                <a:cs typeface="Times New Roman" pitchFamily="18" charset="0"/>
              </a:rPr>
              <a:t>是密文长度</a:t>
            </a:r>
            <a:endParaRPr lang="en-US" altLang="zh-CN" sz="3600" dirty="0" smtClean="0">
              <a:latin typeface="Times New Roman" pitchFamily="18" charset="0"/>
              <a:cs typeface="Times New Roman" pitchFamily="18" charset="0"/>
            </a:endParaRPr>
          </a:p>
          <a:p>
            <a:pPr>
              <a:buNone/>
            </a:pPr>
            <a:endParaRPr lang="en-US" altLang="zh-CN" sz="3600" dirty="0" smtClean="0">
              <a:latin typeface="Times New Roman" pitchFamily="18" charset="0"/>
              <a:cs typeface="Times New Roman" pitchFamily="18" charset="0"/>
            </a:endParaRPr>
          </a:p>
          <a:p>
            <a:pPr>
              <a:buNone/>
            </a:pPr>
            <a:endParaRPr lang="en-US" altLang="zh-CN" sz="3600" dirty="0" smtClean="0"/>
          </a:p>
          <a:p>
            <a:pPr>
              <a:buNone/>
            </a:pPr>
            <a:endParaRPr lang="en-US" altLang="zh-CN" sz="3600" dirty="0" smtClean="0"/>
          </a:p>
          <a:p>
            <a:pPr>
              <a:buNone/>
            </a:pPr>
            <a:endParaRPr lang="zh-CN" alt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Virginia</a:t>
            </a:r>
            <a:r>
              <a:rPr lang="zh-CN" altLang="en-US" dirty="0" smtClean="0"/>
              <a:t>加密算法</a:t>
            </a:r>
            <a:endParaRPr lang="zh-CN" altLang="en-US" dirty="0"/>
          </a:p>
        </p:txBody>
      </p:sp>
      <p:sp>
        <p:nvSpPr>
          <p:cNvPr id="3" name="内容占位符 2"/>
          <p:cNvSpPr>
            <a:spLocks noGrp="1"/>
          </p:cNvSpPr>
          <p:nvPr>
            <p:ph idx="1"/>
          </p:nvPr>
        </p:nvSpPr>
        <p:spPr>
          <a:xfrm>
            <a:off x="457200" y="1556792"/>
            <a:ext cx="8229600" cy="2016224"/>
          </a:xfrm>
        </p:spPr>
        <p:txBody>
          <a:bodyPr>
            <a:normAutofit fontScale="85000" lnSpcReduction="20000"/>
          </a:bodyPr>
          <a:lstStyle/>
          <a:p>
            <a:r>
              <a:rPr lang="zh-CN" altLang="en-US" sz="3600" b="1" dirty="0" smtClean="0">
                <a:solidFill>
                  <a:srgbClr val="FF0000"/>
                </a:solidFill>
              </a:rPr>
              <a:t>加密算法：</a:t>
            </a:r>
            <a:endParaRPr lang="en-US" altLang="zh-CN" sz="3600" b="1" dirty="0" smtClean="0">
              <a:solidFill>
                <a:srgbClr val="FF0000"/>
              </a:solidFill>
            </a:endParaRPr>
          </a:p>
          <a:p>
            <a:pPr algn="ctr">
              <a:buNone/>
            </a:pPr>
            <a:r>
              <a:rPr lang="en-US" altLang="zh-CN" sz="4200" b="1" i="1" dirty="0" err="1" smtClean="0">
                <a:latin typeface="Times New Roman" pitchFamily="18" charset="0"/>
                <a:cs typeface="Times New Roman" pitchFamily="18" charset="0"/>
              </a:rPr>
              <a:t>c</a:t>
            </a:r>
            <a:r>
              <a:rPr lang="en-US" altLang="zh-CN" sz="4200" b="1" i="1" baseline="-25000" dirty="0" err="1" smtClean="0">
                <a:latin typeface="Times New Roman" pitchFamily="18" charset="0"/>
                <a:cs typeface="Times New Roman" pitchFamily="18" charset="0"/>
              </a:rPr>
              <a:t>j+td</a:t>
            </a:r>
            <a:r>
              <a:rPr lang="en-US" altLang="zh-CN" sz="4200" b="1" i="1" dirty="0" smtClean="0">
                <a:latin typeface="Times New Roman" pitchFamily="18" charset="0"/>
                <a:cs typeface="Times New Roman" pitchFamily="18" charset="0"/>
              </a:rPr>
              <a:t>=</a:t>
            </a:r>
            <a:r>
              <a:rPr lang="en-US" altLang="zh-CN" sz="4200" b="1" dirty="0" smtClean="0">
                <a:latin typeface="Times New Roman" pitchFamily="18" charset="0"/>
                <a:cs typeface="Times New Roman" pitchFamily="18" charset="0"/>
              </a:rPr>
              <a:t>(</a:t>
            </a:r>
            <a:r>
              <a:rPr lang="en-US" altLang="zh-CN" sz="4200" b="1" i="1" dirty="0" err="1" smtClean="0">
                <a:latin typeface="Times New Roman" pitchFamily="18" charset="0"/>
                <a:cs typeface="Times New Roman" pitchFamily="18" charset="0"/>
              </a:rPr>
              <a:t>m</a:t>
            </a:r>
            <a:r>
              <a:rPr lang="en-US" altLang="zh-CN" sz="4200" b="1" i="1" baseline="-25000" dirty="0" err="1" smtClean="0">
                <a:latin typeface="Times New Roman" pitchFamily="18" charset="0"/>
                <a:cs typeface="Times New Roman" pitchFamily="18" charset="0"/>
              </a:rPr>
              <a:t>j+td</a:t>
            </a:r>
            <a:r>
              <a:rPr lang="en-US" altLang="zh-CN" sz="4200" b="1" dirty="0" err="1" smtClean="0">
                <a:latin typeface="Times New Roman" pitchFamily="18" charset="0"/>
                <a:cs typeface="Times New Roman" pitchFamily="18" charset="0"/>
              </a:rPr>
              <a:t>+</a:t>
            </a:r>
            <a:r>
              <a:rPr lang="en-US" altLang="zh-CN" sz="4200" b="1" i="1" dirty="0" err="1" smtClean="0">
                <a:latin typeface="Times New Roman" pitchFamily="18" charset="0"/>
                <a:cs typeface="Times New Roman" pitchFamily="18" charset="0"/>
              </a:rPr>
              <a:t>k</a:t>
            </a:r>
            <a:r>
              <a:rPr lang="en-US" altLang="zh-CN" sz="4200" b="1" i="1" baseline="-25000" dirty="0" err="1" smtClean="0">
                <a:latin typeface="Times New Roman" pitchFamily="18" charset="0"/>
                <a:cs typeface="Times New Roman" pitchFamily="18" charset="0"/>
              </a:rPr>
              <a:t>j</a:t>
            </a:r>
            <a:r>
              <a:rPr lang="en-US" altLang="zh-CN" sz="4200" b="1" i="1" dirty="0" smtClean="0">
                <a:latin typeface="Times New Roman" pitchFamily="18" charset="0"/>
                <a:cs typeface="Times New Roman" pitchFamily="18" charset="0"/>
              </a:rPr>
              <a:t> </a:t>
            </a:r>
            <a:r>
              <a:rPr lang="en-US" altLang="zh-CN" sz="4200" b="1" dirty="0" smtClean="0">
                <a:latin typeface="Times New Roman" pitchFamily="18" charset="0"/>
                <a:cs typeface="Times New Roman" pitchFamily="18" charset="0"/>
              </a:rPr>
              <a:t>) </a:t>
            </a:r>
            <a:r>
              <a:rPr lang="en-US" altLang="zh-CN" sz="4200" b="1" i="1" dirty="0" smtClean="0">
                <a:latin typeface="Times New Roman" pitchFamily="18" charset="0"/>
                <a:cs typeface="Times New Roman" pitchFamily="18" charset="0"/>
              </a:rPr>
              <a:t>mod 26</a:t>
            </a:r>
          </a:p>
          <a:p>
            <a:pPr algn="ctr">
              <a:buNone/>
            </a:pPr>
            <a:r>
              <a:rPr lang="en-US" altLang="zh-CN" sz="3600" i="1" dirty="0" smtClean="0">
                <a:latin typeface="Times New Roman" pitchFamily="18" charset="0"/>
                <a:cs typeface="Times New Roman" pitchFamily="18" charset="0"/>
              </a:rPr>
              <a:t>j</a:t>
            </a:r>
            <a:r>
              <a:rPr lang="en-US" altLang="zh-CN" sz="3600" dirty="0" smtClean="0">
                <a:latin typeface="Times New Roman" pitchFamily="18" charset="0"/>
                <a:cs typeface="Times New Roman" pitchFamily="18" charset="0"/>
              </a:rPr>
              <a:t>=1…</a:t>
            </a:r>
            <a:r>
              <a:rPr lang="en-US" altLang="zh-CN" sz="3600" i="1" dirty="0" smtClean="0">
                <a:latin typeface="Times New Roman" pitchFamily="18" charset="0"/>
                <a:cs typeface="Times New Roman" pitchFamily="18" charset="0"/>
              </a:rPr>
              <a:t>d</a:t>
            </a:r>
            <a:r>
              <a:rPr lang="en-US" altLang="zh-CN" sz="3600" dirty="0" smtClean="0">
                <a:latin typeface="Times New Roman" pitchFamily="18" charset="0"/>
                <a:cs typeface="Times New Roman" pitchFamily="18" charset="0"/>
              </a:rPr>
              <a:t>,  t=0…ceiling(</a:t>
            </a:r>
            <a:r>
              <a:rPr lang="en-US" altLang="zh-CN" sz="3600" i="1" dirty="0" smtClean="0">
                <a:latin typeface="Times New Roman" pitchFamily="18" charset="0"/>
                <a:cs typeface="Times New Roman" pitchFamily="18" charset="0"/>
              </a:rPr>
              <a:t>n</a:t>
            </a:r>
            <a:r>
              <a:rPr lang="en-US" altLang="zh-CN" sz="3600" dirty="0" smtClean="0">
                <a:latin typeface="Times New Roman" pitchFamily="18" charset="0"/>
                <a:cs typeface="Times New Roman" pitchFamily="18" charset="0"/>
              </a:rPr>
              <a:t>/</a:t>
            </a:r>
            <a:r>
              <a:rPr lang="en-US" altLang="zh-CN" sz="3600" i="1" dirty="0" smtClean="0">
                <a:latin typeface="Times New Roman" pitchFamily="18" charset="0"/>
                <a:cs typeface="Times New Roman" pitchFamily="18" charset="0"/>
              </a:rPr>
              <a:t>d</a:t>
            </a:r>
            <a:r>
              <a:rPr lang="en-US" altLang="zh-CN" sz="3600" dirty="0" smtClean="0">
                <a:latin typeface="Times New Roman" pitchFamily="18" charset="0"/>
                <a:cs typeface="Times New Roman" pitchFamily="18" charset="0"/>
              </a:rPr>
              <a:t>)</a:t>
            </a:r>
            <a:r>
              <a:rPr lang="en-US" altLang="zh-CN" sz="3600" i="1" dirty="0" smtClean="0">
                <a:latin typeface="Times New Roman" pitchFamily="18" charset="0"/>
                <a:cs typeface="Times New Roman" pitchFamily="18" charset="0"/>
              </a:rPr>
              <a:t>-</a:t>
            </a:r>
            <a:r>
              <a:rPr lang="en-US" altLang="zh-CN" sz="3600" dirty="0" smtClean="0">
                <a:latin typeface="Times New Roman" pitchFamily="18" charset="0"/>
                <a:cs typeface="Times New Roman" pitchFamily="18" charset="0"/>
              </a:rPr>
              <a:t>1</a:t>
            </a:r>
          </a:p>
          <a:p>
            <a:pPr algn="ctr">
              <a:buNone/>
            </a:pPr>
            <a:r>
              <a:rPr lang="zh-CN" altLang="en-US" sz="3600" dirty="0" smtClean="0">
                <a:latin typeface="Times New Roman" pitchFamily="18" charset="0"/>
                <a:cs typeface="Times New Roman" pitchFamily="18" charset="0"/>
              </a:rPr>
              <a:t>其中</a:t>
            </a:r>
            <a:r>
              <a:rPr lang="en-US" altLang="zh-CN" sz="3600" i="1" dirty="0" smtClean="0">
                <a:latin typeface="Times New Roman" pitchFamily="18" charset="0"/>
                <a:cs typeface="Times New Roman" pitchFamily="18" charset="0"/>
              </a:rPr>
              <a:t>ceiling(x</a:t>
            </a:r>
            <a:r>
              <a:rPr lang="en-US" altLang="zh-CN" sz="3600" dirty="0" smtClean="0">
                <a:latin typeface="Times New Roman" pitchFamily="18" charset="0"/>
                <a:cs typeface="Times New Roman" pitchFamily="18" charset="0"/>
              </a:rPr>
              <a:t>)</a:t>
            </a:r>
            <a:r>
              <a:rPr lang="zh-CN" altLang="en-US" sz="3600" dirty="0" smtClean="0">
                <a:latin typeface="Times New Roman" pitchFamily="18" charset="0"/>
                <a:cs typeface="Times New Roman" pitchFamily="18" charset="0"/>
              </a:rPr>
              <a:t>函数表示不小于</a:t>
            </a:r>
            <a:r>
              <a:rPr lang="en-US" altLang="zh-CN" sz="3600" i="1" dirty="0" smtClean="0">
                <a:latin typeface="Times New Roman" pitchFamily="18" charset="0"/>
                <a:cs typeface="Times New Roman" pitchFamily="18" charset="0"/>
              </a:rPr>
              <a:t>x</a:t>
            </a:r>
            <a:r>
              <a:rPr lang="zh-CN" altLang="en-US" sz="3600" dirty="0" smtClean="0">
                <a:latin typeface="Times New Roman" pitchFamily="18" charset="0"/>
                <a:cs typeface="Times New Roman" pitchFamily="18" charset="0"/>
              </a:rPr>
              <a:t>最小整数</a:t>
            </a:r>
            <a:endParaRPr lang="en-US" altLang="zh-CN" sz="3600" dirty="0" smtClean="0">
              <a:latin typeface="Times New Roman" pitchFamily="18" charset="0"/>
              <a:cs typeface="Times New Roman" pitchFamily="18" charset="0"/>
            </a:endParaRPr>
          </a:p>
          <a:p>
            <a:pPr>
              <a:buNone/>
            </a:pPr>
            <a:endParaRPr lang="en-US" altLang="zh-CN" sz="3600" dirty="0" smtClean="0">
              <a:latin typeface="Times New Roman" pitchFamily="18" charset="0"/>
              <a:cs typeface="Times New Roman" pitchFamily="18" charset="0"/>
            </a:endParaRPr>
          </a:p>
          <a:p>
            <a:pPr>
              <a:buNone/>
            </a:pPr>
            <a:endParaRPr lang="en-US" altLang="zh-CN" sz="3600" dirty="0" smtClean="0">
              <a:latin typeface="Times New Roman" pitchFamily="18" charset="0"/>
              <a:cs typeface="Times New Roman" pitchFamily="18" charset="0"/>
            </a:endParaRPr>
          </a:p>
          <a:p>
            <a:pPr>
              <a:buNone/>
            </a:pPr>
            <a:endParaRPr lang="en-US" altLang="zh-CN" sz="3600" dirty="0" smtClean="0"/>
          </a:p>
          <a:p>
            <a:pPr>
              <a:buNone/>
            </a:pPr>
            <a:endParaRPr lang="en-US" altLang="zh-CN" sz="3600" dirty="0" smtClean="0"/>
          </a:p>
          <a:p>
            <a:pPr>
              <a:buNone/>
            </a:pPr>
            <a:endParaRPr lang="zh-CN" altLang="en-US" sz="3600" dirty="0"/>
          </a:p>
        </p:txBody>
      </p:sp>
      <p:sp>
        <p:nvSpPr>
          <p:cNvPr id="6" name="内容占位符 2"/>
          <p:cNvSpPr txBox="1">
            <a:spLocks/>
          </p:cNvSpPr>
          <p:nvPr/>
        </p:nvSpPr>
        <p:spPr>
          <a:xfrm>
            <a:off x="467544" y="3933056"/>
            <a:ext cx="8229600" cy="2016224"/>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3600" b="1" noProof="0" dirty="0" smtClean="0">
                <a:solidFill>
                  <a:srgbClr val="FF0000"/>
                </a:solidFill>
              </a:rPr>
              <a:t>解密</a:t>
            </a:r>
            <a:r>
              <a:rPr kumimoji="0" lang="zh-CN" altLang="en-US" sz="3600" b="1" i="0" u="none" strike="noStrike" kern="1200" cap="none" spc="0" normalizeH="0" baseline="0" noProof="0" dirty="0" smtClean="0">
                <a:ln>
                  <a:noFill/>
                </a:ln>
                <a:solidFill>
                  <a:srgbClr val="FF0000"/>
                </a:solidFill>
                <a:effectLst/>
                <a:uLnTx/>
                <a:uFillTx/>
                <a:latin typeface="+mn-lt"/>
                <a:ea typeface="+mn-ea"/>
                <a:cs typeface="+mn-cs"/>
              </a:rPr>
              <a:t>算法：</a:t>
            </a:r>
            <a:endParaRPr kumimoji="0" lang="en-US" altLang="zh-CN" sz="3600" b="1"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4200" b="1" i="1"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m</a:t>
            </a:r>
            <a:r>
              <a:rPr kumimoji="0" lang="en-US" altLang="zh-CN" sz="4200" b="1" i="1" u="none" strike="noStrike" kern="1200" cap="none" spc="0" normalizeH="0" baseline="-25000" noProof="0" dirty="0" err="1" smtClean="0">
                <a:ln>
                  <a:noFill/>
                </a:ln>
                <a:solidFill>
                  <a:schemeClr val="tx1"/>
                </a:solidFill>
                <a:effectLst/>
                <a:uLnTx/>
                <a:uFillTx/>
                <a:latin typeface="Times New Roman" pitchFamily="18" charset="0"/>
                <a:ea typeface="+mn-ea"/>
                <a:cs typeface="Times New Roman" pitchFamily="18" charset="0"/>
              </a:rPr>
              <a:t>j+td</a:t>
            </a:r>
            <a:r>
              <a:rPr kumimoji="0" lang="en-US" altLang="zh-CN" sz="42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kumimoji="0" lang="en-US" altLang="zh-CN" sz="4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kumimoji="0" lang="en-US" altLang="zh-CN" sz="4200" b="1" i="1"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c</a:t>
            </a:r>
            <a:r>
              <a:rPr kumimoji="0" lang="en-US" altLang="zh-CN" sz="4200" b="1" i="1" u="none" strike="noStrike" kern="1200" cap="none" spc="0" normalizeH="0" baseline="-25000" noProof="0" dirty="0" err="1" smtClean="0">
                <a:ln>
                  <a:noFill/>
                </a:ln>
                <a:solidFill>
                  <a:schemeClr val="tx1"/>
                </a:solidFill>
                <a:effectLst/>
                <a:uLnTx/>
                <a:uFillTx/>
                <a:latin typeface="Times New Roman" pitchFamily="18" charset="0"/>
                <a:ea typeface="+mn-ea"/>
                <a:cs typeface="Times New Roman" pitchFamily="18" charset="0"/>
              </a:rPr>
              <a:t>j+td</a:t>
            </a:r>
            <a:r>
              <a:rPr kumimoji="0" lang="en-US" altLang="zh-CN" sz="4200" b="1" i="1" u="none" strike="noStrike" kern="1200" cap="none" spc="0" normalizeH="0" baseline="-25000" noProof="0" dirty="0" smtClean="0">
                <a:ln>
                  <a:noFill/>
                </a:ln>
                <a:solidFill>
                  <a:schemeClr val="tx1"/>
                </a:solidFill>
                <a:effectLst/>
                <a:uLnTx/>
                <a:uFillTx/>
                <a:latin typeface="Times New Roman" pitchFamily="18" charset="0"/>
                <a:ea typeface="+mn-ea"/>
                <a:cs typeface="Times New Roman" pitchFamily="18" charset="0"/>
              </a:rPr>
              <a:t> </a:t>
            </a:r>
            <a:r>
              <a:rPr lang="en-US" altLang="zh-CN" sz="4200" b="1" dirty="0" smtClean="0">
                <a:latin typeface="Times New Roman" pitchFamily="18" charset="0"/>
                <a:cs typeface="Times New Roman" pitchFamily="18" charset="0"/>
              </a:rPr>
              <a:t>-</a:t>
            </a:r>
            <a:r>
              <a:rPr kumimoji="0" lang="en-US" altLang="zh-CN" sz="4200" b="1" i="1"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k</a:t>
            </a:r>
            <a:r>
              <a:rPr kumimoji="0" lang="en-US" altLang="zh-CN" sz="4200" b="1" i="1" u="none" strike="noStrike" kern="1200" cap="none" spc="0" normalizeH="0" baseline="-25000" noProof="0" dirty="0" err="1" smtClean="0">
                <a:ln>
                  <a:noFill/>
                </a:ln>
                <a:solidFill>
                  <a:schemeClr val="tx1"/>
                </a:solidFill>
                <a:effectLst/>
                <a:uLnTx/>
                <a:uFillTx/>
                <a:latin typeface="Times New Roman" pitchFamily="18" charset="0"/>
                <a:ea typeface="+mn-ea"/>
                <a:cs typeface="Times New Roman" pitchFamily="18" charset="0"/>
              </a:rPr>
              <a:t>j</a:t>
            </a:r>
            <a:r>
              <a:rPr kumimoji="0" lang="en-US" altLang="zh-CN" sz="42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altLang="zh-CN" sz="4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altLang="zh-CN" sz="42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mod 26</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6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j</a:t>
            </a:r>
            <a:r>
              <a:rPr kumimoji="0" lang="en-US" altLang="zh-CN" sz="3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=1…</a:t>
            </a:r>
            <a:r>
              <a:rPr kumimoji="0" lang="en-US" altLang="zh-CN" sz="36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a:t>
            </a:r>
            <a:r>
              <a:rPr kumimoji="0" lang="en-US" altLang="zh-CN" sz="3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t=0…ceiling(</a:t>
            </a:r>
            <a:r>
              <a:rPr kumimoji="0" lang="en-US" altLang="zh-CN" sz="36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n</a:t>
            </a:r>
            <a:r>
              <a:rPr kumimoji="0" lang="en-US" altLang="zh-CN" sz="3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kumimoji="0" lang="en-US" altLang="zh-CN" sz="36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a:t>
            </a:r>
            <a:r>
              <a:rPr kumimoji="0" lang="en-US" altLang="zh-CN" sz="3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kumimoji="0" lang="en-US" altLang="zh-CN" sz="36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kumimoji="0" lang="en-US" altLang="zh-CN" sz="3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1</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3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其中</a:t>
            </a:r>
            <a:r>
              <a:rPr kumimoji="0" lang="en-US" altLang="zh-CN" sz="36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ceiling(x</a:t>
            </a:r>
            <a:r>
              <a:rPr kumimoji="0" lang="en-US" altLang="zh-CN" sz="3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kumimoji="0" lang="zh-CN" altLang="en-US" sz="3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函数表示不小于</a:t>
            </a:r>
            <a:r>
              <a:rPr kumimoji="0" lang="en-US" altLang="zh-CN" sz="36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x</a:t>
            </a:r>
            <a:r>
              <a:rPr kumimoji="0" lang="zh-CN" altLang="en-US" sz="3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最小整数</a:t>
            </a:r>
            <a:endParaRPr kumimoji="0" lang="en-US" altLang="zh-CN" sz="3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3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3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3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3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Virginia</a:t>
            </a:r>
            <a:r>
              <a:rPr lang="zh-CN" altLang="en-US" dirty="0" smtClean="0"/>
              <a:t>加密算法举例</a:t>
            </a:r>
            <a:endParaRPr lang="zh-CN" altLang="en-US" dirty="0"/>
          </a:p>
        </p:txBody>
      </p:sp>
      <p:graphicFrame>
        <p:nvGraphicFramePr>
          <p:cNvPr id="4" name="表格 3"/>
          <p:cNvGraphicFramePr>
            <a:graphicFrameLocks noGrp="1"/>
          </p:cNvGraphicFramePr>
          <p:nvPr/>
        </p:nvGraphicFramePr>
        <p:xfrm>
          <a:off x="971600" y="1844824"/>
          <a:ext cx="6828335" cy="3360400"/>
        </p:xfrm>
        <a:graphic>
          <a:graphicData uri="http://schemas.openxmlformats.org/drawingml/2006/table">
            <a:tbl>
              <a:tblPr firstRow="1" bandRow="1">
                <a:tableStyleId>{5C22544A-7EE6-4342-B048-85BDC9FD1C3A}</a:tableStyleId>
              </a:tblPr>
              <a:tblGrid>
                <a:gridCol w="916305"/>
                <a:gridCol w="511823"/>
                <a:gridCol w="511823"/>
                <a:gridCol w="511823"/>
                <a:gridCol w="511823"/>
                <a:gridCol w="511823"/>
                <a:gridCol w="511823"/>
                <a:gridCol w="511823"/>
                <a:gridCol w="511823"/>
                <a:gridCol w="511823"/>
                <a:gridCol w="659130"/>
                <a:gridCol w="646493"/>
              </a:tblGrid>
              <a:tr h="720080">
                <a:tc>
                  <a:txBody>
                    <a:bodyPr/>
                    <a:lstStyle/>
                    <a:p>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1" dirty="0" smtClean="0">
                          <a:solidFill>
                            <a:schemeClr val="tx1"/>
                          </a:solidFill>
                          <a:latin typeface="Times New Roman" pitchFamily="18" charset="0"/>
                          <a:cs typeface="Times New Roman" pitchFamily="18" charset="0"/>
                        </a:rPr>
                        <a:t>m1</a:t>
                      </a:r>
                      <a:endParaRPr lang="zh-CN" altLang="en-US" b="0" i="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1" dirty="0" smtClean="0">
                          <a:solidFill>
                            <a:schemeClr val="tx1"/>
                          </a:solidFill>
                          <a:latin typeface="Times New Roman" pitchFamily="18" charset="0"/>
                          <a:cs typeface="Times New Roman" pitchFamily="18" charset="0"/>
                        </a:rPr>
                        <a:t>m2</a:t>
                      </a:r>
                      <a:endParaRPr lang="zh-CN" altLang="en-US" b="0" i="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1" dirty="0" smtClean="0">
                          <a:solidFill>
                            <a:schemeClr val="tx1"/>
                          </a:solidFill>
                          <a:latin typeface="Times New Roman" pitchFamily="18" charset="0"/>
                          <a:cs typeface="Times New Roman" pitchFamily="18" charset="0"/>
                        </a:rPr>
                        <a:t>m3</a:t>
                      </a:r>
                      <a:endParaRPr lang="zh-CN" altLang="en-US" b="0" i="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1" dirty="0" smtClean="0">
                          <a:solidFill>
                            <a:schemeClr val="tx1"/>
                          </a:solidFill>
                          <a:latin typeface="Times New Roman" pitchFamily="18" charset="0"/>
                          <a:cs typeface="Times New Roman" pitchFamily="18" charset="0"/>
                        </a:rPr>
                        <a:t>m4</a:t>
                      </a:r>
                      <a:endParaRPr lang="zh-CN" altLang="en-US" b="0" i="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1" dirty="0" smtClean="0">
                          <a:solidFill>
                            <a:schemeClr val="tx1"/>
                          </a:solidFill>
                          <a:latin typeface="Times New Roman" pitchFamily="18" charset="0"/>
                          <a:cs typeface="Times New Roman" pitchFamily="18" charset="0"/>
                        </a:rPr>
                        <a:t>m5</a:t>
                      </a:r>
                      <a:endParaRPr lang="zh-CN" altLang="en-US" b="0" i="1" dirty="0" smtClean="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1" dirty="0" smtClean="0">
                          <a:solidFill>
                            <a:schemeClr val="tx1"/>
                          </a:solidFill>
                          <a:latin typeface="Times New Roman" pitchFamily="18" charset="0"/>
                          <a:cs typeface="Times New Roman" pitchFamily="18" charset="0"/>
                        </a:rPr>
                        <a:t>m6</a:t>
                      </a:r>
                      <a:endParaRPr lang="zh-CN" altLang="en-US" b="0" i="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1" dirty="0" smtClean="0">
                          <a:solidFill>
                            <a:schemeClr val="tx1"/>
                          </a:solidFill>
                          <a:latin typeface="Times New Roman" pitchFamily="18" charset="0"/>
                          <a:cs typeface="Times New Roman" pitchFamily="18" charset="0"/>
                        </a:rPr>
                        <a:t>m7</a:t>
                      </a:r>
                      <a:endParaRPr lang="zh-CN" altLang="en-US" b="0" i="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1" dirty="0" smtClean="0">
                          <a:solidFill>
                            <a:schemeClr val="tx1"/>
                          </a:solidFill>
                          <a:latin typeface="Times New Roman" pitchFamily="18" charset="0"/>
                          <a:cs typeface="Times New Roman" pitchFamily="18" charset="0"/>
                        </a:rPr>
                        <a:t>m8</a:t>
                      </a:r>
                      <a:endParaRPr lang="zh-CN" altLang="en-US" b="0" i="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1" dirty="0" smtClean="0">
                          <a:solidFill>
                            <a:schemeClr val="tx1"/>
                          </a:solidFill>
                          <a:latin typeface="Times New Roman" pitchFamily="18" charset="0"/>
                          <a:cs typeface="Times New Roman" pitchFamily="18" charset="0"/>
                        </a:rPr>
                        <a:t>m9</a:t>
                      </a:r>
                      <a:endParaRPr lang="zh-CN" altLang="en-US" b="0" i="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1" dirty="0" smtClean="0">
                          <a:solidFill>
                            <a:schemeClr val="tx1"/>
                          </a:solidFill>
                          <a:latin typeface="Times New Roman" pitchFamily="18" charset="0"/>
                          <a:cs typeface="Times New Roman" pitchFamily="18" charset="0"/>
                        </a:rPr>
                        <a:t>m10</a:t>
                      </a:r>
                      <a:endParaRPr lang="zh-CN" altLang="en-US" b="0" i="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i="1" dirty="0" smtClean="0">
                          <a:solidFill>
                            <a:schemeClr val="tx1"/>
                          </a:solidFill>
                          <a:latin typeface="Times New Roman" pitchFamily="18" charset="0"/>
                          <a:cs typeface="Times New Roman" pitchFamily="18" charset="0"/>
                        </a:rPr>
                        <a:t>m11</a:t>
                      </a:r>
                      <a:endParaRPr lang="zh-CN" altLang="en-US" b="0" i="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20080">
                <a:tc>
                  <a:txBody>
                    <a:bodyPr/>
                    <a:lstStyle/>
                    <a:p>
                      <a:r>
                        <a:rPr lang="zh-CN" altLang="en-US" b="1" dirty="0" smtClean="0">
                          <a:solidFill>
                            <a:schemeClr val="tx1"/>
                          </a:solidFill>
                          <a:latin typeface="Times New Roman" pitchFamily="18" charset="0"/>
                          <a:cs typeface="Times New Roman" pitchFamily="18" charset="0"/>
                        </a:rPr>
                        <a:t>明文</a:t>
                      </a:r>
                      <a:r>
                        <a:rPr lang="en-US" altLang="zh-CN" b="1" dirty="0" smtClean="0">
                          <a:solidFill>
                            <a:schemeClr val="tx1"/>
                          </a:solidFill>
                          <a:latin typeface="Times New Roman" pitchFamily="18" charset="0"/>
                          <a:cs typeface="Times New Roman" pitchFamily="18" charset="0"/>
                        </a:rPr>
                        <a:t>M</a:t>
                      </a:r>
                    </a:p>
                    <a:p>
                      <a:r>
                        <a:rPr lang="en-US" altLang="zh-CN" b="1" dirty="0" smtClean="0">
                          <a:solidFill>
                            <a:schemeClr val="tx1"/>
                          </a:solidFill>
                          <a:latin typeface="Times New Roman" pitchFamily="18" charset="0"/>
                          <a:cs typeface="Times New Roman" pitchFamily="18" charset="0"/>
                        </a:rPr>
                        <a:t>(</a:t>
                      </a:r>
                      <a:r>
                        <a:rPr lang="zh-CN" altLang="en-US" b="1" dirty="0" smtClean="0">
                          <a:solidFill>
                            <a:schemeClr val="tx1"/>
                          </a:solidFill>
                          <a:latin typeface="Times New Roman" pitchFamily="18" charset="0"/>
                          <a:cs typeface="Times New Roman" pitchFamily="18" charset="0"/>
                        </a:rPr>
                        <a:t>编码</a:t>
                      </a:r>
                      <a:r>
                        <a:rPr lang="en-US" altLang="zh-CN" b="1" dirty="0" smtClean="0">
                          <a:solidFill>
                            <a:schemeClr val="tx1"/>
                          </a:solidFill>
                          <a:latin typeface="Times New Roman" pitchFamily="18" charset="0"/>
                          <a:cs typeface="Times New Roman" pitchFamily="18" charset="0"/>
                        </a:rPr>
                        <a:t>)</a:t>
                      </a:r>
                      <a:endParaRPr lang="zh-CN" altLang="en-US"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latin typeface="Times New Roman" pitchFamily="18" charset="0"/>
                          <a:cs typeface="Times New Roman" pitchFamily="18" charset="0"/>
                        </a:rPr>
                        <a:t>n</a:t>
                      </a:r>
                    </a:p>
                    <a:p>
                      <a:pPr algn="ctr"/>
                      <a:r>
                        <a:rPr lang="en-US" altLang="zh-CN" dirty="0" smtClean="0">
                          <a:solidFill>
                            <a:schemeClr val="tx1"/>
                          </a:solidFill>
                          <a:latin typeface="Times New Roman" pitchFamily="18" charset="0"/>
                          <a:cs typeface="Times New Roman" pitchFamily="18" charset="0"/>
                        </a:rPr>
                        <a:t>(13)</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latin typeface="Times New Roman" pitchFamily="18" charset="0"/>
                          <a:cs typeface="Times New Roman" pitchFamily="18" charset="0"/>
                        </a:rPr>
                        <a:t>o</a:t>
                      </a:r>
                    </a:p>
                    <a:p>
                      <a:pPr algn="ctr"/>
                      <a:r>
                        <a:rPr lang="en-US" altLang="zh-CN" dirty="0" smtClean="0">
                          <a:solidFill>
                            <a:schemeClr val="tx1"/>
                          </a:solidFill>
                          <a:latin typeface="Times New Roman" pitchFamily="18" charset="0"/>
                          <a:cs typeface="Times New Roman" pitchFamily="18" charset="0"/>
                        </a:rPr>
                        <a:t>(14) </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latin typeface="Times New Roman" pitchFamily="18" charset="0"/>
                          <a:cs typeface="Times New Roman" pitchFamily="18" charset="0"/>
                        </a:rPr>
                        <a:t>t</a:t>
                      </a:r>
                    </a:p>
                    <a:p>
                      <a:pPr algn="ctr"/>
                      <a:r>
                        <a:rPr lang="en-US" altLang="zh-CN" dirty="0" smtClean="0">
                          <a:solidFill>
                            <a:schemeClr val="tx1"/>
                          </a:solidFill>
                          <a:latin typeface="Times New Roman" pitchFamily="18" charset="0"/>
                          <a:cs typeface="Times New Roman" pitchFamily="18" charset="0"/>
                        </a:rPr>
                        <a:t>(19)</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latin typeface="Times New Roman" pitchFamily="18" charset="0"/>
                          <a:cs typeface="Times New Roman" pitchFamily="18" charset="0"/>
                        </a:rPr>
                        <a:t>h</a:t>
                      </a:r>
                    </a:p>
                    <a:p>
                      <a:pPr algn="ctr"/>
                      <a:r>
                        <a:rPr lang="en-US" altLang="zh-CN" dirty="0" smtClean="0">
                          <a:solidFill>
                            <a:schemeClr val="tx1"/>
                          </a:solidFill>
                          <a:latin typeface="Times New Roman" pitchFamily="18" charset="0"/>
                          <a:cs typeface="Times New Roman" pitchFamily="18" charset="0"/>
                        </a:rPr>
                        <a:t>(7)</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smtClean="0">
                          <a:solidFill>
                            <a:schemeClr val="tx1"/>
                          </a:solidFill>
                          <a:latin typeface="Times New Roman" pitchFamily="18" charset="0"/>
                          <a:cs typeface="Times New Roman" pitchFamily="18" charset="0"/>
                        </a:rPr>
                        <a:t>i</a:t>
                      </a:r>
                      <a:endParaRPr lang="en-US" altLang="zh-CN" dirty="0" smtClean="0">
                        <a:solidFill>
                          <a:schemeClr val="tx1"/>
                        </a:solidFill>
                        <a:latin typeface="Times New Roman" pitchFamily="18" charset="0"/>
                        <a:cs typeface="Times New Roman" pitchFamily="18" charset="0"/>
                      </a:endParaRPr>
                    </a:p>
                    <a:p>
                      <a:pPr algn="ctr"/>
                      <a:r>
                        <a:rPr lang="en-US" altLang="zh-CN" dirty="0" smtClean="0">
                          <a:solidFill>
                            <a:schemeClr val="tx1"/>
                          </a:solidFill>
                          <a:latin typeface="Times New Roman" pitchFamily="18" charset="0"/>
                          <a:cs typeface="Times New Roman" pitchFamily="18" charset="0"/>
                        </a:rPr>
                        <a:t>(8)</a:t>
                      </a:r>
                      <a:endParaRPr lang="zh-CN" altLang="en-US" dirty="0" smtClean="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latin typeface="Times New Roman" pitchFamily="18" charset="0"/>
                          <a:cs typeface="Times New Roman" pitchFamily="18" charset="0"/>
                        </a:rPr>
                        <a:t>n</a:t>
                      </a:r>
                    </a:p>
                    <a:p>
                      <a:pPr algn="ctr"/>
                      <a:r>
                        <a:rPr lang="en-US" altLang="zh-CN" dirty="0" smtClean="0">
                          <a:solidFill>
                            <a:schemeClr val="tx1"/>
                          </a:solidFill>
                          <a:latin typeface="Times New Roman" pitchFamily="18" charset="0"/>
                          <a:cs typeface="Times New Roman" pitchFamily="18" charset="0"/>
                        </a:rPr>
                        <a:t>(13)</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latin typeface="Times New Roman" pitchFamily="18" charset="0"/>
                          <a:cs typeface="Times New Roman" pitchFamily="18" charset="0"/>
                        </a:rPr>
                        <a:t>g</a:t>
                      </a:r>
                    </a:p>
                    <a:p>
                      <a:pPr algn="ctr"/>
                      <a:r>
                        <a:rPr lang="en-US" altLang="zh-CN" dirty="0" smtClean="0">
                          <a:solidFill>
                            <a:schemeClr val="tx1"/>
                          </a:solidFill>
                          <a:latin typeface="Times New Roman" pitchFamily="18" charset="0"/>
                          <a:cs typeface="Times New Roman" pitchFamily="18" charset="0"/>
                        </a:rPr>
                        <a:t> (6)</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smtClean="0">
                          <a:solidFill>
                            <a:schemeClr val="tx1"/>
                          </a:solidFill>
                          <a:latin typeface="Times New Roman" pitchFamily="18" charset="0"/>
                          <a:cs typeface="Times New Roman" pitchFamily="18" charset="0"/>
                        </a:rPr>
                        <a:t>i</a:t>
                      </a:r>
                      <a:endParaRPr lang="en-US" altLang="zh-CN" dirty="0" smtClean="0">
                        <a:solidFill>
                          <a:schemeClr val="tx1"/>
                        </a:solidFill>
                        <a:latin typeface="Times New Roman" pitchFamily="18" charset="0"/>
                        <a:cs typeface="Times New Roman" pitchFamily="18" charset="0"/>
                      </a:endParaRPr>
                    </a:p>
                    <a:p>
                      <a:pPr algn="ctr"/>
                      <a:r>
                        <a:rPr lang="en-US" altLang="zh-CN" dirty="0" smtClean="0">
                          <a:solidFill>
                            <a:schemeClr val="tx1"/>
                          </a:solidFill>
                          <a:latin typeface="Times New Roman" pitchFamily="18" charset="0"/>
                          <a:cs typeface="Times New Roman" pitchFamily="18" charset="0"/>
                        </a:rPr>
                        <a:t>(8)</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latin typeface="Times New Roman" pitchFamily="18" charset="0"/>
                          <a:cs typeface="Times New Roman" pitchFamily="18" charset="0"/>
                        </a:rPr>
                        <a:t>s</a:t>
                      </a:r>
                    </a:p>
                    <a:p>
                      <a:pPr algn="ctr"/>
                      <a:r>
                        <a:rPr lang="en-US" altLang="zh-CN" dirty="0" smtClean="0">
                          <a:solidFill>
                            <a:schemeClr val="tx1"/>
                          </a:solidFill>
                          <a:latin typeface="Times New Roman" pitchFamily="18" charset="0"/>
                          <a:cs typeface="Times New Roman" pitchFamily="18" charset="0"/>
                        </a:rPr>
                        <a:t>(18)</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latin typeface="Times New Roman" pitchFamily="18" charset="0"/>
                          <a:cs typeface="Times New Roman" pitchFamily="18" charset="0"/>
                        </a:rPr>
                        <a:t>t</a:t>
                      </a:r>
                    </a:p>
                    <a:p>
                      <a:pPr algn="ctr"/>
                      <a:r>
                        <a:rPr lang="en-US" altLang="zh-CN" dirty="0" smtClean="0">
                          <a:solidFill>
                            <a:schemeClr val="tx1"/>
                          </a:solidFill>
                          <a:latin typeface="Times New Roman" pitchFamily="18" charset="0"/>
                          <a:cs typeface="Times New Roman" pitchFamily="18" charset="0"/>
                        </a:rPr>
                        <a:t>(19)</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latin typeface="Times New Roman" pitchFamily="18" charset="0"/>
                          <a:cs typeface="Times New Roman" pitchFamily="18" charset="0"/>
                        </a:rPr>
                        <a:t>o</a:t>
                      </a:r>
                    </a:p>
                    <a:p>
                      <a:pPr algn="ctr"/>
                      <a:r>
                        <a:rPr lang="en-US" altLang="zh-CN" dirty="0" smtClean="0">
                          <a:solidFill>
                            <a:schemeClr val="tx1"/>
                          </a:solidFill>
                          <a:latin typeface="Times New Roman" pitchFamily="18" charset="0"/>
                          <a:cs typeface="Times New Roman" pitchFamily="18" charset="0"/>
                        </a:rPr>
                        <a:t>(14)</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algn="l" defTabSz="914400" rtl="0" eaLnBrk="1" latinLnBrk="0" hangingPunct="1"/>
                      <a:r>
                        <a:rPr lang="zh-CN" altLang="en-US" sz="1800" b="1" kern="1200" dirty="0" smtClean="0">
                          <a:solidFill>
                            <a:schemeClr val="tx1"/>
                          </a:solidFill>
                          <a:latin typeface="Times New Roman" pitchFamily="18" charset="0"/>
                          <a:ea typeface="+mn-ea"/>
                          <a:cs typeface="Times New Roman" pitchFamily="18" charset="0"/>
                        </a:rPr>
                        <a:t>秘钥</a:t>
                      </a:r>
                      <a:r>
                        <a:rPr lang="en-US" altLang="zh-CN" sz="1800" b="1" kern="1200" dirty="0" smtClean="0">
                          <a:solidFill>
                            <a:schemeClr val="tx1"/>
                          </a:solidFill>
                          <a:latin typeface="Times New Roman" pitchFamily="18" charset="0"/>
                          <a:ea typeface="+mn-ea"/>
                          <a:cs typeface="Times New Roman" pitchFamily="18" charset="0"/>
                        </a:rPr>
                        <a:t>K</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latin typeface="Times New Roman" pitchFamily="18" charset="0"/>
                          <a:cs typeface="Times New Roman" pitchFamily="18" charset="0"/>
                        </a:rPr>
                        <a:t>(</a:t>
                      </a:r>
                      <a:r>
                        <a:rPr lang="zh-CN" altLang="en-US" b="1" dirty="0" smtClean="0">
                          <a:solidFill>
                            <a:schemeClr val="tx1"/>
                          </a:solidFill>
                          <a:latin typeface="Times New Roman" pitchFamily="18" charset="0"/>
                          <a:cs typeface="Times New Roman" pitchFamily="18" charset="0"/>
                        </a:rPr>
                        <a:t>编码</a:t>
                      </a:r>
                      <a:r>
                        <a:rPr lang="en-US" altLang="zh-CN" b="1" dirty="0" smtClean="0">
                          <a:solidFill>
                            <a:schemeClr val="tx1"/>
                          </a:solidFill>
                          <a:latin typeface="Times New Roman" pitchFamily="18" charset="0"/>
                          <a:cs typeface="Times New Roman" pitchFamily="18" charset="0"/>
                        </a:rPr>
                        <a:t>)</a:t>
                      </a:r>
                      <a:endParaRPr lang="zh-CN" altLang="en-US" b="1" dirty="0" smtClean="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latin typeface="Times New Roman" pitchFamily="18" charset="0"/>
                          <a:cs typeface="Times New Roman" pitchFamily="18" charset="0"/>
                        </a:rPr>
                        <a:t>j</a:t>
                      </a:r>
                    </a:p>
                    <a:p>
                      <a:pPr algn="ctr"/>
                      <a:r>
                        <a:rPr lang="en-US" altLang="zh-CN" dirty="0" smtClean="0">
                          <a:solidFill>
                            <a:schemeClr val="tx1"/>
                          </a:solidFill>
                          <a:latin typeface="Times New Roman" pitchFamily="18" charset="0"/>
                          <a:cs typeface="Times New Roman" pitchFamily="18" charset="0"/>
                        </a:rPr>
                        <a:t>(9)</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dirty="0" smtClean="0">
                          <a:solidFill>
                            <a:schemeClr val="tx1"/>
                          </a:solidFill>
                          <a:latin typeface="Times New Roman" pitchFamily="18" charset="0"/>
                          <a:cs typeface="Times New Roman" pitchFamily="18" charset="0"/>
                        </a:rPr>
                        <a:t>o</a:t>
                      </a:r>
                    </a:p>
                    <a:p>
                      <a:pPr algn="ctr"/>
                      <a:r>
                        <a:rPr lang="en-US" altLang="zh-CN" dirty="0" smtClean="0">
                          <a:solidFill>
                            <a:schemeClr val="tx1"/>
                          </a:solidFill>
                          <a:latin typeface="Times New Roman" pitchFamily="18" charset="0"/>
                          <a:cs typeface="Times New Roman" pitchFamily="18" charset="0"/>
                        </a:rPr>
                        <a:t>(14)</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dirty="0" smtClean="0">
                          <a:solidFill>
                            <a:schemeClr val="tx1"/>
                          </a:solidFill>
                          <a:latin typeface="Times New Roman" pitchFamily="18" charset="0"/>
                          <a:cs typeface="Times New Roman" pitchFamily="18" charset="0"/>
                        </a:rPr>
                        <a:t>y</a:t>
                      </a:r>
                    </a:p>
                    <a:p>
                      <a:pPr algn="ctr"/>
                      <a:r>
                        <a:rPr lang="en-US" altLang="zh-CN" dirty="0" smtClean="0">
                          <a:solidFill>
                            <a:schemeClr val="tx1"/>
                          </a:solidFill>
                          <a:latin typeface="Times New Roman" pitchFamily="18" charset="0"/>
                          <a:cs typeface="Times New Roman" pitchFamily="18" charset="0"/>
                        </a:rPr>
                        <a:t>(24)</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altLang="zh-CN" dirty="0" smtClean="0">
                          <a:solidFill>
                            <a:schemeClr val="tx1"/>
                          </a:solidFill>
                          <a:latin typeface="Times New Roman" pitchFamily="18" charset="0"/>
                          <a:cs typeface="Times New Roman" pitchFamily="18" charset="0"/>
                        </a:rPr>
                        <a:t>j</a:t>
                      </a:r>
                    </a:p>
                    <a:p>
                      <a:pPr algn="ctr"/>
                      <a:r>
                        <a:rPr lang="en-US" altLang="zh-CN" dirty="0" smtClean="0">
                          <a:solidFill>
                            <a:schemeClr val="tx1"/>
                          </a:solidFill>
                          <a:latin typeface="Times New Roman" pitchFamily="18" charset="0"/>
                          <a:cs typeface="Times New Roman" pitchFamily="18" charset="0"/>
                        </a:rPr>
                        <a:t>(9)</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dirty="0" smtClean="0">
                          <a:solidFill>
                            <a:schemeClr val="tx1"/>
                          </a:solidFill>
                          <a:latin typeface="Times New Roman" pitchFamily="18" charset="0"/>
                          <a:cs typeface="Times New Roman" pitchFamily="18" charset="0"/>
                        </a:rPr>
                        <a:t>o</a:t>
                      </a:r>
                    </a:p>
                    <a:p>
                      <a:pPr algn="ctr"/>
                      <a:r>
                        <a:rPr lang="en-US" altLang="zh-CN" dirty="0" smtClean="0">
                          <a:solidFill>
                            <a:schemeClr val="tx1"/>
                          </a:solidFill>
                          <a:latin typeface="Times New Roman" pitchFamily="18" charset="0"/>
                          <a:cs typeface="Times New Roman" pitchFamily="18" charset="0"/>
                        </a:rPr>
                        <a:t>(14)</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dirty="0" smtClean="0">
                          <a:solidFill>
                            <a:schemeClr val="tx1"/>
                          </a:solidFill>
                          <a:latin typeface="Times New Roman" pitchFamily="18" charset="0"/>
                          <a:cs typeface="Times New Roman" pitchFamily="18" charset="0"/>
                        </a:rPr>
                        <a:t>y</a:t>
                      </a:r>
                    </a:p>
                    <a:p>
                      <a:pPr algn="ctr"/>
                      <a:r>
                        <a:rPr lang="en-US" altLang="zh-CN" dirty="0" smtClean="0">
                          <a:solidFill>
                            <a:schemeClr val="tx1"/>
                          </a:solidFill>
                          <a:latin typeface="Times New Roman" pitchFamily="18" charset="0"/>
                          <a:cs typeface="Times New Roman" pitchFamily="18" charset="0"/>
                        </a:rPr>
                        <a:t>(24)</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dirty="0" smtClean="0">
                          <a:solidFill>
                            <a:schemeClr val="tx1"/>
                          </a:solidFill>
                          <a:latin typeface="Times New Roman" pitchFamily="18" charset="0"/>
                          <a:cs typeface="Times New Roman" pitchFamily="18" charset="0"/>
                        </a:rPr>
                        <a:t>j</a:t>
                      </a:r>
                    </a:p>
                    <a:p>
                      <a:pPr algn="ctr"/>
                      <a:r>
                        <a:rPr lang="en-US" altLang="zh-CN" dirty="0" smtClean="0">
                          <a:solidFill>
                            <a:schemeClr val="tx1"/>
                          </a:solidFill>
                          <a:latin typeface="Times New Roman" pitchFamily="18" charset="0"/>
                          <a:cs typeface="Times New Roman" pitchFamily="18" charset="0"/>
                        </a:rPr>
                        <a:t>(9)</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solidFill>
                            <a:schemeClr val="tx1"/>
                          </a:solidFill>
                          <a:latin typeface="Times New Roman" pitchFamily="18" charset="0"/>
                          <a:cs typeface="Times New Roman" pitchFamily="18" charset="0"/>
                        </a:rPr>
                        <a:t>o</a:t>
                      </a:r>
                    </a:p>
                    <a:p>
                      <a:pPr algn="ctr"/>
                      <a:r>
                        <a:rPr lang="en-US" altLang="zh-CN" dirty="0" smtClean="0">
                          <a:solidFill>
                            <a:schemeClr val="tx1"/>
                          </a:solidFill>
                          <a:latin typeface="Times New Roman" pitchFamily="18" charset="0"/>
                          <a:cs typeface="Times New Roman" pitchFamily="18" charset="0"/>
                        </a:rPr>
                        <a:t>(14)</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solidFill>
                            <a:schemeClr val="tx1"/>
                          </a:solidFill>
                          <a:latin typeface="Times New Roman" pitchFamily="18" charset="0"/>
                          <a:cs typeface="Times New Roman" pitchFamily="18" charset="0"/>
                        </a:rPr>
                        <a:t>y</a:t>
                      </a:r>
                    </a:p>
                    <a:p>
                      <a:pPr algn="ctr"/>
                      <a:r>
                        <a:rPr lang="en-US" altLang="zh-CN" dirty="0" smtClean="0">
                          <a:solidFill>
                            <a:schemeClr val="tx1"/>
                          </a:solidFill>
                          <a:latin typeface="Times New Roman" pitchFamily="18" charset="0"/>
                          <a:cs typeface="Times New Roman" pitchFamily="18" charset="0"/>
                        </a:rPr>
                        <a:t>(24)</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solidFill>
                            <a:schemeClr val="tx1"/>
                          </a:solidFill>
                          <a:latin typeface="Times New Roman" pitchFamily="18" charset="0"/>
                          <a:cs typeface="Times New Roman" pitchFamily="18" charset="0"/>
                        </a:rPr>
                        <a:t>j</a:t>
                      </a:r>
                    </a:p>
                    <a:p>
                      <a:pPr algn="ctr"/>
                      <a:r>
                        <a:rPr lang="en-US" altLang="zh-CN" dirty="0" smtClean="0">
                          <a:solidFill>
                            <a:schemeClr val="tx1"/>
                          </a:solidFill>
                          <a:latin typeface="Times New Roman" pitchFamily="18" charset="0"/>
                          <a:cs typeface="Times New Roman" pitchFamily="18" charset="0"/>
                        </a:rPr>
                        <a:t>(9)</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altLang="zh-CN" dirty="0" smtClean="0">
                          <a:solidFill>
                            <a:schemeClr val="tx1"/>
                          </a:solidFill>
                          <a:latin typeface="Times New Roman" pitchFamily="18" charset="0"/>
                          <a:cs typeface="Times New Roman" pitchFamily="18" charset="0"/>
                        </a:rPr>
                        <a:t>o</a:t>
                      </a:r>
                    </a:p>
                    <a:p>
                      <a:pPr algn="ctr"/>
                      <a:r>
                        <a:rPr lang="en-US" altLang="zh-CN" dirty="0" smtClean="0">
                          <a:solidFill>
                            <a:schemeClr val="tx1"/>
                          </a:solidFill>
                          <a:latin typeface="Times New Roman" pitchFamily="18" charset="0"/>
                          <a:cs typeface="Times New Roman" pitchFamily="18" charset="0"/>
                        </a:rPr>
                        <a:t>(14)</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370840">
                <a:tc>
                  <a:txBody>
                    <a:bodyPr/>
                    <a:lstStyle/>
                    <a:p>
                      <a:pPr marL="0" algn="l" defTabSz="914400" rtl="0" eaLnBrk="1" latinLnBrk="0" hangingPunct="1"/>
                      <a:r>
                        <a:rPr lang="zh-CN" altLang="en-US" sz="1800" b="1" kern="1200" dirty="0" smtClean="0">
                          <a:solidFill>
                            <a:schemeClr val="tx1"/>
                          </a:solidFill>
                          <a:latin typeface="Times New Roman" pitchFamily="18" charset="0"/>
                          <a:ea typeface="+mn-ea"/>
                          <a:cs typeface="Times New Roman" pitchFamily="18" charset="0"/>
                        </a:rPr>
                        <a:t>密文</a:t>
                      </a:r>
                      <a:r>
                        <a:rPr lang="en-US" altLang="zh-CN" sz="1800" b="1" kern="1200" dirty="0" smtClean="0">
                          <a:solidFill>
                            <a:schemeClr val="tx1"/>
                          </a:solidFill>
                          <a:latin typeface="Times New Roman" pitchFamily="18" charset="0"/>
                          <a:ea typeface="+mn-ea"/>
                          <a:cs typeface="Times New Roman" pitchFamily="18" charset="0"/>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latin typeface="Times New Roman" pitchFamily="18" charset="0"/>
                          <a:cs typeface="Times New Roman" pitchFamily="18" charset="0"/>
                        </a:rPr>
                        <a:t>(</a:t>
                      </a:r>
                      <a:r>
                        <a:rPr lang="zh-CN" altLang="en-US" b="1" dirty="0" smtClean="0">
                          <a:solidFill>
                            <a:schemeClr val="tx1"/>
                          </a:solidFill>
                          <a:latin typeface="Times New Roman" pitchFamily="18" charset="0"/>
                          <a:cs typeface="Times New Roman" pitchFamily="18" charset="0"/>
                        </a:rPr>
                        <a:t>编码</a:t>
                      </a:r>
                      <a:r>
                        <a:rPr lang="en-US" altLang="zh-CN" b="1" dirty="0" smtClean="0">
                          <a:solidFill>
                            <a:schemeClr val="tx1"/>
                          </a:solidFill>
                          <a:latin typeface="Times New Roman" pitchFamily="18" charset="0"/>
                          <a:cs typeface="Times New Roman" pitchFamily="18" charset="0"/>
                        </a:rPr>
                        <a:t>)</a:t>
                      </a:r>
                      <a:endParaRPr lang="zh-CN" altLang="en-US" b="1" dirty="0" smtClean="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dirty="0" smtClean="0">
                          <a:solidFill>
                            <a:schemeClr val="tx1"/>
                          </a:solidFill>
                          <a:latin typeface="Times New Roman" pitchFamily="18" charset="0"/>
                          <a:cs typeface="Times New Roman" pitchFamily="18" charset="0"/>
                        </a:rPr>
                        <a:t>w</a:t>
                      </a:r>
                    </a:p>
                    <a:p>
                      <a:pPr algn="ctr"/>
                      <a:r>
                        <a:rPr lang="en-US" altLang="zh-CN" dirty="0" smtClean="0">
                          <a:solidFill>
                            <a:schemeClr val="tx1"/>
                          </a:solidFill>
                          <a:latin typeface="Times New Roman" pitchFamily="18" charset="0"/>
                          <a:cs typeface="Times New Roman" pitchFamily="18" charset="0"/>
                        </a:rPr>
                        <a:t>(22)</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dirty="0" smtClean="0">
                          <a:solidFill>
                            <a:schemeClr val="tx1"/>
                          </a:solidFill>
                          <a:latin typeface="Times New Roman" pitchFamily="18" charset="0"/>
                          <a:cs typeface="Times New Roman" pitchFamily="18" charset="0"/>
                        </a:rPr>
                        <a:t>c</a:t>
                      </a:r>
                    </a:p>
                    <a:p>
                      <a:pPr algn="ctr"/>
                      <a:r>
                        <a:rPr lang="en-US" altLang="zh-CN" dirty="0" smtClean="0">
                          <a:solidFill>
                            <a:schemeClr val="tx1"/>
                          </a:solidFill>
                          <a:latin typeface="Times New Roman" pitchFamily="18" charset="0"/>
                          <a:cs typeface="Times New Roman" pitchFamily="18" charset="0"/>
                        </a:rPr>
                        <a:t>(2)</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dirty="0" smtClean="0">
                          <a:solidFill>
                            <a:schemeClr val="tx1"/>
                          </a:solidFill>
                          <a:latin typeface="Times New Roman" pitchFamily="18" charset="0"/>
                          <a:cs typeface="Times New Roman" pitchFamily="18" charset="0"/>
                        </a:rPr>
                        <a:t>r</a:t>
                      </a:r>
                    </a:p>
                    <a:p>
                      <a:pPr algn="ctr"/>
                      <a:r>
                        <a:rPr lang="en-US" altLang="zh-CN" dirty="0" smtClean="0">
                          <a:solidFill>
                            <a:schemeClr val="tx1"/>
                          </a:solidFill>
                          <a:latin typeface="Times New Roman" pitchFamily="18" charset="0"/>
                          <a:cs typeface="Times New Roman" pitchFamily="18" charset="0"/>
                        </a:rPr>
                        <a:t>(17)</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dirty="0" smtClean="0">
                          <a:solidFill>
                            <a:schemeClr val="tx1"/>
                          </a:solidFill>
                          <a:latin typeface="Times New Roman" pitchFamily="18" charset="0"/>
                          <a:cs typeface="Times New Roman" pitchFamily="18" charset="0"/>
                        </a:rPr>
                        <a:t>q</a:t>
                      </a:r>
                    </a:p>
                    <a:p>
                      <a:pPr algn="ctr"/>
                      <a:r>
                        <a:rPr lang="en-US" altLang="zh-CN" dirty="0" smtClean="0">
                          <a:solidFill>
                            <a:schemeClr val="tx1"/>
                          </a:solidFill>
                          <a:latin typeface="Times New Roman" pitchFamily="18" charset="0"/>
                          <a:cs typeface="Times New Roman" pitchFamily="18" charset="0"/>
                        </a:rPr>
                        <a:t>(16)</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dirty="0" smtClean="0">
                          <a:solidFill>
                            <a:schemeClr val="tx1"/>
                          </a:solidFill>
                          <a:latin typeface="Times New Roman" pitchFamily="18" charset="0"/>
                          <a:cs typeface="Times New Roman" pitchFamily="18" charset="0"/>
                        </a:rPr>
                        <a:t>w</a:t>
                      </a:r>
                    </a:p>
                    <a:p>
                      <a:pPr algn="ctr"/>
                      <a:r>
                        <a:rPr lang="en-US" altLang="zh-CN" dirty="0" smtClean="0">
                          <a:solidFill>
                            <a:schemeClr val="tx1"/>
                          </a:solidFill>
                          <a:latin typeface="Times New Roman" pitchFamily="18" charset="0"/>
                          <a:cs typeface="Times New Roman" pitchFamily="18" charset="0"/>
                        </a:rPr>
                        <a:t>(22)</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dirty="0" smtClean="0">
                          <a:solidFill>
                            <a:schemeClr val="tx1"/>
                          </a:solidFill>
                          <a:latin typeface="Times New Roman" pitchFamily="18" charset="0"/>
                          <a:cs typeface="Times New Roman" pitchFamily="18" charset="0"/>
                        </a:rPr>
                        <a:t>l</a:t>
                      </a:r>
                    </a:p>
                    <a:p>
                      <a:pPr algn="ctr"/>
                      <a:r>
                        <a:rPr lang="en-US" altLang="zh-CN" dirty="0" smtClean="0">
                          <a:solidFill>
                            <a:schemeClr val="tx1"/>
                          </a:solidFill>
                          <a:latin typeface="Times New Roman" pitchFamily="18" charset="0"/>
                          <a:cs typeface="Times New Roman" pitchFamily="18" charset="0"/>
                        </a:rPr>
                        <a:t>(11)</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dirty="0" smtClean="0">
                          <a:solidFill>
                            <a:schemeClr val="tx1"/>
                          </a:solidFill>
                          <a:latin typeface="Times New Roman" pitchFamily="18" charset="0"/>
                          <a:cs typeface="Times New Roman" pitchFamily="18" charset="0"/>
                        </a:rPr>
                        <a:t>p</a:t>
                      </a:r>
                    </a:p>
                    <a:p>
                      <a:pPr algn="ctr"/>
                      <a:r>
                        <a:rPr lang="en-US" altLang="zh-CN" dirty="0" smtClean="0">
                          <a:solidFill>
                            <a:schemeClr val="tx1"/>
                          </a:solidFill>
                          <a:latin typeface="Times New Roman" pitchFamily="18" charset="0"/>
                          <a:cs typeface="Times New Roman" pitchFamily="18" charset="0"/>
                        </a:rPr>
                        <a:t>(15)</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dirty="0" smtClean="0">
                          <a:solidFill>
                            <a:schemeClr val="tx1"/>
                          </a:solidFill>
                          <a:latin typeface="Times New Roman" pitchFamily="18" charset="0"/>
                          <a:cs typeface="Times New Roman" pitchFamily="18" charset="0"/>
                        </a:rPr>
                        <a:t>w</a:t>
                      </a:r>
                    </a:p>
                    <a:p>
                      <a:pPr algn="ctr"/>
                      <a:r>
                        <a:rPr lang="en-US" altLang="zh-CN" dirty="0" smtClean="0">
                          <a:solidFill>
                            <a:schemeClr val="tx1"/>
                          </a:solidFill>
                          <a:latin typeface="Times New Roman" pitchFamily="18" charset="0"/>
                          <a:cs typeface="Times New Roman" pitchFamily="18" charset="0"/>
                        </a:rPr>
                        <a:t>(22)</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dirty="0" smtClean="0">
                          <a:solidFill>
                            <a:schemeClr val="tx1"/>
                          </a:solidFill>
                          <a:latin typeface="Times New Roman" pitchFamily="18" charset="0"/>
                          <a:cs typeface="Times New Roman" pitchFamily="18" charset="0"/>
                        </a:rPr>
                        <a:t>q</a:t>
                      </a:r>
                    </a:p>
                    <a:p>
                      <a:pPr algn="ctr"/>
                      <a:r>
                        <a:rPr lang="en-US" altLang="zh-CN" dirty="0" smtClean="0">
                          <a:solidFill>
                            <a:schemeClr val="tx1"/>
                          </a:solidFill>
                          <a:latin typeface="Times New Roman" pitchFamily="18" charset="0"/>
                          <a:cs typeface="Times New Roman" pitchFamily="18" charset="0"/>
                        </a:rPr>
                        <a:t>(16)</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dirty="0" smtClean="0">
                          <a:solidFill>
                            <a:schemeClr val="tx1"/>
                          </a:solidFill>
                          <a:latin typeface="Times New Roman" pitchFamily="18" charset="0"/>
                          <a:cs typeface="Times New Roman" pitchFamily="18" charset="0"/>
                        </a:rPr>
                        <a:t>c</a:t>
                      </a:r>
                    </a:p>
                    <a:p>
                      <a:pPr algn="ctr"/>
                      <a:r>
                        <a:rPr lang="en-US" altLang="zh-CN" dirty="0" smtClean="0">
                          <a:solidFill>
                            <a:schemeClr val="tx1"/>
                          </a:solidFill>
                          <a:latin typeface="Times New Roman" pitchFamily="18" charset="0"/>
                          <a:cs typeface="Times New Roman" pitchFamily="18" charset="0"/>
                        </a:rPr>
                        <a:t>(2)</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dirty="0" smtClean="0">
                          <a:solidFill>
                            <a:schemeClr val="tx1"/>
                          </a:solidFill>
                          <a:latin typeface="Times New Roman" pitchFamily="18" charset="0"/>
                          <a:cs typeface="Times New Roman" pitchFamily="18" charset="0"/>
                        </a:rPr>
                        <a:t>c</a:t>
                      </a:r>
                    </a:p>
                    <a:p>
                      <a:pPr algn="ctr"/>
                      <a:r>
                        <a:rPr lang="en-US" altLang="zh-CN" dirty="0" smtClean="0">
                          <a:solidFill>
                            <a:schemeClr val="tx1"/>
                          </a:solidFill>
                          <a:latin typeface="Times New Roman" pitchFamily="18" charset="0"/>
                          <a:cs typeface="Times New Roman" pitchFamily="18" charset="0"/>
                        </a:rPr>
                        <a:t>(2)</a:t>
                      </a:r>
                      <a:endParaRPr lang="zh-CN" altLang="en-US"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70840">
                <a:tc>
                  <a:txBody>
                    <a:bodyPr/>
                    <a:lstStyle/>
                    <a:p>
                      <a:pPr algn="ctr"/>
                      <a:endParaRPr lang="zh-CN" altLang="en-US" dirty="0">
                        <a:solidFill>
                          <a:schemeClr val="tx1"/>
                        </a:solidFill>
                        <a:latin typeface="Times New Roman" pitchFamily="18" charset="0"/>
                        <a:cs typeface="Times New Roman"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dirty="0" smtClean="0">
                          <a:solidFill>
                            <a:schemeClr val="tx1"/>
                          </a:solidFill>
                          <a:latin typeface="Times New Roman" pitchFamily="18" charset="0"/>
                          <a:cs typeface="Times New Roman" pitchFamily="18" charset="0"/>
                        </a:rPr>
                        <a:t>j=1</a:t>
                      </a:r>
                    </a:p>
                    <a:p>
                      <a:pPr algn="ctr"/>
                      <a:r>
                        <a:rPr lang="en-US" altLang="zh-CN" dirty="0" smtClean="0">
                          <a:solidFill>
                            <a:schemeClr val="tx1"/>
                          </a:solidFill>
                          <a:latin typeface="Times New Roman" pitchFamily="18" charset="0"/>
                          <a:cs typeface="Times New Roman" pitchFamily="18" charset="0"/>
                        </a:rPr>
                        <a:t>t=0</a:t>
                      </a:r>
                      <a:endParaRPr lang="zh-CN" altLang="en-US" dirty="0">
                        <a:solidFill>
                          <a:schemeClr val="tx1"/>
                        </a:solidFill>
                        <a:latin typeface="Times New Roman" pitchFamily="18" charset="0"/>
                        <a:cs typeface="Times New Roman"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dirty="0" smtClean="0">
                          <a:solidFill>
                            <a:schemeClr val="tx1"/>
                          </a:solidFill>
                          <a:latin typeface="Times New Roman" pitchFamily="18" charset="0"/>
                          <a:cs typeface="Times New Roman" pitchFamily="18" charset="0"/>
                        </a:rPr>
                        <a:t>j=2</a:t>
                      </a:r>
                    </a:p>
                    <a:p>
                      <a:pPr algn="ctr"/>
                      <a:r>
                        <a:rPr lang="en-US" altLang="zh-CN" dirty="0" smtClean="0">
                          <a:solidFill>
                            <a:schemeClr val="tx1"/>
                          </a:solidFill>
                          <a:latin typeface="Times New Roman" pitchFamily="18" charset="0"/>
                          <a:cs typeface="Times New Roman" pitchFamily="18" charset="0"/>
                        </a:rPr>
                        <a:t>t=0</a:t>
                      </a:r>
                      <a:endParaRPr lang="zh-CN" altLang="en-US" dirty="0">
                        <a:solidFill>
                          <a:schemeClr val="tx1"/>
                        </a:solidFill>
                        <a:latin typeface="Times New Roman" pitchFamily="18" charset="0"/>
                        <a:cs typeface="Times New Roman"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dirty="0" smtClean="0">
                          <a:solidFill>
                            <a:schemeClr val="tx1"/>
                          </a:solidFill>
                          <a:latin typeface="Times New Roman" pitchFamily="18" charset="0"/>
                          <a:cs typeface="Times New Roman" pitchFamily="18" charset="0"/>
                        </a:rPr>
                        <a:t>j=3</a:t>
                      </a:r>
                    </a:p>
                    <a:p>
                      <a:pPr algn="ctr"/>
                      <a:r>
                        <a:rPr lang="en-US" altLang="zh-CN" dirty="0" smtClean="0">
                          <a:solidFill>
                            <a:schemeClr val="tx1"/>
                          </a:solidFill>
                          <a:latin typeface="Times New Roman" pitchFamily="18" charset="0"/>
                          <a:cs typeface="Times New Roman" pitchFamily="18" charset="0"/>
                        </a:rPr>
                        <a:t>t=0</a:t>
                      </a:r>
                      <a:endParaRPr lang="zh-CN" altLang="en-US" dirty="0">
                        <a:solidFill>
                          <a:schemeClr val="tx1"/>
                        </a:solidFill>
                        <a:latin typeface="Times New Roman" pitchFamily="18" charset="0"/>
                        <a:cs typeface="Times New Roman"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dirty="0" smtClean="0">
                          <a:solidFill>
                            <a:schemeClr val="tx1"/>
                          </a:solidFill>
                          <a:latin typeface="Times New Roman" pitchFamily="18" charset="0"/>
                          <a:cs typeface="Times New Roman" pitchFamily="18" charset="0"/>
                        </a:rPr>
                        <a:t>j=1</a:t>
                      </a:r>
                    </a:p>
                    <a:p>
                      <a:pPr algn="ctr"/>
                      <a:r>
                        <a:rPr lang="en-US" altLang="zh-CN" dirty="0" smtClean="0">
                          <a:solidFill>
                            <a:schemeClr val="tx1"/>
                          </a:solidFill>
                          <a:latin typeface="Times New Roman" pitchFamily="18" charset="0"/>
                          <a:cs typeface="Times New Roman" pitchFamily="18" charset="0"/>
                        </a:rPr>
                        <a:t>t=1</a:t>
                      </a:r>
                      <a:endParaRPr lang="zh-CN" altLang="en-US" dirty="0">
                        <a:solidFill>
                          <a:schemeClr val="tx1"/>
                        </a:solidFill>
                        <a:latin typeface="Times New Roman" pitchFamily="18" charset="0"/>
                        <a:cs typeface="Times New Roman"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dirty="0" smtClean="0">
                          <a:solidFill>
                            <a:schemeClr val="tx1"/>
                          </a:solidFill>
                          <a:latin typeface="Times New Roman" pitchFamily="18" charset="0"/>
                          <a:cs typeface="Times New Roman" pitchFamily="18" charset="0"/>
                        </a:rPr>
                        <a:t>j=2</a:t>
                      </a:r>
                    </a:p>
                    <a:p>
                      <a:pPr algn="ctr"/>
                      <a:r>
                        <a:rPr lang="en-US" altLang="zh-CN" dirty="0" smtClean="0">
                          <a:solidFill>
                            <a:schemeClr val="tx1"/>
                          </a:solidFill>
                          <a:latin typeface="Times New Roman" pitchFamily="18" charset="0"/>
                          <a:cs typeface="Times New Roman" pitchFamily="18" charset="0"/>
                        </a:rPr>
                        <a:t>t=1</a:t>
                      </a:r>
                      <a:endParaRPr lang="zh-CN" altLang="en-US" dirty="0">
                        <a:solidFill>
                          <a:schemeClr val="tx1"/>
                        </a:solidFill>
                        <a:latin typeface="Times New Roman" pitchFamily="18" charset="0"/>
                        <a:cs typeface="Times New Roman"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dirty="0" smtClean="0">
                          <a:solidFill>
                            <a:schemeClr val="tx1"/>
                          </a:solidFill>
                          <a:latin typeface="Times New Roman" pitchFamily="18" charset="0"/>
                          <a:cs typeface="Times New Roman" pitchFamily="18" charset="0"/>
                        </a:rPr>
                        <a:t>j=3</a:t>
                      </a:r>
                    </a:p>
                    <a:p>
                      <a:pPr algn="ctr"/>
                      <a:r>
                        <a:rPr lang="en-US" altLang="zh-CN" dirty="0" smtClean="0">
                          <a:solidFill>
                            <a:schemeClr val="tx1"/>
                          </a:solidFill>
                          <a:latin typeface="Times New Roman" pitchFamily="18" charset="0"/>
                          <a:cs typeface="Times New Roman" pitchFamily="18" charset="0"/>
                        </a:rPr>
                        <a:t>t=1</a:t>
                      </a:r>
                      <a:endParaRPr lang="zh-CN" altLang="en-US" dirty="0">
                        <a:solidFill>
                          <a:schemeClr val="tx1"/>
                        </a:solidFill>
                        <a:latin typeface="Times New Roman" pitchFamily="18" charset="0"/>
                        <a:cs typeface="Times New Roman"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dirty="0" smtClean="0">
                          <a:solidFill>
                            <a:schemeClr val="tx1"/>
                          </a:solidFill>
                          <a:latin typeface="Times New Roman" pitchFamily="18" charset="0"/>
                          <a:cs typeface="Times New Roman" pitchFamily="18" charset="0"/>
                        </a:rPr>
                        <a:t>j=1</a:t>
                      </a:r>
                    </a:p>
                    <a:p>
                      <a:pPr algn="ctr"/>
                      <a:r>
                        <a:rPr lang="en-US" altLang="zh-CN" dirty="0" smtClean="0">
                          <a:solidFill>
                            <a:schemeClr val="tx1"/>
                          </a:solidFill>
                          <a:latin typeface="Times New Roman" pitchFamily="18" charset="0"/>
                          <a:cs typeface="Times New Roman" pitchFamily="18" charset="0"/>
                        </a:rPr>
                        <a:t>t=2</a:t>
                      </a:r>
                      <a:endParaRPr lang="zh-CN" altLang="en-US" dirty="0">
                        <a:solidFill>
                          <a:schemeClr val="tx1"/>
                        </a:solidFill>
                        <a:latin typeface="Times New Roman" pitchFamily="18" charset="0"/>
                        <a:cs typeface="Times New Roman"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dirty="0" smtClean="0">
                          <a:solidFill>
                            <a:schemeClr val="tx1"/>
                          </a:solidFill>
                          <a:latin typeface="Times New Roman" pitchFamily="18" charset="0"/>
                          <a:cs typeface="Times New Roman" pitchFamily="18" charset="0"/>
                        </a:rPr>
                        <a:t>j=2</a:t>
                      </a:r>
                    </a:p>
                    <a:p>
                      <a:pPr algn="ctr"/>
                      <a:r>
                        <a:rPr lang="en-US" altLang="zh-CN" dirty="0" smtClean="0">
                          <a:solidFill>
                            <a:schemeClr val="tx1"/>
                          </a:solidFill>
                          <a:latin typeface="Times New Roman" pitchFamily="18" charset="0"/>
                          <a:cs typeface="Times New Roman" pitchFamily="18" charset="0"/>
                        </a:rPr>
                        <a:t>t=2</a:t>
                      </a:r>
                      <a:endParaRPr lang="zh-CN" altLang="en-US" dirty="0">
                        <a:solidFill>
                          <a:schemeClr val="tx1"/>
                        </a:solidFill>
                        <a:latin typeface="Times New Roman" pitchFamily="18" charset="0"/>
                        <a:cs typeface="Times New Roman"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dirty="0" smtClean="0">
                          <a:solidFill>
                            <a:schemeClr val="tx1"/>
                          </a:solidFill>
                          <a:latin typeface="Times New Roman" pitchFamily="18" charset="0"/>
                          <a:cs typeface="Times New Roman" pitchFamily="18" charset="0"/>
                        </a:rPr>
                        <a:t>j=3</a:t>
                      </a:r>
                    </a:p>
                    <a:p>
                      <a:pPr algn="ctr"/>
                      <a:r>
                        <a:rPr lang="en-US" altLang="zh-CN" dirty="0" smtClean="0">
                          <a:solidFill>
                            <a:schemeClr val="tx1"/>
                          </a:solidFill>
                          <a:latin typeface="Times New Roman" pitchFamily="18" charset="0"/>
                          <a:cs typeface="Times New Roman" pitchFamily="18" charset="0"/>
                        </a:rPr>
                        <a:t>t=2</a:t>
                      </a:r>
                      <a:endParaRPr lang="zh-CN" altLang="en-US" dirty="0">
                        <a:solidFill>
                          <a:schemeClr val="tx1"/>
                        </a:solidFill>
                        <a:latin typeface="Times New Roman" pitchFamily="18" charset="0"/>
                        <a:cs typeface="Times New Roman"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dirty="0" smtClean="0">
                          <a:solidFill>
                            <a:schemeClr val="tx1"/>
                          </a:solidFill>
                          <a:latin typeface="Times New Roman" pitchFamily="18" charset="0"/>
                          <a:cs typeface="Times New Roman" pitchFamily="18" charset="0"/>
                        </a:rPr>
                        <a:t>j=1</a:t>
                      </a:r>
                    </a:p>
                    <a:p>
                      <a:pPr algn="ctr"/>
                      <a:r>
                        <a:rPr lang="en-US" altLang="zh-CN" dirty="0" smtClean="0">
                          <a:solidFill>
                            <a:schemeClr val="tx1"/>
                          </a:solidFill>
                          <a:latin typeface="Times New Roman" pitchFamily="18" charset="0"/>
                          <a:cs typeface="Times New Roman" pitchFamily="18" charset="0"/>
                        </a:rPr>
                        <a:t>t=3</a:t>
                      </a:r>
                      <a:endParaRPr lang="zh-CN" altLang="en-US" dirty="0">
                        <a:solidFill>
                          <a:schemeClr val="tx1"/>
                        </a:solidFill>
                        <a:latin typeface="Times New Roman" pitchFamily="18" charset="0"/>
                        <a:cs typeface="Times New Roman"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dirty="0" smtClean="0">
                          <a:solidFill>
                            <a:schemeClr val="tx1"/>
                          </a:solidFill>
                          <a:latin typeface="Times New Roman" pitchFamily="18" charset="0"/>
                          <a:cs typeface="Times New Roman" pitchFamily="18" charset="0"/>
                        </a:rPr>
                        <a:t>j=2</a:t>
                      </a:r>
                    </a:p>
                    <a:p>
                      <a:pPr algn="ctr"/>
                      <a:r>
                        <a:rPr lang="en-US" altLang="zh-CN" dirty="0" smtClean="0">
                          <a:solidFill>
                            <a:schemeClr val="tx1"/>
                          </a:solidFill>
                          <a:latin typeface="Times New Roman" pitchFamily="18" charset="0"/>
                          <a:cs typeface="Times New Roman" pitchFamily="18" charset="0"/>
                        </a:rPr>
                        <a:t>t=3</a:t>
                      </a:r>
                      <a:endParaRPr lang="zh-CN" altLang="en-US" dirty="0">
                        <a:solidFill>
                          <a:schemeClr val="tx1"/>
                        </a:solidFill>
                        <a:latin typeface="Times New Roman" pitchFamily="18" charset="0"/>
                        <a:cs typeface="Times New Roman"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5" name="TextBox 4"/>
          <p:cNvSpPr txBox="1"/>
          <p:nvPr/>
        </p:nvSpPr>
        <p:spPr>
          <a:xfrm>
            <a:off x="467544" y="5445224"/>
            <a:ext cx="8352928" cy="1077218"/>
          </a:xfrm>
          <a:prstGeom prst="rect">
            <a:avLst/>
          </a:prstGeom>
          <a:noFill/>
        </p:spPr>
        <p:txBody>
          <a:bodyPr wrap="square" rtlCol="0">
            <a:spAutoFit/>
          </a:bodyPr>
          <a:lstStyle/>
          <a:p>
            <a:pPr algn="ctr"/>
            <a:r>
              <a:rPr lang="zh-CN" altLang="en-US" sz="3200" dirty="0" smtClean="0">
                <a:latin typeface="Times New Roman" pitchFamily="18" charset="0"/>
                <a:cs typeface="Times New Roman" pitchFamily="18" charset="0"/>
              </a:rPr>
              <a:t>明文长度</a:t>
            </a:r>
            <a:r>
              <a:rPr lang="en-US" altLang="zh-CN" sz="3200" i="1" dirty="0" smtClean="0">
                <a:latin typeface="Times New Roman" pitchFamily="18" charset="0"/>
                <a:cs typeface="Times New Roman" pitchFamily="18" charset="0"/>
              </a:rPr>
              <a:t>n</a:t>
            </a:r>
            <a:r>
              <a:rPr lang="en-US" altLang="zh-CN" sz="3200" dirty="0" smtClean="0">
                <a:latin typeface="Times New Roman" pitchFamily="18" charset="0"/>
                <a:cs typeface="Times New Roman" pitchFamily="18" charset="0"/>
              </a:rPr>
              <a:t>=11</a:t>
            </a:r>
            <a:r>
              <a:rPr lang="zh-CN" altLang="en-US" sz="3200" dirty="0" smtClean="0">
                <a:latin typeface="Times New Roman" pitchFamily="18" charset="0"/>
                <a:cs typeface="Times New Roman" pitchFamily="18" charset="0"/>
              </a:rPr>
              <a:t>，秘钥长度</a:t>
            </a:r>
            <a:r>
              <a:rPr lang="en-US" altLang="zh-CN" sz="3200" i="1" dirty="0" smtClean="0">
                <a:latin typeface="Times New Roman" pitchFamily="18" charset="0"/>
                <a:cs typeface="Times New Roman" pitchFamily="18" charset="0"/>
              </a:rPr>
              <a:t>d</a:t>
            </a:r>
            <a:r>
              <a:rPr lang="en-US" altLang="zh-CN" sz="3200" dirty="0" smtClean="0">
                <a:latin typeface="Times New Roman" pitchFamily="18" charset="0"/>
                <a:cs typeface="Times New Roman" pitchFamily="18" charset="0"/>
              </a:rPr>
              <a:t>=3</a:t>
            </a:r>
            <a:r>
              <a:rPr lang="zh-CN" altLang="en-US" sz="3200" dirty="0" smtClean="0">
                <a:latin typeface="Times New Roman" pitchFamily="18" charset="0"/>
                <a:cs typeface="Times New Roman" pitchFamily="18" charset="0"/>
              </a:rPr>
              <a:t>，</a:t>
            </a:r>
            <a:endParaRPr lang="en-US" altLang="zh-CN" sz="3200" dirty="0" smtClean="0">
              <a:latin typeface="Times New Roman" pitchFamily="18" charset="0"/>
              <a:cs typeface="Times New Roman" pitchFamily="18" charset="0"/>
            </a:endParaRPr>
          </a:p>
          <a:p>
            <a:pPr algn="ctr"/>
            <a:r>
              <a:rPr lang="en-US" altLang="zh-CN" sz="3200" i="1" dirty="0" smtClean="0">
                <a:latin typeface="Times New Roman" pitchFamily="18" charset="0"/>
                <a:cs typeface="Times New Roman" pitchFamily="18" charset="0"/>
              </a:rPr>
              <a:t>t</a:t>
            </a:r>
            <a:r>
              <a:rPr lang="en-US" altLang="zh-CN" sz="3200" dirty="0" smtClean="0">
                <a:latin typeface="Times New Roman" pitchFamily="18" charset="0"/>
                <a:cs typeface="Times New Roman" pitchFamily="18" charset="0"/>
              </a:rPr>
              <a:t>=ceiling(11/3)-1=3</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一个原始的明文文本</a:t>
            </a:r>
            <a:endParaRPr lang="zh-CN" altLang="en-US" dirty="0"/>
          </a:p>
        </p:txBody>
      </p:sp>
      <p:sp>
        <p:nvSpPr>
          <p:cNvPr id="3" name="内容占位符 2"/>
          <p:cNvSpPr>
            <a:spLocks noGrp="1"/>
          </p:cNvSpPr>
          <p:nvPr>
            <p:ph idx="1"/>
          </p:nvPr>
        </p:nvSpPr>
        <p:spPr>
          <a:xfrm>
            <a:off x="457200" y="1340768"/>
            <a:ext cx="8229600" cy="4968552"/>
          </a:xfrm>
          <a:ln>
            <a:solidFill>
              <a:schemeClr val="accent1"/>
            </a:solidFill>
          </a:ln>
        </p:spPr>
        <p:txBody>
          <a:bodyPr>
            <a:noAutofit/>
          </a:bodyPr>
          <a:lstStyle/>
          <a:p>
            <a:pPr marL="0" indent="0">
              <a:buNone/>
            </a:pPr>
            <a:r>
              <a:rPr lang="en-US" altLang="zh-CN" sz="1600" dirty="0" smtClean="0"/>
              <a:t>Differential Privacy is the state-of-the-art goal for the problem of privacy-preserving data release and privacy-preserving data mining. Existing techniques using differential privacy, however, cannot effectively handle the publication of high-dimensional data. In particular, when the input dataset contains a large number of attributes, existing methods incur higher computing complexity and lower information to noise ratio, which renders the published data next to useless. This proposal aims to reduce computing complexity and signal to noise ratio. The starting point is to approximate the full distribution of high-dimensional dataset with a set of low-dimensional marginal distributions via optimizing score function and reducing sensitivity, in which generation of noisy conditional distributions with differential privacy is computed in a set of low-dimensional subspaces, and then, the sample </a:t>
            </a:r>
            <a:r>
              <a:rPr lang="en-US" altLang="zh-CN" sz="1600" dirty="0" err="1" smtClean="0"/>
              <a:t>tuples</a:t>
            </a:r>
            <a:r>
              <a:rPr lang="en-US" altLang="zh-CN" sz="1600" dirty="0" smtClean="0"/>
              <a:t> from the noisy approximation distribution are used to generate and release the synthetic dataset. Some crucial science problems would be investigated below: (</a:t>
            </a:r>
            <a:r>
              <a:rPr lang="en-US" altLang="zh-CN" sz="1600" dirty="0" err="1" smtClean="0"/>
              <a:t>i</a:t>
            </a:r>
            <a:r>
              <a:rPr lang="en-US" altLang="zh-CN" sz="1600" dirty="0" smtClean="0"/>
              <a:t>) constructing a low k-degree Bayesian network over the high-dimensional dataset via exponential mechanism in differential privacy, where the score function is optimized to reduce the sensitivity using mutual information, equivalence classes in maximum joint distribution and dynamic programming; (ii)studying the algorithm to compute a set of noisy conditional distributions from joint distributions in the subspace of Bayesian network, via the Laplace mechanism of differential privacy. (iii)exploring how to generate synthetic data from the differentially private Bayesian network and conditional distributions, without explicitly materializing the noisy global distribution. The proposed solution may have theoretical and technical significance for synthetic data generation with differential privacy on business prospects.</a:t>
            </a:r>
            <a:endParaRPr lang="zh-CN" alt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经过预处理之后的明文文本</a:t>
            </a:r>
            <a:r>
              <a:rPr lang="en-US" altLang="zh-CN" dirty="0" smtClean="0"/>
              <a:t/>
            </a:r>
            <a:br>
              <a:rPr lang="en-US" altLang="zh-CN" dirty="0" smtClean="0"/>
            </a:br>
            <a:r>
              <a:rPr lang="en-US" altLang="zh-CN" sz="3100" b="1" dirty="0" smtClean="0">
                <a:solidFill>
                  <a:srgbClr val="FF0000"/>
                </a:solidFill>
              </a:rPr>
              <a:t>(</a:t>
            </a:r>
            <a:r>
              <a:rPr lang="zh-CN" altLang="en-US" sz="3100" b="1" dirty="0" smtClean="0">
                <a:solidFill>
                  <a:srgbClr val="FF0000"/>
                </a:solidFill>
              </a:rPr>
              <a:t>只保留字符集中的字符</a:t>
            </a:r>
            <a:r>
              <a:rPr lang="en-US" altLang="zh-CN" sz="3100" b="1" dirty="0" smtClean="0">
                <a:solidFill>
                  <a:srgbClr val="FF0000"/>
                </a:solidFill>
              </a:rPr>
              <a:t>)</a:t>
            </a:r>
            <a:endParaRPr lang="zh-CN" altLang="en-US" sz="3100" b="1" dirty="0">
              <a:solidFill>
                <a:srgbClr val="FF0000"/>
              </a:solidFill>
            </a:endParaRPr>
          </a:p>
        </p:txBody>
      </p:sp>
      <p:sp>
        <p:nvSpPr>
          <p:cNvPr id="3" name="内容占位符 2"/>
          <p:cNvSpPr>
            <a:spLocks noGrp="1"/>
          </p:cNvSpPr>
          <p:nvPr>
            <p:ph idx="1"/>
          </p:nvPr>
        </p:nvSpPr>
        <p:spPr>
          <a:ln>
            <a:solidFill>
              <a:schemeClr val="accent1"/>
            </a:solidFill>
          </a:ln>
        </p:spPr>
        <p:txBody>
          <a:bodyPr>
            <a:normAutofit fontScale="55000" lnSpcReduction="20000"/>
          </a:bodyPr>
          <a:lstStyle/>
          <a:p>
            <a:pPr marL="0" indent="0">
              <a:buNone/>
            </a:pPr>
            <a:r>
              <a:rPr lang="en-US" altLang="zh-CN" dirty="0" smtClean="0"/>
              <a:t>differentialprivacyisthestateoftheartgoalfortheproblemofprivacypreservingdatareleaseandprivacypreservingdataminingexistingtechniquesusingdifferentialprivacyhowevercannoteffectivelyhandlethepublicationofhighdimensionaldatainparticularwhentheinputdatasetcontainsalargenumberofattributesexistingmethodsincurhighercomputingcomplexityandlowerinformationtonoiseratiowhichrendersthepublisheddatanexttouselessthisproposalaimstoreducecomputingcomplexityandsignaltonoiseratiothestartingpointistoapproximatethefulldistributionofhighdimensionaldatasetwithasetoflowdimensionalmarginaldistributionsviaoptimizingscorefunctionandreducingsensitivityinwhichgenerationofnoisyconditionaldistributionswithdifferentialprivacyiscomputedinasetoflowdimensionalsubspacesandthenthesampletuplesfromthenoisyapproximationdistributionareusedtogenerateandreleasethesyntheticdatasetsomecrucialscienceproblemswouldbeinvestigatedbelowiconstructingalowkdegreebayesiannetworkoverthehighdimensionaldatasetviaexponentialmechanismindifferentialprivacywherethescorefunctionisoptimizedtoreducethesensitivityusingmutualinformationequivalenceclassesinmaximumjointdistributionanddynamicprogrammingiistudyingthealgorithmtocomputeasetofnoisyconditionaldistributionsfromjointdistributionsinthesubspaceofbayesiannetworkviathelaplacemechanismofdifferentialprivacyiiiexploringhowtogeneratesyntheticdatafromthedifferentiallyprivatebayesiannetworkandconditionaldistributionswithoutexplicitlymaterializingthenoisyglobaldistributiontheproposedsolutionmayhavetheoreticalandtechnicalsignificanceforsyntheticdatagenerationwithdifferentialprivacyonbusinessprospects</a:t>
            </a:r>
            <a:endParaRPr lang="zh-CN"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经过</a:t>
            </a:r>
            <a:r>
              <a:rPr lang="en-US" altLang="zh-CN" dirty="0" err="1" smtClean="0"/>
              <a:t>virginia</a:t>
            </a:r>
            <a:r>
              <a:rPr lang="zh-CN" altLang="en-US" dirty="0" smtClean="0"/>
              <a:t>加密后的密文</a:t>
            </a:r>
            <a:r>
              <a:rPr lang="en-US" altLang="zh-CN" dirty="0" smtClean="0"/>
              <a:t/>
            </a:r>
            <a:br>
              <a:rPr lang="en-US" altLang="zh-CN" dirty="0" smtClean="0"/>
            </a:br>
            <a:r>
              <a:rPr lang="zh-CN" altLang="en-US" sz="3600" b="1" dirty="0" smtClean="0">
                <a:solidFill>
                  <a:srgbClr val="FF0000"/>
                </a:solidFill>
              </a:rPr>
              <a:t>加密秘钥</a:t>
            </a:r>
            <a:r>
              <a:rPr lang="en-US" altLang="zh-CN" sz="3600" b="1" dirty="0" smtClean="0">
                <a:solidFill>
                  <a:srgbClr val="FF0000"/>
                </a:solidFill>
              </a:rPr>
              <a:t>key=</a:t>
            </a:r>
            <a:r>
              <a:rPr lang="en-US" altLang="zh-CN" sz="3600" b="1" dirty="0" err="1" smtClean="0">
                <a:solidFill>
                  <a:srgbClr val="FF0000"/>
                </a:solidFill>
              </a:rPr>
              <a:t>infosec</a:t>
            </a:r>
            <a:endParaRPr lang="zh-CN" altLang="en-US" sz="3600" b="1" dirty="0">
              <a:solidFill>
                <a:srgbClr val="FF0000"/>
              </a:solidFill>
            </a:endParaRPr>
          </a:p>
        </p:txBody>
      </p:sp>
      <p:sp>
        <p:nvSpPr>
          <p:cNvPr id="3" name="内容占位符 2"/>
          <p:cNvSpPr>
            <a:spLocks noGrp="1"/>
          </p:cNvSpPr>
          <p:nvPr>
            <p:ph idx="1"/>
          </p:nvPr>
        </p:nvSpPr>
        <p:spPr>
          <a:xfrm>
            <a:off x="457200" y="1600200"/>
            <a:ext cx="8229600" cy="4853136"/>
          </a:xfrm>
          <a:ln>
            <a:solidFill>
              <a:schemeClr val="accent1"/>
            </a:solidFill>
          </a:ln>
        </p:spPr>
        <p:txBody>
          <a:bodyPr>
            <a:noAutofit/>
          </a:bodyPr>
          <a:lstStyle/>
          <a:p>
            <a:pPr marL="0" indent="0">
              <a:buNone/>
            </a:pPr>
            <a:r>
              <a:rPr lang="en-US" altLang="zh-CN" sz="1600" dirty="0" smtClean="0"/>
              <a:t>lvktwvgvgnodttqifqqmubujglevmbkhziczglcsphweyvwttwoqseshxenjsgaxejgwvxqalrsxczrqsswgiaidjmxipddjiumeawfkfigfaarkvtjlawvqalhwgjvvviwwwavsuvmhnrwsfxkiyufazcklmcoixmehofrqbrktwgvqijzqlcvqqsllgxhgzagcbvtbgjjqtmraqgvfncfenlnyoarrieywuyniebvwrvprnbhyvlnyokivkbshsmpanqojkgvhrpwvqnnyhjmdcgjgwbkagnbyqgbutrkmpkhwvakjmehcetwbvsuusoxyjlaxaiaizgagzvstgvoigncfxqvbngwvcbvtkzmepejbvitagmshydtvxvwhfigfbwbvbbzgwpgafyvawrzbuckenivrglstmqzqwgquczharikbrddizqgdofhuqtsodxqvbngwvcbvthziubnwharixbnblmubbfdhvqfvrolivprkidpfqfyfafwbvtbgjjqtmraqgvfncfenlnyokivevyvswgbbkzgafqzjbkmqvnqasviqafzvmubenpmxkwaxjaeqxgnaadkvtxqgvgnhsqlmqvnsrjifcpnbywgvfnhazkblnbolkkulsfitigncfshvbngqgqvqnhaspiyiwkxtqozhaspajnhzhknsjfwrvqnqdjmxipdwkgquczhwhkvnxslshtbbraqgvfncfenahggheemffbvxjmayvwwcucqslyrtrxtjsobujbgmugnudjszqzfhasplvxhjmdcgncfetmhxsvxqorssjevmnsrjinmnxsllgalshzivqpioleumgxceiezhhwspukvjbuirzbgzwquebzzvfgqaaskxkonysvfgtbbwuspagwiuxkvtfzgamlrlfwidiljgaepvrykgvmwijfllgpvlvvmomaxwgrctqfhswgbinowbrwajblmctzjqzepqfrwfhknsjfwrvqnqdjmxipdkzitmgmskgqzrkifgvqbswksrbvrwrifbbwsvyemgmskipavywnmvghxwfkocgzodmpnbwasxkwajemmxiyjbuietnxgwwkvzflaqwuwtwfxfqfyfafwbvtbsrfllsoemexetujeouvsuamubhimaribujodkqzvyvexqkbrdmxgifjhgjpwvxmusplvywgrctqnglvkjhywgrunetabskvgiwkxtqozhaspavshziucoxdsggwsgoqiuqnsbwxywepjaevprqohpckrrsulcvvxagjfqsksjipbvfzhvkdnhmamkmkuzgvkvtmcoxqorssjevmfdbllgbvhrsxcnetallglvktwvgvgnodpaxenjsxgjndskmcvajhostsnsrusplvywgrctqnglvkjhywgruevyvgyvmkuzagkbydasxgzvfzadkvtyvwrqqfdudsdiyiwkxtqozhaspbujdjsrwfjrksncgncfqcgufjwxjmbwslmeiyfbvxgkuswuenavlbajkknsqwjqzfdbllgbvhrsxcorssjevqbskaxjlvktwvgvgnodttqifqqspjhxwfiuacwcktgkgxvzlj</a:t>
            </a:r>
            <a:endParaRPr lang="zh-CN" altLang="zh-CN" sz="1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TotalTime>
  <Words>1785</Words>
  <Application>Microsoft Office PowerPoint</Application>
  <PresentationFormat>全屏显示(4:3)</PresentationFormat>
  <Paragraphs>371</Paragraphs>
  <Slides>29</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32" baseType="lpstr">
      <vt:lpstr>Office 主题</vt:lpstr>
      <vt:lpstr>Equation</vt:lpstr>
      <vt:lpstr>Microsoft 公式 3.0</vt:lpstr>
      <vt:lpstr>多表代换Virginia加密算法及秘钥破解算法的实现</vt:lpstr>
      <vt:lpstr>Virginia加密算法、解密算法</vt:lpstr>
      <vt:lpstr>Virginia加密算法</vt:lpstr>
      <vt:lpstr>Virginia加密算法</vt:lpstr>
      <vt:lpstr>Virginia加密算法</vt:lpstr>
      <vt:lpstr>Virginia加密算法举例</vt:lpstr>
      <vt:lpstr>一个原始的明文文本</vt:lpstr>
      <vt:lpstr>经过预处理之后的明文文本 (只保留字符集中的字符)</vt:lpstr>
      <vt:lpstr>经过virginia加密后的密文 加密秘钥key=infosec</vt:lpstr>
      <vt:lpstr>Virginia加密秘钥的破解 ——唯密文攻击</vt:lpstr>
      <vt:lpstr>概念：重合指数及其无偏估计值</vt:lpstr>
      <vt:lpstr>IC’值的三大特点</vt:lpstr>
      <vt:lpstr>Example 1: 一个随机英文文本明文及其IC’</vt:lpstr>
      <vt:lpstr>对以上的随机英文文本明文采用移位加密（key=17）后的密文及其IC’</vt:lpstr>
      <vt:lpstr>Example 2: 一个有意义的英文text</vt:lpstr>
      <vt:lpstr>假设Virginia加密是针对有意义的英文文本加密，那么如何对用Virginia多表代换加密之后的密文进行破解呢？ （唯密文攻击） step1：估算Virginia多表代换加密的秘钥长度 step2：再计算秘钥中的每个字符</vt:lpstr>
      <vt:lpstr>经过预处理之后的明文文本 (只保留字符集中的字符)</vt:lpstr>
      <vt:lpstr>经过virginia加密后的密文 加密秘钥key=infosec</vt:lpstr>
      <vt:lpstr>step1：估算秘钥长度 (1)测试将密文分成2个子串，然后计算其IC’的平均值； (2)测试将密文分成3个子串，然后计算其IC’的平均值； …… (3)测试将密文分成n个子串，然后计算其IC’的平均值； 如果在将密文分成d个子串时, 计算其IC’的平均值近似为0.065，则Virginia加密的秘钥长度为d。</vt:lpstr>
      <vt:lpstr>Example: 将ciphertext分成2个子串</vt:lpstr>
      <vt:lpstr>Example: 将ciphertext分成3个子串</vt:lpstr>
      <vt:lpstr>Example: 依此类推，将ciphertext分成7个子串</vt:lpstr>
      <vt:lpstr>将密文串划分成多个子串，分别求IC无偏估计值平均值</vt:lpstr>
      <vt:lpstr>step2：计算秘钥中的每个字符 (1) 根据Virginia加密算法可知， 每个子串中的密文字母都是对明文中的字母经过相同的移位加密得到的,即第i(i=1…d)个子串是用秘钥key中的第i个字符进行移位加密得到的！移位加密的密钥空间仅为26。因此对每个密文子串测试26次移位算法进行解密，每次测试时计算该子串的拟重合指数，拟重合指数最高的那次移位数(编码)就是该子串所对应的Virginia加密密钥中的那个字母。 (2）对步骤（1）重复d次即可得到组成密钥的所有字母。 </vt:lpstr>
      <vt:lpstr>拟重合指数</vt:lpstr>
      <vt:lpstr>明文中各个字母出现的统计概率(pi)</vt:lpstr>
      <vt:lpstr>Example: 假如对密文子串3测试26次移位算法进行解密</vt:lpstr>
      <vt:lpstr>编程任务要求</vt:lpstr>
      <vt:lpstr>The End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利用重合指数法破解vigenere加密</dc:title>
  <dc:creator>xjfang</dc:creator>
  <cp:lastModifiedBy>xjfang</cp:lastModifiedBy>
  <cp:revision>225</cp:revision>
  <dcterms:modified xsi:type="dcterms:W3CDTF">2016-11-06T10:38:55Z</dcterms:modified>
</cp:coreProperties>
</file>