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57" r:id="rId4"/>
    <p:sldId id="313" r:id="rId5"/>
    <p:sldId id="315" r:id="rId6"/>
    <p:sldId id="355" r:id="rId7"/>
    <p:sldId id="356" r:id="rId8"/>
    <p:sldId id="316" r:id="rId9"/>
    <p:sldId id="317" r:id="rId10"/>
    <p:sldId id="318" r:id="rId11"/>
    <p:sldId id="320" r:id="rId12"/>
    <p:sldId id="319" r:id="rId13"/>
    <p:sldId id="324" r:id="rId14"/>
    <p:sldId id="325" r:id="rId15"/>
    <p:sldId id="358" r:id="rId16"/>
    <p:sldId id="326" r:id="rId17"/>
    <p:sldId id="348" r:id="rId18"/>
    <p:sldId id="353" r:id="rId19"/>
    <p:sldId id="33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9FC2-340D-5127-FD87-007A13689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925EA-F8A0-EF83-ED1E-052FE18B5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21FC-54FF-126B-7019-ABF08EB5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FEC6-9406-407A-D8D3-CECF0FFB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D680-897C-6A3B-B433-4A7C1B15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8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765E-D786-668A-AF28-60C16148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1A197-CCD7-6B4F-A03B-C6826D73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B849-3FD2-6D2A-67FF-AEAE39F4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78BAB-DC1F-EECE-0F70-36DF03FE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18CE-D5D7-0F9E-C775-590C927B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DE35F-5D49-CD04-A972-428E0366E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BBC9C-F351-FE91-EEB7-890F1532A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7595-CA2D-0FCE-145D-110BECF6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482F-0258-AC98-3470-83CED3F3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9A4B-B64A-ECD0-C138-AA2ED6C2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1C98-ACD6-4F47-9482-686E1419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70D-30BE-D904-6AA6-02512259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2BD5E-6C80-2D04-E4E9-1F90A49C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2A29-D58C-4538-361F-B06FE330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C131B-6EBE-7394-7142-FEB2BB29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2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870F-6151-CBDF-2C0D-96DD2A32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CD6B4-6121-6DFA-D8DB-B5D8D30A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78A4-E846-9DFF-1702-DBAEC569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49894-94CB-DD8B-A009-180341CE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7707-FC1D-C217-D68D-3368E2E0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9DD8-5C0E-39DE-25CD-6BE0129C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EB3A-AA43-46E1-665A-B1BA260B9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F0CED-CE60-C296-5001-11919C01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9CC6E-B26C-91C3-8E4D-0964F3BA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2B9AF-3E11-7E9D-FCE8-792B48CE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3BB9-C5A8-1F30-D5FB-E10D001C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7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0A4F-271C-D870-4810-AAB2DB0E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9C612-2BC8-1F35-56A3-CFCA434E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63F79-B6DE-EBF1-4045-B02A45B49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F9882-8BC9-DB49-3FB4-B23F27359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5ACF8-939D-FDA6-AAE1-FBFCE4DD9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273C3-3683-84FB-3184-A9AF89C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980F5-E972-6F80-1FBE-F8A1C007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372B6-A5CA-23A0-0846-550789EB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8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33A6-D785-3338-BFC4-A3046B70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14C41-FCF0-821A-D07E-EA116EC2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EF62A-12FD-ACFA-ED51-1BC1214F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B8640-032C-6A3E-6C67-8AFB1ACA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03BEB-36C6-25E6-0F98-B2A02990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9F36B-5C57-7853-DE01-DBF6A89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4D63F-CE78-0151-FEB8-075793F6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3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D5F8-C375-F864-D9CA-B79F1888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3E75-26D2-3368-4D01-BB22000C4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C6E55-F35E-E4ED-4829-4610CF619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5EB65-EDDA-9CA8-D078-DB6A67C8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B77A-7BF9-3706-013D-B84A7D1B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A8C4B-DEB4-8C1A-BFA1-3A6E4184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6F27-8242-38EF-C858-F167C6C8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80BFC-42DD-2383-59B1-EAF90C425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65CD3-6312-CAA4-7FD8-4EF8AC039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8C28F-FD89-5AD0-8D0B-7CB5BBE7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E8D2-7C2C-D8C9-2D21-A3F2B1F2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649E-1655-8014-15A0-04AF1FD8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5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3E98B-8FF0-4C7C-FF25-AB3BF87B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948E7-7958-627F-805E-EAF6B3B7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4D78-8C1D-37E0-5BF9-B2A9D6E45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C69C-B952-4314-BB6D-6C14381E5EA1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AF7C-C063-F5B2-6D28-2B296EC4C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5C1B-CA2A-6BCD-23D0-192FCDB23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5A27-AB7F-42AB-BB8D-4B17C7F3C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indi.africa/competitions/data-science-nigeria-challenge-1-loan-default-predic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CF0B9-7AF8-ED97-82D0-BFD67DBD7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7" y="963507"/>
            <a:ext cx="3990106" cy="4930986"/>
          </a:xfr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rgbClr val="003366"/>
                </a:solidFill>
                <a:latin typeface="Calibri body"/>
              </a:rPr>
              <a:t>Capstone Project by Group 11 (The BLOSSOM TEAM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3E4DF40-4A35-09EF-C9B0-684A838BA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856" y="2371770"/>
            <a:ext cx="4195786" cy="5746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dirty="0"/>
              <a:t>Final Project Presentation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06A35-4F05-BFA6-C067-5805765C1C1E}"/>
              </a:ext>
            </a:extLst>
          </p:cNvPr>
          <p:cNvSpPr txBox="1">
            <a:spLocks/>
          </p:cNvSpPr>
          <p:nvPr/>
        </p:nvSpPr>
        <p:spPr>
          <a:xfrm>
            <a:off x="5057776" y="5063630"/>
            <a:ext cx="6333138" cy="374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Certificate in Artificial Intelligence and Machine learning </a:t>
            </a:r>
            <a:endParaRPr lang="en-US" sz="1700" dirty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D58F66-ACFC-4D35-6DA3-35E08375BC87}"/>
              </a:ext>
            </a:extLst>
          </p:cNvPr>
          <p:cNvSpPr txBox="1">
            <a:spLocks/>
          </p:cNvSpPr>
          <p:nvPr/>
        </p:nvSpPr>
        <p:spPr>
          <a:xfrm>
            <a:off x="5701266" y="3597275"/>
            <a:ext cx="5455684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By:</a:t>
            </a:r>
          </a:p>
          <a:p>
            <a:pPr lvl="1"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Faith Taremwa, Nnyenje Ibrahim, Walter Mutegyeki, Amanda Kyokusiima, Walter Odongo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87F34-FA04-90BE-5DDE-100CF2AF3A04}"/>
              </a:ext>
            </a:extLst>
          </p:cNvPr>
          <p:cNvSpPr txBox="1"/>
          <p:nvPr/>
        </p:nvSpPr>
        <p:spPr>
          <a:xfrm>
            <a:off x="7225999" y="5525161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Refactory Academy</a:t>
            </a:r>
          </a:p>
        </p:txBody>
      </p:sp>
    </p:spTree>
    <p:extLst>
      <p:ext uri="{BB962C8B-B14F-4D97-AF65-F5344CB8AC3E}">
        <p14:creationId xmlns:p14="http://schemas.microsoft.com/office/powerpoint/2010/main" val="108472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473541-63F9-01F6-D3D9-5DA55F2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9" y="2359942"/>
            <a:ext cx="2426799" cy="98800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n-lt"/>
              </a:rPr>
              <a:t>4. Dataset Description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34706D-0ACA-E3F3-F50D-3EBD613120C8}"/>
              </a:ext>
            </a:extLst>
          </p:cNvPr>
          <p:cNvSpPr/>
          <p:nvPr/>
        </p:nvSpPr>
        <p:spPr>
          <a:xfrm>
            <a:off x="3461696" y="466928"/>
            <a:ext cx="8662913" cy="5924144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>
                <a:solidFill>
                  <a:srgbClr val="FFFF00"/>
                </a:solidFill>
              </a:rPr>
              <a:t>A multivariate loan default labeled raw dataset sourced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https://zindi.africa/competitions/data-science-nigeria-challenge-1-loan-default-prediction</a:t>
            </a:r>
            <a:r>
              <a:rPr lang="en-US" altLang="en-US" sz="1600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FFFF00"/>
                </a:solidFill>
              </a:rPr>
              <a:t>comprising of 28 features for superlender digital lending company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200" b="1" dirty="0">
                <a:solidFill>
                  <a:schemeClr val="bg2"/>
                </a:solidFill>
              </a:rPr>
              <a:t>In Summary: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Data Set Characteristics: Multivariate Dataset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Number of Instances: 19281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Area: Lending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Attribute Characteristics: Categorical and Numeric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Number of Attributes: 28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Date Accessed: 10-04-2024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Missing Values? Yes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Associated Tasks: Analysis, Classification, and Prediction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6553A7-4BAF-6136-0E36-9F1007A50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5707886"/>
            <a:ext cx="2426798" cy="10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226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73541-63F9-01F6-D3D9-5DA55F2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2" y="532730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2. MAIN BODY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500E16-1DE0-5457-F287-675673B383CB}"/>
              </a:ext>
            </a:extLst>
          </p:cNvPr>
          <p:cNvGrpSpPr/>
          <p:nvPr/>
        </p:nvGrpSpPr>
        <p:grpSpPr>
          <a:xfrm>
            <a:off x="758154" y="2942008"/>
            <a:ext cx="9671128" cy="2548677"/>
            <a:chOff x="644056" y="2367748"/>
            <a:chExt cx="9671128" cy="25486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F7695F3-7225-48B7-7048-84E6EFA5747F}"/>
                </a:ext>
              </a:extLst>
            </p:cNvPr>
            <p:cNvSpPr/>
            <p:nvPr/>
          </p:nvSpPr>
          <p:spPr>
            <a:xfrm>
              <a:off x="644056" y="2367748"/>
              <a:ext cx="8414428" cy="537378"/>
            </a:xfrm>
            <a:custGeom>
              <a:avLst/>
              <a:gdLst>
                <a:gd name="connsiteX0" fmla="*/ 0 w 8414428"/>
                <a:gd name="connsiteY0" fmla="*/ 53738 h 537378"/>
                <a:gd name="connsiteX1" fmla="*/ 53738 w 8414428"/>
                <a:gd name="connsiteY1" fmla="*/ 0 h 537378"/>
                <a:gd name="connsiteX2" fmla="*/ 8360690 w 8414428"/>
                <a:gd name="connsiteY2" fmla="*/ 0 h 537378"/>
                <a:gd name="connsiteX3" fmla="*/ 8414428 w 8414428"/>
                <a:gd name="connsiteY3" fmla="*/ 53738 h 537378"/>
                <a:gd name="connsiteX4" fmla="*/ 8414428 w 8414428"/>
                <a:gd name="connsiteY4" fmla="*/ 483640 h 537378"/>
                <a:gd name="connsiteX5" fmla="*/ 8360690 w 8414428"/>
                <a:gd name="connsiteY5" fmla="*/ 537378 h 537378"/>
                <a:gd name="connsiteX6" fmla="*/ 53738 w 8414428"/>
                <a:gd name="connsiteY6" fmla="*/ 537378 h 537378"/>
                <a:gd name="connsiteX7" fmla="*/ 0 w 8414428"/>
                <a:gd name="connsiteY7" fmla="*/ 483640 h 537378"/>
                <a:gd name="connsiteX8" fmla="*/ 0 w 8414428"/>
                <a:gd name="connsiteY8" fmla="*/ 53738 h 53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4428" h="537378">
                  <a:moveTo>
                    <a:pt x="0" y="53738"/>
                  </a:moveTo>
                  <a:cubicBezTo>
                    <a:pt x="0" y="24059"/>
                    <a:pt x="24059" y="0"/>
                    <a:pt x="53738" y="0"/>
                  </a:cubicBezTo>
                  <a:lnTo>
                    <a:pt x="8360690" y="0"/>
                  </a:lnTo>
                  <a:cubicBezTo>
                    <a:pt x="8390369" y="0"/>
                    <a:pt x="8414428" y="24059"/>
                    <a:pt x="8414428" y="53738"/>
                  </a:cubicBezTo>
                  <a:lnTo>
                    <a:pt x="8414428" y="483640"/>
                  </a:lnTo>
                  <a:cubicBezTo>
                    <a:pt x="8414428" y="513319"/>
                    <a:pt x="8390369" y="537378"/>
                    <a:pt x="8360690" y="537378"/>
                  </a:cubicBezTo>
                  <a:lnTo>
                    <a:pt x="53738" y="537378"/>
                  </a:lnTo>
                  <a:cubicBezTo>
                    <a:pt x="24059" y="537378"/>
                    <a:pt x="0" y="513319"/>
                    <a:pt x="0" y="483640"/>
                  </a:cubicBezTo>
                  <a:lnTo>
                    <a:pt x="0" y="5373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749" tIns="95749" rIns="921262" bIns="95749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1. </a:t>
              </a:r>
              <a:r>
                <a:rPr lang="en-US" sz="2100" dirty="0"/>
                <a:t>Data preparation</a:t>
              </a:r>
              <a:endParaRPr lang="en-US" sz="2100" kern="12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3C553ED-8A73-BD98-2B7B-B35422F5FF6E}"/>
                </a:ext>
              </a:extLst>
            </p:cNvPr>
            <p:cNvSpPr/>
            <p:nvPr/>
          </p:nvSpPr>
          <p:spPr>
            <a:xfrm>
              <a:off x="1272406" y="3163542"/>
              <a:ext cx="8414428" cy="598832"/>
            </a:xfrm>
            <a:custGeom>
              <a:avLst/>
              <a:gdLst>
                <a:gd name="connsiteX0" fmla="*/ 0 w 8414428"/>
                <a:gd name="connsiteY0" fmla="*/ 59883 h 598832"/>
                <a:gd name="connsiteX1" fmla="*/ 59883 w 8414428"/>
                <a:gd name="connsiteY1" fmla="*/ 0 h 598832"/>
                <a:gd name="connsiteX2" fmla="*/ 8354545 w 8414428"/>
                <a:gd name="connsiteY2" fmla="*/ 0 h 598832"/>
                <a:gd name="connsiteX3" fmla="*/ 8414428 w 8414428"/>
                <a:gd name="connsiteY3" fmla="*/ 59883 h 598832"/>
                <a:gd name="connsiteX4" fmla="*/ 8414428 w 8414428"/>
                <a:gd name="connsiteY4" fmla="*/ 538949 h 598832"/>
                <a:gd name="connsiteX5" fmla="*/ 8354545 w 8414428"/>
                <a:gd name="connsiteY5" fmla="*/ 598832 h 598832"/>
                <a:gd name="connsiteX6" fmla="*/ 59883 w 8414428"/>
                <a:gd name="connsiteY6" fmla="*/ 598832 h 598832"/>
                <a:gd name="connsiteX7" fmla="*/ 0 w 8414428"/>
                <a:gd name="connsiteY7" fmla="*/ 538949 h 598832"/>
                <a:gd name="connsiteX8" fmla="*/ 0 w 8414428"/>
                <a:gd name="connsiteY8" fmla="*/ 59883 h 59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4428" h="598832">
                  <a:moveTo>
                    <a:pt x="0" y="59883"/>
                  </a:moveTo>
                  <a:cubicBezTo>
                    <a:pt x="0" y="26811"/>
                    <a:pt x="26811" y="0"/>
                    <a:pt x="59883" y="0"/>
                  </a:cubicBezTo>
                  <a:lnTo>
                    <a:pt x="8354545" y="0"/>
                  </a:lnTo>
                  <a:cubicBezTo>
                    <a:pt x="8387617" y="0"/>
                    <a:pt x="8414428" y="26811"/>
                    <a:pt x="8414428" y="59883"/>
                  </a:cubicBezTo>
                  <a:lnTo>
                    <a:pt x="8414428" y="538949"/>
                  </a:lnTo>
                  <a:cubicBezTo>
                    <a:pt x="8414428" y="572021"/>
                    <a:pt x="8387617" y="598832"/>
                    <a:pt x="8354545" y="598832"/>
                  </a:cubicBezTo>
                  <a:lnTo>
                    <a:pt x="59883" y="598832"/>
                  </a:lnTo>
                  <a:cubicBezTo>
                    <a:pt x="26811" y="598832"/>
                    <a:pt x="0" y="572021"/>
                    <a:pt x="0" y="538949"/>
                  </a:cubicBezTo>
                  <a:lnTo>
                    <a:pt x="0" y="5988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549" tIns="97549" rIns="1197621" bIns="97549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2. </a:t>
              </a:r>
              <a:r>
                <a:rPr lang="en-US" sz="2100" dirty="0"/>
                <a:t>Univariate and multivariate analysis</a:t>
              </a:r>
              <a:endParaRPr lang="en-US" sz="21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BE6FC5-D33B-95EA-1B81-0485F7D3676C}"/>
                </a:ext>
              </a:extLst>
            </p:cNvPr>
            <p:cNvSpPr/>
            <p:nvPr/>
          </p:nvSpPr>
          <p:spPr>
            <a:xfrm>
              <a:off x="1900756" y="3926617"/>
              <a:ext cx="8414428" cy="725725"/>
            </a:xfrm>
            <a:custGeom>
              <a:avLst/>
              <a:gdLst>
                <a:gd name="connsiteX0" fmla="*/ 0 w 8414428"/>
                <a:gd name="connsiteY0" fmla="*/ 72573 h 725725"/>
                <a:gd name="connsiteX1" fmla="*/ 72573 w 8414428"/>
                <a:gd name="connsiteY1" fmla="*/ 0 h 725725"/>
                <a:gd name="connsiteX2" fmla="*/ 8341856 w 8414428"/>
                <a:gd name="connsiteY2" fmla="*/ 0 h 725725"/>
                <a:gd name="connsiteX3" fmla="*/ 8414429 w 8414428"/>
                <a:gd name="connsiteY3" fmla="*/ 72573 h 725725"/>
                <a:gd name="connsiteX4" fmla="*/ 8414428 w 8414428"/>
                <a:gd name="connsiteY4" fmla="*/ 653153 h 725725"/>
                <a:gd name="connsiteX5" fmla="*/ 8341855 w 8414428"/>
                <a:gd name="connsiteY5" fmla="*/ 725726 h 725725"/>
                <a:gd name="connsiteX6" fmla="*/ 72573 w 8414428"/>
                <a:gd name="connsiteY6" fmla="*/ 725725 h 725725"/>
                <a:gd name="connsiteX7" fmla="*/ 0 w 8414428"/>
                <a:gd name="connsiteY7" fmla="*/ 653152 h 725725"/>
                <a:gd name="connsiteX8" fmla="*/ 0 w 8414428"/>
                <a:gd name="connsiteY8" fmla="*/ 72573 h 72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4428" h="725725">
                  <a:moveTo>
                    <a:pt x="0" y="72573"/>
                  </a:moveTo>
                  <a:cubicBezTo>
                    <a:pt x="0" y="32492"/>
                    <a:pt x="32492" y="0"/>
                    <a:pt x="72573" y="0"/>
                  </a:cubicBezTo>
                  <a:lnTo>
                    <a:pt x="8341856" y="0"/>
                  </a:lnTo>
                  <a:cubicBezTo>
                    <a:pt x="8381937" y="0"/>
                    <a:pt x="8414429" y="32492"/>
                    <a:pt x="8414429" y="72573"/>
                  </a:cubicBezTo>
                  <a:cubicBezTo>
                    <a:pt x="8414429" y="266100"/>
                    <a:pt x="8414428" y="459626"/>
                    <a:pt x="8414428" y="653153"/>
                  </a:cubicBezTo>
                  <a:cubicBezTo>
                    <a:pt x="8414428" y="693234"/>
                    <a:pt x="8381936" y="725726"/>
                    <a:pt x="8341855" y="725726"/>
                  </a:cubicBezTo>
                  <a:lnTo>
                    <a:pt x="72573" y="725725"/>
                  </a:lnTo>
                  <a:cubicBezTo>
                    <a:pt x="32492" y="725725"/>
                    <a:pt x="0" y="693233"/>
                    <a:pt x="0" y="653152"/>
                  </a:cubicBezTo>
                  <a:lnTo>
                    <a:pt x="0" y="7257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266" tIns="101266" rIns="1201338" bIns="101266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3. Analysis of Results: Summary of o</a:t>
              </a:r>
              <a:r>
                <a:rPr lang="en-US" sz="2100" dirty="0"/>
                <a:t>bservations</a:t>
              </a:r>
              <a:endParaRPr lang="en-US" sz="21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0F2A97-A687-FD12-ED60-38DA6A453AE3}"/>
                </a:ext>
              </a:extLst>
            </p:cNvPr>
            <p:cNvSpPr/>
            <p:nvPr/>
          </p:nvSpPr>
          <p:spPr>
            <a:xfrm>
              <a:off x="8586762" y="2803758"/>
              <a:ext cx="471721" cy="471721"/>
            </a:xfrm>
            <a:custGeom>
              <a:avLst/>
              <a:gdLst>
                <a:gd name="connsiteX0" fmla="*/ 0 w 471721"/>
                <a:gd name="connsiteY0" fmla="*/ 259447 h 471721"/>
                <a:gd name="connsiteX1" fmla="*/ 106137 w 471721"/>
                <a:gd name="connsiteY1" fmla="*/ 259447 h 471721"/>
                <a:gd name="connsiteX2" fmla="*/ 106137 w 471721"/>
                <a:gd name="connsiteY2" fmla="*/ 0 h 471721"/>
                <a:gd name="connsiteX3" fmla="*/ 365584 w 471721"/>
                <a:gd name="connsiteY3" fmla="*/ 0 h 471721"/>
                <a:gd name="connsiteX4" fmla="*/ 365584 w 471721"/>
                <a:gd name="connsiteY4" fmla="*/ 259447 h 471721"/>
                <a:gd name="connsiteX5" fmla="*/ 471721 w 471721"/>
                <a:gd name="connsiteY5" fmla="*/ 259447 h 471721"/>
                <a:gd name="connsiteX6" fmla="*/ 235861 w 471721"/>
                <a:gd name="connsiteY6" fmla="*/ 471721 h 471721"/>
                <a:gd name="connsiteX7" fmla="*/ 0 w 471721"/>
                <a:gd name="connsiteY7" fmla="*/ 259447 h 47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721" h="471721">
                  <a:moveTo>
                    <a:pt x="0" y="259447"/>
                  </a:moveTo>
                  <a:lnTo>
                    <a:pt x="106137" y="259447"/>
                  </a:lnTo>
                  <a:lnTo>
                    <a:pt x="106137" y="0"/>
                  </a:lnTo>
                  <a:lnTo>
                    <a:pt x="365584" y="0"/>
                  </a:lnTo>
                  <a:lnTo>
                    <a:pt x="365584" y="259447"/>
                  </a:lnTo>
                  <a:lnTo>
                    <a:pt x="471721" y="259447"/>
                  </a:lnTo>
                  <a:lnTo>
                    <a:pt x="235861" y="471721"/>
                  </a:lnTo>
                  <a:lnTo>
                    <a:pt x="0" y="259447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807" tIns="26670" rIns="132807" bIns="143421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F24876-9EFD-2CCC-5124-FB6C35B7AE76}"/>
                </a:ext>
              </a:extLst>
            </p:cNvPr>
            <p:cNvSpPr/>
            <p:nvPr/>
          </p:nvSpPr>
          <p:spPr>
            <a:xfrm>
              <a:off x="9215112" y="3630279"/>
              <a:ext cx="471721" cy="471721"/>
            </a:xfrm>
            <a:custGeom>
              <a:avLst/>
              <a:gdLst>
                <a:gd name="connsiteX0" fmla="*/ 0 w 471721"/>
                <a:gd name="connsiteY0" fmla="*/ 259447 h 471721"/>
                <a:gd name="connsiteX1" fmla="*/ 106137 w 471721"/>
                <a:gd name="connsiteY1" fmla="*/ 259447 h 471721"/>
                <a:gd name="connsiteX2" fmla="*/ 106137 w 471721"/>
                <a:gd name="connsiteY2" fmla="*/ 0 h 471721"/>
                <a:gd name="connsiteX3" fmla="*/ 365584 w 471721"/>
                <a:gd name="connsiteY3" fmla="*/ 0 h 471721"/>
                <a:gd name="connsiteX4" fmla="*/ 365584 w 471721"/>
                <a:gd name="connsiteY4" fmla="*/ 259447 h 471721"/>
                <a:gd name="connsiteX5" fmla="*/ 471721 w 471721"/>
                <a:gd name="connsiteY5" fmla="*/ 259447 h 471721"/>
                <a:gd name="connsiteX6" fmla="*/ 235861 w 471721"/>
                <a:gd name="connsiteY6" fmla="*/ 471721 h 471721"/>
                <a:gd name="connsiteX7" fmla="*/ 0 w 471721"/>
                <a:gd name="connsiteY7" fmla="*/ 259447 h 47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721" h="471721">
                  <a:moveTo>
                    <a:pt x="0" y="259447"/>
                  </a:moveTo>
                  <a:lnTo>
                    <a:pt x="106137" y="259447"/>
                  </a:lnTo>
                  <a:lnTo>
                    <a:pt x="106137" y="0"/>
                  </a:lnTo>
                  <a:lnTo>
                    <a:pt x="365584" y="0"/>
                  </a:lnTo>
                  <a:lnTo>
                    <a:pt x="365584" y="259447"/>
                  </a:lnTo>
                  <a:lnTo>
                    <a:pt x="471721" y="259447"/>
                  </a:lnTo>
                  <a:lnTo>
                    <a:pt x="235861" y="471721"/>
                  </a:lnTo>
                  <a:lnTo>
                    <a:pt x="0" y="259447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807" tIns="26670" rIns="132807" bIns="143421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3861B18-DFBF-9851-58D4-EA706F6FD444}"/>
                </a:ext>
              </a:extLst>
            </p:cNvPr>
            <p:cNvSpPr/>
            <p:nvPr/>
          </p:nvSpPr>
          <p:spPr>
            <a:xfrm>
              <a:off x="9843462" y="4444704"/>
              <a:ext cx="471721" cy="471721"/>
            </a:xfrm>
            <a:custGeom>
              <a:avLst/>
              <a:gdLst>
                <a:gd name="connsiteX0" fmla="*/ 0 w 471721"/>
                <a:gd name="connsiteY0" fmla="*/ 259447 h 471721"/>
                <a:gd name="connsiteX1" fmla="*/ 106137 w 471721"/>
                <a:gd name="connsiteY1" fmla="*/ 259447 h 471721"/>
                <a:gd name="connsiteX2" fmla="*/ 106137 w 471721"/>
                <a:gd name="connsiteY2" fmla="*/ 0 h 471721"/>
                <a:gd name="connsiteX3" fmla="*/ 365584 w 471721"/>
                <a:gd name="connsiteY3" fmla="*/ 0 h 471721"/>
                <a:gd name="connsiteX4" fmla="*/ 365584 w 471721"/>
                <a:gd name="connsiteY4" fmla="*/ 259447 h 471721"/>
                <a:gd name="connsiteX5" fmla="*/ 471721 w 471721"/>
                <a:gd name="connsiteY5" fmla="*/ 259447 h 471721"/>
                <a:gd name="connsiteX6" fmla="*/ 235861 w 471721"/>
                <a:gd name="connsiteY6" fmla="*/ 471721 h 471721"/>
                <a:gd name="connsiteX7" fmla="*/ 0 w 471721"/>
                <a:gd name="connsiteY7" fmla="*/ 259447 h 47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721" h="471721">
                  <a:moveTo>
                    <a:pt x="0" y="259447"/>
                  </a:moveTo>
                  <a:lnTo>
                    <a:pt x="106137" y="259447"/>
                  </a:lnTo>
                  <a:lnTo>
                    <a:pt x="106137" y="0"/>
                  </a:lnTo>
                  <a:lnTo>
                    <a:pt x="365584" y="0"/>
                  </a:lnTo>
                  <a:lnTo>
                    <a:pt x="365584" y="259447"/>
                  </a:lnTo>
                  <a:lnTo>
                    <a:pt x="471721" y="259447"/>
                  </a:lnTo>
                  <a:lnTo>
                    <a:pt x="235861" y="471721"/>
                  </a:lnTo>
                  <a:lnTo>
                    <a:pt x="0" y="25944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807" tIns="26670" rIns="132807" bIns="143421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551ECE7-30C7-EE10-40A0-A2B98780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5" y="5684433"/>
            <a:ext cx="2426798" cy="10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0301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473541-63F9-01F6-D3D9-5DA55F2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39" y="2180463"/>
            <a:ext cx="2426798" cy="98800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n-lt"/>
              </a:rPr>
              <a:t>1.  Dataset Preparation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34706D-0ACA-E3F3-F50D-3EBD613120C8}"/>
              </a:ext>
            </a:extLst>
          </p:cNvPr>
          <p:cNvSpPr/>
          <p:nvPr/>
        </p:nvSpPr>
        <p:spPr>
          <a:xfrm>
            <a:off x="3267075" y="323850"/>
            <a:ext cx="8832785" cy="6210300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pPr marL="0" lvl="0" indent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dirty="0">
                <a:solidFill>
                  <a:srgbClr val="FFFF00"/>
                </a:solidFill>
              </a:rPr>
              <a:t>The following data preparation steps and actions were undertaken to generate an accurate, and representative data:</a:t>
            </a:r>
          </a:p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600" dirty="0">
              <a:solidFill>
                <a:srgbClr val="FFFF00"/>
              </a:solidFill>
            </a:endParaRPr>
          </a:p>
          <a:p>
            <a:pPr lvl="1" defTabSz="800100"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Analysis of each univariable was conducted to identify any existing gaps that could compromise the final conclusions.</a:t>
            </a:r>
          </a:p>
          <a:p>
            <a:pPr lvl="1" defTabSz="800100">
              <a:spcBef>
                <a:spcPts val="600"/>
              </a:spcBef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</a:rPr>
              <a:t>The following were identified and removed/aligned:</a:t>
            </a:r>
          </a:p>
          <a:p>
            <a:pPr marL="1657350" lvl="3" indent="-28575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Missing values</a:t>
            </a:r>
          </a:p>
          <a:p>
            <a:pPr marL="1657350" lvl="3" indent="-28575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Datatype mismatch</a:t>
            </a:r>
          </a:p>
          <a:p>
            <a:pPr marL="1657350" lvl="3" indent="-28575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Unnecessary columns</a:t>
            </a:r>
          </a:p>
          <a:p>
            <a:pPr marL="1657350" lvl="3" indent="-28575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Unclear character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C9429-4A93-ADAE-E375-5A5555EA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5673436"/>
            <a:ext cx="2174813" cy="8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194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C497DC-7D14-E4A5-714E-9CE45F80DD6F}"/>
              </a:ext>
            </a:extLst>
          </p:cNvPr>
          <p:cNvSpPr/>
          <p:nvPr/>
        </p:nvSpPr>
        <p:spPr>
          <a:xfrm>
            <a:off x="1590677" y="5477164"/>
            <a:ext cx="10363199" cy="1380836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pPr rtl="0"/>
            <a:r>
              <a:rPr lang="en-US" sz="1600" b="1" dirty="0">
                <a:solidFill>
                  <a:srgbClr val="C00000"/>
                </a:solidFill>
              </a:rPr>
              <a:t>Observations &amp; Actions: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</a:rPr>
              <a:t>Birthdate, </a:t>
            </a:r>
            <a:r>
              <a:rPr lang="en-US" sz="1600" dirty="0" err="1">
                <a:solidFill>
                  <a:srgbClr val="002060"/>
                </a:solidFill>
              </a:rPr>
              <a:t>Longitude_gps</a:t>
            </a:r>
            <a:r>
              <a:rPr lang="en-US" sz="1600" dirty="0">
                <a:solidFill>
                  <a:srgbClr val="002060"/>
                </a:solidFill>
              </a:rPr>
              <a:t>,  </a:t>
            </a:r>
            <a:r>
              <a:rPr lang="en-US" sz="1600" dirty="0" err="1">
                <a:solidFill>
                  <a:srgbClr val="002060"/>
                </a:solidFill>
              </a:rPr>
              <a:t>Latitude_gps</a:t>
            </a:r>
            <a:r>
              <a:rPr lang="en-US" sz="1600" dirty="0">
                <a:solidFill>
                  <a:srgbClr val="002060"/>
                </a:solidFill>
              </a:rPr>
              <a:t>,  </a:t>
            </a:r>
            <a:r>
              <a:rPr lang="en-US" sz="1600" dirty="0" err="1">
                <a:solidFill>
                  <a:srgbClr val="002060"/>
                </a:solidFill>
              </a:rPr>
              <a:t>loannumber_current</a:t>
            </a:r>
            <a:r>
              <a:rPr lang="en-US" sz="1600" dirty="0">
                <a:solidFill>
                  <a:srgbClr val="002060"/>
                </a:solidFill>
              </a:rPr>
              <a:t>,  </a:t>
            </a:r>
            <a:r>
              <a:rPr lang="en-US" sz="1600" dirty="0" err="1">
                <a:solidFill>
                  <a:srgbClr val="002060"/>
                </a:solidFill>
              </a:rPr>
              <a:t>termdays_current</a:t>
            </a:r>
            <a:r>
              <a:rPr lang="en-US" sz="1600" dirty="0">
                <a:solidFill>
                  <a:srgbClr val="002060"/>
                </a:solidFill>
              </a:rPr>
              <a:t>, and </a:t>
            </a:r>
            <a:r>
              <a:rPr lang="en-US" sz="1600" dirty="0" err="1">
                <a:solidFill>
                  <a:srgbClr val="002060"/>
                </a:solidFill>
              </a:rPr>
              <a:t>good_bad_flag</a:t>
            </a:r>
            <a:r>
              <a:rPr lang="en-US" sz="1600" dirty="0">
                <a:solidFill>
                  <a:srgbClr val="002060"/>
                </a:solidFill>
              </a:rPr>
              <a:t>, had outliers.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2060"/>
                </a:solidFill>
              </a:rPr>
              <a:t>Their values were averaged with in groups, the original outlier values were later replaced with the averages.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9B5C1-5A65-6647-B065-A452959EF152}"/>
              </a:ext>
            </a:extLst>
          </p:cNvPr>
          <p:cNvSpPr txBox="1"/>
          <p:nvPr/>
        </p:nvSpPr>
        <p:spPr>
          <a:xfrm>
            <a:off x="1590677" y="143408"/>
            <a:ext cx="10067924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FFF00"/>
                </a:solidFill>
                <a:ea typeface="+mj-ea"/>
                <a:cs typeface="+mj-cs"/>
              </a:rPr>
              <a:t>Checking for outliers</a:t>
            </a:r>
          </a:p>
        </p:txBody>
      </p:sp>
      <p:pic>
        <p:nvPicPr>
          <p:cNvPr id="5" name="Picture 4" descr="A group of blue squares with white text&#10;&#10;Description automatically generated">
            <a:extLst>
              <a:ext uri="{FF2B5EF4-FFF2-40B4-BE49-F238E27FC236}">
                <a16:creationId xmlns:a16="http://schemas.microsoft.com/office/drawing/2014/main" id="{AE0172F9-AC1C-E178-8637-A922A6C91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48" y="619073"/>
            <a:ext cx="9515754" cy="484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6643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B72729A-2E3A-2C01-C7E4-A8D10DE2BD2C}"/>
              </a:ext>
            </a:extLst>
          </p:cNvPr>
          <p:cNvSpPr txBox="1"/>
          <p:nvPr/>
        </p:nvSpPr>
        <p:spPr>
          <a:xfrm>
            <a:off x="885825" y="63116"/>
            <a:ext cx="11042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Binary Variable EDA Visualization</a:t>
            </a:r>
            <a:r>
              <a:rPr lang="en-US" sz="2600" b="1" dirty="0">
                <a:solidFill>
                  <a:srgbClr val="002060"/>
                </a:solidFill>
                <a:ea typeface="+mj-ea"/>
                <a:cs typeface="+mj-cs"/>
              </a:rPr>
              <a:t>   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C497DC-7D14-E4A5-714E-9CE45F80DD6F}"/>
              </a:ext>
            </a:extLst>
          </p:cNvPr>
          <p:cNvSpPr/>
          <p:nvPr/>
        </p:nvSpPr>
        <p:spPr>
          <a:xfrm>
            <a:off x="2643474" y="5835517"/>
            <a:ext cx="6814562" cy="959367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solidFill>
                  <a:srgbClr val="C00000"/>
                </a:solidFill>
              </a:rPr>
              <a:t>Observations: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solidFill>
                  <a:srgbClr val="002060"/>
                </a:solidFill>
              </a:rPr>
              <a:t>    Class Imbalance is removed using </a:t>
            </a:r>
            <a:r>
              <a:rPr lang="en-US" sz="1600" b="1" dirty="0" err="1">
                <a:solidFill>
                  <a:srgbClr val="002060"/>
                </a:solidFill>
              </a:rPr>
              <a:t>RandomOverSampler</a:t>
            </a:r>
            <a:r>
              <a:rPr lang="en-US" sz="1600" b="1" dirty="0">
                <a:solidFill>
                  <a:srgbClr val="002060"/>
                </a:solidFill>
              </a:rPr>
              <a:t>() function class constructor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4789F-F9AA-B000-063E-55691EB86E8A}"/>
              </a:ext>
            </a:extLst>
          </p:cNvPr>
          <p:cNvSpPr txBox="1"/>
          <p:nvPr/>
        </p:nvSpPr>
        <p:spPr>
          <a:xfrm>
            <a:off x="989124" y="143408"/>
            <a:ext cx="1081087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FFF00"/>
                </a:solidFill>
                <a:ea typeface="+mj-ea"/>
                <a:cs typeface="+mj-cs"/>
              </a:rPr>
              <a:t>Class imbalance</a:t>
            </a:r>
          </a:p>
        </p:txBody>
      </p:sp>
      <p:pic>
        <p:nvPicPr>
          <p:cNvPr id="6" name="Picture 5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A90C4D87-BB22-6439-6E78-DF24CA794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64" y="1189710"/>
            <a:ext cx="5449835" cy="4160528"/>
          </a:xfrm>
          <a:prstGeom prst="rect">
            <a:avLst/>
          </a:prstGeom>
        </p:spPr>
      </p:pic>
      <p:pic>
        <p:nvPicPr>
          <p:cNvPr id="13" name="Picture 12" descr="A graph with blue squares&#10;&#10;Description automatically generated">
            <a:extLst>
              <a:ext uri="{FF2B5EF4-FFF2-40B4-BE49-F238E27FC236}">
                <a16:creationId xmlns:a16="http://schemas.microsoft.com/office/drawing/2014/main" id="{0E1C27AC-A631-6224-C2ED-7940F4366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64" y="1121130"/>
            <a:ext cx="4972750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881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B72729A-2E3A-2C01-C7E4-A8D10DE2BD2C}"/>
              </a:ext>
            </a:extLst>
          </p:cNvPr>
          <p:cNvSpPr txBox="1"/>
          <p:nvPr/>
        </p:nvSpPr>
        <p:spPr>
          <a:xfrm>
            <a:off x="885825" y="63116"/>
            <a:ext cx="11042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Binary Variable EDA Visualization</a:t>
            </a:r>
            <a:r>
              <a:rPr lang="en-US" sz="2600" b="1" dirty="0">
                <a:solidFill>
                  <a:srgbClr val="002060"/>
                </a:solidFill>
                <a:ea typeface="+mj-ea"/>
                <a:cs typeface="+mj-cs"/>
              </a:rPr>
              <a:t>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4789F-F9AA-B000-063E-55691EB86E8A}"/>
              </a:ext>
            </a:extLst>
          </p:cNvPr>
          <p:cNvSpPr txBox="1"/>
          <p:nvPr/>
        </p:nvSpPr>
        <p:spPr>
          <a:xfrm>
            <a:off x="989124" y="143408"/>
            <a:ext cx="1081087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FFF00"/>
                </a:solidFill>
                <a:ea typeface="+mj-ea"/>
                <a:cs typeface="+mj-cs"/>
              </a:rPr>
              <a:t>EDA Variables  Distribution Visualization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348D1FBB-14F2-D75A-A66B-AE53928A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76" y="635851"/>
            <a:ext cx="10736512" cy="5347686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D6BB078-23FE-A1E6-9850-0BE3DAD82E66}"/>
              </a:ext>
            </a:extLst>
          </p:cNvPr>
          <p:cNvSpPr/>
          <p:nvPr/>
        </p:nvSpPr>
        <p:spPr>
          <a:xfrm>
            <a:off x="1063487" y="6063829"/>
            <a:ext cx="10736512" cy="753362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solidFill>
                  <a:srgbClr val="C00000"/>
                </a:solidFill>
              </a:rPr>
              <a:t>Observations: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dirty="0">
                <a:solidFill>
                  <a:srgbClr val="002060"/>
                </a:solidFill>
              </a:rPr>
              <a:t> Feature normality distribution. Most of the features are positively skewed whereas some features are skewed to the left(negative skewness).</a:t>
            </a:r>
          </a:p>
        </p:txBody>
      </p:sp>
    </p:spTree>
    <p:extLst>
      <p:ext uri="{BB962C8B-B14F-4D97-AF65-F5344CB8AC3E}">
        <p14:creationId xmlns:p14="http://schemas.microsoft.com/office/powerpoint/2010/main" val="338390120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B72729A-2E3A-2C01-C7E4-A8D10DE2BD2C}"/>
              </a:ext>
            </a:extLst>
          </p:cNvPr>
          <p:cNvSpPr txBox="1"/>
          <p:nvPr/>
        </p:nvSpPr>
        <p:spPr>
          <a:xfrm>
            <a:off x="989124" y="143408"/>
            <a:ext cx="1081087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FFF00"/>
                </a:solidFill>
                <a:ea typeface="+mj-ea"/>
                <a:cs typeface="+mj-cs"/>
              </a:rPr>
              <a:t>Model Selection Training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C497DC-7D14-E4A5-714E-9CE45F80DD6F}"/>
              </a:ext>
            </a:extLst>
          </p:cNvPr>
          <p:cNvSpPr/>
          <p:nvPr/>
        </p:nvSpPr>
        <p:spPr>
          <a:xfrm>
            <a:off x="1799070" y="5425247"/>
            <a:ext cx="9792565" cy="1188737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b="1" dirty="0">
                <a:solidFill>
                  <a:srgbClr val="C00000"/>
                </a:solidFill>
              </a:rPr>
              <a:t>Observations</a:t>
            </a:r>
            <a:r>
              <a:rPr lang="en-US" b="1" dirty="0">
                <a:solidFill>
                  <a:srgbClr val="C00000"/>
                </a:solidFill>
              </a:rPr>
              <a:t>: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>
                <a:solidFill>
                  <a:srgbClr val="002060"/>
                </a:solidFill>
              </a:rPr>
              <a:t>The above ML models were used for the training and development of the prediction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1CF76-B72D-2F5B-6D38-B89548D32D8B}"/>
              </a:ext>
            </a:extLst>
          </p:cNvPr>
          <p:cNvSpPr txBox="1"/>
          <p:nvPr/>
        </p:nvSpPr>
        <p:spPr>
          <a:xfrm>
            <a:off x="4479635" y="965629"/>
            <a:ext cx="6677891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dirty="0"/>
              <a:t>Implementation and Testing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200" b="1" dirty="0"/>
              <a:t>Support Vector Machine:</a:t>
            </a:r>
            <a:endParaRPr lang="en-US" sz="22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Preprocessing and model training details.</a:t>
            </a:r>
          </a:p>
          <a:p>
            <a:pPr>
              <a:spcAft>
                <a:spcPts val="1200"/>
              </a:spcAft>
            </a:pPr>
            <a:r>
              <a:rPr lang="en-US" sz="2200" b="1" dirty="0"/>
              <a:t>2. Random Forest:</a:t>
            </a:r>
            <a:endParaRPr lang="en-US" sz="22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Model parameters and feature importance.</a:t>
            </a:r>
          </a:p>
          <a:p>
            <a:pPr>
              <a:spcAft>
                <a:spcPts val="1200"/>
              </a:spcAft>
            </a:pPr>
            <a:r>
              <a:rPr lang="en-US" sz="2200" b="1" dirty="0"/>
              <a:t>3.  Logistic Regression:</a:t>
            </a:r>
            <a:endParaRPr lang="en-US" sz="22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Standardization and training.</a:t>
            </a:r>
          </a:p>
          <a:p>
            <a:pPr>
              <a:spcAft>
                <a:spcPts val="1200"/>
              </a:spcAft>
            </a:pPr>
            <a:r>
              <a:rPr lang="en-US" sz="2200" b="1" dirty="0"/>
              <a:t>4.  Artificial Neural Network:</a:t>
            </a:r>
            <a:endParaRPr lang="en-US" sz="22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Normalization and training.</a:t>
            </a:r>
          </a:p>
        </p:txBody>
      </p:sp>
    </p:spTree>
    <p:extLst>
      <p:ext uri="{BB962C8B-B14F-4D97-AF65-F5344CB8AC3E}">
        <p14:creationId xmlns:p14="http://schemas.microsoft.com/office/powerpoint/2010/main" val="38726245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CC497DC-7D14-E4A5-714E-9CE45F80DD6F}"/>
              </a:ext>
            </a:extLst>
          </p:cNvPr>
          <p:cNvSpPr/>
          <p:nvPr/>
        </p:nvSpPr>
        <p:spPr>
          <a:xfrm>
            <a:off x="1112567" y="4886037"/>
            <a:ext cx="10925175" cy="1751944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Observations:</a:t>
            </a:r>
            <a:endParaRPr lang="en-US" dirty="0">
              <a:solidFill>
                <a:srgbClr val="C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Best Performer: Random Forest with an almost perfect score in all performance metrics.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Moderate Performance: ANN and </a:t>
            </a:r>
            <a:r>
              <a:rPr lang="en-US" dirty="0" err="1">
                <a:solidFill>
                  <a:srgbClr val="002060"/>
                </a:solidFill>
              </a:rPr>
              <a:t>SVM</a:t>
            </a:r>
            <a:r>
              <a:rPr lang="en-US" dirty="0">
                <a:solidFill>
                  <a:srgbClr val="002060"/>
                </a:solidFill>
              </a:rPr>
              <a:t>, with </a:t>
            </a:r>
            <a:r>
              <a:rPr lang="en-US" dirty="0" err="1">
                <a:solidFill>
                  <a:srgbClr val="002060"/>
                </a:solidFill>
              </a:rPr>
              <a:t>SVM</a:t>
            </a:r>
            <a:r>
              <a:rPr lang="en-US" dirty="0">
                <a:solidFill>
                  <a:srgbClr val="002060"/>
                </a:solidFill>
              </a:rPr>
              <a:t> showing balanced results across all metrics.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Least Effective: Logistic Regression with relatively low performance in all metrics.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7C3F2-57A4-A653-D73C-EB3E8050B3E1}"/>
              </a:ext>
            </a:extLst>
          </p:cNvPr>
          <p:cNvSpPr txBox="1"/>
          <p:nvPr/>
        </p:nvSpPr>
        <p:spPr>
          <a:xfrm>
            <a:off x="1434560" y="104761"/>
            <a:ext cx="10281190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FFF00"/>
                </a:solidFill>
                <a:ea typeface="+mj-ea"/>
                <a:cs typeface="+mj-cs"/>
              </a:rPr>
              <a:t>Model Performance Results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202E0-4ABD-85B9-0DF9-3DAA8FD8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42" y="1773381"/>
            <a:ext cx="9536257" cy="25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398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57C3F2-57A4-A653-D73C-EB3E8050B3E1}"/>
              </a:ext>
            </a:extLst>
          </p:cNvPr>
          <p:cNvSpPr txBox="1"/>
          <p:nvPr/>
        </p:nvSpPr>
        <p:spPr>
          <a:xfrm>
            <a:off x="1434560" y="104761"/>
            <a:ext cx="10281190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FF00"/>
                </a:solidFill>
                <a:ea typeface="+mj-ea"/>
                <a:cs typeface="+mj-cs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DB2D1-95A7-C3BE-0B12-BA7192DC6DDC}"/>
              </a:ext>
            </a:extLst>
          </p:cNvPr>
          <p:cNvSpPr txBox="1"/>
          <p:nvPr/>
        </p:nvSpPr>
        <p:spPr>
          <a:xfrm>
            <a:off x="4313384" y="1111501"/>
            <a:ext cx="7467313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Summary: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Successful development and evaluation of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Forest identified as the best-performing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Future Work: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Optimize models for specific regions.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Explore additional data sources for improved accuracy</a:t>
            </a:r>
          </a:p>
          <a:p>
            <a:pPr lvl="1"/>
            <a:endParaRPr lang="en-US" dirty="0">
              <a:solidFill>
                <a:srgbClr val="008000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endParaRPr lang="en-US" dirty="0">
              <a:solidFill>
                <a:srgbClr val="008000"/>
              </a:solidFill>
            </a:endParaRPr>
          </a:p>
          <a:p>
            <a:pPr lvl="1">
              <a:buFont typeface="+mj-lt"/>
              <a:buAutoNum type="arabicPeriod"/>
            </a:pPr>
            <a:endParaRPr lang="en-US" dirty="0"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90346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B72729A-2E3A-2C01-C7E4-A8D10DE2BD2C}"/>
              </a:ext>
            </a:extLst>
          </p:cNvPr>
          <p:cNvSpPr txBox="1"/>
          <p:nvPr/>
        </p:nvSpPr>
        <p:spPr>
          <a:xfrm>
            <a:off x="1072170" y="2273284"/>
            <a:ext cx="10500994" cy="707886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ea typeface="+mj-ea"/>
                <a:cs typeface="+mj-cs"/>
              </a:rPr>
              <a:t>##THE END ##</a:t>
            </a:r>
          </a:p>
        </p:txBody>
      </p:sp>
    </p:spTree>
    <p:extLst>
      <p:ext uri="{BB962C8B-B14F-4D97-AF65-F5344CB8AC3E}">
        <p14:creationId xmlns:p14="http://schemas.microsoft.com/office/powerpoint/2010/main" val="41039734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3499E2-9AC1-B8CE-D560-4E92917A99C3}"/>
              </a:ext>
            </a:extLst>
          </p:cNvPr>
          <p:cNvSpPr txBox="1"/>
          <p:nvPr/>
        </p:nvSpPr>
        <p:spPr>
          <a:xfrm>
            <a:off x="4654296" y="2485705"/>
            <a:ext cx="6871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Loan Default Prediction 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231C9-EDBF-AD34-9CB6-B157A96FBACF}"/>
              </a:ext>
            </a:extLst>
          </p:cNvPr>
          <p:cNvSpPr txBox="1"/>
          <p:nvPr/>
        </p:nvSpPr>
        <p:spPr>
          <a:xfrm>
            <a:off x="5632194" y="3557428"/>
            <a:ext cx="4916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Machine Learning based 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9A3FC-AFC6-E0AC-40A7-C74F2BB1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55" y="2485706"/>
            <a:ext cx="3715645" cy="214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3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73541-63F9-01F6-D3D9-5DA55F2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2" y="532730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1. INTRODUCTION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500E16-1DE0-5457-F287-675673B383CB}"/>
              </a:ext>
            </a:extLst>
          </p:cNvPr>
          <p:cNvGrpSpPr/>
          <p:nvPr/>
        </p:nvGrpSpPr>
        <p:grpSpPr>
          <a:xfrm>
            <a:off x="632086" y="2443315"/>
            <a:ext cx="9671127" cy="2826977"/>
            <a:chOff x="644056" y="2367748"/>
            <a:chExt cx="9671127" cy="25486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F7695F3-7225-48B7-7048-84E6EFA5747F}"/>
                </a:ext>
              </a:extLst>
            </p:cNvPr>
            <p:cNvSpPr/>
            <p:nvPr/>
          </p:nvSpPr>
          <p:spPr>
            <a:xfrm>
              <a:off x="644056" y="2367748"/>
              <a:ext cx="8414428" cy="537378"/>
            </a:xfrm>
            <a:custGeom>
              <a:avLst/>
              <a:gdLst>
                <a:gd name="connsiteX0" fmla="*/ 0 w 8414428"/>
                <a:gd name="connsiteY0" fmla="*/ 53738 h 537378"/>
                <a:gd name="connsiteX1" fmla="*/ 53738 w 8414428"/>
                <a:gd name="connsiteY1" fmla="*/ 0 h 537378"/>
                <a:gd name="connsiteX2" fmla="*/ 8360690 w 8414428"/>
                <a:gd name="connsiteY2" fmla="*/ 0 h 537378"/>
                <a:gd name="connsiteX3" fmla="*/ 8414428 w 8414428"/>
                <a:gd name="connsiteY3" fmla="*/ 53738 h 537378"/>
                <a:gd name="connsiteX4" fmla="*/ 8414428 w 8414428"/>
                <a:gd name="connsiteY4" fmla="*/ 483640 h 537378"/>
                <a:gd name="connsiteX5" fmla="*/ 8360690 w 8414428"/>
                <a:gd name="connsiteY5" fmla="*/ 537378 h 537378"/>
                <a:gd name="connsiteX6" fmla="*/ 53738 w 8414428"/>
                <a:gd name="connsiteY6" fmla="*/ 537378 h 537378"/>
                <a:gd name="connsiteX7" fmla="*/ 0 w 8414428"/>
                <a:gd name="connsiteY7" fmla="*/ 483640 h 537378"/>
                <a:gd name="connsiteX8" fmla="*/ 0 w 8414428"/>
                <a:gd name="connsiteY8" fmla="*/ 53738 h 537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4428" h="537378">
                  <a:moveTo>
                    <a:pt x="0" y="53738"/>
                  </a:moveTo>
                  <a:cubicBezTo>
                    <a:pt x="0" y="24059"/>
                    <a:pt x="24059" y="0"/>
                    <a:pt x="53738" y="0"/>
                  </a:cubicBezTo>
                  <a:lnTo>
                    <a:pt x="8360690" y="0"/>
                  </a:lnTo>
                  <a:cubicBezTo>
                    <a:pt x="8390369" y="0"/>
                    <a:pt x="8414428" y="24059"/>
                    <a:pt x="8414428" y="53738"/>
                  </a:cubicBezTo>
                  <a:lnTo>
                    <a:pt x="8414428" y="483640"/>
                  </a:lnTo>
                  <a:cubicBezTo>
                    <a:pt x="8414428" y="513319"/>
                    <a:pt x="8390369" y="537378"/>
                    <a:pt x="8360690" y="537378"/>
                  </a:cubicBezTo>
                  <a:lnTo>
                    <a:pt x="53738" y="537378"/>
                  </a:lnTo>
                  <a:cubicBezTo>
                    <a:pt x="24059" y="537378"/>
                    <a:pt x="0" y="513319"/>
                    <a:pt x="0" y="483640"/>
                  </a:cubicBezTo>
                  <a:lnTo>
                    <a:pt x="0" y="5373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5749" tIns="95749" rIns="921262" bIns="95749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1. </a:t>
              </a:r>
              <a:r>
                <a:rPr lang="en-US" sz="2100" dirty="0"/>
                <a:t>Introduction</a:t>
              </a:r>
              <a:endParaRPr lang="en-US" sz="2100" kern="12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3C553ED-8A73-BD98-2B7B-B35422F5FF6E}"/>
                </a:ext>
              </a:extLst>
            </p:cNvPr>
            <p:cNvSpPr/>
            <p:nvPr/>
          </p:nvSpPr>
          <p:spPr>
            <a:xfrm>
              <a:off x="1272405" y="2970359"/>
              <a:ext cx="8414428" cy="598832"/>
            </a:xfrm>
            <a:custGeom>
              <a:avLst/>
              <a:gdLst>
                <a:gd name="connsiteX0" fmla="*/ 0 w 8414428"/>
                <a:gd name="connsiteY0" fmla="*/ 59883 h 598832"/>
                <a:gd name="connsiteX1" fmla="*/ 59883 w 8414428"/>
                <a:gd name="connsiteY1" fmla="*/ 0 h 598832"/>
                <a:gd name="connsiteX2" fmla="*/ 8354545 w 8414428"/>
                <a:gd name="connsiteY2" fmla="*/ 0 h 598832"/>
                <a:gd name="connsiteX3" fmla="*/ 8414428 w 8414428"/>
                <a:gd name="connsiteY3" fmla="*/ 59883 h 598832"/>
                <a:gd name="connsiteX4" fmla="*/ 8414428 w 8414428"/>
                <a:gd name="connsiteY4" fmla="*/ 538949 h 598832"/>
                <a:gd name="connsiteX5" fmla="*/ 8354545 w 8414428"/>
                <a:gd name="connsiteY5" fmla="*/ 598832 h 598832"/>
                <a:gd name="connsiteX6" fmla="*/ 59883 w 8414428"/>
                <a:gd name="connsiteY6" fmla="*/ 598832 h 598832"/>
                <a:gd name="connsiteX7" fmla="*/ 0 w 8414428"/>
                <a:gd name="connsiteY7" fmla="*/ 538949 h 598832"/>
                <a:gd name="connsiteX8" fmla="*/ 0 w 8414428"/>
                <a:gd name="connsiteY8" fmla="*/ 59883 h 59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4428" h="598832">
                  <a:moveTo>
                    <a:pt x="0" y="59883"/>
                  </a:moveTo>
                  <a:cubicBezTo>
                    <a:pt x="0" y="26811"/>
                    <a:pt x="26811" y="0"/>
                    <a:pt x="59883" y="0"/>
                  </a:cubicBezTo>
                  <a:lnTo>
                    <a:pt x="8354545" y="0"/>
                  </a:lnTo>
                  <a:cubicBezTo>
                    <a:pt x="8387617" y="0"/>
                    <a:pt x="8414428" y="26811"/>
                    <a:pt x="8414428" y="59883"/>
                  </a:cubicBezTo>
                  <a:lnTo>
                    <a:pt x="8414428" y="538949"/>
                  </a:lnTo>
                  <a:cubicBezTo>
                    <a:pt x="8414428" y="572021"/>
                    <a:pt x="8387617" y="598832"/>
                    <a:pt x="8354545" y="598832"/>
                  </a:cubicBezTo>
                  <a:lnTo>
                    <a:pt x="59883" y="598832"/>
                  </a:lnTo>
                  <a:cubicBezTo>
                    <a:pt x="26811" y="598832"/>
                    <a:pt x="0" y="572021"/>
                    <a:pt x="0" y="538949"/>
                  </a:cubicBezTo>
                  <a:lnTo>
                    <a:pt x="0" y="5988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549" tIns="97549" rIns="1197621" bIns="97549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2. Objectives, Aims and development Goals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BE6FC5-D33B-95EA-1B81-0485F7D3676C}"/>
                </a:ext>
              </a:extLst>
            </p:cNvPr>
            <p:cNvSpPr/>
            <p:nvPr/>
          </p:nvSpPr>
          <p:spPr>
            <a:xfrm>
              <a:off x="1900755" y="3629852"/>
              <a:ext cx="8414428" cy="505930"/>
            </a:xfrm>
            <a:custGeom>
              <a:avLst/>
              <a:gdLst>
                <a:gd name="connsiteX0" fmla="*/ 0 w 8414428"/>
                <a:gd name="connsiteY0" fmla="*/ 72573 h 725725"/>
                <a:gd name="connsiteX1" fmla="*/ 72573 w 8414428"/>
                <a:gd name="connsiteY1" fmla="*/ 0 h 725725"/>
                <a:gd name="connsiteX2" fmla="*/ 8341856 w 8414428"/>
                <a:gd name="connsiteY2" fmla="*/ 0 h 725725"/>
                <a:gd name="connsiteX3" fmla="*/ 8414429 w 8414428"/>
                <a:gd name="connsiteY3" fmla="*/ 72573 h 725725"/>
                <a:gd name="connsiteX4" fmla="*/ 8414428 w 8414428"/>
                <a:gd name="connsiteY4" fmla="*/ 653153 h 725725"/>
                <a:gd name="connsiteX5" fmla="*/ 8341855 w 8414428"/>
                <a:gd name="connsiteY5" fmla="*/ 725726 h 725725"/>
                <a:gd name="connsiteX6" fmla="*/ 72573 w 8414428"/>
                <a:gd name="connsiteY6" fmla="*/ 725725 h 725725"/>
                <a:gd name="connsiteX7" fmla="*/ 0 w 8414428"/>
                <a:gd name="connsiteY7" fmla="*/ 653152 h 725725"/>
                <a:gd name="connsiteX8" fmla="*/ 0 w 8414428"/>
                <a:gd name="connsiteY8" fmla="*/ 72573 h 72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14428" h="725725">
                  <a:moveTo>
                    <a:pt x="0" y="72573"/>
                  </a:moveTo>
                  <a:cubicBezTo>
                    <a:pt x="0" y="32492"/>
                    <a:pt x="32492" y="0"/>
                    <a:pt x="72573" y="0"/>
                  </a:cubicBezTo>
                  <a:lnTo>
                    <a:pt x="8341856" y="0"/>
                  </a:lnTo>
                  <a:cubicBezTo>
                    <a:pt x="8381937" y="0"/>
                    <a:pt x="8414429" y="32492"/>
                    <a:pt x="8414429" y="72573"/>
                  </a:cubicBezTo>
                  <a:cubicBezTo>
                    <a:pt x="8414429" y="266100"/>
                    <a:pt x="8414428" y="459626"/>
                    <a:pt x="8414428" y="653153"/>
                  </a:cubicBezTo>
                  <a:cubicBezTo>
                    <a:pt x="8414428" y="693234"/>
                    <a:pt x="8381936" y="725726"/>
                    <a:pt x="8341855" y="725726"/>
                  </a:cubicBezTo>
                  <a:lnTo>
                    <a:pt x="72573" y="725725"/>
                  </a:lnTo>
                  <a:cubicBezTo>
                    <a:pt x="32492" y="725725"/>
                    <a:pt x="0" y="693233"/>
                    <a:pt x="0" y="653152"/>
                  </a:cubicBezTo>
                  <a:lnTo>
                    <a:pt x="0" y="7257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266" tIns="101266" rIns="1201338" bIns="101266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3. Problem statement and Project Significance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E0F2A97-A687-FD12-ED60-38DA6A453AE3}"/>
                </a:ext>
              </a:extLst>
            </p:cNvPr>
            <p:cNvSpPr/>
            <p:nvPr/>
          </p:nvSpPr>
          <p:spPr>
            <a:xfrm>
              <a:off x="8586762" y="2803758"/>
              <a:ext cx="471721" cy="471721"/>
            </a:xfrm>
            <a:custGeom>
              <a:avLst/>
              <a:gdLst>
                <a:gd name="connsiteX0" fmla="*/ 0 w 471721"/>
                <a:gd name="connsiteY0" fmla="*/ 259447 h 471721"/>
                <a:gd name="connsiteX1" fmla="*/ 106137 w 471721"/>
                <a:gd name="connsiteY1" fmla="*/ 259447 h 471721"/>
                <a:gd name="connsiteX2" fmla="*/ 106137 w 471721"/>
                <a:gd name="connsiteY2" fmla="*/ 0 h 471721"/>
                <a:gd name="connsiteX3" fmla="*/ 365584 w 471721"/>
                <a:gd name="connsiteY3" fmla="*/ 0 h 471721"/>
                <a:gd name="connsiteX4" fmla="*/ 365584 w 471721"/>
                <a:gd name="connsiteY4" fmla="*/ 259447 h 471721"/>
                <a:gd name="connsiteX5" fmla="*/ 471721 w 471721"/>
                <a:gd name="connsiteY5" fmla="*/ 259447 h 471721"/>
                <a:gd name="connsiteX6" fmla="*/ 235861 w 471721"/>
                <a:gd name="connsiteY6" fmla="*/ 471721 h 471721"/>
                <a:gd name="connsiteX7" fmla="*/ 0 w 471721"/>
                <a:gd name="connsiteY7" fmla="*/ 259447 h 47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721" h="471721">
                  <a:moveTo>
                    <a:pt x="0" y="259447"/>
                  </a:moveTo>
                  <a:lnTo>
                    <a:pt x="106137" y="259447"/>
                  </a:lnTo>
                  <a:lnTo>
                    <a:pt x="106137" y="0"/>
                  </a:lnTo>
                  <a:lnTo>
                    <a:pt x="365584" y="0"/>
                  </a:lnTo>
                  <a:lnTo>
                    <a:pt x="365584" y="259447"/>
                  </a:lnTo>
                  <a:lnTo>
                    <a:pt x="471721" y="259447"/>
                  </a:lnTo>
                  <a:lnTo>
                    <a:pt x="235861" y="471721"/>
                  </a:lnTo>
                  <a:lnTo>
                    <a:pt x="0" y="259447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807" tIns="26670" rIns="132807" bIns="143421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F24876-9EFD-2CCC-5124-FB6C35B7AE76}"/>
                </a:ext>
              </a:extLst>
            </p:cNvPr>
            <p:cNvSpPr/>
            <p:nvPr/>
          </p:nvSpPr>
          <p:spPr>
            <a:xfrm>
              <a:off x="9215112" y="3630279"/>
              <a:ext cx="471721" cy="471721"/>
            </a:xfrm>
            <a:custGeom>
              <a:avLst/>
              <a:gdLst>
                <a:gd name="connsiteX0" fmla="*/ 0 w 471721"/>
                <a:gd name="connsiteY0" fmla="*/ 259447 h 471721"/>
                <a:gd name="connsiteX1" fmla="*/ 106137 w 471721"/>
                <a:gd name="connsiteY1" fmla="*/ 259447 h 471721"/>
                <a:gd name="connsiteX2" fmla="*/ 106137 w 471721"/>
                <a:gd name="connsiteY2" fmla="*/ 0 h 471721"/>
                <a:gd name="connsiteX3" fmla="*/ 365584 w 471721"/>
                <a:gd name="connsiteY3" fmla="*/ 0 h 471721"/>
                <a:gd name="connsiteX4" fmla="*/ 365584 w 471721"/>
                <a:gd name="connsiteY4" fmla="*/ 259447 h 471721"/>
                <a:gd name="connsiteX5" fmla="*/ 471721 w 471721"/>
                <a:gd name="connsiteY5" fmla="*/ 259447 h 471721"/>
                <a:gd name="connsiteX6" fmla="*/ 235861 w 471721"/>
                <a:gd name="connsiteY6" fmla="*/ 471721 h 471721"/>
                <a:gd name="connsiteX7" fmla="*/ 0 w 471721"/>
                <a:gd name="connsiteY7" fmla="*/ 259447 h 47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721" h="471721">
                  <a:moveTo>
                    <a:pt x="0" y="259447"/>
                  </a:moveTo>
                  <a:lnTo>
                    <a:pt x="106137" y="259447"/>
                  </a:lnTo>
                  <a:lnTo>
                    <a:pt x="106137" y="0"/>
                  </a:lnTo>
                  <a:lnTo>
                    <a:pt x="365584" y="0"/>
                  </a:lnTo>
                  <a:lnTo>
                    <a:pt x="365584" y="259447"/>
                  </a:lnTo>
                  <a:lnTo>
                    <a:pt x="471721" y="259447"/>
                  </a:lnTo>
                  <a:lnTo>
                    <a:pt x="235861" y="471721"/>
                  </a:lnTo>
                  <a:lnTo>
                    <a:pt x="0" y="259447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807" tIns="26670" rIns="132807" bIns="143421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3861B18-DFBF-9851-58D4-EA706F6FD444}"/>
                </a:ext>
              </a:extLst>
            </p:cNvPr>
            <p:cNvSpPr/>
            <p:nvPr/>
          </p:nvSpPr>
          <p:spPr>
            <a:xfrm>
              <a:off x="9843462" y="4444704"/>
              <a:ext cx="471721" cy="471721"/>
            </a:xfrm>
            <a:custGeom>
              <a:avLst/>
              <a:gdLst>
                <a:gd name="connsiteX0" fmla="*/ 0 w 471721"/>
                <a:gd name="connsiteY0" fmla="*/ 259447 h 471721"/>
                <a:gd name="connsiteX1" fmla="*/ 106137 w 471721"/>
                <a:gd name="connsiteY1" fmla="*/ 259447 h 471721"/>
                <a:gd name="connsiteX2" fmla="*/ 106137 w 471721"/>
                <a:gd name="connsiteY2" fmla="*/ 0 h 471721"/>
                <a:gd name="connsiteX3" fmla="*/ 365584 w 471721"/>
                <a:gd name="connsiteY3" fmla="*/ 0 h 471721"/>
                <a:gd name="connsiteX4" fmla="*/ 365584 w 471721"/>
                <a:gd name="connsiteY4" fmla="*/ 259447 h 471721"/>
                <a:gd name="connsiteX5" fmla="*/ 471721 w 471721"/>
                <a:gd name="connsiteY5" fmla="*/ 259447 h 471721"/>
                <a:gd name="connsiteX6" fmla="*/ 235861 w 471721"/>
                <a:gd name="connsiteY6" fmla="*/ 471721 h 471721"/>
                <a:gd name="connsiteX7" fmla="*/ 0 w 471721"/>
                <a:gd name="connsiteY7" fmla="*/ 259447 h 47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721" h="471721">
                  <a:moveTo>
                    <a:pt x="0" y="259447"/>
                  </a:moveTo>
                  <a:lnTo>
                    <a:pt x="106137" y="259447"/>
                  </a:lnTo>
                  <a:lnTo>
                    <a:pt x="106137" y="0"/>
                  </a:lnTo>
                  <a:lnTo>
                    <a:pt x="365584" y="0"/>
                  </a:lnTo>
                  <a:lnTo>
                    <a:pt x="365584" y="259447"/>
                  </a:lnTo>
                  <a:lnTo>
                    <a:pt x="471721" y="259447"/>
                  </a:lnTo>
                  <a:lnTo>
                    <a:pt x="235861" y="471721"/>
                  </a:lnTo>
                  <a:lnTo>
                    <a:pt x="0" y="25944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2807" tIns="26670" rIns="132807" bIns="143421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551ECE7-30C7-EE10-40A0-A2B98780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5" y="5684433"/>
            <a:ext cx="2426798" cy="1039277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40DD46-CA8F-F810-1EEE-940E782FBD9B}"/>
              </a:ext>
            </a:extLst>
          </p:cNvPr>
          <p:cNvSpPr/>
          <p:nvPr/>
        </p:nvSpPr>
        <p:spPr>
          <a:xfrm>
            <a:off x="2222161" y="4447492"/>
            <a:ext cx="8414428" cy="537378"/>
          </a:xfrm>
          <a:custGeom>
            <a:avLst/>
            <a:gdLst>
              <a:gd name="connsiteX0" fmla="*/ 0 w 8414428"/>
              <a:gd name="connsiteY0" fmla="*/ 53738 h 537378"/>
              <a:gd name="connsiteX1" fmla="*/ 53738 w 8414428"/>
              <a:gd name="connsiteY1" fmla="*/ 0 h 537378"/>
              <a:gd name="connsiteX2" fmla="*/ 8360690 w 8414428"/>
              <a:gd name="connsiteY2" fmla="*/ 0 h 537378"/>
              <a:gd name="connsiteX3" fmla="*/ 8414428 w 8414428"/>
              <a:gd name="connsiteY3" fmla="*/ 53738 h 537378"/>
              <a:gd name="connsiteX4" fmla="*/ 8414428 w 8414428"/>
              <a:gd name="connsiteY4" fmla="*/ 483640 h 537378"/>
              <a:gd name="connsiteX5" fmla="*/ 8360690 w 8414428"/>
              <a:gd name="connsiteY5" fmla="*/ 537378 h 537378"/>
              <a:gd name="connsiteX6" fmla="*/ 53738 w 8414428"/>
              <a:gd name="connsiteY6" fmla="*/ 537378 h 537378"/>
              <a:gd name="connsiteX7" fmla="*/ 0 w 8414428"/>
              <a:gd name="connsiteY7" fmla="*/ 483640 h 537378"/>
              <a:gd name="connsiteX8" fmla="*/ 0 w 8414428"/>
              <a:gd name="connsiteY8" fmla="*/ 53738 h 53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14428" h="537378">
                <a:moveTo>
                  <a:pt x="0" y="53738"/>
                </a:moveTo>
                <a:cubicBezTo>
                  <a:pt x="0" y="24059"/>
                  <a:pt x="24059" y="0"/>
                  <a:pt x="53738" y="0"/>
                </a:cubicBezTo>
                <a:lnTo>
                  <a:pt x="8360690" y="0"/>
                </a:lnTo>
                <a:cubicBezTo>
                  <a:pt x="8390369" y="0"/>
                  <a:pt x="8414428" y="24059"/>
                  <a:pt x="8414428" y="53738"/>
                </a:cubicBezTo>
                <a:lnTo>
                  <a:pt x="8414428" y="483640"/>
                </a:lnTo>
                <a:cubicBezTo>
                  <a:pt x="8414428" y="513319"/>
                  <a:pt x="8390369" y="537378"/>
                  <a:pt x="8360690" y="537378"/>
                </a:cubicBezTo>
                <a:lnTo>
                  <a:pt x="53738" y="537378"/>
                </a:lnTo>
                <a:cubicBezTo>
                  <a:pt x="24059" y="537378"/>
                  <a:pt x="0" y="513319"/>
                  <a:pt x="0" y="483640"/>
                </a:cubicBezTo>
                <a:lnTo>
                  <a:pt x="0" y="5373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749" tIns="95749" rIns="921262" bIns="95749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dirty="0"/>
              <a:t>4. Analysis questions</a:t>
            </a:r>
            <a:endParaRPr lang="en-US" sz="21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F3321C-156B-9BEA-D1DF-A58544011ACC}"/>
              </a:ext>
            </a:extLst>
          </p:cNvPr>
          <p:cNvSpPr/>
          <p:nvPr/>
        </p:nvSpPr>
        <p:spPr>
          <a:xfrm>
            <a:off x="2822236" y="5046862"/>
            <a:ext cx="8414428" cy="537378"/>
          </a:xfrm>
          <a:custGeom>
            <a:avLst/>
            <a:gdLst>
              <a:gd name="connsiteX0" fmla="*/ 0 w 8414428"/>
              <a:gd name="connsiteY0" fmla="*/ 53738 h 537378"/>
              <a:gd name="connsiteX1" fmla="*/ 53738 w 8414428"/>
              <a:gd name="connsiteY1" fmla="*/ 0 h 537378"/>
              <a:gd name="connsiteX2" fmla="*/ 8360690 w 8414428"/>
              <a:gd name="connsiteY2" fmla="*/ 0 h 537378"/>
              <a:gd name="connsiteX3" fmla="*/ 8414428 w 8414428"/>
              <a:gd name="connsiteY3" fmla="*/ 53738 h 537378"/>
              <a:gd name="connsiteX4" fmla="*/ 8414428 w 8414428"/>
              <a:gd name="connsiteY4" fmla="*/ 483640 h 537378"/>
              <a:gd name="connsiteX5" fmla="*/ 8360690 w 8414428"/>
              <a:gd name="connsiteY5" fmla="*/ 537378 h 537378"/>
              <a:gd name="connsiteX6" fmla="*/ 53738 w 8414428"/>
              <a:gd name="connsiteY6" fmla="*/ 537378 h 537378"/>
              <a:gd name="connsiteX7" fmla="*/ 0 w 8414428"/>
              <a:gd name="connsiteY7" fmla="*/ 483640 h 537378"/>
              <a:gd name="connsiteX8" fmla="*/ 0 w 8414428"/>
              <a:gd name="connsiteY8" fmla="*/ 53738 h 53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14428" h="537378">
                <a:moveTo>
                  <a:pt x="0" y="53738"/>
                </a:moveTo>
                <a:cubicBezTo>
                  <a:pt x="0" y="24059"/>
                  <a:pt x="24059" y="0"/>
                  <a:pt x="53738" y="0"/>
                </a:cubicBezTo>
                <a:lnTo>
                  <a:pt x="8360690" y="0"/>
                </a:lnTo>
                <a:cubicBezTo>
                  <a:pt x="8390369" y="0"/>
                  <a:pt x="8414428" y="24059"/>
                  <a:pt x="8414428" y="53738"/>
                </a:cubicBezTo>
                <a:lnTo>
                  <a:pt x="8414428" y="483640"/>
                </a:lnTo>
                <a:cubicBezTo>
                  <a:pt x="8414428" y="513319"/>
                  <a:pt x="8390369" y="537378"/>
                  <a:pt x="8360690" y="537378"/>
                </a:cubicBezTo>
                <a:lnTo>
                  <a:pt x="53738" y="537378"/>
                </a:lnTo>
                <a:cubicBezTo>
                  <a:pt x="24059" y="537378"/>
                  <a:pt x="0" y="513319"/>
                  <a:pt x="0" y="483640"/>
                </a:cubicBezTo>
                <a:lnTo>
                  <a:pt x="0" y="5373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5749" tIns="95749" rIns="921262" bIns="95749" numCol="1" spcCol="1270" anchor="ctr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/>
              <a:t>5. Methodology</a:t>
            </a:r>
          </a:p>
        </p:txBody>
      </p:sp>
    </p:spTree>
    <p:extLst>
      <p:ext uri="{BB962C8B-B14F-4D97-AF65-F5344CB8AC3E}">
        <p14:creationId xmlns:p14="http://schemas.microsoft.com/office/powerpoint/2010/main" val="42778311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473541-63F9-01F6-D3D9-5DA55F2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92" y="1370325"/>
            <a:ext cx="3507008" cy="98800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n-lt"/>
              </a:rPr>
              <a:t>Introduction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2DA5A361-B491-42C0-DCB1-3D9C97D86DB2}"/>
              </a:ext>
            </a:extLst>
          </p:cNvPr>
          <p:cNvSpPr txBox="1">
            <a:spLocks/>
          </p:cNvSpPr>
          <p:nvPr/>
        </p:nvSpPr>
        <p:spPr>
          <a:xfrm>
            <a:off x="1024695" y="2637085"/>
            <a:ext cx="2372884" cy="786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Calibri body\"/>
              </a:rPr>
              <a:t>Loan Default Prediction</a:t>
            </a:r>
            <a:endParaRPr lang="en-US" sz="2600" dirty="0">
              <a:solidFill>
                <a:schemeClr val="accent6">
                  <a:lumMod val="50000"/>
                </a:schemeClr>
              </a:solidFill>
              <a:latin typeface="Calibri body\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C66EB2-75F6-8A97-18ED-065FC5DB4D20}"/>
              </a:ext>
            </a:extLst>
          </p:cNvPr>
          <p:cNvSpPr txBox="1">
            <a:spLocks/>
          </p:cNvSpPr>
          <p:nvPr/>
        </p:nvSpPr>
        <p:spPr>
          <a:xfrm>
            <a:off x="1088812" y="3428999"/>
            <a:ext cx="3048000" cy="512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B9AC3-58A4-1B4F-AF67-9C8827F5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98" y="5707886"/>
            <a:ext cx="2426798" cy="103927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8BB71A0-2BAD-1927-3DC0-12B40E0FD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668" y="499633"/>
            <a:ext cx="7429861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Context of Digital Lending in Sub-Saharan Africa: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digital lending landscape in Sub-Saharan Africa has experienced exponential growth, driven by technological innovations and widespread mobile phone usage.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 like SuperLender are leading the way in providing financial services to underserved populations, bridging the gap between traditional banking and the unbanked.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2.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Importance of Accurate Loan Risk Assessment: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loan risk assessments are crucial to the sustainability of digital lending platforms.</a:t>
            </a:r>
          </a:p>
          <a:p>
            <a:pPr marL="742950" lvl="1" indent="-28575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Inaccurate predictions can lead to significant financial losses, affecting both lenders and borrowers.</a:t>
            </a:r>
          </a:p>
          <a:p>
            <a:pPr marL="742950" lvl="1" indent="-285750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credit scoring methods often fall short in the dynamic and data-rich environment of digital lending.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172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473541-63F9-01F6-D3D9-5DA55F2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97973"/>
            <a:ext cx="3730275" cy="98800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n-lt"/>
              </a:rPr>
              <a:t>Objective and Aims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34706D-0ACA-E3F3-F50D-3EBD613120C8}"/>
              </a:ext>
            </a:extLst>
          </p:cNvPr>
          <p:cNvSpPr/>
          <p:nvPr/>
        </p:nvSpPr>
        <p:spPr>
          <a:xfrm>
            <a:off x="4339875" y="161925"/>
            <a:ext cx="7623524" cy="3267075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To develop a supervised machine learning-based lending risk assessment model that enhances the accuracy and reliability of loan default predictions.</a:t>
            </a:r>
          </a:p>
          <a:p>
            <a:pPr marL="800100" lvl="1" indent="-342900" eaLnBrk="0" fontAlgn="base" hangingPunct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By leveraging advanced machine learning techniques, the model aims to minimize financial risks and maximize financial inclusion opportunities in Sub-Saharan Africa.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6B4D1-FF49-7793-6AE1-24BB1208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26" y="5797074"/>
            <a:ext cx="2426798" cy="89881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E3A151-1148-8CCD-78F5-F9BE47AB912A}"/>
              </a:ext>
            </a:extLst>
          </p:cNvPr>
          <p:cNvSpPr txBox="1">
            <a:spLocks/>
          </p:cNvSpPr>
          <p:nvPr/>
        </p:nvSpPr>
        <p:spPr>
          <a:xfrm>
            <a:off x="657223" y="4376983"/>
            <a:ext cx="3730275" cy="988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C00000"/>
                </a:solidFill>
                <a:latin typeface="+mn-lt"/>
              </a:rPr>
              <a:t>Development Goals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AAB62D0-0257-E82D-C97C-7B3D98EDC717}"/>
              </a:ext>
            </a:extLst>
          </p:cNvPr>
          <p:cNvSpPr/>
          <p:nvPr/>
        </p:nvSpPr>
        <p:spPr>
          <a:xfrm>
            <a:off x="4339877" y="3873673"/>
            <a:ext cx="7623524" cy="2265652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20972">
                <a:schemeClr val="accent3">
                  <a:lumMod val="20000"/>
                  <a:lumOff val="80000"/>
                </a:schemeClr>
              </a:gs>
              <a:gs pos="38480">
                <a:schemeClr val="accent2">
                  <a:lumMod val="40000"/>
                  <a:lumOff val="60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pPr eaLnBrk="0" fontAlgn="base" hangingPunct="0">
              <a:spcBef>
                <a:spcPts val="1200"/>
              </a:spcBef>
              <a:spcAft>
                <a:spcPts val="120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four predictive models: Random Forest, Logistic Regression, ANN.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performance and optimize the best model.</a:t>
            </a:r>
          </a:p>
          <a:p>
            <a:pPr>
              <a:spcAft>
                <a:spcPts val="1200"/>
              </a:spcAft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ts val="1200"/>
              </a:spcBef>
              <a:spcAft>
                <a:spcPts val="12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33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473541-63F9-01F6-D3D9-5DA55F2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2325459"/>
            <a:ext cx="3048000" cy="98800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n-lt"/>
              </a:rPr>
              <a:t>Problem  Statement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34706D-0ACA-E3F3-F50D-3EBD613120C8}"/>
              </a:ext>
            </a:extLst>
          </p:cNvPr>
          <p:cNvSpPr/>
          <p:nvPr/>
        </p:nvSpPr>
        <p:spPr>
          <a:xfrm>
            <a:off x="3590924" y="636758"/>
            <a:ext cx="8497853" cy="5422371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</a:rPr>
              <a:t>Challenges in Loan Risk Assessment:</a:t>
            </a:r>
            <a:endParaRPr lang="en-US" sz="2500" dirty="0">
              <a:solidFill>
                <a:schemeClr val="accent2">
                  <a:lumMod val="50000"/>
                </a:schemeClr>
              </a:solidFill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Inaccurate predictions can lead to financial losses.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Traditional methods are limited.</a:t>
            </a:r>
          </a:p>
          <a:p>
            <a:pPr lvl="1">
              <a:spcAft>
                <a:spcPts val="1200"/>
              </a:spcAft>
            </a:pPr>
            <a:endParaRPr lang="en-US" sz="25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500" b="1" dirty="0">
                <a:solidFill>
                  <a:schemeClr val="accent2">
                    <a:lumMod val="50000"/>
                  </a:schemeClr>
                </a:solidFill>
              </a:rPr>
              <a:t>Need for Advanced Approaches:</a:t>
            </a:r>
            <a:endParaRPr lang="en-US" sz="2500" dirty="0">
              <a:solidFill>
                <a:schemeClr val="accent2">
                  <a:lumMod val="50000"/>
                </a:schemeClr>
              </a:solidFill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</a:rPr>
              <a:t>Machine learning algorithms can provide better accuracy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6B4D1-FF49-7793-6AE1-24BB1208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26" y="5797074"/>
            <a:ext cx="2426798" cy="8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59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473541-63F9-01F6-D3D9-5DA55F2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19" y="2359941"/>
            <a:ext cx="3048000" cy="98800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n-lt"/>
              </a:rPr>
              <a:t>Significance of the Project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34706D-0ACA-E3F3-F50D-3EBD613120C8}"/>
              </a:ext>
            </a:extLst>
          </p:cNvPr>
          <p:cNvSpPr/>
          <p:nvPr/>
        </p:nvSpPr>
        <p:spPr>
          <a:xfrm>
            <a:off x="3895726" y="636758"/>
            <a:ext cx="8193052" cy="5422371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2">
                  <a:lumMod val="20000"/>
                  <a:lumOff val="80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1. Impact on Financial Institutions:</a:t>
            </a:r>
            <a:endParaRPr lang="en-US" sz="2600" dirty="0">
              <a:solidFill>
                <a:schemeClr val="accent2">
                  <a:lumMod val="50000"/>
                </a:schemeClr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Improved credit risk assessment.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Enhanced profitability.</a:t>
            </a:r>
          </a:p>
          <a:p>
            <a:pPr lvl="1">
              <a:spcAft>
                <a:spcPts val="1200"/>
              </a:spcAft>
            </a:pP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2. Benefits for Borrowers:</a:t>
            </a:r>
            <a:endParaRPr lang="en-US" sz="2600" dirty="0">
              <a:solidFill>
                <a:schemeClr val="accent2">
                  <a:lumMod val="50000"/>
                </a:schemeClr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Increased access to credit.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Fairer loan terms.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6B4D1-FF49-7793-6AE1-24BB1208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26" y="5797074"/>
            <a:ext cx="2426798" cy="89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9156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473541-63F9-01F6-D3D9-5DA55F2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30" y="2396795"/>
            <a:ext cx="2426799" cy="98800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n-lt"/>
              </a:rPr>
              <a:t>Analysis questions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34706D-0ACA-E3F3-F50D-3EBD613120C8}"/>
              </a:ext>
            </a:extLst>
          </p:cNvPr>
          <p:cNvSpPr/>
          <p:nvPr/>
        </p:nvSpPr>
        <p:spPr>
          <a:xfrm>
            <a:off x="3167965" y="398315"/>
            <a:ext cx="8943975" cy="5928593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What are the most important features that contribute to the loan default model, and how can we improve their accuracy? 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How do the performance metrics, such as accuracy, precision, recall, and </a:t>
            </a:r>
            <a:r>
              <a:rPr lang="en-US" sz="2000" dirty="0" err="1">
                <a:solidFill>
                  <a:schemeClr val="bg1"/>
                </a:solidFill>
              </a:rPr>
              <a:t>F1</a:t>
            </a:r>
            <a:r>
              <a:rPr lang="en-US" sz="2000" dirty="0">
                <a:solidFill>
                  <a:schemeClr val="bg1"/>
                </a:solidFill>
              </a:rPr>
              <a:t> score, differ between the different machine learning algorithms?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How does the size of the dataset impact the performance of the different machine learning algorithms?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Which machine learning algorithm performed the best overall in detecting loan defaults?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sz="2000" dirty="0">
                <a:solidFill>
                  <a:schemeClr val="bg1"/>
                </a:solidFill>
              </a:rPr>
              <a:t>What are the potential implications of implementing the most effective machine learning algorithm for loan defaults in the lending industry?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1C1DD-F8F9-D6A2-4E35-807E472E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2" y="5781591"/>
            <a:ext cx="2128666" cy="9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44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473541-63F9-01F6-D3D9-5DA55F2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69" y="2373797"/>
            <a:ext cx="3010055" cy="928203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+mn-lt"/>
              </a:rPr>
              <a:t>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34706D-0ACA-E3F3-F50D-3EBD613120C8}"/>
              </a:ext>
            </a:extLst>
          </p:cNvPr>
          <p:cNvSpPr/>
          <p:nvPr/>
        </p:nvSpPr>
        <p:spPr>
          <a:xfrm>
            <a:off x="3703257" y="507999"/>
            <a:ext cx="8405616" cy="5966691"/>
          </a:xfrm>
          <a:custGeom>
            <a:avLst/>
            <a:gdLst>
              <a:gd name="connsiteX0" fmla="*/ 0 w 7712362"/>
              <a:gd name="connsiteY0" fmla="*/ 259745 h 1558439"/>
              <a:gd name="connsiteX1" fmla="*/ 259745 w 7712362"/>
              <a:gd name="connsiteY1" fmla="*/ 0 h 1558439"/>
              <a:gd name="connsiteX2" fmla="*/ 7452617 w 7712362"/>
              <a:gd name="connsiteY2" fmla="*/ 0 h 1558439"/>
              <a:gd name="connsiteX3" fmla="*/ 7712362 w 7712362"/>
              <a:gd name="connsiteY3" fmla="*/ 259745 h 1558439"/>
              <a:gd name="connsiteX4" fmla="*/ 7712362 w 7712362"/>
              <a:gd name="connsiteY4" fmla="*/ 1298694 h 1558439"/>
              <a:gd name="connsiteX5" fmla="*/ 7452617 w 7712362"/>
              <a:gd name="connsiteY5" fmla="*/ 1558439 h 1558439"/>
              <a:gd name="connsiteX6" fmla="*/ 259745 w 7712362"/>
              <a:gd name="connsiteY6" fmla="*/ 1558439 h 1558439"/>
              <a:gd name="connsiteX7" fmla="*/ 0 w 7712362"/>
              <a:gd name="connsiteY7" fmla="*/ 1298694 h 1558439"/>
              <a:gd name="connsiteX8" fmla="*/ 0 w 7712362"/>
              <a:gd name="connsiteY8" fmla="*/ 259745 h 155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12362" h="1558439">
                <a:moveTo>
                  <a:pt x="0" y="259745"/>
                </a:moveTo>
                <a:cubicBezTo>
                  <a:pt x="0" y="116292"/>
                  <a:pt x="116292" y="0"/>
                  <a:pt x="259745" y="0"/>
                </a:cubicBezTo>
                <a:lnTo>
                  <a:pt x="7452617" y="0"/>
                </a:lnTo>
                <a:cubicBezTo>
                  <a:pt x="7596070" y="0"/>
                  <a:pt x="7712362" y="116292"/>
                  <a:pt x="7712362" y="259745"/>
                </a:cubicBezTo>
                <a:lnTo>
                  <a:pt x="7712362" y="1298694"/>
                </a:lnTo>
                <a:cubicBezTo>
                  <a:pt x="7712362" y="1442147"/>
                  <a:pt x="7596070" y="1558439"/>
                  <a:pt x="7452617" y="1558439"/>
                </a:cubicBezTo>
                <a:lnTo>
                  <a:pt x="259745" y="1558439"/>
                </a:lnTo>
                <a:cubicBezTo>
                  <a:pt x="116292" y="1558439"/>
                  <a:pt x="0" y="1442147"/>
                  <a:pt x="0" y="1298694"/>
                </a:cubicBezTo>
                <a:lnTo>
                  <a:pt x="0" y="25974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657" tIns="144657" rIns="144657" bIns="144657" numCol="1" spcCol="1270" anchor="ctr" anchorCtr="0">
            <a:no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The project methodology  involved:</a:t>
            </a:r>
          </a:p>
          <a:p>
            <a:endParaRPr lang="en-US" sz="2200" dirty="0"/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rgbClr val="002060"/>
                </a:solidFill>
              </a:rPr>
              <a:t>1. Data Collection:</a:t>
            </a:r>
            <a:endParaRPr lang="en-US" sz="2200" dirty="0">
              <a:solidFill>
                <a:srgbClr val="002060"/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19281 samples including demographic, performance and previous loan data.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rgbClr val="002060"/>
                </a:solidFill>
              </a:rPr>
              <a:t>2. Data Preprocessing:</a:t>
            </a:r>
            <a:endParaRPr lang="en-US" sz="2200" dirty="0">
              <a:solidFill>
                <a:srgbClr val="002060"/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Handling missing values and outliers.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Label Encoding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Data imbalance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Feature selection  and rank correlation tests.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rgbClr val="002060"/>
                </a:solidFill>
              </a:rPr>
              <a:t>3. Model Implementation:</a:t>
            </a:r>
            <a:endParaRPr lang="en-US" sz="2200" dirty="0">
              <a:solidFill>
                <a:srgbClr val="002060"/>
              </a:solidFill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SVM, Random Forest, Logistic Regression, ANN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CDF3A-6A03-C721-724D-87DF7E1C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98" y="5707886"/>
            <a:ext cx="2426798" cy="103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2445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900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body</vt:lpstr>
      <vt:lpstr>Calibri body\</vt:lpstr>
      <vt:lpstr>Calibri Light</vt:lpstr>
      <vt:lpstr>Wingdings</vt:lpstr>
      <vt:lpstr>Office Theme</vt:lpstr>
      <vt:lpstr>Capstone Project by Group 11 (The BLOSSOM TEAM</vt:lpstr>
      <vt:lpstr>PowerPoint Presentation</vt:lpstr>
      <vt:lpstr>1. INTRODUCTION</vt:lpstr>
      <vt:lpstr>Introduction</vt:lpstr>
      <vt:lpstr>Objective and Aims</vt:lpstr>
      <vt:lpstr>Problem  Statement</vt:lpstr>
      <vt:lpstr>Significance of the Project</vt:lpstr>
      <vt:lpstr>Analysis questions</vt:lpstr>
      <vt:lpstr>Methodology</vt:lpstr>
      <vt:lpstr>4. Dataset Description</vt:lpstr>
      <vt:lpstr>2. MAIN BODY</vt:lpstr>
      <vt:lpstr>1.  Dataset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Gibson Namasake</dc:creator>
  <cp:lastModifiedBy>Faith</cp:lastModifiedBy>
  <cp:revision>268</cp:revision>
  <cp:lastPrinted>2022-12-02T10:12:11Z</cp:lastPrinted>
  <dcterms:created xsi:type="dcterms:W3CDTF">2022-11-29T05:16:51Z</dcterms:created>
  <dcterms:modified xsi:type="dcterms:W3CDTF">2024-06-11T20:09:01Z</dcterms:modified>
</cp:coreProperties>
</file>