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8" r:id="rId7"/>
    <p:sldId id="3791" r:id="rId8"/>
    <p:sldId id="3792" r:id="rId9"/>
    <p:sldId id="3835" r:id="rId10"/>
    <p:sldId id="3830" r:id="rId11"/>
    <p:sldId id="3836" r:id="rId12"/>
    <p:sldId id="3837" r:id="rId13"/>
    <p:sldId id="3838" r:id="rId14"/>
    <p:sldId id="3839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489" y="2062066"/>
            <a:ext cx="6592824" cy="2386584"/>
          </a:xfrm>
        </p:spPr>
        <p:txBody>
          <a:bodyPr/>
          <a:lstStyle/>
          <a:p>
            <a:pPr algn="l"/>
            <a:r>
              <a:rPr lang="en-US" dirty="0"/>
              <a:t>English sign language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465" y="4637314"/>
            <a:ext cx="6592824" cy="429208"/>
          </a:xfrm>
        </p:spPr>
        <p:txBody>
          <a:bodyPr/>
          <a:lstStyle/>
          <a:p>
            <a:pPr algn="l"/>
            <a:r>
              <a:rPr lang="en-US" dirty="0"/>
              <a:t>Using</a:t>
            </a:r>
          </a:p>
          <a:p>
            <a:pPr algn="l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50F5E7-AFA4-9BBD-4FEF-69B8FC634CA8}"/>
              </a:ext>
            </a:extLst>
          </p:cNvPr>
          <p:cNvSpPr txBox="1">
            <a:spLocks/>
          </p:cNvSpPr>
          <p:nvPr/>
        </p:nvSpPr>
        <p:spPr>
          <a:xfrm>
            <a:off x="5270489" y="5255186"/>
            <a:ext cx="6592824" cy="8397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MobileNet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Mediapipe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Mediapipe</a:t>
            </a:r>
            <a:endParaRPr lang="en-US" b="1" u="sng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 descr="A hand with a thumb up&#10;&#10;Description automatically generated">
            <a:extLst>
              <a:ext uri="{FF2B5EF4-FFF2-40B4-BE49-F238E27FC236}">
                <a16:creationId xmlns:a16="http://schemas.microsoft.com/office/drawing/2014/main" id="{E1911F6D-C319-23F8-1380-48C88930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00" y="2554222"/>
            <a:ext cx="3121158" cy="17495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A531AF-D5CA-F241-872B-8CFF7BA6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7285" y="2637515"/>
            <a:ext cx="2632230" cy="17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 our application work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DE7D9-12A9-205B-DEC1-030F6E0D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239355"/>
            <a:ext cx="4806297" cy="3172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3A5D2-C006-D08D-0932-92CB07E26877}"/>
              </a:ext>
            </a:extLst>
          </p:cNvPr>
          <p:cNvSpPr txBox="1"/>
          <p:nvPr/>
        </p:nvSpPr>
        <p:spPr>
          <a:xfrm>
            <a:off x="7380513" y="1681365"/>
            <a:ext cx="324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 – </a:t>
            </a:r>
            <a:r>
              <a:rPr lang="en-US" sz="3200" b="1" dirty="0" err="1"/>
              <a:t>Mediapipe</a:t>
            </a:r>
            <a:r>
              <a:rPr lang="en-US" sz="32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841CF-4461-0FA8-1068-2F8EC331B19F}"/>
              </a:ext>
            </a:extLst>
          </p:cNvPr>
          <p:cNvSpPr/>
          <p:nvPr/>
        </p:nvSpPr>
        <p:spPr>
          <a:xfrm>
            <a:off x="270588" y="3235082"/>
            <a:ext cx="1511559" cy="157687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67ED9-1D94-5392-3D3B-C5000BAE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18" y="3024874"/>
            <a:ext cx="2598164" cy="2660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7DB0EE-FB42-0CA9-4A76-53EBB338BEFC}"/>
              </a:ext>
            </a:extLst>
          </p:cNvPr>
          <p:cNvSpPr txBox="1"/>
          <p:nvPr/>
        </p:nvSpPr>
        <p:spPr>
          <a:xfrm>
            <a:off x="7380512" y="2714540"/>
            <a:ext cx="324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 – </a:t>
            </a:r>
            <a:r>
              <a:rPr lang="en-US" sz="3200" b="1" dirty="0" err="1"/>
              <a:t>MobileNet</a:t>
            </a:r>
            <a:r>
              <a:rPr lang="en-US" sz="32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4EA37-69E3-333B-0BD4-7E74FF56D95A}"/>
              </a:ext>
            </a:extLst>
          </p:cNvPr>
          <p:cNvSpPr txBox="1"/>
          <p:nvPr/>
        </p:nvSpPr>
        <p:spPr>
          <a:xfrm>
            <a:off x="2279657" y="1726976"/>
            <a:ext cx="168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Prediction :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65040-C025-5B6F-4C18-AF054BC04918}"/>
              </a:ext>
            </a:extLst>
          </p:cNvPr>
          <p:cNvSpPr txBox="1"/>
          <p:nvPr/>
        </p:nvSpPr>
        <p:spPr>
          <a:xfrm>
            <a:off x="7380512" y="3826173"/>
            <a:ext cx="3247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 – integration with webcam </a:t>
            </a:r>
          </a:p>
        </p:txBody>
      </p:sp>
    </p:spTree>
    <p:extLst>
      <p:ext uri="{BB962C8B-B14F-4D97-AF65-F5344CB8AC3E}">
        <p14:creationId xmlns:p14="http://schemas.microsoft.com/office/powerpoint/2010/main" val="33115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540" y="0"/>
            <a:ext cx="4709160" cy="17556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? </a:t>
            </a:r>
          </a:p>
        </p:txBody>
      </p:sp>
      <p:pic>
        <p:nvPicPr>
          <p:cNvPr id="8" name="Content Placeholder 7" descr="A close-up of hands with letters&#10;&#10;Description automatically generated">
            <a:extLst>
              <a:ext uri="{FF2B5EF4-FFF2-40B4-BE49-F238E27FC236}">
                <a16:creationId xmlns:a16="http://schemas.microsoft.com/office/drawing/2014/main" id="{E8112F45-EFC8-4381-4A46-D9438EDB4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489" y="510793"/>
            <a:ext cx="6760010" cy="576618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4E3E4-A145-624F-9EDF-EF6145B1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8" name="Content Placeholder 7" descr="A hand raised up in the air&#10;&#10;Description automatically generated">
            <a:extLst>
              <a:ext uri="{FF2B5EF4-FFF2-40B4-BE49-F238E27FC236}">
                <a16:creationId xmlns:a16="http://schemas.microsoft.com/office/drawing/2014/main" id="{7948FBB2-F389-A461-15AD-384EFCB70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688" y="1690688"/>
            <a:ext cx="1905000" cy="1905000"/>
          </a:xfrm>
        </p:spPr>
      </p:pic>
      <p:pic>
        <p:nvPicPr>
          <p:cNvPr id="10" name="Picture 9" descr="A hand with a raised finger&#10;&#10;Description automatically generated with medium confidence">
            <a:extLst>
              <a:ext uri="{FF2B5EF4-FFF2-40B4-BE49-F238E27FC236}">
                <a16:creationId xmlns:a16="http://schemas.microsoft.com/office/drawing/2014/main" id="{66760513-D221-386D-2578-A4651B934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690688"/>
            <a:ext cx="1905000" cy="1905000"/>
          </a:xfrm>
          <a:prstGeom prst="rect">
            <a:avLst/>
          </a:prstGeom>
        </p:spPr>
      </p:pic>
      <p:pic>
        <p:nvPicPr>
          <p:cNvPr id="25" name="Picture 24" descr="A hand holding a small object&#10;&#10;Description automatically generated">
            <a:extLst>
              <a:ext uri="{FF2B5EF4-FFF2-40B4-BE49-F238E27FC236}">
                <a16:creationId xmlns:a16="http://schemas.microsoft.com/office/drawing/2014/main" id="{AE277590-4D24-AC1A-F5E6-72DAAA4F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75" y="1690688"/>
            <a:ext cx="1905000" cy="1905000"/>
          </a:xfrm>
          <a:prstGeom prst="rect">
            <a:avLst/>
          </a:prstGeom>
        </p:spPr>
      </p:pic>
      <p:pic>
        <p:nvPicPr>
          <p:cNvPr id="27" name="Picture 26" descr="A hand making a gesture&#10;&#10;Description automatically generated">
            <a:extLst>
              <a:ext uri="{FF2B5EF4-FFF2-40B4-BE49-F238E27FC236}">
                <a16:creationId xmlns:a16="http://schemas.microsoft.com/office/drawing/2014/main" id="{DEAD79D3-1433-1F1F-EEB2-EB7D0CC6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688" y="4214812"/>
            <a:ext cx="1905000" cy="1905000"/>
          </a:xfrm>
          <a:prstGeom prst="rect">
            <a:avLst/>
          </a:prstGeom>
        </p:spPr>
      </p:pic>
      <p:pic>
        <p:nvPicPr>
          <p:cNvPr id="29" name="Picture 28" descr="A hand with a fist raised&#10;&#10;Description automatically generated">
            <a:extLst>
              <a:ext uri="{FF2B5EF4-FFF2-40B4-BE49-F238E27FC236}">
                <a16:creationId xmlns:a16="http://schemas.microsoft.com/office/drawing/2014/main" id="{F624E268-03A9-2762-889A-2C3F7594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121" y="4214812"/>
            <a:ext cx="1905000" cy="1905000"/>
          </a:xfrm>
          <a:prstGeom prst="rect">
            <a:avLst/>
          </a:prstGeom>
        </p:spPr>
      </p:pic>
      <p:pic>
        <p:nvPicPr>
          <p:cNvPr id="31" name="Picture 30" descr="A hand making a gesture&#10;&#10;Description automatically generated">
            <a:extLst>
              <a:ext uri="{FF2B5EF4-FFF2-40B4-BE49-F238E27FC236}">
                <a16:creationId xmlns:a16="http://schemas.microsoft.com/office/drawing/2014/main" id="{7F391E1B-2F1E-7405-877D-9471F19E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975" y="4214812"/>
            <a:ext cx="1905000" cy="190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0D0C9EE-06F7-1D92-EDCA-2546BC6B6E39}"/>
              </a:ext>
            </a:extLst>
          </p:cNvPr>
          <p:cNvSpPr txBox="1"/>
          <p:nvPr/>
        </p:nvSpPr>
        <p:spPr>
          <a:xfrm>
            <a:off x="2216571" y="1181071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B26772-27AE-C41C-15EE-78C68B2E45F3}"/>
              </a:ext>
            </a:extLst>
          </p:cNvPr>
          <p:cNvSpPr txBox="1"/>
          <p:nvPr/>
        </p:nvSpPr>
        <p:spPr>
          <a:xfrm>
            <a:off x="2221787" y="3729007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8D7916-FE6B-6B86-7688-EC91684E7D9B}"/>
              </a:ext>
            </a:extLst>
          </p:cNvPr>
          <p:cNvSpPr txBox="1"/>
          <p:nvPr/>
        </p:nvSpPr>
        <p:spPr>
          <a:xfrm>
            <a:off x="9723858" y="1181071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5AEF0-8CDE-A9CC-FDF8-AE835440DE0C}"/>
              </a:ext>
            </a:extLst>
          </p:cNvPr>
          <p:cNvSpPr txBox="1"/>
          <p:nvPr/>
        </p:nvSpPr>
        <p:spPr>
          <a:xfrm>
            <a:off x="5923383" y="1181071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F2189D-A48F-C808-576A-FB7730F331B3}"/>
              </a:ext>
            </a:extLst>
          </p:cNvPr>
          <p:cNvSpPr txBox="1"/>
          <p:nvPr/>
        </p:nvSpPr>
        <p:spPr>
          <a:xfrm>
            <a:off x="9728070" y="3729007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6F787E-86B8-DBC4-5C55-C97F70D30C00}"/>
              </a:ext>
            </a:extLst>
          </p:cNvPr>
          <p:cNvSpPr txBox="1"/>
          <p:nvPr/>
        </p:nvSpPr>
        <p:spPr>
          <a:xfrm>
            <a:off x="5923382" y="3729007"/>
            <a:ext cx="345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95EC9D-0201-B0F2-B4C8-1E50DB77A93E}"/>
              </a:ext>
            </a:extLst>
          </p:cNvPr>
          <p:cNvSpPr txBox="1"/>
          <p:nvPr/>
        </p:nvSpPr>
        <p:spPr>
          <a:xfrm>
            <a:off x="5479402" y="243126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86,000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model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6A5641-0BD3-E2DF-34A0-2955D721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06" y="2603241"/>
            <a:ext cx="9482779" cy="388963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B7F870-E3DC-D3C2-0598-94A368DBB07C}"/>
              </a:ext>
            </a:extLst>
          </p:cNvPr>
          <p:cNvSpPr txBox="1">
            <a:spLocks/>
          </p:cNvSpPr>
          <p:nvPr/>
        </p:nvSpPr>
        <p:spPr>
          <a:xfrm>
            <a:off x="402763" y="1539551"/>
            <a:ext cx="10515600" cy="98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1" u="sng" dirty="0" err="1"/>
              <a:t>MobileNet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176A4-77F1-F3FB-2F97-501CAAC47EE8}"/>
              </a:ext>
            </a:extLst>
          </p:cNvPr>
          <p:cNvSpPr txBox="1"/>
          <p:nvPr/>
        </p:nvSpPr>
        <p:spPr>
          <a:xfrm>
            <a:off x="6999499" y="4860968"/>
            <a:ext cx="189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model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B7F870-E3DC-D3C2-0598-94A368DBB07C}"/>
              </a:ext>
            </a:extLst>
          </p:cNvPr>
          <p:cNvSpPr txBox="1">
            <a:spLocks/>
          </p:cNvSpPr>
          <p:nvPr/>
        </p:nvSpPr>
        <p:spPr>
          <a:xfrm>
            <a:off x="539495" y="1539551"/>
            <a:ext cx="10378867" cy="923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 err="1"/>
              <a:t>MobileNet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E2745-8731-2646-8014-0BB33E0BEB8A}"/>
              </a:ext>
            </a:extLst>
          </p:cNvPr>
          <p:cNvSpPr txBox="1"/>
          <p:nvPr/>
        </p:nvSpPr>
        <p:spPr>
          <a:xfrm>
            <a:off x="1091682" y="3222209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Faster Training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Faster prediction time (important for webcam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Acc &gt;=0.98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618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E5444-469B-1EB0-1E98-71EA99C9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1C2A6-17F2-52DA-C2B3-A9BDB7C08959}"/>
              </a:ext>
            </a:extLst>
          </p:cNvPr>
          <p:cNvSpPr txBox="1"/>
          <p:nvPr/>
        </p:nvSpPr>
        <p:spPr>
          <a:xfrm>
            <a:off x="1497446" y="4957126"/>
            <a:ext cx="16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Prediction :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D8D0F-9197-9BD9-E64A-6BDD084305E3}"/>
              </a:ext>
            </a:extLst>
          </p:cNvPr>
          <p:cNvSpPr txBox="1"/>
          <p:nvPr/>
        </p:nvSpPr>
        <p:spPr>
          <a:xfrm>
            <a:off x="7239000" y="1429078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Real-life application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10018-54CB-FB18-F2CD-DE3B85B0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38" y="1996760"/>
            <a:ext cx="4806297" cy="3172819"/>
          </a:xfrm>
          <a:prstGeom prst="rect">
            <a:avLst/>
          </a:prstGeom>
        </p:spPr>
      </p:pic>
      <p:pic>
        <p:nvPicPr>
          <p:cNvPr id="20" name="Content Placeholder 19" descr="A hand raised up against a window&#10;&#10;Description automatically generated">
            <a:extLst>
              <a:ext uri="{FF2B5EF4-FFF2-40B4-BE49-F238E27FC236}">
                <a16:creationId xmlns:a16="http://schemas.microsoft.com/office/drawing/2014/main" id="{96C40B0C-AC00-EDE4-849F-425064C98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446" y="2371407"/>
            <a:ext cx="1905000" cy="19050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AF0BBD-280B-80A4-C57E-2C82A5C2C290}"/>
              </a:ext>
            </a:extLst>
          </p:cNvPr>
          <p:cNvSpPr txBox="1"/>
          <p:nvPr/>
        </p:nvSpPr>
        <p:spPr>
          <a:xfrm>
            <a:off x="8321700" y="5586779"/>
            <a:ext cx="162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Prediction : 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94C2DB-10DA-7A26-505E-785AE22E0D4B}"/>
              </a:ext>
            </a:extLst>
          </p:cNvPr>
          <p:cNvSpPr/>
          <p:nvPr/>
        </p:nvSpPr>
        <p:spPr>
          <a:xfrm>
            <a:off x="6151380" y="3139069"/>
            <a:ext cx="2175239" cy="157687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43FB9-7AEC-2CB6-A167-D2BFBF21D4A3}"/>
              </a:ext>
            </a:extLst>
          </p:cNvPr>
          <p:cNvSpPr txBox="1"/>
          <p:nvPr/>
        </p:nvSpPr>
        <p:spPr>
          <a:xfrm>
            <a:off x="4146493" y="4227496"/>
            <a:ext cx="189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Mediapipe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Mediapipe</a:t>
            </a:r>
            <a:endParaRPr lang="en-US" b="1" u="sng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32D3D-3873-150C-F5F4-FADF75A8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90" y="1981199"/>
            <a:ext cx="11509262" cy="3882887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9EDAA02-374D-C8C8-EC0E-C5293FA11675}"/>
              </a:ext>
            </a:extLst>
          </p:cNvPr>
          <p:cNvSpPr/>
          <p:nvPr/>
        </p:nvSpPr>
        <p:spPr>
          <a:xfrm>
            <a:off x="-139775" y="4521492"/>
            <a:ext cx="661354" cy="386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{DE59BA74-838D-49FB-955F-CD122C9101E1}tf78504181_win32</Template>
  <TotalTime>75</TotalTime>
  <Words>92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English sign language alphabet</vt:lpstr>
      <vt:lpstr>What is it ? </vt:lpstr>
      <vt:lpstr>MobileNet</vt:lpstr>
      <vt:lpstr>Data:</vt:lpstr>
      <vt:lpstr>Using pretrained model </vt:lpstr>
      <vt:lpstr>Using pretrained model </vt:lpstr>
      <vt:lpstr>Output ?</vt:lpstr>
      <vt:lpstr>Mediapipe</vt:lpstr>
      <vt:lpstr>Mediapipe</vt:lpstr>
      <vt:lpstr>Mediapipe</vt:lpstr>
      <vt:lpstr>How our application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sign language alphabet</dc:title>
  <dc:creator>tarek Elkhateb</dc:creator>
  <cp:lastModifiedBy>tarek Elkhateb</cp:lastModifiedBy>
  <cp:revision>8</cp:revision>
  <dcterms:created xsi:type="dcterms:W3CDTF">2023-09-02T08:01:16Z</dcterms:created>
  <dcterms:modified xsi:type="dcterms:W3CDTF">2023-09-02T09:18:11Z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