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9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0EA"/>
    <a:srgbClr val="ACC5D8"/>
    <a:srgbClr val="2F6620"/>
    <a:srgbClr val="51AF37"/>
    <a:srgbClr val="A9BF92"/>
    <a:srgbClr val="A8C092"/>
    <a:srgbClr val="82A8C4"/>
    <a:srgbClr val="DBBE75"/>
    <a:srgbClr val="CCFF9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3" autoAdjust="0"/>
  </p:normalViewPr>
  <p:slideViewPr>
    <p:cSldViewPr snapToGrid="0" snapToObjects="1">
      <p:cViewPr varScale="1">
        <p:scale>
          <a:sx n="77" d="100"/>
          <a:sy n="77" d="100"/>
        </p:scale>
        <p:origin x="883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INCOME GAIN</a:t>
            </a:r>
          </a:p>
        </c:rich>
      </c:tx>
      <c:layout>
        <c:manualLayout>
          <c:xMode val="edge"/>
          <c:yMode val="edge"/>
          <c:x val="0.5612307474783973"/>
          <c:y val="0.34457444078814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35966997615853"/>
          <c:y val="3.3386995015761527E-2"/>
          <c:w val="0.31478987345233783"/>
          <c:h val="0.966613004984238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DBBE7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1C-4F54-9545-9279D211228C}"/>
              </c:ext>
            </c:extLst>
          </c:dPt>
          <c:dPt>
            <c:idx val="1"/>
            <c:bubble3D val="0"/>
            <c:spPr>
              <a:solidFill>
                <a:srgbClr val="82A8C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D1C-4F54-9545-9279D211228C}"/>
              </c:ext>
            </c:extLst>
          </c:dPt>
          <c:dPt>
            <c:idx val="2"/>
            <c:bubble3D val="0"/>
            <c:spPr>
              <a:solidFill>
                <a:srgbClr val="2F662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1C-4F54-9545-9279D211228C}"/>
              </c:ext>
            </c:extLst>
          </c:dPt>
          <c:dLbls>
            <c:dLbl>
              <c:idx val="0"/>
              <c:layout>
                <c:manualLayout>
                  <c:x val="5.2910127126069566E-2"/>
                  <c:y val="0.154274498858843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Maximum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Gain
</a:t>
                    </a:r>
                    <a:fld id="{3AE214E0-385D-4288-BB72-5590D5374891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D1C-4F54-9545-9279D211228C}"/>
                </c:ext>
              </c:extLst>
            </c:dLbl>
            <c:dLbl>
              <c:idx val="1"/>
              <c:layout>
                <c:manualLayout>
                  <c:x val="-3.3282378109472988E-2"/>
                  <c:y val="0.110062615117567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1C-4F54-9545-9279D211228C}"/>
                </c:ext>
              </c:extLst>
            </c:dLbl>
            <c:dLbl>
              <c:idx val="2"/>
              <c:layout>
                <c:manualLayout>
                  <c:x val="-0.11571851860995265"/>
                  <c:y val="0.1728103068744007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Minimal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Gain
</a:t>
                    </a:r>
                    <a:fld id="{6D14DF77-B6DA-4673-B8C5-0D9EA991CD3E}" type="PERCENTAGE">
                      <a:rPr lang="en-US" baseline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D1C-4F54-9545-9279D211228C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Increased Gain</c:v>
                </c:pt>
                <c:pt idx="1">
                  <c:v>Moderate Gain</c:v>
                </c:pt>
                <c:pt idx="2">
                  <c:v>Minimail Gain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CD1C-4F54-9545-9279D211228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34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  <a:round/>
      <a:headEnd type="none" w="med" len="med"/>
      <a:tailEnd type="none" w="med" len="me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73DBC-655F-31A1-BB7D-CCC50CB96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96680C4B-787A-D427-1DF2-C5302D40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4ABA3E8-8F9E-C1D7-0E6C-36D6ABA5AA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9E3279A-289B-549F-ACFD-6B01BE228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3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climate.columbia.edu/2009/07/28/punjab-a-tale-of-prosperity-and-declin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pau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5/02/agri-bot-ai-for-farmers/%0a" TargetMode="External"/><Relationship Id="rId5" Type="http://schemas.openxmlformats.org/officeDocument/2006/relationships/hyperlink" Target="%20https:/farmonaut.com/precision-farming/precision-agriculture-boost-yields-with-soil-data-apis%0a" TargetMode="External"/><Relationship Id="rId4" Type="http://schemas.openxmlformats.org/officeDocument/2006/relationships/hyperlink" Target="%20https:/soilhealth.dac.gov.in/%0a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16687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851521"/>
            <a:ext cx="7050948" cy="574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25010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Smart Crop Advisory System for Small and Marginal Farmers.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Theme- 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Agriculture &amp; Rural Development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ID- 90SD579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Soil2Software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2FEE4E-CFB4-97E7-A683-9F8B06EA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51" t="21951" r="29389" b="28673"/>
          <a:stretch>
            <a:fillRect/>
          </a:stretch>
        </p:blipFill>
        <p:spPr>
          <a:xfrm>
            <a:off x="141514" y="94882"/>
            <a:ext cx="967372" cy="1160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A1FD4CE-AC7A-12D4-3C0C-804000BD557F}"/>
              </a:ext>
            </a:extLst>
          </p:cNvPr>
          <p:cNvGrpSpPr/>
          <p:nvPr/>
        </p:nvGrpSpPr>
        <p:grpSpPr>
          <a:xfrm>
            <a:off x="2228748" y="1905160"/>
            <a:ext cx="6111182" cy="4271293"/>
            <a:chOff x="5451744" y="2019649"/>
            <a:chExt cx="6251353" cy="4271293"/>
          </a:xfrm>
        </p:grpSpPr>
        <p:pic>
          <p:nvPicPr>
            <p:cNvPr id="3" name="Picture 2" descr="Gemini_Generated_Image_sc04a0sc04a0sc04">
              <a:extLst>
                <a:ext uri="{FF2B5EF4-FFF2-40B4-BE49-F238E27FC236}">
                  <a16:creationId xmlns:a16="http://schemas.microsoft.com/office/drawing/2014/main" id="{9F4C0516-F67B-7AA4-87E1-3EE5C323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t="7537" b="13287"/>
            <a:stretch>
              <a:fillRect/>
            </a:stretch>
          </p:blipFill>
          <p:spPr>
            <a:xfrm>
              <a:off x="5451744" y="2019649"/>
              <a:ext cx="6251353" cy="427129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F4B7D3-8DCA-230A-6FFA-65B6CD5E98FB}"/>
                </a:ext>
              </a:extLst>
            </p:cNvPr>
            <p:cNvSpPr/>
            <p:nvPr/>
          </p:nvSpPr>
          <p:spPr>
            <a:xfrm>
              <a:off x="5591915" y="2019649"/>
              <a:ext cx="6111182" cy="42592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524469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1515" y="803617"/>
            <a:ext cx="117719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:</a:t>
            </a:r>
            <a:r>
              <a:rPr lang="en-US" sz="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majority of small and marginal farmers in India rely on guesswork and informal advice for crop, pest, and fertilizer decisions, lacking real-time, personalized guidance which results in low yields, high input costs, and environmental harm, worsened by language barriers and low digital access.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Idea :  </a:t>
            </a:r>
            <a:endParaRPr lang="en-US" altLang="en-US" sz="2000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12336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1F4FBEE-C53B-3AA9-5410-626A8F47C9DB}"/>
              </a:ext>
            </a:extLst>
          </p:cNvPr>
          <p:cNvSpPr txBox="1">
            <a:spLocks/>
          </p:cNvSpPr>
          <p:nvPr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13F45C-26BE-5030-0A48-BD2F8A36CB5D}"/>
              </a:ext>
            </a:extLst>
          </p:cNvPr>
          <p:cNvGrpSpPr/>
          <p:nvPr/>
        </p:nvGrpSpPr>
        <p:grpSpPr>
          <a:xfrm>
            <a:off x="8418772" y="2284691"/>
            <a:ext cx="3631714" cy="4159691"/>
            <a:chOff x="958339" y="2721933"/>
            <a:chExt cx="3391382" cy="45600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53B5F-A8F8-E693-17FB-310BA47ED828}"/>
                </a:ext>
              </a:extLst>
            </p:cNvPr>
            <p:cNvSpPr txBox="1"/>
            <p:nvPr/>
          </p:nvSpPr>
          <p:spPr>
            <a:xfrm>
              <a:off x="1038580" y="2781413"/>
              <a:ext cx="3089107" cy="4500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Wingdings" panose="05000000000000000000" charset="0"/>
                <a:buNone/>
              </a:pPr>
              <a:r>
                <a:rPr lang="en-US" sz="2000" b="1" dirty="0"/>
                <a:t>Additional Features </a:t>
              </a:r>
              <a:r>
                <a:rPr lang="en-US" b="1" dirty="0"/>
                <a:t>:</a:t>
              </a:r>
            </a:p>
            <a:p>
              <a:pPr marL="0" indent="0">
                <a:buFont typeface="Wingdings" panose="05000000000000000000" charset="0"/>
                <a:buChar char="ü"/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Weather-based alerts and predictive insights.</a:t>
              </a:r>
            </a:p>
            <a:p>
              <a:pPr marL="0" indent="0"/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>
                <a:buFont typeface="Wingdings" panose="05000000000000000000" charset="0"/>
                <a:buChar char="ü"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multiple farmers in region report the same disease, the system alerts all farmers for timely preventive action.</a:t>
              </a:r>
            </a:p>
            <a:p>
              <a:pPr marL="0" indent="0"/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Font typeface="Wingdings" panose="05000000000000000000" charset="0"/>
                <a:buChar char="ü"/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Guidance Video’s prepared by University students.</a:t>
              </a:r>
            </a:p>
            <a:p>
              <a:pPr marL="0" indent="0">
                <a:buFont typeface="Wingdings" panose="05000000000000000000" charset="0"/>
                <a:buChar char="ü"/>
              </a:pP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5B9D34-76AC-5D7F-6170-84F1B62E9F61}"/>
                </a:ext>
              </a:extLst>
            </p:cNvPr>
            <p:cNvSpPr/>
            <p:nvPr/>
          </p:nvSpPr>
          <p:spPr>
            <a:xfrm>
              <a:off x="958339" y="2721933"/>
              <a:ext cx="3391382" cy="37857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FCB5B7-DDE6-E589-10AB-4A95FCB060B0}"/>
              </a:ext>
            </a:extLst>
          </p:cNvPr>
          <p:cNvGrpSpPr/>
          <p:nvPr/>
        </p:nvGrpSpPr>
        <p:grpSpPr>
          <a:xfrm>
            <a:off x="45970" y="120550"/>
            <a:ext cx="2182778" cy="606972"/>
            <a:chOff x="182998" y="196645"/>
            <a:chExt cx="2182778" cy="6069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E1676D-E850-9185-D08F-59FFEC56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3154" r="2407" b="61420"/>
            <a:stretch>
              <a:fillRect/>
            </a:stretch>
          </p:blipFill>
          <p:spPr>
            <a:xfrm>
              <a:off x="222845" y="334037"/>
              <a:ext cx="2103084" cy="332188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742AAE-D8E8-64F9-4EFB-E40C16B27719}"/>
                </a:ext>
              </a:extLst>
            </p:cNvPr>
            <p:cNvSpPr/>
            <p:nvPr/>
          </p:nvSpPr>
          <p:spPr>
            <a:xfrm>
              <a:off x="182998" y="196645"/>
              <a:ext cx="2182778" cy="6069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C84D-5D80-8C0A-9B95-571DAC48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EE19E6-182F-F5AB-B278-5AC6FE7D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4" t="83333" r="37291" b="1991"/>
          <a:stretch>
            <a:fillRect/>
          </a:stretch>
        </p:blipFill>
        <p:spPr>
          <a:xfrm>
            <a:off x="704757" y="4561395"/>
            <a:ext cx="5975722" cy="14461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B0C5CF-BD54-FC84-CD5C-606BE9D0B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46932BF9-CB69-AA77-C032-4D464688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FAC3-C124-9631-7418-6A96DDD7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A4AC7F-0824-A07E-C545-D98E76B7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CECEA-165F-2951-9EF5-F54A2EEF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9" t="137" r="2673" b="48127"/>
          <a:stretch>
            <a:fillRect/>
          </a:stretch>
        </p:blipFill>
        <p:spPr>
          <a:xfrm>
            <a:off x="27457" y="798445"/>
            <a:ext cx="7206345" cy="3502388"/>
          </a:xfrm>
          <a:prstGeom prst="rect">
            <a:avLst/>
          </a:prstGeom>
        </p:spPr>
      </p:pic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479D8F4D-2CE3-785B-0FF3-716664D4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2961021-1B22-959F-8D14-E08EDE7B5D24}"/>
              </a:ext>
            </a:extLst>
          </p:cNvPr>
          <p:cNvGrpSpPr/>
          <p:nvPr/>
        </p:nvGrpSpPr>
        <p:grpSpPr>
          <a:xfrm>
            <a:off x="7298512" y="1319303"/>
            <a:ext cx="4866031" cy="4950869"/>
            <a:chOff x="7308591" y="1151573"/>
            <a:chExt cx="4866031" cy="49508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B36FF-6180-58A8-915D-90040EFA3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6053" t="55770" r="3946" b="19081"/>
            <a:stretch>
              <a:fillRect/>
            </a:stretch>
          </p:blipFill>
          <p:spPr>
            <a:xfrm>
              <a:off x="7308591" y="2455506"/>
              <a:ext cx="2512120" cy="21058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D8804A-E588-68DC-72B4-2927DF66E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78" t="56487" r="64920" b="19714"/>
            <a:stretch>
              <a:fillRect/>
            </a:stretch>
          </p:blipFill>
          <p:spPr>
            <a:xfrm>
              <a:off x="9841366" y="1151573"/>
              <a:ext cx="2333256" cy="17854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1EFCF3-BA4D-B963-63D5-1E2441413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950" t="56504" r="35299" b="19229"/>
            <a:stretch>
              <a:fillRect/>
            </a:stretch>
          </p:blipFill>
          <p:spPr>
            <a:xfrm>
              <a:off x="9841366" y="4133103"/>
              <a:ext cx="2333256" cy="19693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BA06E3-C10C-20B5-79C9-2649C14E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2832" t="52617" r="42258" b="43655"/>
            <a:stretch>
              <a:fillRect/>
            </a:stretch>
          </p:blipFill>
          <p:spPr>
            <a:xfrm>
              <a:off x="10119593" y="3286350"/>
              <a:ext cx="1776802" cy="444201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F40BF7-663C-2756-9C42-2F0E34CB714C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11007994" y="2937013"/>
              <a:ext cx="0" cy="349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21B6323-2FE3-CC5D-4E62-4F414F5D5E32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9820711" y="3508451"/>
              <a:ext cx="29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6E0E98-A580-6629-75B5-040964037BCC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>
              <a:off x="11007994" y="3730551"/>
              <a:ext cx="0" cy="40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A54D1D-D6B7-FB0B-CE83-3D44A08C6FB3}"/>
              </a:ext>
            </a:extLst>
          </p:cNvPr>
          <p:cNvGrpSpPr/>
          <p:nvPr/>
        </p:nvGrpSpPr>
        <p:grpSpPr>
          <a:xfrm>
            <a:off x="45970" y="120550"/>
            <a:ext cx="2182778" cy="606972"/>
            <a:chOff x="182998" y="196645"/>
            <a:chExt cx="2182778" cy="60697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0826906-E776-2231-C3D8-74A27167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3154" r="2407" b="61420"/>
            <a:stretch>
              <a:fillRect/>
            </a:stretch>
          </p:blipFill>
          <p:spPr>
            <a:xfrm>
              <a:off x="222845" y="334037"/>
              <a:ext cx="2103084" cy="332188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8F2049-B6CC-2D8B-F70A-86AA4586BBDF}"/>
                </a:ext>
              </a:extLst>
            </p:cNvPr>
            <p:cNvSpPr/>
            <p:nvPr/>
          </p:nvSpPr>
          <p:spPr>
            <a:xfrm>
              <a:off x="182998" y="196645"/>
              <a:ext cx="2182778" cy="6069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413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4" name="Round Diagonal Corner Rectangle 14">
            <a:extLst>
              <a:ext uri="{FF2B5EF4-FFF2-40B4-BE49-F238E27FC236}">
                <a16:creationId xmlns:a16="http://schemas.microsoft.com/office/drawing/2014/main" id="{D29922AB-73CD-5B1B-92B8-E0805F58A0BB}"/>
              </a:ext>
            </a:extLst>
          </p:cNvPr>
          <p:cNvSpPr/>
          <p:nvPr/>
        </p:nvSpPr>
        <p:spPr>
          <a:xfrm>
            <a:off x="141514" y="585602"/>
            <a:ext cx="5259203" cy="568457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&amp; Viability :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Technical Feasibility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existing university soil labs and a simple mobile/web platform for data entry and report sharing.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Field sampling done by trained agriculture interns, ensuring accurate sample collection and standardized testing.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report will be delivered to farmers verbally either through audio messages or phone calls enabling even illiterate or low-marginal farmers to easily understand this critical information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&amp; Operational Viability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cost model: Students work as part of their internship, reducing manpower expense.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Universities and agricultural departments already have testing infrastructure—no need for new expensive equipment.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Provides dual benefit: real-world training for students (smart education) and affordable soil health service for farmers.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45283" y="-2916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5" name="Round Diagonal Corner Rectangle 15">
            <a:extLst>
              <a:ext uri="{FF2B5EF4-FFF2-40B4-BE49-F238E27FC236}">
                <a16:creationId xmlns:a16="http://schemas.microsoft.com/office/drawing/2014/main" id="{9870F411-8B7B-9B56-EF9F-910407F5AFE8}"/>
              </a:ext>
            </a:extLst>
          </p:cNvPr>
          <p:cNvSpPr/>
          <p:nvPr/>
        </p:nvSpPr>
        <p:spPr>
          <a:xfrm>
            <a:off x="5519854" y="668715"/>
            <a:ext cx="6435490" cy="1782156"/>
          </a:xfrm>
          <a:prstGeom prst="round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⚠️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Risks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&amp; Timeliness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Farmer Participation 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Resource Management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Management &amp; Security.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55334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 Diagonal Corner Rectangle 32">
            <a:extLst>
              <a:ext uri="{FF2B5EF4-FFF2-40B4-BE49-F238E27FC236}">
                <a16:creationId xmlns:a16="http://schemas.microsoft.com/office/drawing/2014/main" id="{8E6EB64B-65AB-8B1A-3562-7715669F4C5F}"/>
              </a:ext>
            </a:extLst>
          </p:cNvPr>
          <p:cNvSpPr/>
          <p:nvPr/>
        </p:nvSpPr>
        <p:spPr>
          <a:xfrm>
            <a:off x="5519855" y="2535461"/>
            <a:ext cx="6435490" cy="3734711"/>
          </a:xfrm>
          <a:prstGeom prst="round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Overcome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Scheduling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a digital booking system to plan visits and batch sample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Engagement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 village leaders and local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-officers to build trust and encourage farmer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Monitoring: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strict timelines for lab testing;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use automated alerts for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secure central database with unique farmer IDs for easy tracking and privacy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Training &amp; Incentives: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 interns in sample collection and farmer communication; provide certificate /credits to ensure commitment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24167E-EFDB-A5F0-3233-0DB0AD8484AC}"/>
              </a:ext>
            </a:extLst>
          </p:cNvPr>
          <p:cNvGrpSpPr/>
          <p:nvPr/>
        </p:nvGrpSpPr>
        <p:grpSpPr>
          <a:xfrm>
            <a:off x="45970" y="120550"/>
            <a:ext cx="1892160" cy="465052"/>
            <a:chOff x="182998" y="196645"/>
            <a:chExt cx="2182778" cy="6069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5A049C3-671A-9E19-1EA7-55CDD6E5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3154" r="2407" b="61420"/>
            <a:stretch>
              <a:fillRect/>
            </a:stretch>
          </p:blipFill>
          <p:spPr>
            <a:xfrm>
              <a:off x="222845" y="334037"/>
              <a:ext cx="2103084" cy="332188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8A8A39-754D-81C1-5958-1BC64EEEFF9C}"/>
                </a:ext>
              </a:extLst>
            </p:cNvPr>
            <p:cNvSpPr/>
            <p:nvPr/>
          </p:nvSpPr>
          <p:spPr>
            <a:xfrm>
              <a:off x="182998" y="196645"/>
              <a:ext cx="2182778" cy="6069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636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336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emini_Generated_Image_atenbkatenbkaten">
            <a:extLst>
              <a:ext uri="{FF2B5EF4-FFF2-40B4-BE49-F238E27FC236}">
                <a16:creationId xmlns:a16="http://schemas.microsoft.com/office/drawing/2014/main" id="{786EC723-1906-2CB3-8912-6CAB8F945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" y="540582"/>
            <a:ext cx="6736414" cy="5815771"/>
          </a:xfrm>
          <a:prstGeom prst="rect">
            <a:avLst/>
          </a:prstGeom>
          <a:ln w="12700"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9B3D912-E809-27EC-1108-957F224D5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345081"/>
              </p:ext>
            </p:extLst>
          </p:nvPr>
        </p:nvGraphicFramePr>
        <p:xfrm>
          <a:off x="6799133" y="353268"/>
          <a:ext cx="5346897" cy="222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1336F-0C51-E9AE-7913-8564E1C14273}"/>
              </a:ext>
            </a:extLst>
          </p:cNvPr>
          <p:cNvGrpSpPr/>
          <p:nvPr/>
        </p:nvGrpSpPr>
        <p:grpSpPr>
          <a:xfrm>
            <a:off x="6499124" y="2328915"/>
            <a:ext cx="5692876" cy="4175817"/>
            <a:chOff x="5732206" y="2443165"/>
            <a:chExt cx="6308447" cy="37750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120B5A-0444-4605-D2F5-C2AECC4A5BFB}"/>
                </a:ext>
              </a:extLst>
            </p:cNvPr>
            <p:cNvSpPr/>
            <p:nvPr/>
          </p:nvSpPr>
          <p:spPr>
            <a:xfrm>
              <a:off x="5732206" y="2488557"/>
              <a:ext cx="6308447" cy="372968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09E046-D00A-BFB1-76D2-93BC970B6596}"/>
                </a:ext>
              </a:extLst>
            </p:cNvPr>
            <p:cNvSpPr txBox="1"/>
            <p:nvPr/>
          </p:nvSpPr>
          <p:spPr>
            <a:xfrm>
              <a:off x="5826139" y="2443165"/>
              <a:ext cx="61205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800" b="1" dirty="0"/>
                <a:t>FUTURE SCOPE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B6A94B5-DC6B-F8C2-EAFB-783B30AD5873}"/>
                </a:ext>
              </a:extLst>
            </p:cNvPr>
            <p:cNvSpPr/>
            <p:nvPr/>
          </p:nvSpPr>
          <p:spPr>
            <a:xfrm>
              <a:off x="5850719" y="2744603"/>
              <a:ext cx="6096000" cy="65734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Automated Soil Sensors &amp; IOT</a:t>
              </a:r>
            </a:p>
            <a:p>
              <a:pPr marL="0" indent="0">
                <a:buNone/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Integrate low-cost sensors for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reaime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soil moisture/nutrient tracking.</a:t>
              </a:r>
            </a:p>
            <a:p>
              <a:pPr algn="ctr"/>
              <a:endPara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CD86220-C7E0-2525-E53A-D170766952CA}"/>
                </a:ext>
              </a:extLst>
            </p:cNvPr>
            <p:cNvSpPr/>
            <p:nvPr/>
          </p:nvSpPr>
          <p:spPr>
            <a:xfrm>
              <a:off x="5850719" y="3508204"/>
              <a:ext cx="6096000" cy="54846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Government Scheme Integration</a:t>
              </a:r>
            </a:p>
            <a:p>
              <a:pPr lvl="1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 linkage to subsidy, crop insurance and PM-Kisan benefits.</a:t>
              </a:r>
            </a:p>
            <a:p>
              <a:pPr algn="ctr"/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E0CFDA3-53FC-DE90-CE4A-6FDEAE909379}"/>
                </a:ext>
              </a:extLst>
            </p:cNvPr>
            <p:cNvSpPr/>
            <p:nvPr/>
          </p:nvSpPr>
          <p:spPr>
            <a:xfrm>
              <a:off x="5838429" y="5507124"/>
              <a:ext cx="6096000" cy="54846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Farmer Marketplace</a:t>
              </a:r>
            </a:p>
            <a:p>
              <a:pPr lvl="1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Enable direct buyer-seller connection for product sales.</a:t>
              </a:r>
            </a:p>
            <a:p>
              <a:pPr algn="ctr"/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847FB5F-52DD-7BB3-F189-5DF0FE7F2231}"/>
                </a:ext>
              </a:extLst>
            </p:cNvPr>
            <p:cNvSpPr/>
            <p:nvPr/>
          </p:nvSpPr>
          <p:spPr>
            <a:xfrm>
              <a:off x="5850719" y="4845591"/>
              <a:ext cx="6096000" cy="59834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Disease &amp; Pest Forecasting</a:t>
              </a:r>
            </a:p>
            <a:p>
              <a:pPr lvl="1"/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satellite imagery + community reports to predict regional outbreaks.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8657E43-295C-E879-8287-1E0C447B0098}"/>
                </a:ext>
              </a:extLst>
            </p:cNvPr>
            <p:cNvSpPr/>
            <p:nvPr/>
          </p:nvSpPr>
          <p:spPr>
            <a:xfrm>
              <a:off x="5850719" y="4194778"/>
              <a:ext cx="6096000" cy="57157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Multi-Language Expansion</a:t>
              </a:r>
            </a:p>
            <a:p>
              <a:pPr marL="0" indent="0">
                <a:buNone/>
              </a:pPr>
              <a:r>
                <a:rPr lang="en-I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Add more regional languages and dialect for nationwide 	coverage.</a:t>
              </a:r>
            </a:p>
            <a:p>
              <a:pPr algn="ctr"/>
              <a:endPara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028070-6F99-AB17-9A56-67106289F9AB}"/>
              </a:ext>
            </a:extLst>
          </p:cNvPr>
          <p:cNvGrpSpPr/>
          <p:nvPr/>
        </p:nvGrpSpPr>
        <p:grpSpPr>
          <a:xfrm>
            <a:off x="12336" y="37344"/>
            <a:ext cx="1842465" cy="503238"/>
            <a:chOff x="182998" y="196645"/>
            <a:chExt cx="2182778" cy="60697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CBCAC03-CC74-1BC9-11E4-168A12AB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3154" r="2407" b="61420"/>
            <a:stretch>
              <a:fillRect/>
            </a:stretch>
          </p:blipFill>
          <p:spPr>
            <a:xfrm>
              <a:off x="222845" y="334037"/>
              <a:ext cx="2103084" cy="332188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C689EF7-F14C-A4CA-463C-4E88CC4E78D2}"/>
                </a:ext>
              </a:extLst>
            </p:cNvPr>
            <p:cNvSpPr/>
            <p:nvPr/>
          </p:nvSpPr>
          <p:spPr>
            <a:xfrm>
              <a:off x="182998" y="196645"/>
              <a:ext cx="2182778" cy="6069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1">
            <a:extLst>
              <a:ext uri="{FF2B5EF4-FFF2-40B4-BE49-F238E27FC236}">
                <a16:creationId xmlns:a16="http://schemas.microsoft.com/office/drawing/2014/main" id="{E0349D84-FB5E-CF62-EDD9-0AEEFE89F339}"/>
              </a:ext>
            </a:extLst>
          </p:cNvPr>
          <p:cNvSpPr txBox="1"/>
          <p:nvPr/>
        </p:nvSpPr>
        <p:spPr>
          <a:xfrm>
            <a:off x="495300" y="959485"/>
            <a:ext cx="11087100" cy="5102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sz="3200" b="1" u="sng" dirty="0"/>
              <a:t>Case Studies :</a:t>
            </a:r>
          </a:p>
          <a:p>
            <a:pPr marL="0" indent="0">
              <a:buFont typeface="Wingdings" panose="05000000000000000000" charset="0"/>
              <a:buNone/>
            </a:pPr>
            <a:endParaRPr lang="en-US" sz="3200" b="1" u="sng" dirty="0"/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en-US" sz="2400" dirty="0"/>
              <a:t>  The official Government of India portal for the SHC scheme, providing a model for soil data management and farmer-facing reports.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hlinkClick r:id="rId4" action="ppaction://hlinkfile"/>
              </a:rPr>
              <a:t>https://soilhealth.dac.gov.in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en-US" sz="2400" dirty="0"/>
              <a:t>  An example of a commercial API providing polygon-based, field-specific soil data for precision agriculture</a:t>
            </a:r>
            <a:r>
              <a:rPr lang="en-US" altLang="en-US" sz="2400" dirty="0">
                <a:solidFill>
                  <a:schemeClr val="tx1"/>
                </a:solidFill>
              </a:rPr>
              <a:t>. </a:t>
            </a:r>
            <a:r>
              <a:rPr lang="en-US" altLang="en-US" sz="2400" dirty="0">
                <a:solidFill>
                  <a:schemeClr val="tx1"/>
                </a:solidFill>
                <a:hlinkClick r:id="rId5" action="ppaction://hlinkfile"/>
              </a:rPr>
              <a:t>https://farmonaut.com/precision-farming/precision-agriculture-boost-yields-with-soil-data-apis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en-US" sz="2400" dirty="0"/>
              <a:t>A technical guide for building a multilingual chatbot using Lang Chain and translation APIs, mirroring the 'Saathi' chatbot design</a:t>
            </a: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hlinkClick r:id="rId6" action="ppaction://hlinkfile"/>
              </a:rPr>
              <a:t>https://www.analyticsvidhya.com/blog/2025/02/agri-bot-ai-for-farmers/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Punjab Agricultural University (PAU) </a:t>
            </a:r>
            <a:r>
              <a:rPr lang="en-US" altLang="en-US" sz="2400" dirty="0">
                <a:solidFill>
                  <a:schemeClr val="tx1"/>
                </a:solidFill>
                <a:sym typeface="+mn-ea"/>
                <a:hlinkClick r:id="rId7"/>
              </a:rPr>
              <a:t>https://www.pau.edu/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0" lvl="0" indent="0"/>
            <a:r>
              <a:rPr lang="en-US" altLang="en-US" sz="2400" dirty="0">
                <a:solidFill>
                  <a:schemeClr val="tx1"/>
                </a:solidFill>
                <a:hlinkClick r:id="rId8"/>
              </a:rPr>
              <a:t>https://news.climate.columbia.edu/2009/07/28/punjab-a-tale-of-prosperity-and-decline/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4B1161-2AA4-7F56-35B8-0ADA4099F83E}"/>
              </a:ext>
            </a:extLst>
          </p:cNvPr>
          <p:cNvGrpSpPr/>
          <p:nvPr/>
        </p:nvGrpSpPr>
        <p:grpSpPr>
          <a:xfrm>
            <a:off x="45970" y="120550"/>
            <a:ext cx="2182778" cy="606972"/>
            <a:chOff x="182998" y="196645"/>
            <a:chExt cx="2182778" cy="6069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221A0E-491E-D608-0A09-955AACA3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23154" r="2407" b="61420"/>
            <a:stretch>
              <a:fillRect/>
            </a:stretch>
          </p:blipFill>
          <p:spPr>
            <a:xfrm>
              <a:off x="222845" y="334037"/>
              <a:ext cx="2103084" cy="332188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F963AC-1E37-1824-3634-B21297AF9134}"/>
                </a:ext>
              </a:extLst>
            </p:cNvPr>
            <p:cNvSpPr/>
            <p:nvPr/>
          </p:nvSpPr>
          <p:spPr>
            <a:xfrm>
              <a:off x="182998" y="196645"/>
              <a:ext cx="2182778" cy="6069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638</Words>
  <Application>Microsoft Office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Prem Paramanick</cp:lastModifiedBy>
  <cp:revision>153</cp:revision>
  <dcterms:created xsi:type="dcterms:W3CDTF">2013-12-12T18:46:50Z</dcterms:created>
  <dcterms:modified xsi:type="dcterms:W3CDTF">2025-09-22T17:57:03Z</dcterms:modified>
  <cp:category/>
</cp:coreProperties>
</file>