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EEFCB5-38E7-45FC-A89E-52B1F9765DC8}" type="datetimeFigureOut">
              <a:rPr lang="fr-FR" smtClean="0"/>
              <a:t>30/12/2015</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BFD1AA-E36A-4135-8649-B6C4F1C82AF5}" type="slidenum">
              <a:rPr lang="fr-FR" smtClean="0"/>
              <a:t>‹#›</a:t>
            </a:fld>
            <a:endParaRPr lang="fr-FR"/>
          </a:p>
        </p:txBody>
      </p:sp>
    </p:spTree>
    <p:extLst>
      <p:ext uri="{BB962C8B-B14F-4D97-AF65-F5344CB8AC3E}">
        <p14:creationId xmlns:p14="http://schemas.microsoft.com/office/powerpoint/2010/main" val="259383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EEFCB5-38E7-45FC-A89E-52B1F9765DC8}" type="datetimeFigureOut">
              <a:rPr lang="fr-FR" smtClean="0"/>
              <a:t>30/12/2015</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BFD1AA-E36A-4135-8649-B6C4F1C82AF5}" type="slidenum">
              <a:rPr lang="fr-FR" smtClean="0"/>
              <a:t>‹#›</a:t>
            </a:fld>
            <a:endParaRPr lang="fr-FR"/>
          </a:p>
        </p:txBody>
      </p:sp>
    </p:spTree>
    <p:extLst>
      <p:ext uri="{BB962C8B-B14F-4D97-AF65-F5344CB8AC3E}">
        <p14:creationId xmlns:p14="http://schemas.microsoft.com/office/powerpoint/2010/main" val="2233004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EEFCB5-38E7-45FC-A89E-52B1F9765DC8}" type="datetimeFigureOut">
              <a:rPr lang="fr-FR" smtClean="0"/>
              <a:t>30/12/2015</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BFD1AA-E36A-4135-8649-B6C4F1C82AF5}" type="slidenum">
              <a:rPr lang="fr-FR" smtClean="0"/>
              <a:t>‹#›</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662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7EEFCB5-38E7-45FC-A89E-52B1F9765DC8}" type="datetimeFigureOut">
              <a:rPr lang="fr-FR" smtClean="0"/>
              <a:t>30/12/2015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BFD1AA-E36A-4135-8649-B6C4F1C82AF5}" type="slidenum">
              <a:rPr lang="fr-FR" smtClean="0"/>
              <a:t>‹#›</a:t>
            </a:fld>
            <a:endParaRPr lang="fr-FR"/>
          </a:p>
        </p:txBody>
      </p:sp>
    </p:spTree>
    <p:extLst>
      <p:ext uri="{BB962C8B-B14F-4D97-AF65-F5344CB8AC3E}">
        <p14:creationId xmlns:p14="http://schemas.microsoft.com/office/powerpoint/2010/main" val="177755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7EEFCB5-38E7-45FC-A89E-52B1F9765DC8}" type="datetimeFigureOut">
              <a:rPr lang="fr-FR" smtClean="0"/>
              <a:t>30/12/2015</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BFD1AA-E36A-4135-8649-B6C4F1C82AF5}" type="slidenum">
              <a:rPr lang="fr-FR" smtClean="0"/>
              <a:t>‹#›</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88102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7EEFCB5-38E7-45FC-A89E-52B1F9765DC8}" type="datetimeFigureOut">
              <a:rPr lang="fr-FR" smtClean="0"/>
              <a:t>30/12/2015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BFD1AA-E36A-4135-8649-B6C4F1C82AF5}" type="slidenum">
              <a:rPr lang="fr-FR" smtClean="0"/>
              <a:t>‹#›</a:t>
            </a:fld>
            <a:endParaRPr lang="fr-FR"/>
          </a:p>
        </p:txBody>
      </p:sp>
    </p:spTree>
    <p:extLst>
      <p:ext uri="{BB962C8B-B14F-4D97-AF65-F5344CB8AC3E}">
        <p14:creationId xmlns:p14="http://schemas.microsoft.com/office/powerpoint/2010/main" val="2902579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EEFCB5-38E7-45FC-A89E-52B1F9765DC8}" type="datetimeFigureOut">
              <a:rPr lang="fr-FR" smtClean="0"/>
              <a:t>30/12/2015</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BFD1AA-E36A-4135-8649-B6C4F1C82AF5}" type="slidenum">
              <a:rPr lang="fr-FR" smtClean="0"/>
              <a:t>‹#›</a:t>
            </a:fld>
            <a:endParaRPr lang="fr-FR"/>
          </a:p>
        </p:txBody>
      </p:sp>
    </p:spTree>
    <p:extLst>
      <p:ext uri="{BB962C8B-B14F-4D97-AF65-F5344CB8AC3E}">
        <p14:creationId xmlns:p14="http://schemas.microsoft.com/office/powerpoint/2010/main" val="2150371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EEFCB5-38E7-45FC-A89E-52B1F9765DC8}" type="datetimeFigureOut">
              <a:rPr lang="fr-FR" smtClean="0"/>
              <a:t>30/12/2015</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BFD1AA-E36A-4135-8649-B6C4F1C82AF5}" type="slidenum">
              <a:rPr lang="fr-FR" smtClean="0"/>
              <a:t>‹#›</a:t>
            </a:fld>
            <a:endParaRPr lang="fr-FR"/>
          </a:p>
        </p:txBody>
      </p:sp>
    </p:spTree>
    <p:extLst>
      <p:ext uri="{BB962C8B-B14F-4D97-AF65-F5344CB8AC3E}">
        <p14:creationId xmlns:p14="http://schemas.microsoft.com/office/powerpoint/2010/main" val="1830418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EEFCB5-38E7-45FC-A89E-52B1F9765DC8}" type="datetimeFigureOut">
              <a:rPr lang="fr-FR" smtClean="0"/>
              <a:t>30/12/2015</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BFD1AA-E36A-4135-8649-B6C4F1C82AF5}" type="slidenum">
              <a:rPr lang="fr-FR" smtClean="0"/>
              <a:t>‹#›</a:t>
            </a:fld>
            <a:endParaRPr lang="fr-FR"/>
          </a:p>
        </p:txBody>
      </p:sp>
    </p:spTree>
    <p:extLst>
      <p:ext uri="{BB962C8B-B14F-4D97-AF65-F5344CB8AC3E}">
        <p14:creationId xmlns:p14="http://schemas.microsoft.com/office/powerpoint/2010/main" val="281457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EEFCB5-38E7-45FC-A89E-52B1F9765DC8}" type="datetimeFigureOut">
              <a:rPr lang="fr-FR" smtClean="0"/>
              <a:t>30/12/2015</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BFD1AA-E36A-4135-8649-B6C4F1C82AF5}" type="slidenum">
              <a:rPr lang="fr-FR" smtClean="0"/>
              <a:t>‹#›</a:t>
            </a:fld>
            <a:endParaRPr lang="fr-FR"/>
          </a:p>
        </p:txBody>
      </p:sp>
    </p:spTree>
    <p:extLst>
      <p:ext uri="{BB962C8B-B14F-4D97-AF65-F5344CB8AC3E}">
        <p14:creationId xmlns:p14="http://schemas.microsoft.com/office/powerpoint/2010/main" val="3767190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EEFCB5-38E7-45FC-A89E-52B1F9765DC8}" type="datetimeFigureOut">
              <a:rPr lang="fr-FR" smtClean="0"/>
              <a:t>30/12/2015</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BFD1AA-E36A-4135-8649-B6C4F1C82AF5}" type="slidenum">
              <a:rPr lang="fr-FR" smtClean="0"/>
              <a:t>‹#›</a:t>
            </a:fld>
            <a:endParaRPr lang="fr-FR"/>
          </a:p>
        </p:txBody>
      </p:sp>
    </p:spTree>
    <p:extLst>
      <p:ext uri="{BB962C8B-B14F-4D97-AF65-F5344CB8AC3E}">
        <p14:creationId xmlns:p14="http://schemas.microsoft.com/office/powerpoint/2010/main" val="403105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EEFCB5-38E7-45FC-A89E-52B1F9765DC8}" type="datetimeFigureOut">
              <a:rPr lang="fr-FR" smtClean="0"/>
              <a:t>30/12/2015</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BFD1AA-E36A-4135-8649-B6C4F1C82AF5}" type="slidenum">
              <a:rPr lang="fr-FR" smtClean="0"/>
              <a:t>‹#›</a:t>
            </a:fld>
            <a:endParaRPr lang="fr-FR"/>
          </a:p>
        </p:txBody>
      </p:sp>
    </p:spTree>
    <p:extLst>
      <p:ext uri="{BB962C8B-B14F-4D97-AF65-F5344CB8AC3E}">
        <p14:creationId xmlns:p14="http://schemas.microsoft.com/office/powerpoint/2010/main" val="1493670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EEFCB5-38E7-45FC-A89E-52B1F9765DC8}" type="datetimeFigureOut">
              <a:rPr lang="fr-FR" smtClean="0"/>
              <a:t>30/12/2015</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BFD1AA-E36A-4135-8649-B6C4F1C82AF5}" type="slidenum">
              <a:rPr lang="fr-FR" smtClean="0"/>
              <a:t>‹#›</a:t>
            </a:fld>
            <a:endParaRPr lang="fr-FR"/>
          </a:p>
        </p:txBody>
      </p:sp>
    </p:spTree>
    <p:extLst>
      <p:ext uri="{BB962C8B-B14F-4D97-AF65-F5344CB8AC3E}">
        <p14:creationId xmlns:p14="http://schemas.microsoft.com/office/powerpoint/2010/main" val="3717382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EFCB5-38E7-45FC-A89E-52B1F9765DC8}" type="datetimeFigureOut">
              <a:rPr lang="fr-FR" smtClean="0"/>
              <a:t>30/12/2015</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BFD1AA-E36A-4135-8649-B6C4F1C82AF5}" type="slidenum">
              <a:rPr lang="fr-FR" smtClean="0"/>
              <a:t>‹#›</a:t>
            </a:fld>
            <a:endParaRPr lang="fr-FR"/>
          </a:p>
        </p:txBody>
      </p:sp>
    </p:spTree>
    <p:extLst>
      <p:ext uri="{BB962C8B-B14F-4D97-AF65-F5344CB8AC3E}">
        <p14:creationId xmlns:p14="http://schemas.microsoft.com/office/powerpoint/2010/main" val="287872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EEFCB5-38E7-45FC-A89E-52B1F9765DC8}" type="datetimeFigureOut">
              <a:rPr lang="fr-FR" smtClean="0"/>
              <a:t>30/12/2015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BFD1AA-E36A-4135-8649-B6C4F1C82AF5}" type="slidenum">
              <a:rPr lang="fr-FR" smtClean="0"/>
              <a:t>‹#›</a:t>
            </a:fld>
            <a:endParaRPr lang="fr-FR"/>
          </a:p>
        </p:txBody>
      </p:sp>
    </p:spTree>
    <p:extLst>
      <p:ext uri="{BB962C8B-B14F-4D97-AF65-F5344CB8AC3E}">
        <p14:creationId xmlns:p14="http://schemas.microsoft.com/office/powerpoint/2010/main" val="81718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EEFCB5-38E7-45FC-A89E-52B1F9765DC8}" type="datetimeFigureOut">
              <a:rPr lang="fr-FR" smtClean="0"/>
              <a:t>30/12/2015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BFD1AA-E36A-4135-8649-B6C4F1C82AF5}" type="slidenum">
              <a:rPr lang="fr-FR" smtClean="0"/>
              <a:t>‹#›</a:t>
            </a:fld>
            <a:endParaRPr lang="fr-FR"/>
          </a:p>
        </p:txBody>
      </p:sp>
    </p:spTree>
    <p:extLst>
      <p:ext uri="{BB962C8B-B14F-4D97-AF65-F5344CB8AC3E}">
        <p14:creationId xmlns:p14="http://schemas.microsoft.com/office/powerpoint/2010/main" val="3089410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7EEFCB5-38E7-45FC-A89E-52B1F9765DC8}" type="datetimeFigureOut">
              <a:rPr lang="fr-FR" smtClean="0"/>
              <a:t>30/12/2015</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BFD1AA-E36A-4135-8649-B6C4F1C82AF5}" type="slidenum">
              <a:rPr lang="fr-FR" smtClean="0"/>
              <a:t>‹#›</a:t>
            </a:fld>
            <a:endParaRPr lang="fr-FR"/>
          </a:p>
        </p:txBody>
      </p:sp>
    </p:spTree>
    <p:extLst>
      <p:ext uri="{BB962C8B-B14F-4D97-AF65-F5344CB8AC3E}">
        <p14:creationId xmlns:p14="http://schemas.microsoft.com/office/powerpoint/2010/main" val="2796687609"/>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tomee.apache.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63455" y="4120556"/>
            <a:ext cx="8915399" cy="1126283"/>
          </a:xfrm>
        </p:spPr>
        <p:txBody>
          <a:bodyPr>
            <a:normAutofit/>
          </a:bodyPr>
          <a:lstStyle/>
          <a:p>
            <a:r>
              <a:rPr lang="fr-FR" sz="2400" dirty="0" smtClean="0"/>
              <a:t>Objectif: Simplicité, avec plus des options de </a:t>
            </a:r>
            <a:r>
              <a:rPr lang="fr-FR" sz="2400" dirty="0" err="1" smtClean="0"/>
              <a:t>TomCAT</a:t>
            </a:r>
            <a:r>
              <a:rPr lang="fr-FR" sz="2400" dirty="0" smtClean="0"/>
              <a:t> </a:t>
            </a:r>
            <a:endParaRPr lang="fr-FR"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455" y="1194397"/>
            <a:ext cx="8790019" cy="262994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298" y="288623"/>
            <a:ext cx="2161270" cy="397178"/>
          </a:xfrm>
          <a:prstGeom prst="rect">
            <a:avLst/>
          </a:prstGeom>
        </p:spPr>
      </p:pic>
      <p:sp>
        <p:nvSpPr>
          <p:cNvPr id="7" name="TextBox 6"/>
          <p:cNvSpPr txBox="1"/>
          <p:nvPr/>
        </p:nvSpPr>
        <p:spPr>
          <a:xfrm>
            <a:off x="8135714" y="4683697"/>
            <a:ext cx="4419599" cy="2416046"/>
          </a:xfrm>
          <a:prstGeom prst="rect">
            <a:avLst/>
          </a:prstGeom>
          <a:noFill/>
        </p:spPr>
        <p:txBody>
          <a:bodyPr wrap="square" rtlCol="0">
            <a:spAutoFit/>
          </a:bodyPr>
          <a:lstStyle/>
          <a:p>
            <a:pPr algn="ctr" fontAlgn="base">
              <a:spcBef>
                <a:spcPct val="0"/>
              </a:spcBef>
              <a:spcAft>
                <a:spcPct val="0"/>
              </a:spcAft>
            </a:pPr>
            <a:endParaRPr lang="fr-FR" sz="1600" b="1" dirty="0">
              <a:solidFill>
                <a:srgbClr val="404040"/>
              </a:solidFill>
              <a:latin typeface="Times New Roman" pitchFamily="18" charset="0"/>
              <a:ea typeface="MS Mincho" pitchFamily="49" charset="-128"/>
              <a:cs typeface="Times New Roman" pitchFamily="18" charset="0"/>
            </a:endParaRPr>
          </a:p>
          <a:p>
            <a:pPr algn="ctr" fontAlgn="base">
              <a:lnSpc>
                <a:spcPct val="150000"/>
              </a:lnSpc>
              <a:spcBef>
                <a:spcPct val="0"/>
              </a:spcBef>
              <a:spcAft>
                <a:spcPct val="0"/>
              </a:spcAft>
            </a:pPr>
            <a:r>
              <a:rPr lang="en-US" sz="2400" b="1" dirty="0" err="1" smtClean="0">
                <a:solidFill>
                  <a:srgbClr val="39527B">
                    <a:lumMod val="50000"/>
                  </a:srgbClr>
                </a:solidFill>
                <a:latin typeface="Corbel"/>
              </a:rPr>
              <a:t>Tarek</a:t>
            </a:r>
            <a:r>
              <a:rPr lang="en-US" sz="2400" b="1" dirty="0" smtClean="0">
                <a:solidFill>
                  <a:srgbClr val="39527B">
                    <a:lumMod val="50000"/>
                  </a:srgbClr>
                </a:solidFill>
                <a:latin typeface="Corbel"/>
              </a:rPr>
              <a:t> </a:t>
            </a:r>
            <a:r>
              <a:rPr lang="en-US" sz="2400" b="1" dirty="0" err="1" smtClean="0">
                <a:solidFill>
                  <a:srgbClr val="39527B">
                    <a:lumMod val="50000"/>
                  </a:srgbClr>
                </a:solidFill>
                <a:latin typeface="Corbel"/>
              </a:rPr>
              <a:t>Adra</a:t>
            </a:r>
            <a:endParaRPr lang="en-US" sz="2400" b="1" dirty="0">
              <a:solidFill>
                <a:srgbClr val="39527B">
                  <a:lumMod val="50000"/>
                </a:srgbClr>
              </a:solidFill>
              <a:latin typeface="Corbel"/>
              <a:ea typeface="Times New Roman"/>
              <a:cs typeface="Tahoma"/>
            </a:endParaRPr>
          </a:p>
          <a:p>
            <a:pPr algn="ctr" fontAlgn="base">
              <a:lnSpc>
                <a:spcPct val="150000"/>
              </a:lnSpc>
              <a:spcBef>
                <a:spcPct val="0"/>
              </a:spcBef>
              <a:spcAft>
                <a:spcPct val="0"/>
              </a:spcAft>
            </a:pPr>
            <a:r>
              <a:rPr lang="fr-FR" b="1" dirty="0">
                <a:solidFill>
                  <a:srgbClr val="39527B">
                    <a:lumMod val="50000"/>
                  </a:srgbClr>
                </a:solidFill>
                <a:latin typeface="Times New Roman" pitchFamily="18" charset="0"/>
                <a:ea typeface="MS Mincho" pitchFamily="49" charset="-128"/>
                <a:cs typeface="Times New Roman" pitchFamily="18" charset="0"/>
              </a:rPr>
              <a:t>5</a:t>
            </a:r>
            <a:r>
              <a:rPr lang="fr-FR" b="1" dirty="0" smtClean="0">
                <a:solidFill>
                  <a:srgbClr val="39527B">
                    <a:lumMod val="50000"/>
                  </a:srgbClr>
                </a:solidFill>
                <a:latin typeface="Times New Roman" pitchFamily="18" charset="0"/>
                <a:ea typeface="MS Mincho" pitchFamily="49" charset="-128"/>
                <a:cs typeface="Times New Roman" pitchFamily="18" charset="0"/>
              </a:rPr>
              <a:t>éme </a:t>
            </a:r>
            <a:r>
              <a:rPr lang="fr-FR" b="1" dirty="0">
                <a:solidFill>
                  <a:srgbClr val="39527B">
                    <a:lumMod val="50000"/>
                  </a:srgbClr>
                </a:solidFill>
                <a:latin typeface="Times New Roman" pitchFamily="18" charset="0"/>
                <a:ea typeface="MS Mincho" pitchFamily="49" charset="-128"/>
                <a:cs typeface="Times New Roman" pitchFamily="18" charset="0"/>
              </a:rPr>
              <a:t>année </a:t>
            </a:r>
            <a:r>
              <a:rPr lang="fr-FR" b="1" dirty="0" smtClean="0">
                <a:solidFill>
                  <a:srgbClr val="39527B">
                    <a:lumMod val="50000"/>
                  </a:srgbClr>
                </a:solidFill>
                <a:latin typeface="Times New Roman" pitchFamily="18" charset="0"/>
                <a:ea typeface="MS Mincho" pitchFamily="49" charset="-128"/>
                <a:cs typeface="Times New Roman" pitchFamily="18" charset="0"/>
              </a:rPr>
              <a:t>Informatique </a:t>
            </a:r>
          </a:p>
          <a:p>
            <a:pPr algn="ctr" fontAlgn="base">
              <a:lnSpc>
                <a:spcPct val="150000"/>
              </a:lnSpc>
              <a:spcBef>
                <a:spcPct val="0"/>
              </a:spcBef>
              <a:spcAft>
                <a:spcPct val="0"/>
              </a:spcAft>
            </a:pPr>
            <a:r>
              <a:rPr lang="fr-FR" b="1" dirty="0" smtClean="0">
                <a:solidFill>
                  <a:srgbClr val="39527B">
                    <a:lumMod val="50000"/>
                  </a:srgbClr>
                </a:solidFill>
                <a:latin typeface="Times New Roman" pitchFamily="18" charset="0"/>
                <a:ea typeface="MS Mincho" pitchFamily="49" charset="-128"/>
                <a:cs typeface="Times New Roman" pitchFamily="18" charset="0"/>
              </a:rPr>
              <a:t>CNAM</a:t>
            </a:r>
            <a:endParaRPr lang="en-US" b="1" dirty="0">
              <a:solidFill>
                <a:srgbClr val="39527B">
                  <a:lumMod val="50000"/>
                </a:srgbClr>
              </a:solidFill>
              <a:latin typeface="Arial" pitchFamily="34" charset="0"/>
              <a:cs typeface="Arial" pitchFamily="34" charset="0"/>
            </a:endParaRPr>
          </a:p>
          <a:p>
            <a:pPr algn="ctr" fontAlgn="base">
              <a:lnSpc>
                <a:spcPct val="150000"/>
              </a:lnSpc>
              <a:spcBef>
                <a:spcPct val="0"/>
              </a:spcBef>
              <a:spcAft>
                <a:spcPct val="0"/>
              </a:spcAft>
            </a:pPr>
            <a:r>
              <a:rPr lang="fr-FR" b="1" dirty="0" smtClean="0">
                <a:solidFill>
                  <a:srgbClr val="39527B">
                    <a:lumMod val="50000"/>
                  </a:srgbClr>
                </a:solidFill>
                <a:latin typeface="Times New Roman" pitchFamily="18" charset="0"/>
                <a:ea typeface="MS Mincho" pitchFamily="49" charset="-128"/>
                <a:cs typeface="Times New Roman" pitchFamily="18" charset="0"/>
              </a:rPr>
              <a:t>2015-2016</a:t>
            </a:r>
            <a:endParaRPr lang="en-US" b="1" dirty="0">
              <a:solidFill>
                <a:srgbClr val="39527B">
                  <a:lumMod val="50000"/>
                </a:srgbClr>
              </a:solidFill>
              <a:latin typeface="Times New Roman" pitchFamily="18" charset="0"/>
              <a:ea typeface="MS Mincho" pitchFamily="49" charset="-128"/>
              <a:cs typeface="Times New Roman" pitchFamily="18" charset="0"/>
            </a:endParaRPr>
          </a:p>
          <a:p>
            <a:pPr algn="ctr"/>
            <a:endParaRPr lang="fr-FR" dirty="0">
              <a:solidFill>
                <a:srgbClr val="404040"/>
              </a:solidFill>
              <a:latin typeface="Corbel"/>
            </a:endParaRPr>
          </a:p>
        </p:txBody>
      </p:sp>
    </p:spTree>
    <p:extLst>
      <p:ext uri="{BB962C8B-B14F-4D97-AF65-F5344CB8AC3E}">
        <p14:creationId xmlns:p14="http://schemas.microsoft.com/office/powerpoint/2010/main" val="45083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Problématique</a:t>
            </a:r>
          </a:p>
        </p:txBody>
      </p:sp>
      <p:sp>
        <p:nvSpPr>
          <p:cNvPr id="3" name="Content Placeholder 2"/>
          <p:cNvSpPr>
            <a:spLocks noGrp="1"/>
          </p:cNvSpPr>
          <p:nvPr>
            <p:ph idx="1"/>
          </p:nvPr>
        </p:nvSpPr>
        <p:spPr>
          <a:xfrm>
            <a:off x="1609859" y="2060620"/>
            <a:ext cx="9894753" cy="3850602"/>
          </a:xfrm>
        </p:spPr>
        <p:txBody>
          <a:bodyPr>
            <a:noAutofit/>
          </a:bodyPr>
          <a:lstStyle/>
          <a:p>
            <a:r>
              <a:rPr lang="fr-FR" sz="2400" b="1" dirty="0" err="1" smtClean="0"/>
              <a:t>Tomcat</a:t>
            </a:r>
            <a:r>
              <a:rPr lang="fr-FR" sz="2400" dirty="0" smtClean="0"/>
              <a:t> </a:t>
            </a:r>
            <a:r>
              <a:rPr lang="fr-FR" sz="2400" dirty="0"/>
              <a:t>a un conteneur de servlet que les servlets peuvent exécuter. </a:t>
            </a:r>
            <a:endParaRPr lang="fr-FR" sz="2400" dirty="0" smtClean="0"/>
          </a:p>
          <a:p>
            <a:r>
              <a:rPr lang="fr-FR" sz="2400" dirty="0" smtClean="0"/>
              <a:t>Et </a:t>
            </a:r>
            <a:r>
              <a:rPr lang="fr-FR" sz="2400" b="1" dirty="0" err="1" smtClean="0"/>
              <a:t>TomEE</a:t>
            </a:r>
            <a:r>
              <a:rPr lang="fr-FR" sz="2400" dirty="0" smtClean="0"/>
              <a:t> </a:t>
            </a:r>
            <a:r>
              <a:rPr lang="fr-FR" sz="2400" dirty="0"/>
              <a:t>est serveur complet de l'édition Java </a:t>
            </a:r>
            <a:r>
              <a:rPr lang="fr-FR" sz="2400" dirty="0" smtClean="0"/>
              <a:t>Enterprise..</a:t>
            </a:r>
            <a:br>
              <a:rPr lang="fr-FR" sz="2400" dirty="0" smtClean="0"/>
            </a:br>
            <a:r>
              <a:rPr lang="fr-FR" sz="2400" dirty="0" smtClean="0"/>
              <a:t>Donc</a:t>
            </a:r>
            <a:r>
              <a:rPr lang="fr-FR" sz="2400" dirty="0"/>
              <a:t>, juste parce que vous avez un conteneur de servlet ne signifie pas que vous êtes un JEE serveur compatible? Que vient supplémentaire dans les serveurs pleins à part entière JEE (par exemple, </a:t>
            </a:r>
            <a:r>
              <a:rPr lang="fr-FR" sz="2400" dirty="0" err="1"/>
              <a:t>Glassfish</a:t>
            </a:r>
            <a:r>
              <a:rPr lang="fr-FR" sz="2400" dirty="0"/>
              <a:t>, </a:t>
            </a:r>
            <a:r>
              <a:rPr lang="fr-FR" sz="2400" dirty="0" err="1"/>
              <a:t>JBoss</a:t>
            </a:r>
            <a:r>
              <a:rPr lang="fr-FR" sz="2400" dirty="0"/>
              <a:t>) qui ne viennent pas avec </a:t>
            </a:r>
            <a:r>
              <a:rPr lang="fr-FR" sz="2400" dirty="0" err="1"/>
              <a:t>Tomcat</a:t>
            </a:r>
            <a:r>
              <a:rPr lang="fr-FR" sz="2400" dirty="0"/>
              <a:t>?</a:t>
            </a:r>
          </a:p>
        </p:txBody>
      </p:sp>
    </p:spTree>
    <p:extLst>
      <p:ext uri="{BB962C8B-B14F-4D97-AF65-F5344CB8AC3E}">
        <p14:creationId xmlns:p14="http://schemas.microsoft.com/office/powerpoint/2010/main" val="4176993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5166" y="-5370"/>
            <a:ext cx="9350062" cy="6829356"/>
          </a:xfrm>
        </p:spPr>
      </p:pic>
    </p:spTree>
    <p:extLst>
      <p:ext uri="{BB962C8B-B14F-4D97-AF65-F5344CB8AC3E}">
        <p14:creationId xmlns:p14="http://schemas.microsoft.com/office/powerpoint/2010/main" val="504710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Plan de la présentation </a:t>
            </a:r>
          </a:p>
        </p:txBody>
      </p:sp>
      <p:sp>
        <p:nvSpPr>
          <p:cNvPr id="3" name="Content Placeholder 2"/>
          <p:cNvSpPr>
            <a:spLocks noGrp="1"/>
          </p:cNvSpPr>
          <p:nvPr>
            <p:ph idx="1"/>
          </p:nvPr>
        </p:nvSpPr>
        <p:spPr/>
        <p:txBody>
          <a:bodyPr>
            <a:normAutofit/>
          </a:bodyPr>
          <a:lstStyle/>
          <a:p>
            <a:r>
              <a:rPr lang="fr-FR" dirty="0" smtClean="0"/>
              <a:t>C'est </a:t>
            </a:r>
            <a:r>
              <a:rPr lang="fr-FR" dirty="0"/>
              <a:t>quoi </a:t>
            </a:r>
            <a:r>
              <a:rPr lang="fr-FR" dirty="0" err="1" smtClean="0"/>
              <a:t>TomEE</a:t>
            </a:r>
            <a:r>
              <a:rPr lang="fr-FR" dirty="0" smtClean="0"/>
              <a:t>, a </a:t>
            </a:r>
            <a:r>
              <a:rPr lang="fr-FR" dirty="0"/>
              <a:t>propos de </a:t>
            </a:r>
            <a:r>
              <a:rPr lang="fr-FR" dirty="0" err="1"/>
              <a:t>TomEE</a:t>
            </a:r>
            <a:r>
              <a:rPr lang="fr-FR" dirty="0"/>
              <a:t> ( Historique, Installation )</a:t>
            </a:r>
          </a:p>
          <a:p>
            <a:r>
              <a:rPr lang="fr-FR" dirty="0" smtClean="0"/>
              <a:t>API servie par </a:t>
            </a:r>
            <a:r>
              <a:rPr lang="fr-FR" dirty="0" err="1" smtClean="0"/>
              <a:t>TomEE</a:t>
            </a:r>
            <a:r>
              <a:rPr lang="fr-FR" dirty="0" smtClean="0"/>
              <a:t> </a:t>
            </a:r>
            <a:endParaRPr lang="fr-FR" dirty="0"/>
          </a:p>
          <a:p>
            <a:r>
              <a:rPr lang="fr-FR" dirty="0" smtClean="0"/>
              <a:t>les </a:t>
            </a:r>
            <a:r>
              <a:rPr lang="fr-FR" dirty="0"/>
              <a:t>avantage d'utilisation </a:t>
            </a:r>
            <a:r>
              <a:rPr lang="fr-FR" dirty="0" err="1" smtClean="0"/>
              <a:t>TomEE</a:t>
            </a:r>
            <a:endParaRPr lang="fr-FR" dirty="0"/>
          </a:p>
          <a:p>
            <a:r>
              <a:rPr lang="fr-FR" dirty="0" smtClean="0"/>
              <a:t>Simple </a:t>
            </a:r>
            <a:r>
              <a:rPr lang="fr-FR" dirty="0"/>
              <a:t>Code CRUD on utilisant </a:t>
            </a:r>
            <a:r>
              <a:rPr lang="fr-FR" dirty="0" err="1" smtClean="0"/>
              <a:t>TomEE</a:t>
            </a:r>
            <a:r>
              <a:rPr lang="fr-FR" dirty="0"/>
              <a:t> (</a:t>
            </a:r>
            <a:r>
              <a:rPr lang="fr-FR" dirty="0" err="1"/>
              <a:t>Video</a:t>
            </a:r>
            <a:r>
              <a:rPr lang="fr-FR" dirty="0"/>
              <a:t> 2min)</a:t>
            </a:r>
          </a:p>
          <a:p>
            <a:r>
              <a:rPr lang="fr-FR" dirty="0" smtClean="0"/>
              <a:t>Login </a:t>
            </a:r>
            <a:r>
              <a:rPr lang="fr-FR" dirty="0"/>
              <a:t>et l'authentification en utilisant les fonctions définie dans </a:t>
            </a:r>
            <a:r>
              <a:rPr lang="fr-FR" dirty="0" err="1"/>
              <a:t>TomEE</a:t>
            </a:r>
            <a:endParaRPr lang="fr-FR" dirty="0"/>
          </a:p>
          <a:p>
            <a:r>
              <a:rPr lang="fr-FR" dirty="0" smtClean="0"/>
              <a:t>Comment </a:t>
            </a:r>
            <a:r>
              <a:rPr lang="fr-FR" dirty="0"/>
              <a:t>définir les rôles pour chacun </a:t>
            </a:r>
            <a:r>
              <a:rPr lang="fr-FR" dirty="0" err="1"/>
              <a:t>Admin</a:t>
            </a:r>
            <a:r>
              <a:rPr lang="fr-FR" dirty="0"/>
              <a:t>, User,... </a:t>
            </a:r>
            <a:r>
              <a:rPr lang="fr-FR" dirty="0" err="1"/>
              <a:t>etc</a:t>
            </a:r>
            <a:r>
              <a:rPr lang="fr-FR" dirty="0"/>
              <a:t>, et comment défie/utiliser "</a:t>
            </a:r>
            <a:r>
              <a:rPr lang="fr-FR" dirty="0" err="1"/>
              <a:t>privilige</a:t>
            </a:r>
            <a:r>
              <a:rPr lang="fr-FR" dirty="0"/>
              <a:t> </a:t>
            </a:r>
            <a:r>
              <a:rPr lang="fr-FR" dirty="0" err="1"/>
              <a:t>escalation</a:t>
            </a:r>
            <a:r>
              <a:rPr lang="fr-FR" dirty="0"/>
              <a:t>". </a:t>
            </a:r>
          </a:p>
          <a:p>
            <a:r>
              <a:rPr lang="fr-FR" dirty="0" smtClean="0"/>
              <a:t>ouverture </a:t>
            </a:r>
            <a:r>
              <a:rPr lang="fr-FR" dirty="0"/>
              <a:t>a propos de </a:t>
            </a:r>
            <a:r>
              <a:rPr lang="fr-FR" dirty="0" err="1"/>
              <a:t>TomEE</a:t>
            </a:r>
            <a:r>
              <a:rPr lang="fr-FR" dirty="0"/>
              <a:t>+</a:t>
            </a:r>
          </a:p>
        </p:txBody>
      </p:sp>
    </p:spTree>
    <p:extLst>
      <p:ext uri="{BB962C8B-B14F-4D97-AF65-F5344CB8AC3E}">
        <p14:creationId xmlns:p14="http://schemas.microsoft.com/office/powerpoint/2010/main" val="2737571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TomEE</a:t>
            </a:r>
            <a:endParaRPr lang="fr-FR" dirty="0"/>
          </a:p>
        </p:txBody>
      </p:sp>
      <p:sp>
        <p:nvSpPr>
          <p:cNvPr id="3" name="Content Placeholder 2"/>
          <p:cNvSpPr>
            <a:spLocks noGrp="1"/>
          </p:cNvSpPr>
          <p:nvPr>
            <p:ph idx="1"/>
          </p:nvPr>
        </p:nvSpPr>
        <p:spPr/>
        <p:txBody>
          <a:bodyPr/>
          <a:lstStyle/>
          <a:p>
            <a:r>
              <a:rPr lang="en-US" dirty="0"/>
              <a:t>Apache </a:t>
            </a:r>
            <a:r>
              <a:rPr lang="en-US" dirty="0" err="1"/>
              <a:t>TomEE</a:t>
            </a:r>
            <a:r>
              <a:rPr lang="en-US" dirty="0"/>
              <a:t> is a Java EE Web Profile-certified stack which is built on top of an Apache Tomcat base integrated with additional related technologies. It adds implementations for the following specifications (using the Apache project shown in parentheses):</a:t>
            </a:r>
            <a:endParaRPr lang="fr-FR" dirty="0"/>
          </a:p>
        </p:txBody>
      </p:sp>
    </p:spTree>
    <p:extLst>
      <p:ext uri="{BB962C8B-B14F-4D97-AF65-F5344CB8AC3E}">
        <p14:creationId xmlns:p14="http://schemas.microsoft.com/office/powerpoint/2010/main" val="1586936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8324"/>
          </a:xfrm>
        </p:spPr>
        <p:txBody>
          <a:bodyPr>
            <a:normAutofit fontScale="90000"/>
          </a:bodyPr>
          <a:lstStyle/>
          <a:p>
            <a:r>
              <a:rPr lang="en-US" dirty="0"/>
              <a:t>La version de </a:t>
            </a:r>
            <a:r>
              <a:rPr lang="en-US" dirty="0" err="1"/>
              <a:t>Profil</a:t>
            </a:r>
            <a:r>
              <a:rPr lang="en-US" dirty="0"/>
              <a:t> Web de </a:t>
            </a:r>
            <a:r>
              <a:rPr lang="en-US" dirty="0" err="1"/>
              <a:t>Tomee</a:t>
            </a:r>
            <a:r>
              <a:rPr lang="en-US" dirty="0"/>
              <a:t> </a:t>
            </a:r>
            <a:r>
              <a:rPr lang="en-US" dirty="0" err="1"/>
              <a:t>contient</a:t>
            </a:r>
            <a:r>
              <a:rPr lang="en-US" dirty="0"/>
              <a:t/>
            </a:r>
            <a:br>
              <a:rPr lang="en-US" dirty="0"/>
            </a:br>
            <a:endParaRPr lang="fr-FR" dirty="0"/>
          </a:p>
        </p:txBody>
      </p:sp>
      <p:sp>
        <p:nvSpPr>
          <p:cNvPr id="3" name="Content Placeholder 2"/>
          <p:cNvSpPr>
            <a:spLocks noGrp="1"/>
          </p:cNvSpPr>
          <p:nvPr>
            <p:ph idx="1"/>
          </p:nvPr>
        </p:nvSpPr>
        <p:spPr>
          <a:xfrm>
            <a:off x="2592925" y="1592687"/>
            <a:ext cx="8915400" cy="3777622"/>
          </a:xfrm>
        </p:spPr>
        <p:txBody>
          <a:bodyPr>
            <a:noAutofit/>
          </a:bodyPr>
          <a:lstStyle/>
          <a:p>
            <a:r>
              <a:rPr lang="en-US" sz="2400" b="1" dirty="0" smtClean="0"/>
              <a:t>CDI</a:t>
            </a:r>
            <a:r>
              <a:rPr lang="en-US" sz="2400" dirty="0"/>
              <a:t> - </a:t>
            </a:r>
            <a:r>
              <a:rPr lang="en-US" sz="2400" dirty="0" err="1"/>
              <a:t>OpenWebBeans</a:t>
            </a:r>
            <a:r>
              <a:rPr lang="en-US" sz="2400" dirty="0"/>
              <a:t> Apache</a:t>
            </a:r>
          </a:p>
          <a:p>
            <a:r>
              <a:rPr lang="en-US" sz="2400" b="1" dirty="0"/>
              <a:t>EJB</a:t>
            </a:r>
            <a:r>
              <a:rPr lang="en-US" sz="2400" dirty="0"/>
              <a:t> - Apache </a:t>
            </a:r>
            <a:r>
              <a:rPr lang="en-US" sz="2400" dirty="0" err="1"/>
              <a:t>OpenEJB</a:t>
            </a:r>
            <a:endParaRPr lang="en-US" sz="2400" dirty="0"/>
          </a:p>
          <a:p>
            <a:r>
              <a:rPr lang="en-US" sz="2400" b="1" dirty="0"/>
              <a:t>JPA</a:t>
            </a:r>
            <a:r>
              <a:rPr lang="en-US" sz="2400" dirty="0"/>
              <a:t> - Apache </a:t>
            </a:r>
            <a:r>
              <a:rPr lang="en-US" sz="2400" dirty="0" err="1"/>
              <a:t>OpenJPA</a:t>
            </a:r>
            <a:endParaRPr lang="en-US" sz="2400" dirty="0"/>
          </a:p>
          <a:p>
            <a:r>
              <a:rPr lang="en-US" sz="2400" b="1" dirty="0"/>
              <a:t>JSF</a:t>
            </a:r>
            <a:r>
              <a:rPr lang="en-US" sz="2400" dirty="0"/>
              <a:t> - Apache </a:t>
            </a:r>
            <a:r>
              <a:rPr lang="en-US" sz="2400" dirty="0" err="1"/>
              <a:t>MyFaces</a:t>
            </a:r>
            <a:endParaRPr lang="en-US" sz="2400" dirty="0"/>
          </a:p>
          <a:p>
            <a:r>
              <a:rPr lang="en-US" sz="2400" b="1" dirty="0"/>
              <a:t>JSP</a:t>
            </a:r>
            <a:r>
              <a:rPr lang="en-US" sz="2400" dirty="0"/>
              <a:t> - Apache Tomcat</a:t>
            </a:r>
          </a:p>
          <a:p>
            <a:r>
              <a:rPr lang="en-US" sz="2400" b="1" dirty="0"/>
              <a:t>JSTL</a:t>
            </a:r>
            <a:r>
              <a:rPr lang="en-US" sz="2400" dirty="0"/>
              <a:t> - Apache Tomcat</a:t>
            </a:r>
          </a:p>
          <a:p>
            <a:r>
              <a:rPr lang="en-US" sz="2400" b="1" dirty="0"/>
              <a:t>JTA</a:t>
            </a:r>
            <a:r>
              <a:rPr lang="en-US" sz="2400" dirty="0"/>
              <a:t> - Apache Geronimo Transaction</a:t>
            </a:r>
          </a:p>
          <a:p>
            <a:r>
              <a:rPr lang="en-US" sz="2400" b="1" dirty="0"/>
              <a:t>Servlet</a:t>
            </a:r>
            <a:r>
              <a:rPr lang="en-US" sz="2400" dirty="0"/>
              <a:t> - Apache Tomcat</a:t>
            </a:r>
          </a:p>
          <a:p>
            <a:r>
              <a:rPr lang="en-US" sz="2400" b="1" dirty="0" err="1"/>
              <a:t>Javamail</a:t>
            </a:r>
            <a:r>
              <a:rPr lang="en-US" sz="2400" dirty="0"/>
              <a:t> - Apache Geronimo </a:t>
            </a:r>
            <a:r>
              <a:rPr lang="en-US" sz="2400" dirty="0" err="1"/>
              <a:t>JavaMail</a:t>
            </a:r>
            <a:endParaRPr lang="en-US" sz="2400" dirty="0"/>
          </a:p>
          <a:p>
            <a:r>
              <a:rPr lang="en-US" sz="2400" b="1" dirty="0"/>
              <a:t>Bean Validation</a:t>
            </a:r>
            <a:r>
              <a:rPr lang="en-US" sz="2400" dirty="0"/>
              <a:t> - Apache </a:t>
            </a:r>
            <a:r>
              <a:rPr lang="en-US" sz="2400" dirty="0" err="1"/>
              <a:t>Bval</a:t>
            </a:r>
            <a:endParaRPr lang="en-US" sz="2400" dirty="0"/>
          </a:p>
          <a:p>
            <a:endParaRPr lang="fr-FR" sz="1600" dirty="0"/>
          </a:p>
        </p:txBody>
      </p:sp>
    </p:spTree>
    <p:extLst>
      <p:ext uri="{BB962C8B-B14F-4D97-AF65-F5344CB8AC3E}">
        <p14:creationId xmlns:p14="http://schemas.microsoft.com/office/powerpoint/2010/main" val="1618786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fontScale="62500" lnSpcReduction="20000"/>
          </a:bodyPr>
          <a:lstStyle/>
          <a:p>
            <a:r>
              <a:rPr lang="en-US" dirty="0"/>
              <a:t>The question that was in our mind and the entire reason we created </a:t>
            </a:r>
            <a:r>
              <a:rPr lang="en-US" dirty="0" err="1">
                <a:hlinkClick r:id="rId2"/>
              </a:rPr>
              <a:t>TomEE</a:t>
            </a:r>
            <a:r>
              <a:rPr lang="en-US" dirty="0"/>
              <a:t> was, why should people have to choose?</a:t>
            </a:r>
          </a:p>
          <a:p>
            <a:r>
              <a:rPr lang="en-US" dirty="0"/>
              <a:t>The whole "Tomcat or </a:t>
            </a:r>
            <a:r>
              <a:rPr lang="en-US" dirty="0" err="1"/>
              <a:t>JavaEE</a:t>
            </a:r>
            <a:r>
              <a:rPr lang="en-US" dirty="0"/>
              <a:t>" thing is tired and old.</a:t>
            </a:r>
          </a:p>
          <a:p>
            <a:r>
              <a:rPr lang="en-US" dirty="0"/>
              <a:t>After 10 years it still comes up and people argue against each other as to which is better and why.</a:t>
            </a:r>
          </a:p>
          <a:p>
            <a:r>
              <a:rPr lang="en-US" dirty="0"/>
              <a:t>Here's the math in short form:</a:t>
            </a:r>
          </a:p>
          <a:p>
            <a:r>
              <a:rPr lang="en-US" dirty="0"/>
              <a:t>In Java EE 6, we (JCP) created the Web Profile to formally acknowledge the need for smaller runtimes with a focused set of technologies.</a:t>
            </a:r>
          </a:p>
          <a:p>
            <a:r>
              <a:rPr lang="en-US" dirty="0"/>
              <a:t>Great, we're half-way there, but people are still arguing "Tomcat </a:t>
            </a:r>
            <a:r>
              <a:rPr lang="en-US" i="1" dirty="0"/>
              <a:t>or</a:t>
            </a:r>
            <a:r>
              <a:rPr lang="en-US" dirty="0"/>
              <a:t> </a:t>
            </a:r>
            <a:r>
              <a:rPr lang="en-US" dirty="0" err="1"/>
              <a:t>JavaEE</a:t>
            </a:r>
            <a:r>
              <a:rPr lang="en-US" dirty="0"/>
              <a:t>". The solution was clear, Tomcat needed to be Java EE certified. The Web Profile was created to allow for </a:t>
            </a:r>
            <a:r>
              <a:rPr lang="en-US" i="1" dirty="0"/>
              <a:t>exactly that</a:t>
            </a:r>
            <a:r>
              <a:rPr lang="en-US" dirty="0"/>
              <a:t>.</a:t>
            </a:r>
          </a:p>
          <a:p>
            <a:r>
              <a:rPr lang="en-US" dirty="0"/>
              <a:t>In 2011 we (Apache) started doing the work to certify Apache Tomcat. Certification reached and announced at </a:t>
            </a:r>
            <a:r>
              <a:rPr lang="en-US" dirty="0" err="1"/>
              <a:t>JavaOne</a:t>
            </a:r>
            <a:r>
              <a:rPr lang="en-US" dirty="0"/>
              <a:t> 2011 as Apache </a:t>
            </a:r>
            <a:r>
              <a:rPr lang="en-US" dirty="0" err="1"/>
              <a:t>TomEE</a:t>
            </a:r>
            <a:r>
              <a:rPr lang="en-US" dirty="0"/>
              <a:t>. Final release announced in April.</a:t>
            </a:r>
          </a:p>
          <a:p>
            <a:r>
              <a:rPr lang="en-US" dirty="0"/>
              <a:t>Awesome, now we are there.</a:t>
            </a:r>
          </a:p>
          <a:p>
            <a:r>
              <a:rPr lang="en-US" dirty="0"/>
              <a:t>The new Status Quo</a:t>
            </a:r>
          </a:p>
          <a:p>
            <a:r>
              <a:rPr lang="en-US" dirty="0"/>
              <a:t>There is a lighter version of </a:t>
            </a:r>
            <a:r>
              <a:rPr lang="en-US" dirty="0" err="1"/>
              <a:t>JavaEE</a:t>
            </a:r>
            <a:endParaRPr lang="en-US" dirty="0"/>
          </a:p>
          <a:p>
            <a:r>
              <a:rPr lang="en-US" dirty="0"/>
              <a:t>There is a </a:t>
            </a:r>
            <a:r>
              <a:rPr lang="en-US" dirty="0" err="1"/>
              <a:t>JavaEE</a:t>
            </a:r>
            <a:r>
              <a:rPr lang="en-US" dirty="0"/>
              <a:t> certified version of Tomcat</a:t>
            </a:r>
          </a:p>
          <a:p>
            <a:r>
              <a:rPr lang="en-US" dirty="0"/>
              <a:t>All this happened in the last 2 years. Things have changed.</a:t>
            </a:r>
          </a:p>
          <a:p>
            <a:r>
              <a:rPr lang="en-US" dirty="0"/>
              <a:t>If you want </a:t>
            </a:r>
            <a:r>
              <a:rPr lang="en-US" b="1" dirty="0"/>
              <a:t>Tomcat and </a:t>
            </a:r>
            <a:r>
              <a:rPr lang="en-US" b="1" dirty="0" err="1"/>
              <a:t>JavaEE</a:t>
            </a:r>
            <a:r>
              <a:rPr lang="en-US" dirty="0"/>
              <a:t>, you can have it.</a:t>
            </a:r>
          </a:p>
          <a:p>
            <a:endParaRPr lang="fr-FR" dirty="0"/>
          </a:p>
        </p:txBody>
      </p:sp>
    </p:spTree>
    <p:extLst>
      <p:ext uri="{BB962C8B-B14F-4D97-AF65-F5344CB8AC3E}">
        <p14:creationId xmlns:p14="http://schemas.microsoft.com/office/powerpoint/2010/main" val="25586680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47</TotalTime>
  <Words>174</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MS Mincho</vt:lpstr>
      <vt:lpstr>Arial</vt:lpstr>
      <vt:lpstr>Century Gothic</vt:lpstr>
      <vt:lpstr>Corbel</vt:lpstr>
      <vt:lpstr>Tahoma</vt:lpstr>
      <vt:lpstr>Times New Roman</vt:lpstr>
      <vt:lpstr>Wingdings 3</vt:lpstr>
      <vt:lpstr>Wisp</vt:lpstr>
      <vt:lpstr>PowerPoint Presentation</vt:lpstr>
      <vt:lpstr>Problématique</vt:lpstr>
      <vt:lpstr>PowerPoint Presentation</vt:lpstr>
      <vt:lpstr>Plan de la présentation </vt:lpstr>
      <vt:lpstr>TomEE</vt:lpstr>
      <vt:lpstr>La version de Profil Web de Tomee contient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TomEE</dc:title>
  <dc:creator>boss heart</dc:creator>
  <cp:lastModifiedBy>boss heart</cp:lastModifiedBy>
  <cp:revision>12</cp:revision>
  <dcterms:created xsi:type="dcterms:W3CDTF">2015-12-30T16:31:51Z</dcterms:created>
  <dcterms:modified xsi:type="dcterms:W3CDTF">2015-12-30T17:20:06Z</dcterms:modified>
</cp:coreProperties>
</file>