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64" r:id="rId3"/>
    <p:sldId id="257" r:id="rId4"/>
    <p:sldId id="258" r:id="rId5"/>
    <p:sldId id="259" r:id="rId6"/>
    <p:sldId id="262" r:id="rId7"/>
    <p:sldId id="271" r:id="rId8"/>
    <p:sldId id="270" r:id="rId9"/>
    <p:sldId id="272" r:id="rId10"/>
    <p:sldId id="265" r:id="rId11"/>
    <p:sldId id="260" r:id="rId12"/>
    <p:sldId id="261" r:id="rId13"/>
    <p:sldId id="266" r:id="rId14"/>
    <p:sldId id="273" r:id="rId15"/>
    <p:sldId id="274" r:id="rId16"/>
    <p:sldId id="275" r:id="rId17"/>
    <p:sldId id="276" r:id="rId18"/>
    <p:sldId id="277" r:id="rId19"/>
    <p:sldId id="267" r:id="rId20"/>
    <p:sldId id="268" r:id="rId21"/>
    <p:sldId id="269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FCB5-38E7-45FC-A89E-52B1F9765DC8}" type="datetimeFigureOut">
              <a:rPr lang="fr-FR" smtClean="0"/>
              <a:t>01/01/2016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BFD1AA-E36A-4135-8649-B6C4F1C82A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8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FCB5-38E7-45FC-A89E-52B1F9765DC8}" type="datetimeFigureOut">
              <a:rPr lang="fr-FR" smtClean="0"/>
              <a:t>01/01/2016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BFD1AA-E36A-4135-8649-B6C4F1C82A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00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FCB5-38E7-45FC-A89E-52B1F9765DC8}" type="datetimeFigureOut">
              <a:rPr lang="fr-FR" smtClean="0"/>
              <a:t>01/01/2016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BFD1AA-E36A-4135-8649-B6C4F1C82AF5}" type="slidenum">
              <a:rPr lang="fr-FR" smtClean="0"/>
              <a:t>‹#›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662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FCB5-38E7-45FC-A89E-52B1F9765DC8}" type="datetimeFigureOut">
              <a:rPr lang="fr-FR" smtClean="0"/>
              <a:t>01/01/2016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BFD1AA-E36A-4135-8649-B6C4F1C82A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55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FCB5-38E7-45FC-A89E-52B1F9765DC8}" type="datetimeFigureOut">
              <a:rPr lang="fr-FR" smtClean="0"/>
              <a:t>01/01/2016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BFD1AA-E36A-4135-8649-B6C4F1C82AF5}" type="slidenum">
              <a:rPr lang="fr-FR" smtClean="0"/>
              <a:t>‹#›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8102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FCB5-38E7-45FC-A89E-52B1F9765DC8}" type="datetimeFigureOut">
              <a:rPr lang="fr-FR" smtClean="0"/>
              <a:t>01/01/2016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BFD1AA-E36A-4135-8649-B6C4F1C82A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57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FCB5-38E7-45FC-A89E-52B1F9765DC8}" type="datetimeFigureOut">
              <a:rPr lang="fr-FR" smtClean="0"/>
              <a:t>01/01/2016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D1AA-E36A-4135-8649-B6C4F1C82A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371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FCB5-38E7-45FC-A89E-52B1F9765DC8}" type="datetimeFigureOut">
              <a:rPr lang="fr-FR" smtClean="0"/>
              <a:t>01/01/2016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D1AA-E36A-4135-8649-B6C4F1C82A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41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FCB5-38E7-45FC-A89E-52B1F9765DC8}" type="datetimeFigureOut">
              <a:rPr lang="fr-FR" smtClean="0"/>
              <a:t>01/01/2016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D1AA-E36A-4135-8649-B6C4F1C82A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57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FCB5-38E7-45FC-A89E-52B1F9765DC8}" type="datetimeFigureOut">
              <a:rPr lang="fr-FR" smtClean="0"/>
              <a:t>01/01/2016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BFD1AA-E36A-4135-8649-B6C4F1C82A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19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FCB5-38E7-45FC-A89E-52B1F9765DC8}" type="datetimeFigureOut">
              <a:rPr lang="fr-FR" smtClean="0"/>
              <a:t>01/01/2016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BFD1AA-E36A-4135-8649-B6C4F1C82A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05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FCB5-38E7-45FC-A89E-52B1F9765DC8}" type="datetimeFigureOut">
              <a:rPr lang="fr-FR" smtClean="0"/>
              <a:t>01/01/2016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BFD1AA-E36A-4135-8649-B6C4F1C82A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67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FCB5-38E7-45FC-A89E-52B1F9765DC8}" type="datetimeFigureOut">
              <a:rPr lang="fr-FR" smtClean="0"/>
              <a:t>01/01/2016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D1AA-E36A-4135-8649-B6C4F1C82A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38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FCB5-38E7-45FC-A89E-52B1F9765DC8}" type="datetimeFigureOut">
              <a:rPr lang="fr-FR" smtClean="0"/>
              <a:t>01/01/2016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D1AA-E36A-4135-8649-B6C4F1C82A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72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FCB5-38E7-45FC-A89E-52B1F9765DC8}" type="datetimeFigureOut">
              <a:rPr lang="fr-FR" smtClean="0"/>
              <a:t>01/01/2016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D1AA-E36A-4135-8649-B6C4F1C82A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18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FCB5-38E7-45FC-A89E-52B1F9765DC8}" type="datetimeFigureOut">
              <a:rPr lang="fr-FR" smtClean="0"/>
              <a:t>01/01/2016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BFD1AA-E36A-4135-8649-B6C4F1C82A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41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EFCB5-38E7-45FC-A89E-52B1F9765DC8}" type="datetimeFigureOut">
              <a:rPr lang="fr-FR" smtClean="0"/>
              <a:t>01/01/2016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BFD1AA-E36A-4135-8649-B6C4F1C82A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68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tomee.apache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3455" y="4120556"/>
            <a:ext cx="8915399" cy="1126283"/>
          </a:xfrm>
        </p:spPr>
        <p:txBody>
          <a:bodyPr>
            <a:normAutofit/>
          </a:bodyPr>
          <a:lstStyle/>
          <a:p>
            <a:r>
              <a:rPr lang="fr-FR" sz="2400" dirty="0" smtClean="0"/>
              <a:t>Objectif: Simplicité, avec plus des options de </a:t>
            </a:r>
            <a:r>
              <a:rPr lang="fr-FR" sz="2400" dirty="0" err="1" smtClean="0"/>
              <a:t>TomCAT</a:t>
            </a:r>
            <a:r>
              <a:rPr lang="fr-FR" sz="2400" dirty="0" smtClean="0"/>
              <a:t> </a:t>
            </a:r>
            <a:endParaRPr lang="fr-FR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55" y="1194397"/>
            <a:ext cx="8790019" cy="2629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98" y="288623"/>
            <a:ext cx="2161270" cy="3971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35714" y="4683697"/>
            <a:ext cx="4419599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sz="1600" b="1" dirty="0">
              <a:solidFill>
                <a:srgbClr val="404040"/>
              </a:solidFill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 smtClean="0">
                <a:solidFill>
                  <a:srgbClr val="39527B">
                    <a:lumMod val="50000"/>
                  </a:srgbClr>
                </a:solidFill>
                <a:latin typeface="Corbel"/>
              </a:rPr>
              <a:t>Tarek</a:t>
            </a:r>
            <a:r>
              <a:rPr lang="en-US" sz="2400" b="1" dirty="0" smtClean="0">
                <a:solidFill>
                  <a:srgbClr val="39527B">
                    <a:lumMod val="50000"/>
                  </a:srgbClr>
                </a:solidFill>
                <a:latin typeface="Corbel"/>
              </a:rPr>
              <a:t> </a:t>
            </a:r>
            <a:r>
              <a:rPr lang="en-US" sz="2400" b="1" dirty="0" err="1" smtClean="0">
                <a:solidFill>
                  <a:srgbClr val="39527B">
                    <a:lumMod val="50000"/>
                  </a:srgbClr>
                </a:solidFill>
                <a:latin typeface="Corbel"/>
              </a:rPr>
              <a:t>Adra</a:t>
            </a:r>
            <a:endParaRPr lang="en-US" sz="2400" b="1" dirty="0">
              <a:solidFill>
                <a:srgbClr val="39527B">
                  <a:lumMod val="50000"/>
                </a:srgbClr>
              </a:solidFill>
              <a:latin typeface="Corbel"/>
              <a:ea typeface="Times New Roman"/>
              <a:cs typeface="Tahoma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b="1" dirty="0">
                <a:solidFill>
                  <a:srgbClr val="39527B">
                    <a:lumMod val="50000"/>
                  </a:srgbClr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5</a:t>
            </a:r>
            <a:r>
              <a:rPr lang="fr-FR" b="1" dirty="0" smtClean="0">
                <a:solidFill>
                  <a:srgbClr val="39527B">
                    <a:lumMod val="50000"/>
                  </a:srgbClr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éme </a:t>
            </a:r>
            <a:r>
              <a:rPr lang="fr-FR" b="1" dirty="0">
                <a:solidFill>
                  <a:srgbClr val="39527B">
                    <a:lumMod val="50000"/>
                  </a:srgbClr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année </a:t>
            </a:r>
            <a:r>
              <a:rPr lang="fr-FR" b="1" dirty="0" smtClean="0">
                <a:solidFill>
                  <a:srgbClr val="39527B">
                    <a:lumMod val="50000"/>
                  </a:srgbClr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Informatique 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olidFill>
                  <a:srgbClr val="39527B">
                    <a:lumMod val="50000"/>
                  </a:srgbClr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CNAM</a:t>
            </a:r>
            <a:endParaRPr lang="en-US" b="1" dirty="0">
              <a:solidFill>
                <a:srgbClr val="39527B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olidFill>
                  <a:srgbClr val="39527B">
                    <a:lumMod val="50000"/>
                  </a:srgbClr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2015-2016</a:t>
            </a:r>
            <a:endParaRPr lang="en-US" b="1" dirty="0">
              <a:solidFill>
                <a:srgbClr val="39527B">
                  <a:lumMod val="50000"/>
                </a:srgbClr>
              </a:solidFill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algn="ctr"/>
            <a:endParaRPr lang="fr-FR" dirty="0">
              <a:solidFill>
                <a:srgbClr val="404040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508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Valeurs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98750"/>
            <a:ext cx="8915400" cy="3777622"/>
          </a:xfrm>
        </p:spPr>
        <p:txBody>
          <a:bodyPr>
            <a:normAutofit/>
          </a:bodyPr>
          <a:lstStyle/>
          <a:p>
            <a:r>
              <a:rPr lang="fr-FR" sz="4400" dirty="0"/>
              <a:t>être </a:t>
            </a:r>
            <a:r>
              <a:rPr lang="fr-FR" sz="4400" dirty="0"/>
              <a:t> </a:t>
            </a:r>
            <a:r>
              <a:rPr lang="fr-FR" sz="4400" dirty="0" smtClean="0"/>
              <a:t>petite</a:t>
            </a:r>
          </a:p>
          <a:p>
            <a:r>
              <a:rPr lang="fr-FR" sz="4400" dirty="0"/>
              <a:t>être </a:t>
            </a:r>
            <a:r>
              <a:rPr lang="fr-FR" sz="4400" dirty="0" smtClean="0"/>
              <a:t> </a:t>
            </a:r>
            <a:r>
              <a:rPr lang="fr-FR" sz="4400" dirty="0" err="1" smtClean="0"/>
              <a:t>Tomcat</a:t>
            </a:r>
            <a:endParaRPr lang="fr-FR" sz="4400" dirty="0" smtClean="0"/>
          </a:p>
          <a:p>
            <a:r>
              <a:rPr lang="fr-FR" sz="4400" dirty="0" smtClean="0"/>
              <a:t>être </a:t>
            </a:r>
            <a:r>
              <a:rPr lang="fr-FR" sz="4400" dirty="0"/>
              <a:t>certifié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56686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8324"/>
          </a:xfrm>
        </p:spPr>
        <p:txBody>
          <a:bodyPr>
            <a:normAutofit fontScale="90000"/>
          </a:bodyPr>
          <a:lstStyle/>
          <a:p>
            <a:r>
              <a:rPr lang="en-US" dirty="0"/>
              <a:t>La version de </a:t>
            </a:r>
            <a:r>
              <a:rPr lang="en-US" dirty="0" err="1"/>
              <a:t>Profil</a:t>
            </a:r>
            <a:r>
              <a:rPr lang="en-US" dirty="0"/>
              <a:t> Web de </a:t>
            </a:r>
            <a:r>
              <a:rPr lang="en-US" dirty="0" err="1"/>
              <a:t>Tomee</a:t>
            </a:r>
            <a:r>
              <a:rPr lang="en-US" dirty="0"/>
              <a:t> </a:t>
            </a:r>
            <a:r>
              <a:rPr lang="en-US" dirty="0" err="1"/>
              <a:t>contient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92687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CDI</a:t>
            </a:r>
            <a:r>
              <a:rPr lang="en-US" sz="2400" dirty="0"/>
              <a:t> - </a:t>
            </a:r>
            <a:r>
              <a:rPr lang="en-US" sz="2400" dirty="0" err="1"/>
              <a:t>OpenWebBeans</a:t>
            </a:r>
            <a:r>
              <a:rPr lang="en-US" sz="2400" dirty="0"/>
              <a:t> Apache</a:t>
            </a:r>
          </a:p>
          <a:p>
            <a:r>
              <a:rPr lang="en-US" sz="2400" b="1" dirty="0"/>
              <a:t>EJB</a:t>
            </a:r>
            <a:r>
              <a:rPr lang="en-US" sz="2400" dirty="0"/>
              <a:t> - Apache </a:t>
            </a:r>
            <a:r>
              <a:rPr lang="en-US" sz="2400" dirty="0" err="1"/>
              <a:t>OpenEJB</a:t>
            </a:r>
            <a:endParaRPr lang="en-US" sz="2400" dirty="0"/>
          </a:p>
          <a:p>
            <a:r>
              <a:rPr lang="en-US" sz="2400" b="1" dirty="0"/>
              <a:t>JPA</a:t>
            </a:r>
            <a:r>
              <a:rPr lang="en-US" sz="2400" dirty="0"/>
              <a:t> - Apache </a:t>
            </a:r>
            <a:r>
              <a:rPr lang="en-US" sz="2400" dirty="0" err="1"/>
              <a:t>OpenJPA</a:t>
            </a:r>
            <a:endParaRPr lang="en-US" sz="2400" dirty="0"/>
          </a:p>
          <a:p>
            <a:r>
              <a:rPr lang="en-US" sz="2400" b="1" dirty="0"/>
              <a:t>JSF</a:t>
            </a:r>
            <a:r>
              <a:rPr lang="en-US" sz="2400" dirty="0"/>
              <a:t> - Apache </a:t>
            </a:r>
            <a:r>
              <a:rPr lang="en-US" sz="2400" dirty="0" err="1"/>
              <a:t>MyFaces</a:t>
            </a:r>
            <a:endParaRPr lang="en-US" sz="2400" dirty="0"/>
          </a:p>
          <a:p>
            <a:r>
              <a:rPr lang="en-US" sz="2400" b="1" dirty="0"/>
              <a:t>JSP</a:t>
            </a:r>
            <a:r>
              <a:rPr lang="en-US" sz="2400" dirty="0"/>
              <a:t> - Apache Tomcat</a:t>
            </a:r>
          </a:p>
          <a:p>
            <a:r>
              <a:rPr lang="en-US" sz="2400" b="1" dirty="0"/>
              <a:t>JSTL</a:t>
            </a:r>
            <a:r>
              <a:rPr lang="en-US" sz="2400" dirty="0"/>
              <a:t> - Apache Tomcat</a:t>
            </a:r>
          </a:p>
          <a:p>
            <a:r>
              <a:rPr lang="en-US" sz="2400" b="1" dirty="0"/>
              <a:t>JTA</a:t>
            </a:r>
            <a:r>
              <a:rPr lang="en-US" sz="2400" dirty="0"/>
              <a:t> - Apache Geronimo Transaction</a:t>
            </a:r>
          </a:p>
          <a:p>
            <a:r>
              <a:rPr lang="en-US" sz="2400" b="1" dirty="0"/>
              <a:t>Servlet</a:t>
            </a:r>
            <a:r>
              <a:rPr lang="en-US" sz="2400" dirty="0"/>
              <a:t> - Apache Tomcat</a:t>
            </a:r>
          </a:p>
          <a:p>
            <a:r>
              <a:rPr lang="en-US" sz="2400" b="1" dirty="0" err="1"/>
              <a:t>Javamail</a:t>
            </a:r>
            <a:r>
              <a:rPr lang="en-US" sz="2400" dirty="0"/>
              <a:t> - Apache Geronimo </a:t>
            </a:r>
            <a:r>
              <a:rPr lang="en-US" sz="2400" dirty="0" err="1"/>
              <a:t>JavaMail</a:t>
            </a:r>
            <a:endParaRPr lang="en-US" sz="2400" dirty="0"/>
          </a:p>
          <a:p>
            <a:r>
              <a:rPr lang="en-US" sz="2400" b="1" dirty="0"/>
              <a:t>Bean Validation</a:t>
            </a:r>
            <a:r>
              <a:rPr lang="en-US" sz="2400" dirty="0"/>
              <a:t> - Apache </a:t>
            </a:r>
            <a:r>
              <a:rPr lang="en-US" sz="2400" dirty="0" err="1"/>
              <a:t>Bval</a:t>
            </a:r>
            <a:endParaRPr lang="en-US" sz="2400" dirty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6187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question that was in our mind and the entire reason we created </a:t>
            </a:r>
            <a:r>
              <a:rPr lang="en-US" dirty="0" err="1">
                <a:hlinkClick r:id="rId2"/>
              </a:rPr>
              <a:t>TomEE</a:t>
            </a:r>
            <a:r>
              <a:rPr lang="en-US" dirty="0"/>
              <a:t> was, why should people have to choose?</a:t>
            </a:r>
          </a:p>
          <a:p>
            <a:r>
              <a:rPr lang="en-US" dirty="0"/>
              <a:t>The whole "Tomcat or </a:t>
            </a:r>
            <a:r>
              <a:rPr lang="en-US" dirty="0" err="1"/>
              <a:t>JavaEE</a:t>
            </a:r>
            <a:r>
              <a:rPr lang="en-US" dirty="0"/>
              <a:t>" thing is tired and old.</a:t>
            </a:r>
          </a:p>
          <a:p>
            <a:r>
              <a:rPr lang="en-US" dirty="0"/>
              <a:t>After 10 years it still comes up and people argue against each other as to which is better and why.</a:t>
            </a:r>
          </a:p>
          <a:p>
            <a:r>
              <a:rPr lang="en-US" dirty="0"/>
              <a:t>Here's the math in short form:</a:t>
            </a:r>
          </a:p>
          <a:p>
            <a:r>
              <a:rPr lang="en-US" dirty="0"/>
              <a:t>In Java EE 6, we (JCP) created the Web Profile to formally acknowledge the need for smaller runtimes with a focused set of technologies.</a:t>
            </a:r>
          </a:p>
          <a:p>
            <a:r>
              <a:rPr lang="en-US" dirty="0"/>
              <a:t>Great, we're half-way there, but people are still arguing "Tomcat </a:t>
            </a:r>
            <a:r>
              <a:rPr lang="en-US" i="1" dirty="0"/>
              <a:t>or</a:t>
            </a:r>
            <a:r>
              <a:rPr lang="en-US" dirty="0"/>
              <a:t> </a:t>
            </a:r>
            <a:r>
              <a:rPr lang="en-US" dirty="0" err="1"/>
              <a:t>JavaEE</a:t>
            </a:r>
            <a:r>
              <a:rPr lang="en-US" dirty="0"/>
              <a:t>". The solution was clear, Tomcat needed to be Java EE certified. The Web Profile was created to allow for </a:t>
            </a:r>
            <a:r>
              <a:rPr lang="en-US" i="1" dirty="0"/>
              <a:t>exactly that</a:t>
            </a:r>
            <a:r>
              <a:rPr lang="en-US" dirty="0"/>
              <a:t>.</a:t>
            </a:r>
          </a:p>
          <a:p>
            <a:r>
              <a:rPr lang="en-US" dirty="0"/>
              <a:t>In 2011 we (Apache) started doing the work to certify Apache Tomcat. Certification reached and announced at </a:t>
            </a:r>
            <a:r>
              <a:rPr lang="en-US" dirty="0" err="1"/>
              <a:t>JavaOne</a:t>
            </a:r>
            <a:r>
              <a:rPr lang="en-US" dirty="0"/>
              <a:t> 2011 as Apache </a:t>
            </a:r>
            <a:r>
              <a:rPr lang="en-US" dirty="0" err="1"/>
              <a:t>TomEE</a:t>
            </a:r>
            <a:r>
              <a:rPr lang="en-US" dirty="0"/>
              <a:t>. Final release announced in April.</a:t>
            </a:r>
          </a:p>
          <a:p>
            <a:r>
              <a:rPr lang="en-US" dirty="0"/>
              <a:t>Awesome, now we are there.</a:t>
            </a:r>
          </a:p>
          <a:p>
            <a:r>
              <a:rPr lang="en-US" dirty="0"/>
              <a:t>The new Status Quo</a:t>
            </a:r>
          </a:p>
          <a:p>
            <a:r>
              <a:rPr lang="en-US" dirty="0"/>
              <a:t>There is a lighter version of </a:t>
            </a:r>
            <a:r>
              <a:rPr lang="en-US" dirty="0" err="1"/>
              <a:t>JavaEE</a:t>
            </a:r>
            <a:endParaRPr lang="en-US" dirty="0"/>
          </a:p>
          <a:p>
            <a:r>
              <a:rPr lang="en-US" dirty="0"/>
              <a:t>There is a </a:t>
            </a:r>
            <a:r>
              <a:rPr lang="en-US" dirty="0" err="1"/>
              <a:t>JavaEE</a:t>
            </a:r>
            <a:r>
              <a:rPr lang="en-US" dirty="0"/>
              <a:t> certified version of Tomcat</a:t>
            </a:r>
          </a:p>
          <a:p>
            <a:r>
              <a:rPr lang="en-US" dirty="0"/>
              <a:t>All this happened in the last 2 years. Things have changed.</a:t>
            </a:r>
          </a:p>
          <a:p>
            <a:r>
              <a:rPr lang="en-US" dirty="0"/>
              <a:t>If you want </a:t>
            </a:r>
            <a:r>
              <a:rPr lang="en-US" b="1" dirty="0"/>
              <a:t>Tomcat and </a:t>
            </a:r>
            <a:r>
              <a:rPr lang="en-US" b="1" dirty="0" err="1"/>
              <a:t>JavaEE</a:t>
            </a:r>
            <a:r>
              <a:rPr lang="en-US" dirty="0"/>
              <a:t>, you can have it.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866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704" y="1870117"/>
            <a:ext cx="7394604" cy="1062837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fr-FR" sz="1800" dirty="0"/>
              <a:t>Fichiers modifiés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680" y="1958662"/>
            <a:ext cx="2652489" cy="467932"/>
          </a:xfrm>
        </p:spPr>
        <p:txBody>
          <a:bodyPr/>
          <a:lstStyle/>
          <a:p>
            <a:r>
              <a:rPr lang="fr-FR" dirty="0"/>
              <a:t>Fichiers </a:t>
            </a:r>
            <a:r>
              <a:rPr lang="fr-FR" dirty="0" smtClean="0"/>
              <a:t>ajoutés</a:t>
            </a:r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80" y="2480256"/>
            <a:ext cx="5083499" cy="4027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re 3"/>
          <p:cNvSpPr txBox="1">
            <a:spLocks/>
          </p:cNvSpPr>
          <p:nvPr/>
        </p:nvSpPr>
        <p:spPr>
          <a:xfrm>
            <a:off x="1670224" y="628357"/>
            <a:ext cx="8627090" cy="1038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Quel est son secret ?</a:t>
            </a:r>
            <a:endParaRPr lang="fr-FR" dirty="0"/>
          </a:p>
        </p:txBody>
      </p:sp>
      <p:sp>
        <p:nvSpPr>
          <p:cNvPr id="6" name="Espace réservé du contenu 4"/>
          <p:cNvSpPr txBox="1">
            <a:spLocks/>
          </p:cNvSpPr>
          <p:nvPr/>
        </p:nvSpPr>
        <p:spPr>
          <a:xfrm>
            <a:off x="6254489" y="2401536"/>
            <a:ext cx="5083499" cy="25490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52" indent="-457152">
              <a:buFont typeface="Arial" pitchFamily="34" charset="0"/>
              <a:buChar char="•"/>
            </a:pPr>
            <a:r>
              <a:rPr lang="fr-FR" dirty="0" err="1" smtClean="0"/>
              <a:t>conf</a:t>
            </a:r>
            <a:r>
              <a:rPr lang="fr-FR" dirty="0" smtClean="0"/>
              <a:t>/server.xml</a:t>
            </a:r>
          </a:p>
          <a:p>
            <a:pPr marL="857161" lvl="1" indent="-457152">
              <a:buFont typeface="Arial" pitchFamily="34" charset="0"/>
              <a:buChar char="•"/>
            </a:pPr>
            <a:r>
              <a:rPr lang="fr-FR" dirty="0" smtClean="0"/>
              <a:t>Gestion du cycle de vie</a:t>
            </a:r>
          </a:p>
          <a:p>
            <a:pPr marL="457152" indent="-457152">
              <a:buFont typeface="Arial" pitchFamily="34" charset="0"/>
              <a:buChar char="•"/>
            </a:pPr>
            <a:r>
              <a:rPr lang="fr-FR" dirty="0" err="1" smtClean="0"/>
              <a:t>conf</a:t>
            </a:r>
            <a:r>
              <a:rPr lang="fr-FR" dirty="0" smtClean="0"/>
              <a:t>/tomcat-users.xml</a:t>
            </a:r>
          </a:p>
          <a:p>
            <a:pPr marL="857161" lvl="1" indent="-457152">
              <a:buFont typeface="Arial" pitchFamily="34" charset="0"/>
              <a:buChar char="•"/>
            </a:pPr>
            <a:r>
              <a:rPr lang="en-US" dirty="0" err="1" smtClean="0"/>
              <a:t>Optionnel</a:t>
            </a:r>
            <a:r>
              <a:rPr lang="en-US" dirty="0" smtClean="0"/>
              <a:t> – </a:t>
            </a:r>
            <a:r>
              <a:rPr lang="en-US" dirty="0" err="1" smtClean="0"/>
              <a:t>sécurisation</a:t>
            </a:r>
            <a:r>
              <a:rPr lang="en-US" dirty="0" smtClean="0"/>
              <a:t> de la GUI </a:t>
            </a:r>
            <a:r>
              <a:rPr lang="en-US" dirty="0" err="1" smtClean="0"/>
              <a:t>webapps</a:t>
            </a:r>
            <a:r>
              <a:rPr lang="en-US" dirty="0" smtClean="0"/>
              <a:t>/</a:t>
            </a:r>
            <a:r>
              <a:rPr lang="en-US" dirty="0" err="1" smtClean="0"/>
              <a:t>tomee</a:t>
            </a:r>
            <a:r>
              <a:rPr lang="en-US" dirty="0" smtClean="0"/>
              <a:t>/</a:t>
            </a:r>
            <a:endParaRPr lang="fr-FR" dirty="0" smtClean="0"/>
          </a:p>
          <a:p>
            <a:pPr marL="457152" indent="-457152">
              <a:buFont typeface="Arial" pitchFamily="34" charset="0"/>
              <a:buChar char="•"/>
            </a:pPr>
            <a:r>
              <a:rPr lang="fr-FR" dirty="0" smtClean="0"/>
              <a:t>bin/catalina.sh</a:t>
            </a:r>
          </a:p>
          <a:p>
            <a:pPr marL="857161" lvl="1" indent="-457152">
              <a:buFont typeface="Arial" pitchFamily="34" charset="0"/>
              <a:buChar char="•"/>
            </a:pPr>
            <a:r>
              <a:rPr lang="en-US" dirty="0" err="1" smtClean="0"/>
              <a:t>Optionnel</a:t>
            </a:r>
            <a:r>
              <a:rPr lang="en-US" dirty="0" smtClean="0"/>
              <a:t> – </a:t>
            </a:r>
            <a:r>
              <a:rPr lang="en-US" dirty="0" err="1" smtClean="0"/>
              <a:t>OpenJPA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EclipseLink</a:t>
            </a:r>
            <a:r>
              <a:rPr lang="en-US" dirty="0" smtClean="0"/>
              <a:t> load-time enhancement</a:t>
            </a:r>
            <a:endParaRPr lang="fr-FR" dirty="0" smtClean="0"/>
          </a:p>
          <a:p>
            <a:pPr marL="457152" indent="-457152">
              <a:buFont typeface="Arial" pitchFamily="34" charset="0"/>
              <a:buChar char="•"/>
            </a:pPr>
            <a:r>
              <a:rPr lang="fr-FR" dirty="0" smtClean="0"/>
              <a:t>bin/setclasspath.sh</a:t>
            </a:r>
          </a:p>
          <a:p>
            <a:pPr marL="857161" lvl="1" indent="-457152">
              <a:buFont typeface="Arial" pitchFamily="34" charset="0"/>
              <a:buChar char="•"/>
            </a:pPr>
            <a:r>
              <a:rPr lang="fr-FR" dirty="0" smtClean="0"/>
              <a:t>Optionnel (java 7 </a:t>
            </a:r>
            <a:r>
              <a:rPr lang="fr-FR" dirty="0" err="1" smtClean="0"/>
              <a:t>endorsed</a:t>
            </a:r>
            <a:r>
              <a:rPr lang="fr-FR" dirty="0" smtClean="0"/>
              <a:t> </a:t>
            </a:r>
            <a:r>
              <a:rPr lang="fr-FR" dirty="0" err="1" smtClean="0"/>
              <a:t>dir</a:t>
            </a:r>
            <a:r>
              <a:rPr lang="fr-FR" dirty="0" smtClean="0"/>
              <a:t> supprimé)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279202" y="5112625"/>
            <a:ext cx="2517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Fichiers supprimés</a:t>
            </a:r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>
          <a:xfrm>
            <a:off x="6493939" y="5596281"/>
            <a:ext cx="3911660" cy="2317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52" indent="-457152">
              <a:buFont typeface="Arial" pitchFamily="34" charset="0"/>
              <a:buChar char="•"/>
            </a:pPr>
            <a:r>
              <a:rPr lang="en-US" dirty="0" smtClean="0"/>
              <a:t>lib/annotations-api.jar</a:t>
            </a:r>
          </a:p>
          <a:p>
            <a:pPr marL="457152" indent="-457152">
              <a:buFont typeface="Arial" pitchFamily="34" charset="0"/>
              <a:buChar char="•"/>
            </a:pPr>
            <a:r>
              <a:rPr lang="en-US" dirty="0" smtClean="0"/>
              <a:t>lib/el-api.jar</a:t>
            </a:r>
          </a:p>
          <a:p>
            <a:pPr marL="457152" indent="-457152">
              <a:buFont typeface="Arial" pitchFamily="34" charset="0"/>
              <a:buChar char="•"/>
            </a:pPr>
            <a:r>
              <a:rPr lang="en-US" dirty="0" err="1" smtClean="0"/>
              <a:t>webapps</a:t>
            </a:r>
            <a:r>
              <a:rPr lang="en-US" dirty="0" smtClean="0"/>
              <a:t>/examples/</a:t>
            </a:r>
          </a:p>
        </p:txBody>
      </p:sp>
    </p:spTree>
    <p:extLst>
      <p:ext uri="{BB962C8B-B14F-4D97-AF65-F5344CB8AC3E}">
        <p14:creationId xmlns:p14="http://schemas.microsoft.com/office/powerpoint/2010/main" val="27452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073" y="2278738"/>
            <a:ext cx="10299927" cy="2104575"/>
          </a:xfrm>
        </p:spPr>
        <p:txBody>
          <a:bodyPr>
            <a:noAutofit/>
          </a:bodyPr>
          <a:lstStyle/>
          <a:p>
            <a:pPr algn="ctr" fontAlgn="ctr"/>
            <a:r>
              <a:rPr lang="fr-FR" sz="1800" dirty="0"/>
              <a:t/>
            </a:r>
            <a:br>
              <a:rPr lang="fr-FR" sz="1800" dirty="0"/>
            </a:br>
            <a:r>
              <a:rPr lang="fr-FR" sz="4800" dirty="0">
                <a:solidFill>
                  <a:srgbClr val="A53010"/>
                </a:solidFill>
                <a:latin typeface="Comic Sans MS" pitchFamily="66" charset="0"/>
              </a:rPr>
              <a:t>Avons-nous seulement </a:t>
            </a:r>
            <a:r>
              <a:rPr lang="fr-FR" sz="4800" dirty="0" smtClean="0">
                <a:solidFill>
                  <a:srgbClr val="A53010"/>
                </a:solidFill>
                <a:latin typeface="Comic Sans MS" pitchFamily="66" charset="0"/>
              </a:rPr>
              <a:t/>
            </a:r>
            <a:br>
              <a:rPr lang="fr-FR" sz="4800" dirty="0" smtClean="0">
                <a:solidFill>
                  <a:srgbClr val="A53010"/>
                </a:solidFill>
                <a:latin typeface="Comic Sans MS" pitchFamily="66" charset="0"/>
              </a:rPr>
            </a:br>
            <a:r>
              <a:rPr lang="fr-FR" sz="4800" dirty="0" smtClean="0">
                <a:solidFill>
                  <a:srgbClr val="A53010"/>
                </a:solidFill>
                <a:latin typeface="Comic Sans MS" pitchFamily="66" charset="0"/>
              </a:rPr>
              <a:t>ajouter </a:t>
            </a:r>
            <a:r>
              <a:rPr lang="fr-FR" sz="4800" dirty="0">
                <a:solidFill>
                  <a:srgbClr val="A53010"/>
                </a:solidFill>
                <a:latin typeface="Comic Sans MS" pitchFamily="66" charset="0"/>
              </a:rPr>
              <a:t>/ supprimer des fichiers?</a:t>
            </a:r>
            <a:r>
              <a:rPr lang="fr-FR" sz="1800" dirty="0"/>
              <a:t/>
            </a:r>
            <a:br>
              <a:rPr lang="fr-FR" sz="1800" dirty="0"/>
            </a:b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6991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754" y="28366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Comic Sans MS" pitchFamily="66" charset="0"/>
              </a:rPr>
              <a:t>No .. </a:t>
            </a:r>
            <a:endParaRPr lang="fr-FR" sz="6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53670"/>
            <a:ext cx="8915400" cy="3777622"/>
          </a:xfrm>
        </p:spPr>
        <p:txBody>
          <a:bodyPr>
            <a:normAutofit/>
          </a:bodyPr>
          <a:lstStyle/>
          <a:p>
            <a:pPr marL="0" indent="0" algn="ctr" fontAlgn="ctr">
              <a:spcBef>
                <a:spcPct val="0"/>
              </a:spcBef>
              <a:buNone/>
            </a:pPr>
            <a:r>
              <a:rPr lang="en-US" sz="4800" dirty="0">
                <a:solidFill>
                  <a:srgbClr val="A53010"/>
                </a:solidFill>
                <a:latin typeface="Comic Sans MS" pitchFamily="66" charset="0"/>
                <a:ea typeface="+mj-ea"/>
                <a:cs typeface="+mj-cs"/>
              </a:rPr>
              <a:t>Les </a:t>
            </a:r>
            <a:r>
              <a:rPr lang="en-US" sz="4800" b="1" dirty="0" smtClean="0">
                <a:solidFill>
                  <a:srgbClr val="A53010"/>
                </a:solidFill>
                <a:latin typeface="Comic Sans MS" pitchFamily="66" charset="0"/>
                <a:ea typeface="+mj-ea"/>
                <a:cs typeface="+mj-cs"/>
              </a:rPr>
              <a:t>jars</a:t>
            </a:r>
            <a:r>
              <a:rPr lang="en-US" sz="4800" dirty="0" smtClean="0">
                <a:solidFill>
                  <a:srgbClr val="A53010"/>
                </a:solidFill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4800" dirty="0" err="1" smtClean="0">
                <a:solidFill>
                  <a:srgbClr val="A53010"/>
                </a:solidFill>
                <a:latin typeface="Comic Sans MS" pitchFamily="66" charset="0"/>
                <a:ea typeface="+mj-ea"/>
                <a:cs typeface="+mj-cs"/>
              </a:rPr>
              <a:t>sont</a:t>
            </a:r>
            <a:r>
              <a:rPr lang="en-US" sz="4800" dirty="0" smtClean="0">
                <a:solidFill>
                  <a:srgbClr val="A53010"/>
                </a:solidFill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4800" dirty="0" err="1" smtClean="0">
                <a:solidFill>
                  <a:srgbClr val="A53010"/>
                </a:solidFill>
                <a:latin typeface="Comic Sans MS" pitchFamily="66" charset="0"/>
                <a:ea typeface="+mj-ea"/>
                <a:cs typeface="+mj-cs"/>
              </a:rPr>
              <a:t>là</a:t>
            </a:r>
            <a:r>
              <a:rPr lang="en-US" sz="4800" dirty="0" smtClean="0">
                <a:solidFill>
                  <a:srgbClr val="A53010"/>
                </a:solidFill>
                <a:latin typeface="Comic Sans MS" pitchFamily="66" charset="0"/>
                <a:ea typeface="+mj-ea"/>
                <a:cs typeface="+mj-cs"/>
              </a:rPr>
              <a:t> !!!</a:t>
            </a:r>
            <a:endParaRPr lang="fr-FR" sz="4800" dirty="0">
              <a:solidFill>
                <a:srgbClr val="A53010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3" t="10981" r="18510" b="18882"/>
          <a:stretch/>
        </p:blipFill>
        <p:spPr>
          <a:xfrm>
            <a:off x="2418754" y="2750821"/>
            <a:ext cx="4978401" cy="41071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0" t="17153" r="14174" b="10314"/>
          <a:stretch/>
        </p:blipFill>
        <p:spPr>
          <a:xfrm>
            <a:off x="7315881" y="2706551"/>
            <a:ext cx="4576989" cy="352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dirty="0">
                <a:solidFill>
                  <a:srgbClr val="A53010"/>
                </a:solidFill>
              </a:rPr>
              <a:t>ça ne arrête </a:t>
            </a:r>
            <a:r>
              <a:rPr lang="fr-FR" sz="6000" dirty="0" smtClean="0">
                <a:solidFill>
                  <a:srgbClr val="A53010"/>
                </a:solidFill>
              </a:rPr>
              <a:t>jamais!!</a:t>
            </a:r>
            <a:endParaRPr lang="fr-FR" sz="6000" dirty="0">
              <a:solidFill>
                <a:srgbClr val="A5301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6" t="25738" r="15538" b="4346"/>
          <a:stretch/>
        </p:blipFill>
        <p:spPr>
          <a:xfrm>
            <a:off x="4298310" y="2336799"/>
            <a:ext cx="5847176" cy="4379367"/>
          </a:xfrm>
        </p:spPr>
      </p:pic>
    </p:spTree>
    <p:extLst>
      <p:ext uri="{BB962C8B-B14F-4D97-AF65-F5344CB8AC3E}">
        <p14:creationId xmlns:p14="http://schemas.microsoft.com/office/powerpoint/2010/main" val="354840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133600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fr-FR" sz="6000" dirty="0" smtClean="0">
                <a:solidFill>
                  <a:srgbClr val="A53010"/>
                </a:solidFill>
                <a:latin typeface="Comic Sans MS" pitchFamily="66" charset="0"/>
              </a:rPr>
              <a:t>Passez votre d’écriture d'applications ...…</a:t>
            </a:r>
            <a:endParaRPr lang="fr-FR" sz="6000" dirty="0">
              <a:solidFill>
                <a:srgbClr val="A5301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4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6000" dirty="0">
                <a:solidFill>
                  <a:srgbClr val="A53010"/>
                </a:solidFill>
                <a:latin typeface="Comic Sans MS" pitchFamily="66" charset="0"/>
                <a:ea typeface="+mj-ea"/>
                <a:cs typeface="+mj-cs"/>
              </a:rPr>
              <a:t>Ne pas écrire serveurs d'applications ...</a:t>
            </a:r>
          </a:p>
        </p:txBody>
      </p:sp>
    </p:spTree>
    <p:extLst>
      <p:ext uri="{BB962C8B-B14F-4D97-AF65-F5344CB8AC3E}">
        <p14:creationId xmlns:p14="http://schemas.microsoft.com/office/powerpoint/2010/main" val="133910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1954" y="2539996"/>
            <a:ext cx="8911687" cy="1280890"/>
          </a:xfrm>
        </p:spPr>
        <p:txBody>
          <a:bodyPr>
            <a:normAutofit/>
          </a:bodyPr>
          <a:lstStyle/>
          <a:p>
            <a:r>
              <a:rPr lang="fr-FR" sz="7200" dirty="0">
                <a:solidFill>
                  <a:srgbClr val="A53010"/>
                </a:solidFill>
                <a:latin typeface="Comic Sans MS" pitchFamily="66" charset="0"/>
              </a:rPr>
              <a:t>Et le résultat est …</a:t>
            </a:r>
            <a:endParaRPr lang="fr-FR" sz="7200" dirty="0">
              <a:solidFill>
                <a:srgbClr val="A530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55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omic Sans MS" pitchFamily="66" charset="0"/>
              </a:rPr>
              <a:t>Objectifs</a:t>
            </a:r>
            <a:endParaRPr lang="fr-FR" dirty="0"/>
          </a:p>
        </p:txBody>
      </p:sp>
      <p:sp>
        <p:nvSpPr>
          <p:cNvPr id="8" name="ZoneTexte 3"/>
          <p:cNvSpPr txBox="1"/>
          <p:nvPr/>
        </p:nvSpPr>
        <p:spPr>
          <a:xfrm>
            <a:off x="3122047" y="1683125"/>
            <a:ext cx="4397672" cy="443749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r>
              <a:rPr lang="fr-FR" sz="2400" dirty="0">
                <a:latin typeface="Comic Sans MS" pitchFamily="66" charset="0"/>
              </a:rPr>
              <a:t>Comprendre ce qu’est </a:t>
            </a:r>
            <a:r>
              <a:rPr lang="fr-FR" sz="2400" dirty="0" err="1">
                <a:latin typeface="Comic Sans MS" pitchFamily="66" charset="0"/>
              </a:rPr>
              <a:t>TomEE</a:t>
            </a:r>
            <a:endParaRPr lang="fr-FR" sz="2400" dirty="0">
              <a:latin typeface="Comic Sans MS" pitchFamily="66" charset="0"/>
            </a:endParaRPr>
          </a:p>
        </p:txBody>
      </p:sp>
      <p:sp>
        <p:nvSpPr>
          <p:cNvPr id="9" name="ZoneTexte 4"/>
          <p:cNvSpPr txBox="1"/>
          <p:nvPr/>
        </p:nvSpPr>
        <p:spPr>
          <a:xfrm>
            <a:off x="6430966" y="2249117"/>
            <a:ext cx="3128410" cy="382148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r>
              <a:rPr lang="fr-FR" sz="2000" dirty="0">
                <a:latin typeface="Comic Sans MS" pitchFamily="66" charset="0"/>
              </a:rPr>
              <a:t>… et ce que ce n’est pas !</a:t>
            </a:r>
          </a:p>
        </p:txBody>
      </p:sp>
    </p:spTree>
    <p:extLst>
      <p:ext uri="{BB962C8B-B14F-4D97-AF65-F5344CB8AC3E}">
        <p14:creationId xmlns:p14="http://schemas.microsoft.com/office/powerpoint/2010/main" val="305494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027808" y="1218118"/>
            <a:ext cx="6840538" cy="89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2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84681" rIns="89991" bIns="44996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r>
              <a:rPr lang="fr-FR" sz="4500" b="1" dirty="0">
                <a:solidFill>
                  <a:srgbClr val="000000"/>
                </a:solidFill>
                <a:latin typeface="Comic Sans MS" pitchFamily="66" charset="0"/>
              </a:rPr>
              <a:t>Boot time!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068840" y="2923726"/>
            <a:ext cx="26638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2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71452" rIns="89991" bIns="44996"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r>
              <a:rPr lang="fr-FR" sz="3000" dirty="0">
                <a:solidFill>
                  <a:srgbClr val="000000"/>
                </a:solidFill>
                <a:latin typeface="Comic Sans MS" pitchFamily="66" charset="0"/>
              </a:rPr>
              <a:t>IDE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616303" y="1095247"/>
            <a:ext cx="2663825" cy="37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2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2634" rIns="89991" bIns="44996"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r>
              <a:rPr lang="fr-FR" dirty="0">
                <a:solidFill>
                  <a:srgbClr val="000000"/>
                </a:solidFill>
                <a:latin typeface="Comic Sans MS" pitchFamily="66" charset="0"/>
              </a:rPr>
              <a:t>Léger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436520" y="4995688"/>
            <a:ext cx="2376488" cy="79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2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89091" rIns="89991" bIns="44996"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r>
              <a:rPr lang="fr-FR" sz="5000" b="1" dirty="0">
                <a:solidFill>
                  <a:srgbClr val="000000"/>
                </a:solidFill>
                <a:latin typeface="Comic Sans MS" pitchFamily="66" charset="0"/>
              </a:rPr>
              <a:t>Simple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027808" y="5790753"/>
            <a:ext cx="6840538" cy="89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2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84681" rIns="89991" bIns="44996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r>
              <a:rPr lang="fr-FR" sz="3200" b="1" dirty="0">
                <a:solidFill>
                  <a:srgbClr val="000000"/>
                </a:solidFill>
                <a:latin typeface="Comic Sans MS" pitchFamily="66" charset="0"/>
              </a:rPr>
              <a:t>Emprunte mémoire maitrisée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812477" y="0"/>
            <a:ext cx="5831956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2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71452" rIns="89991" bIns="44996"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r>
              <a:rPr lang="fr-FR" sz="3000" dirty="0">
                <a:solidFill>
                  <a:srgbClr val="000000"/>
                </a:solidFill>
                <a:latin typeface="Comic Sans MS" pitchFamily="66" charset="0"/>
              </a:rPr>
              <a:t>Finement assemblé et intégré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816966" y="3888431"/>
            <a:ext cx="8131250" cy="79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2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89091" rIns="89991" bIns="44996"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r>
              <a:rPr lang="fr-FR" sz="4900" dirty="0">
                <a:solidFill>
                  <a:srgbClr val="000000"/>
                </a:solidFill>
                <a:latin typeface="Comic Sans MS" pitchFamily="66" charset="0"/>
              </a:rPr>
              <a:t>Outillage </a:t>
            </a:r>
            <a:r>
              <a:rPr lang="fr-FR" sz="4900" dirty="0" err="1">
                <a:solidFill>
                  <a:srgbClr val="000000"/>
                </a:solidFill>
                <a:latin typeface="Comic Sans MS" pitchFamily="66" charset="0"/>
              </a:rPr>
              <a:t>Tomcat</a:t>
            </a:r>
            <a:endParaRPr lang="fr-FR" sz="49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3" name="ZoneTexte 10"/>
          <p:cNvSpPr txBox="1"/>
          <p:nvPr/>
        </p:nvSpPr>
        <p:spPr>
          <a:xfrm rot="21119173">
            <a:off x="3524568" y="2817896"/>
            <a:ext cx="6071549" cy="9617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91430" tIns="45716" rIns="91430" bIns="45716" rtlCol="0">
            <a:spAutoFit/>
          </a:bodyPr>
          <a:lstStyle/>
          <a:p>
            <a:r>
              <a:rPr lang="fr-FR" sz="6000" dirty="0" smtClean="0"/>
              <a:t>C’est ça </a:t>
            </a:r>
            <a:r>
              <a:rPr lang="fr-FR" sz="6000" dirty="0" err="1" smtClean="0"/>
              <a:t>TomEE</a:t>
            </a:r>
            <a:r>
              <a:rPr lang="fr-FR" sz="6000" dirty="0" smtClean="0"/>
              <a:t> !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230582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2"/>
          <p:cNvSpPr txBox="1">
            <a:spLocks/>
          </p:cNvSpPr>
          <p:nvPr/>
        </p:nvSpPr>
        <p:spPr>
          <a:xfrm>
            <a:off x="2349328" y="1050860"/>
            <a:ext cx="8568531" cy="2425396"/>
          </a:xfrm>
          <a:prstGeom prst="rect">
            <a:avLst/>
          </a:prstGeom>
        </p:spPr>
        <p:txBody>
          <a:bodyPr vert="horz" lIns="100794" tIns="50397" rIns="100794" bIns="50397" rtlCol="0" anchor="b">
            <a:normAutofit/>
          </a:bodyPr>
          <a:lstStyle>
            <a:lvl1pPr algn="l" defTabSz="1007943" rtl="0" eaLnBrk="1" latinLnBrk="0" hangingPunct="1">
              <a:spcBef>
                <a:spcPct val="0"/>
              </a:spcBef>
              <a:buNone/>
              <a:defRPr sz="5300" b="0" kern="1200" cap="none" spc="-110" baseline="0">
                <a:solidFill>
                  <a:schemeClr val="tx2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r>
              <a:rPr lang="fr-FR" dirty="0" smtClean="0">
                <a:latin typeface="Comic Sans MS" pitchFamily="66" charset="0"/>
              </a:rPr>
              <a:t>Démo</a:t>
            </a:r>
            <a:br>
              <a:rPr lang="fr-FR" dirty="0" smtClean="0">
                <a:latin typeface="Comic Sans MS" pitchFamily="66" charset="0"/>
              </a:rPr>
            </a:br>
            <a:r>
              <a:rPr lang="fr-FR" dirty="0" smtClean="0">
                <a:latin typeface="Comic Sans MS" pitchFamily="66" charset="0"/>
              </a:rPr>
              <a:t>(</a:t>
            </a:r>
            <a:r>
              <a:rPr lang="fr-FR" i="1" dirty="0" smtClean="0">
                <a:latin typeface="Comic Sans MS" pitchFamily="66" charset="0"/>
              </a:rPr>
              <a:t>toujours des mots …)</a:t>
            </a:r>
            <a:endParaRPr lang="fr-FR" i="1" dirty="0">
              <a:latin typeface="Comic Sans MS" pitchFamily="66" charset="0"/>
            </a:endParaRPr>
          </a:p>
        </p:txBody>
      </p:sp>
      <p:sp>
        <p:nvSpPr>
          <p:cNvPr id="7" name="Espace réservé du texte 1"/>
          <p:cNvSpPr txBox="1">
            <a:spLocks/>
          </p:cNvSpPr>
          <p:nvPr/>
        </p:nvSpPr>
        <p:spPr>
          <a:xfrm>
            <a:off x="2668642" y="3721404"/>
            <a:ext cx="8568531" cy="1653678"/>
          </a:xfrm>
          <a:prstGeom prst="rect">
            <a:avLst/>
          </a:prstGeom>
        </p:spPr>
        <p:txBody>
          <a:bodyPr vert="horz" lIns="100794" tIns="50397" rIns="100794" bIns="50397" rtlCol="0" anchor="t">
            <a:normAutofit/>
          </a:bodyPr>
          <a:lstStyle>
            <a:lvl1pPr marL="0" indent="0" algn="l" defTabSz="1007943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600" kern="1200">
                <a:solidFill>
                  <a:schemeClr val="tx2"/>
                </a:solidFill>
                <a:latin typeface="Comic Sans MS"/>
                <a:ea typeface="+mn-ea"/>
                <a:cs typeface="Comic Sans MS"/>
              </a:defRPr>
            </a:lvl1pPr>
            <a:lvl2pPr marL="503972" indent="0" algn="l" defTabSz="1007943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/>
                <a:ea typeface="+mn-ea"/>
                <a:cs typeface="Comic Sans MS"/>
              </a:defRPr>
            </a:lvl2pPr>
            <a:lvl3pPr marL="1007943" indent="0" algn="l" defTabSz="1007943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omic Sans MS"/>
                <a:ea typeface="+mn-ea"/>
                <a:cs typeface="Comic Sans MS"/>
              </a:defRPr>
            </a:lvl3pPr>
            <a:lvl4pPr marL="1511915" indent="0" algn="l" defTabSz="1007943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Comic Sans MS"/>
                <a:ea typeface="+mn-ea"/>
                <a:cs typeface="Comic Sans MS"/>
              </a:defRPr>
            </a:lvl4pPr>
            <a:lvl5pPr marL="2015886" indent="0" algn="l" defTabSz="1007943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 baseline="0">
                <a:solidFill>
                  <a:schemeClr val="tx1">
                    <a:tint val="75000"/>
                  </a:schemeClr>
                </a:solidFill>
                <a:latin typeface="Comic Sans MS"/>
                <a:ea typeface="+mn-ea"/>
                <a:cs typeface="Comic Sans MS"/>
              </a:defRPr>
            </a:lvl5pPr>
            <a:lvl6pPr marL="2519858" indent="0" algn="l" defTabSz="1007943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23829" indent="0" algn="l" defTabSz="1007943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27801" indent="0" algn="l" defTabSz="1007943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31772" indent="0" algn="l" defTabSz="1007943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3010"/>
                </a:solidFill>
                <a:effectLst/>
                <a:uLnTx/>
                <a:uFillTx/>
                <a:latin typeface="Comic Sans MS"/>
              </a:rPr>
              <a:t>Le classique « hello world »</a:t>
            </a:r>
            <a:endParaRPr kumimoji="0" lang="fr-FR" sz="2600" b="0" i="0" u="none" strike="noStrike" kern="1200" cap="none" spc="0" normalizeH="0" baseline="0" noProof="0" dirty="0">
              <a:ln>
                <a:noFill/>
              </a:ln>
              <a:solidFill>
                <a:srgbClr val="A53010"/>
              </a:solidFill>
              <a:effectLst/>
              <a:uLnTx/>
              <a:uFillTx/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628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931" y="2839276"/>
            <a:ext cx="8911687" cy="1280890"/>
          </a:xfrm>
        </p:spPr>
        <p:txBody>
          <a:bodyPr>
            <a:normAutofit/>
          </a:bodyPr>
          <a:lstStyle/>
          <a:p>
            <a:r>
              <a:rPr lang="fr-FR" sz="4400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12809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859" y="2060620"/>
            <a:ext cx="9894753" cy="3850602"/>
          </a:xfrm>
        </p:spPr>
        <p:txBody>
          <a:bodyPr>
            <a:noAutofit/>
          </a:bodyPr>
          <a:lstStyle/>
          <a:p>
            <a:r>
              <a:rPr lang="fr-FR" sz="2400" b="1" dirty="0" err="1" smtClean="0"/>
              <a:t>Tomcat</a:t>
            </a:r>
            <a:r>
              <a:rPr lang="fr-FR" sz="2400" dirty="0" smtClean="0"/>
              <a:t> </a:t>
            </a:r>
            <a:r>
              <a:rPr lang="fr-FR" sz="2400" dirty="0"/>
              <a:t>a un conteneur de servlet que les servlets peuvent exécuter. </a:t>
            </a:r>
            <a:endParaRPr lang="fr-FR" sz="2400" dirty="0" smtClean="0"/>
          </a:p>
          <a:p>
            <a:r>
              <a:rPr lang="fr-FR" sz="2400" dirty="0" smtClean="0"/>
              <a:t>Et </a:t>
            </a:r>
            <a:r>
              <a:rPr lang="fr-FR" sz="2400" b="1" dirty="0" err="1" smtClean="0"/>
              <a:t>TomEE</a:t>
            </a:r>
            <a:r>
              <a:rPr lang="fr-FR" sz="2400" dirty="0" smtClean="0"/>
              <a:t> </a:t>
            </a:r>
            <a:r>
              <a:rPr lang="fr-FR" sz="2400" dirty="0"/>
              <a:t>est serveur complet de l'édition Java </a:t>
            </a:r>
            <a:r>
              <a:rPr lang="fr-FR" sz="2400" dirty="0" smtClean="0"/>
              <a:t>Enterprise..</a:t>
            </a:r>
            <a:br>
              <a:rPr lang="fr-FR" sz="2400" dirty="0" smtClean="0"/>
            </a:br>
            <a:r>
              <a:rPr lang="fr-FR" sz="2400" dirty="0" smtClean="0"/>
              <a:t>Donc</a:t>
            </a:r>
            <a:r>
              <a:rPr lang="fr-FR" sz="2400" dirty="0"/>
              <a:t>, juste parce que vous avez un conteneur de servlet ne signifie pas que vous êtes un JEE serveur compatible? Que vient supplémentaire dans les serveurs pleins à part entière JEE (par exemple, </a:t>
            </a:r>
            <a:r>
              <a:rPr lang="fr-FR" sz="2400" dirty="0" err="1"/>
              <a:t>Glassfish</a:t>
            </a:r>
            <a:r>
              <a:rPr lang="fr-FR" sz="2400" dirty="0"/>
              <a:t>, </a:t>
            </a:r>
            <a:r>
              <a:rPr lang="fr-FR" sz="2400" dirty="0" err="1"/>
              <a:t>JBoss</a:t>
            </a:r>
            <a:r>
              <a:rPr lang="fr-FR" sz="2400" dirty="0"/>
              <a:t>) qui ne viennent pas avec </a:t>
            </a:r>
            <a:r>
              <a:rPr lang="fr-FR" sz="2400" dirty="0" err="1"/>
              <a:t>Tomcat</a:t>
            </a:r>
            <a:r>
              <a:rPr lang="fr-FR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769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166" y="-5370"/>
            <a:ext cx="9350062" cy="6829356"/>
          </a:xfrm>
        </p:spPr>
      </p:pic>
    </p:spTree>
    <p:extLst>
      <p:ext uri="{BB962C8B-B14F-4D97-AF65-F5344CB8AC3E}">
        <p14:creationId xmlns:p14="http://schemas.microsoft.com/office/powerpoint/2010/main" val="50471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la présentation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C'est </a:t>
            </a:r>
            <a:r>
              <a:rPr lang="fr-FR" dirty="0"/>
              <a:t>quoi </a:t>
            </a:r>
            <a:r>
              <a:rPr lang="fr-FR" dirty="0" err="1" smtClean="0"/>
              <a:t>TomEE</a:t>
            </a:r>
            <a:r>
              <a:rPr lang="fr-FR" dirty="0" smtClean="0"/>
              <a:t>, a </a:t>
            </a:r>
            <a:r>
              <a:rPr lang="fr-FR" dirty="0"/>
              <a:t>propos de </a:t>
            </a:r>
            <a:r>
              <a:rPr lang="fr-FR" dirty="0" err="1"/>
              <a:t>TomEE</a:t>
            </a:r>
            <a:r>
              <a:rPr lang="fr-FR" dirty="0"/>
              <a:t> ( Historique, Installation )</a:t>
            </a:r>
          </a:p>
          <a:p>
            <a:r>
              <a:rPr lang="fr-FR" dirty="0" smtClean="0"/>
              <a:t>API servie par </a:t>
            </a:r>
            <a:r>
              <a:rPr lang="fr-FR" dirty="0" err="1" smtClean="0"/>
              <a:t>TomEE</a:t>
            </a:r>
            <a:r>
              <a:rPr lang="fr-FR" dirty="0" smtClean="0"/>
              <a:t> </a:t>
            </a:r>
            <a:endParaRPr lang="fr-FR" dirty="0"/>
          </a:p>
          <a:p>
            <a:r>
              <a:rPr lang="fr-FR" dirty="0" smtClean="0"/>
              <a:t>les </a:t>
            </a:r>
            <a:r>
              <a:rPr lang="fr-FR" dirty="0"/>
              <a:t>avantage d'utilisation </a:t>
            </a:r>
            <a:r>
              <a:rPr lang="fr-FR" dirty="0" err="1" smtClean="0"/>
              <a:t>TomEE</a:t>
            </a:r>
            <a:endParaRPr lang="fr-FR" dirty="0"/>
          </a:p>
          <a:p>
            <a:r>
              <a:rPr lang="fr-FR" dirty="0" smtClean="0"/>
              <a:t>Simple </a:t>
            </a:r>
            <a:r>
              <a:rPr lang="fr-FR" dirty="0"/>
              <a:t>Code CRUD on utilisant </a:t>
            </a:r>
            <a:r>
              <a:rPr lang="fr-FR" dirty="0" err="1" smtClean="0"/>
              <a:t>TomEE</a:t>
            </a:r>
            <a:r>
              <a:rPr lang="fr-FR" dirty="0"/>
              <a:t> (</a:t>
            </a:r>
            <a:r>
              <a:rPr lang="fr-FR" dirty="0" err="1"/>
              <a:t>Video</a:t>
            </a:r>
            <a:r>
              <a:rPr lang="fr-FR" dirty="0"/>
              <a:t> 2min)</a:t>
            </a:r>
          </a:p>
          <a:p>
            <a:r>
              <a:rPr lang="fr-FR" dirty="0" smtClean="0"/>
              <a:t>Login </a:t>
            </a:r>
            <a:r>
              <a:rPr lang="fr-FR" dirty="0"/>
              <a:t>et l'authentification en utilisant les fonctions définie dans </a:t>
            </a:r>
            <a:r>
              <a:rPr lang="fr-FR" dirty="0" err="1"/>
              <a:t>TomEE</a:t>
            </a:r>
            <a:endParaRPr lang="fr-FR" dirty="0"/>
          </a:p>
          <a:p>
            <a:r>
              <a:rPr lang="fr-FR" dirty="0" smtClean="0"/>
              <a:t>Comment </a:t>
            </a:r>
            <a:r>
              <a:rPr lang="fr-FR" dirty="0"/>
              <a:t>définir les rôles pour chacun </a:t>
            </a:r>
            <a:r>
              <a:rPr lang="fr-FR" dirty="0" err="1"/>
              <a:t>Admin</a:t>
            </a:r>
            <a:r>
              <a:rPr lang="fr-FR" dirty="0"/>
              <a:t>, User,... </a:t>
            </a:r>
            <a:r>
              <a:rPr lang="fr-FR" dirty="0" err="1"/>
              <a:t>etc</a:t>
            </a:r>
            <a:r>
              <a:rPr lang="fr-FR" dirty="0"/>
              <a:t>, et comment défie/utiliser "</a:t>
            </a:r>
            <a:r>
              <a:rPr lang="fr-FR" dirty="0" err="1"/>
              <a:t>privilige</a:t>
            </a:r>
            <a:r>
              <a:rPr lang="fr-FR" dirty="0"/>
              <a:t> </a:t>
            </a:r>
            <a:r>
              <a:rPr lang="fr-FR" dirty="0" err="1"/>
              <a:t>escalation</a:t>
            </a:r>
            <a:r>
              <a:rPr lang="fr-FR" dirty="0"/>
              <a:t>". </a:t>
            </a:r>
          </a:p>
          <a:p>
            <a:r>
              <a:rPr lang="fr-FR" dirty="0" smtClean="0"/>
              <a:t>ouverture </a:t>
            </a:r>
            <a:r>
              <a:rPr lang="fr-FR" dirty="0"/>
              <a:t>a propos de </a:t>
            </a:r>
            <a:r>
              <a:rPr lang="fr-FR" dirty="0" err="1"/>
              <a:t>TomEE</a:t>
            </a:r>
            <a:r>
              <a:rPr lang="fr-FR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3757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omic Sans MS" pitchFamily="66" charset="0"/>
              </a:rPr>
              <a:t>Apache </a:t>
            </a:r>
            <a:r>
              <a:rPr lang="fr-FR" dirty="0" err="1">
                <a:latin typeface="Comic Sans MS" pitchFamily="66" charset="0"/>
              </a:rPr>
              <a:t>TomEE</a:t>
            </a:r>
            <a:r>
              <a:rPr lang="fr-FR" dirty="0">
                <a:latin typeface="Comic Sans MS" pitchFamily="66" charset="0"/>
              </a:rPr>
              <a:t> c’est quoi?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592925" y="1586964"/>
            <a:ext cx="6096000" cy="75918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ts val="400"/>
              </a:spcBef>
              <a:buClr>
                <a:srgbClr val="0066A1"/>
              </a:buClr>
              <a:buFont typeface="Arial" charset="0"/>
              <a:buChar char="–"/>
            </a:pPr>
            <a:r>
              <a:rPr lang="en-GB" sz="2000" dirty="0">
                <a:solidFill>
                  <a:srgbClr val="000000"/>
                </a:solidFill>
                <a:latin typeface="Verdana" pitchFamily="32" charset="0"/>
                <a:cs typeface="Arial" charset="0"/>
              </a:rPr>
              <a:t>Java EE 6 Web Profile Certified stack</a:t>
            </a:r>
          </a:p>
          <a:p>
            <a:pPr lvl="1">
              <a:spcBef>
                <a:spcPts val="400"/>
              </a:spcBef>
              <a:buClr>
                <a:srgbClr val="0066A1"/>
              </a:buClr>
              <a:buFont typeface="Arial" charset="0"/>
              <a:buChar char="–"/>
            </a:pPr>
            <a:r>
              <a:rPr lang="en-GB" sz="2000" dirty="0">
                <a:solidFill>
                  <a:srgbClr val="000000"/>
                </a:solidFill>
                <a:latin typeface="Verdana" pitchFamily="32" charset="0"/>
                <a:cs typeface="Arial" charset="0"/>
              </a:rPr>
              <a:t>Tomcat + Java EE =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cs typeface="Arial" charset="0"/>
              </a:rPr>
              <a:t>TomEE</a:t>
            </a:r>
            <a:endParaRPr lang="en-GB" sz="2000" dirty="0">
              <a:solidFill>
                <a:srgbClr val="000000"/>
              </a:solidFill>
              <a:latin typeface="Verdana" pitchFamily="32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77254" y="260679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 smtClean="0"/>
              <a:t>Tomcat</a:t>
            </a:r>
            <a:r>
              <a:rPr lang="fr-FR" dirty="0" smtClean="0"/>
              <a:t> ??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Apache </a:t>
            </a:r>
            <a:r>
              <a:rPr lang="fr-FR" dirty="0" err="1"/>
              <a:t>Tomcat</a:t>
            </a:r>
            <a:r>
              <a:rPr lang="fr-FR" dirty="0"/>
              <a:t> est une implémentation des technologies Java Servlet et </a:t>
            </a:r>
            <a:r>
              <a:rPr lang="fr-FR" dirty="0" err="1"/>
              <a:t>JavaServer</a:t>
            </a:r>
            <a:r>
              <a:rPr lang="fr-FR" dirty="0"/>
              <a:t> Pages logiciels open source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Java EE Web </a:t>
            </a:r>
            <a:r>
              <a:rPr lang="fr-FR" dirty="0" err="1" smtClean="0"/>
              <a:t>Proﬁle</a:t>
            </a:r>
            <a:r>
              <a:rPr lang="fr-FR" dirty="0" smtClean="0"/>
              <a:t> </a:t>
            </a:r>
            <a:r>
              <a:rPr lang="fr-FR" dirty="0"/>
              <a:t>(“Web </a:t>
            </a:r>
            <a:r>
              <a:rPr lang="fr-FR" dirty="0" err="1"/>
              <a:t>Proﬁle</a:t>
            </a:r>
            <a:r>
              <a:rPr lang="fr-FR" dirty="0"/>
              <a:t>”)</a:t>
            </a:r>
            <a:r>
              <a:rPr lang="fr-FR" dirty="0" smtClean="0"/>
              <a:t> ?? </a:t>
            </a:r>
          </a:p>
          <a:p>
            <a:endParaRPr lang="fr-FR" dirty="0" smtClean="0"/>
          </a:p>
          <a:p>
            <a:r>
              <a:rPr lang="fr-FR" dirty="0" smtClean="0"/>
              <a:t>Est un </a:t>
            </a:r>
            <a:r>
              <a:rPr lang="fr-FR" dirty="0" err="1"/>
              <a:t>proﬁle</a:t>
            </a:r>
            <a:r>
              <a:rPr lang="fr-FR" dirty="0"/>
              <a:t> </a:t>
            </a:r>
            <a:r>
              <a:rPr lang="fr-FR" dirty="0" smtClean="0"/>
              <a:t>de </a:t>
            </a:r>
            <a:r>
              <a:rPr lang="fr-FR" dirty="0"/>
              <a:t>Java Platform, Enterprise Edition </a:t>
            </a:r>
            <a:r>
              <a:rPr lang="fr-FR" dirty="0" err="1"/>
              <a:t>speciﬁcally</a:t>
            </a:r>
            <a:r>
              <a:rPr lang="fr-FR" dirty="0"/>
              <a:t> </a:t>
            </a:r>
            <a:r>
              <a:rPr lang="fr-FR" dirty="0" smtClean="0"/>
              <a:t>spécifié aux  </a:t>
            </a:r>
            <a:r>
              <a:rPr lang="fr-FR" dirty="0"/>
              <a:t>web applications. Java™ Platform, Enterprise Edition 6 (Java EE 6) Web </a:t>
            </a:r>
            <a:r>
              <a:rPr lang="fr-FR" dirty="0" err="1"/>
              <a:t>Proﬁle</a:t>
            </a:r>
            <a:r>
              <a:rPr lang="fr-FR" dirty="0"/>
              <a:t> </a:t>
            </a:r>
            <a:r>
              <a:rPr lang="fr-FR" dirty="0" err="1" smtClean="0"/>
              <a:t>Speciﬁcation</a:t>
            </a:r>
            <a:r>
              <a:rPr lang="fr-FR" dirty="0" smtClean="0"/>
              <a:t>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693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4869" y="2436721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sz="7200" dirty="0">
                <a:solidFill>
                  <a:srgbClr val="A53010"/>
                </a:solidFill>
                <a:latin typeface="Comic Sans MS" pitchFamily="66" charset="0"/>
              </a:rPr>
              <a:t>Histoire</a:t>
            </a:r>
            <a:endParaRPr lang="fr-FR" sz="7200" dirty="0">
              <a:solidFill>
                <a:srgbClr val="A5301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86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53635" y="513741"/>
            <a:ext cx="1119458" cy="1599224"/>
            <a:chOff x="0" y="4887"/>
            <a:chExt cx="1119458" cy="1599224"/>
          </a:xfrm>
        </p:grpSpPr>
        <p:sp>
          <p:nvSpPr>
            <p:cNvPr id="26" name="Chevron 25"/>
            <p:cNvSpPr/>
            <p:nvPr/>
          </p:nvSpPr>
          <p:spPr>
            <a:xfrm rot="5400000">
              <a:off x="-239883" y="244770"/>
              <a:ext cx="1599224" cy="1119457"/>
            </a:xfrm>
            <a:prstGeom prst="chevron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Chevron 4"/>
            <p:cNvSpPr/>
            <p:nvPr/>
          </p:nvSpPr>
          <p:spPr>
            <a:xfrm>
              <a:off x="1" y="564616"/>
              <a:ext cx="1119457" cy="4797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700" kern="1200" dirty="0" smtClean="0"/>
                <a:t>1.0.0 beta 1</a:t>
              </a:r>
              <a:endParaRPr lang="fr-FR" sz="17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73092" y="513741"/>
            <a:ext cx="8529614" cy="1039495"/>
            <a:chOff x="1119457" y="4887"/>
            <a:chExt cx="8529614" cy="1039495"/>
          </a:xfrm>
        </p:grpSpPr>
        <p:sp>
          <p:nvSpPr>
            <p:cNvPr id="24" name="Round Same Side Corner Rectangle 23"/>
            <p:cNvSpPr/>
            <p:nvPr/>
          </p:nvSpPr>
          <p:spPr>
            <a:xfrm rot="5400000">
              <a:off x="4864516" y="-3740172"/>
              <a:ext cx="1039495" cy="8529614"/>
            </a:xfrm>
            <a:prstGeom prst="round2Same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ound Same Side Corner Rectangle 6"/>
            <p:cNvSpPr/>
            <p:nvPr/>
          </p:nvSpPr>
          <p:spPr>
            <a:xfrm>
              <a:off x="1119457" y="55631"/>
              <a:ext cx="8478870" cy="9380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0472" tIns="19685" rIns="19685" bIns="19685" numCol="1" spcCol="1270" anchor="ctr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3100" kern="1200" dirty="0" err="1" smtClean="0"/>
                <a:t>JavaOne</a:t>
              </a:r>
              <a:r>
                <a:rPr lang="fr-FR" sz="3100" kern="1200" dirty="0" smtClean="0"/>
                <a:t> 2011</a:t>
              </a:r>
              <a:endParaRPr lang="fr-FR" sz="3100" kern="1200" dirty="0"/>
            </a:p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3100" kern="1200" dirty="0" smtClean="0"/>
                <a:t>Entrée dans la cours des grands</a:t>
              </a:r>
              <a:endParaRPr lang="fr-FR" sz="31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953635" y="1969630"/>
            <a:ext cx="1119458" cy="1599224"/>
            <a:chOff x="0" y="1460776"/>
            <a:chExt cx="1119458" cy="1599224"/>
          </a:xfrm>
        </p:grpSpPr>
        <p:sp>
          <p:nvSpPr>
            <p:cNvPr id="22" name="Chevron 21"/>
            <p:cNvSpPr/>
            <p:nvPr/>
          </p:nvSpPr>
          <p:spPr>
            <a:xfrm rot="5400000">
              <a:off x="-239883" y="1700659"/>
              <a:ext cx="1599224" cy="1119457"/>
            </a:xfrm>
            <a:prstGeom prst="chevron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Chevron 8"/>
            <p:cNvSpPr/>
            <p:nvPr/>
          </p:nvSpPr>
          <p:spPr>
            <a:xfrm>
              <a:off x="1" y="2020505"/>
              <a:ext cx="1119457" cy="4797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700" kern="1200" dirty="0" smtClean="0"/>
                <a:t>1.0.0 beta 2</a:t>
              </a:r>
              <a:endParaRPr lang="fr-FR" sz="17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73092" y="1969630"/>
            <a:ext cx="8529614" cy="1039495"/>
            <a:chOff x="1119457" y="1460776"/>
            <a:chExt cx="8529614" cy="1039495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4864516" y="-2284283"/>
              <a:ext cx="1039495" cy="8529614"/>
            </a:xfrm>
            <a:prstGeom prst="round2Same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ound Same Side Corner Rectangle 10"/>
            <p:cNvSpPr/>
            <p:nvPr/>
          </p:nvSpPr>
          <p:spPr>
            <a:xfrm>
              <a:off x="1119457" y="1511520"/>
              <a:ext cx="8478870" cy="9380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0472" tIns="19685" rIns="19685" bIns="19685" numCol="1" spcCol="1270" anchor="ctr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3100" kern="1200" dirty="0" smtClean="0"/>
                <a:t>Janvier 2012</a:t>
              </a:r>
              <a:endParaRPr lang="fr-FR" sz="3100" kern="1200" dirty="0"/>
            </a:p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3100" kern="1200" dirty="0" smtClean="0"/>
                <a:t>Finalisation</a:t>
              </a:r>
              <a:endParaRPr lang="fr-FR" sz="31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53635" y="3425518"/>
            <a:ext cx="1119458" cy="1599224"/>
            <a:chOff x="0" y="2916664"/>
            <a:chExt cx="1119458" cy="1599224"/>
          </a:xfrm>
        </p:grpSpPr>
        <p:sp>
          <p:nvSpPr>
            <p:cNvPr id="18" name="Chevron 17"/>
            <p:cNvSpPr/>
            <p:nvPr/>
          </p:nvSpPr>
          <p:spPr>
            <a:xfrm rot="5400000">
              <a:off x="-239883" y="3156547"/>
              <a:ext cx="1599224" cy="1119457"/>
            </a:xfrm>
            <a:prstGeom prst="chevron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hevron 12"/>
            <p:cNvSpPr/>
            <p:nvPr/>
          </p:nvSpPr>
          <p:spPr>
            <a:xfrm>
              <a:off x="1" y="3476393"/>
              <a:ext cx="1119457" cy="4797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700" kern="1200" dirty="0" smtClean="0"/>
                <a:t>1.0.0 Final</a:t>
              </a:r>
              <a:endParaRPr lang="fr-FR" sz="17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73092" y="3425518"/>
            <a:ext cx="8529614" cy="1039495"/>
            <a:chOff x="1119457" y="2916664"/>
            <a:chExt cx="8529614" cy="1039495"/>
          </a:xfrm>
        </p:grpSpPr>
        <p:sp>
          <p:nvSpPr>
            <p:cNvPr id="16" name="Round Same Side Corner Rectangle 15"/>
            <p:cNvSpPr/>
            <p:nvPr/>
          </p:nvSpPr>
          <p:spPr>
            <a:xfrm rot="5400000">
              <a:off x="4864516" y="-828395"/>
              <a:ext cx="1039495" cy="8529614"/>
            </a:xfrm>
            <a:prstGeom prst="round2Same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ound Same Side Corner Rectangle 14"/>
            <p:cNvSpPr/>
            <p:nvPr/>
          </p:nvSpPr>
          <p:spPr>
            <a:xfrm>
              <a:off x="1119457" y="2967408"/>
              <a:ext cx="8478870" cy="9380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0472" tIns="19685" rIns="19685" bIns="19685" numCol="1" spcCol="1270" anchor="ctr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3100" kern="1200" dirty="0" smtClean="0"/>
                <a:t>Avril 2012</a:t>
              </a:r>
              <a:endParaRPr lang="fr-FR" sz="3100" kern="1200" dirty="0"/>
            </a:p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3100" kern="1200" dirty="0" smtClean="0"/>
                <a:t>Prise en comptes des retours utilisateurs</a:t>
              </a:r>
              <a:endParaRPr lang="fr-FR" sz="31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53635" y="4881406"/>
            <a:ext cx="1119458" cy="1599224"/>
            <a:chOff x="0" y="4372552"/>
            <a:chExt cx="1119458" cy="1599224"/>
          </a:xfrm>
        </p:grpSpPr>
        <p:sp>
          <p:nvSpPr>
            <p:cNvPr id="14" name="Chevron 13"/>
            <p:cNvSpPr/>
            <p:nvPr/>
          </p:nvSpPr>
          <p:spPr>
            <a:xfrm rot="5400000">
              <a:off x="-239883" y="4612435"/>
              <a:ext cx="1599224" cy="1119457"/>
            </a:xfrm>
            <a:prstGeom prst="chevron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hevron 16"/>
            <p:cNvSpPr/>
            <p:nvPr/>
          </p:nvSpPr>
          <p:spPr>
            <a:xfrm>
              <a:off x="1" y="4932281"/>
              <a:ext cx="1119457" cy="4797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700" kern="1200" dirty="0" smtClean="0"/>
                <a:t>1.5.0</a:t>
              </a:r>
              <a:endParaRPr lang="fr-FR" sz="17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73092" y="4881405"/>
            <a:ext cx="8529614" cy="1039495"/>
            <a:chOff x="1119457" y="4372551"/>
            <a:chExt cx="8529614" cy="1039495"/>
          </a:xfrm>
        </p:grpSpPr>
        <p:sp>
          <p:nvSpPr>
            <p:cNvPr id="12" name="Round Same Side Corner Rectangle 11"/>
            <p:cNvSpPr/>
            <p:nvPr/>
          </p:nvSpPr>
          <p:spPr>
            <a:xfrm rot="5400000">
              <a:off x="4864516" y="627492"/>
              <a:ext cx="1039495" cy="8529614"/>
            </a:xfrm>
            <a:prstGeom prst="round2Same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ound Same Side Corner Rectangle 18"/>
            <p:cNvSpPr/>
            <p:nvPr/>
          </p:nvSpPr>
          <p:spPr>
            <a:xfrm>
              <a:off x="1119457" y="4423295"/>
              <a:ext cx="8478870" cy="9380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0472" tIns="19685" rIns="19685" bIns="19685" numCol="1" spcCol="1270" anchor="ctr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3100" kern="1200" dirty="0" smtClean="0"/>
                <a:t>Septembre 2012</a:t>
              </a:r>
              <a:endParaRPr lang="fr-FR" sz="3100" kern="1200" dirty="0"/>
            </a:p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3100" kern="1200" dirty="0" smtClean="0"/>
                <a:t>Toujours plus loin et à l’écoute</a:t>
              </a:r>
              <a:endParaRPr lang="fr-FR" sz="3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5846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pSp>
        <p:nvGrpSpPr>
          <p:cNvPr id="4" name="Group 3"/>
          <p:cNvGrpSpPr/>
          <p:nvPr/>
        </p:nvGrpSpPr>
        <p:grpSpPr>
          <a:xfrm>
            <a:off x="1953635" y="513741"/>
            <a:ext cx="1119458" cy="1599224"/>
            <a:chOff x="0" y="4887"/>
            <a:chExt cx="1119458" cy="1599224"/>
          </a:xfrm>
        </p:grpSpPr>
        <p:sp>
          <p:nvSpPr>
            <p:cNvPr id="5" name="Chevron 4"/>
            <p:cNvSpPr/>
            <p:nvPr/>
          </p:nvSpPr>
          <p:spPr>
            <a:xfrm rot="5400000">
              <a:off x="-239883" y="244770"/>
              <a:ext cx="1599224" cy="1119457"/>
            </a:xfrm>
            <a:prstGeom prst="chevron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Chevron 4"/>
            <p:cNvSpPr/>
            <p:nvPr/>
          </p:nvSpPr>
          <p:spPr>
            <a:xfrm>
              <a:off x="1" y="564616"/>
              <a:ext cx="1119457" cy="4797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7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73092" y="513741"/>
            <a:ext cx="8529614" cy="1039495"/>
            <a:chOff x="1119457" y="4887"/>
            <a:chExt cx="8529614" cy="1039495"/>
          </a:xfrm>
        </p:grpSpPr>
        <p:sp>
          <p:nvSpPr>
            <p:cNvPr id="8" name="Round Same Side Corner Rectangle 7"/>
            <p:cNvSpPr/>
            <p:nvPr/>
          </p:nvSpPr>
          <p:spPr>
            <a:xfrm rot="5400000">
              <a:off x="4864516" y="-3740172"/>
              <a:ext cx="1039495" cy="8529614"/>
            </a:xfrm>
            <a:prstGeom prst="round2Same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ound Same Side Corner Rectangle 6"/>
            <p:cNvSpPr/>
            <p:nvPr/>
          </p:nvSpPr>
          <p:spPr>
            <a:xfrm>
              <a:off x="1119457" y="55631"/>
              <a:ext cx="8478870" cy="9380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0472" tIns="19685" rIns="19685" bIns="19685" numCol="1" spcCol="1270" anchor="ctr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3100" kern="1200" dirty="0" err="1" smtClean="0"/>
                <a:t>JavaOne</a:t>
              </a:r>
              <a:r>
                <a:rPr lang="fr-FR" sz="3100" kern="1200" dirty="0" smtClean="0"/>
                <a:t> </a:t>
              </a:r>
              <a:r>
                <a:rPr lang="fr-FR" sz="3100" kern="1200" dirty="0" smtClean="0"/>
                <a:t>2013</a:t>
              </a:r>
              <a:endParaRPr lang="fr-FR" sz="3100" kern="1200" dirty="0"/>
            </a:p>
            <a:p>
              <a:pPr marL="285750" lvl="1" indent="-285750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3100" dirty="0" err="1"/>
                <a:t>Tomitrib</a:t>
              </a:r>
              <a:r>
                <a:rPr lang="fr-FR" sz="3100" dirty="0"/>
                <a:t> lancé</a:t>
              </a:r>
              <a:endParaRPr lang="fr-FR" sz="31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53635" y="1969630"/>
            <a:ext cx="1119458" cy="1599224"/>
            <a:chOff x="0" y="1460776"/>
            <a:chExt cx="1119458" cy="1599224"/>
          </a:xfrm>
        </p:grpSpPr>
        <p:sp>
          <p:nvSpPr>
            <p:cNvPr id="11" name="Chevron 10"/>
            <p:cNvSpPr/>
            <p:nvPr/>
          </p:nvSpPr>
          <p:spPr>
            <a:xfrm rot="5400000">
              <a:off x="-239883" y="1700659"/>
              <a:ext cx="1599224" cy="1119457"/>
            </a:xfrm>
            <a:prstGeom prst="chevron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Chevron 8"/>
            <p:cNvSpPr/>
            <p:nvPr/>
          </p:nvSpPr>
          <p:spPr>
            <a:xfrm>
              <a:off x="1" y="2020505"/>
              <a:ext cx="1119457" cy="4797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700" kern="1200" dirty="0" smtClean="0"/>
                <a:t>1.6.0</a:t>
              </a:r>
              <a:endParaRPr lang="fr-FR" sz="17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73092" y="1969630"/>
            <a:ext cx="8529614" cy="1039495"/>
            <a:chOff x="1119457" y="1460776"/>
            <a:chExt cx="8529614" cy="1039495"/>
          </a:xfrm>
        </p:grpSpPr>
        <p:sp>
          <p:nvSpPr>
            <p:cNvPr id="14" name="Round Same Side Corner Rectangle 13"/>
            <p:cNvSpPr/>
            <p:nvPr/>
          </p:nvSpPr>
          <p:spPr>
            <a:xfrm rot="5400000">
              <a:off x="4864516" y="-2284283"/>
              <a:ext cx="1039495" cy="8529614"/>
            </a:xfrm>
            <a:prstGeom prst="round2Same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 Same Side Corner Rectangle 10"/>
            <p:cNvSpPr/>
            <p:nvPr/>
          </p:nvSpPr>
          <p:spPr>
            <a:xfrm>
              <a:off x="1119457" y="1511520"/>
              <a:ext cx="8478870" cy="9380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0472" tIns="19685" rIns="19685" bIns="19685" numCol="1" spcCol="1270" anchor="ctr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3100" kern="1200" dirty="0" err="1" smtClean="0"/>
                <a:t>November</a:t>
              </a:r>
              <a:r>
                <a:rPr lang="fr-FR" sz="3100" kern="1200" dirty="0" smtClean="0"/>
                <a:t> 2013</a:t>
              </a:r>
              <a:endParaRPr lang="fr-FR" sz="3100" kern="1200" dirty="0"/>
            </a:p>
            <a:p>
              <a:pPr marL="285750" lvl="1" indent="-285750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3100" dirty="0" smtClean="0"/>
                <a:t>Beaucoup </a:t>
              </a:r>
              <a:r>
                <a:rPr lang="fr-FR" sz="3100" dirty="0"/>
                <a:t>de nouvelles fonctionnalités</a:t>
              </a:r>
              <a:endParaRPr lang="fr-FR" sz="31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53635" y="3425518"/>
            <a:ext cx="1119458" cy="1599224"/>
            <a:chOff x="0" y="2916664"/>
            <a:chExt cx="1119458" cy="1599224"/>
          </a:xfrm>
        </p:grpSpPr>
        <p:sp>
          <p:nvSpPr>
            <p:cNvPr id="17" name="Chevron 16"/>
            <p:cNvSpPr/>
            <p:nvPr/>
          </p:nvSpPr>
          <p:spPr>
            <a:xfrm rot="5400000">
              <a:off x="-239883" y="3156547"/>
              <a:ext cx="1599224" cy="1119457"/>
            </a:xfrm>
            <a:prstGeom prst="chevron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Chevron 12"/>
            <p:cNvSpPr/>
            <p:nvPr/>
          </p:nvSpPr>
          <p:spPr>
            <a:xfrm>
              <a:off x="1" y="3476393"/>
              <a:ext cx="1119457" cy="4797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7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73092" y="3425518"/>
            <a:ext cx="8529614" cy="1039495"/>
            <a:chOff x="1119457" y="2916664"/>
            <a:chExt cx="8529614" cy="1039495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4864516" y="-828395"/>
              <a:ext cx="1039495" cy="8529614"/>
            </a:xfrm>
            <a:prstGeom prst="round2Same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ound Same Side Corner Rectangle 14"/>
            <p:cNvSpPr/>
            <p:nvPr/>
          </p:nvSpPr>
          <p:spPr>
            <a:xfrm>
              <a:off x="1119457" y="2967408"/>
              <a:ext cx="8478870" cy="9380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0472" tIns="19685" rIns="19685" bIns="19685" numCol="1" spcCol="1270" anchor="ctr" anchorCtr="0">
              <a:noAutofit/>
            </a:bodyPr>
            <a:lstStyle/>
            <a:p>
              <a:pPr marL="285750" lvl="1" indent="-285750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3100" dirty="0"/>
                <a:t>Q2 2014</a:t>
              </a:r>
            </a:p>
            <a:p>
              <a:pPr marL="285750" lvl="1" indent="-285750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3100" dirty="0"/>
                <a:t>Java EE 7 </a:t>
              </a:r>
              <a:endParaRPr lang="fr-FR" sz="31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3635" y="4881406"/>
            <a:ext cx="1119458" cy="1599224"/>
            <a:chOff x="0" y="4372552"/>
            <a:chExt cx="1119458" cy="1599224"/>
          </a:xfrm>
        </p:grpSpPr>
        <p:sp>
          <p:nvSpPr>
            <p:cNvPr id="23" name="Chevron 22"/>
            <p:cNvSpPr/>
            <p:nvPr/>
          </p:nvSpPr>
          <p:spPr>
            <a:xfrm rot="5400000">
              <a:off x="-239883" y="4612435"/>
              <a:ext cx="1599224" cy="1119457"/>
            </a:xfrm>
            <a:prstGeom prst="chevron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Chevron 16"/>
            <p:cNvSpPr/>
            <p:nvPr/>
          </p:nvSpPr>
          <p:spPr>
            <a:xfrm>
              <a:off x="1" y="4932281"/>
              <a:ext cx="1119457" cy="4797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700" kern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73092" y="4881405"/>
            <a:ext cx="8529614" cy="1039495"/>
            <a:chOff x="1119457" y="4372551"/>
            <a:chExt cx="8529614" cy="1039495"/>
          </a:xfrm>
        </p:grpSpPr>
        <p:sp>
          <p:nvSpPr>
            <p:cNvPr id="26" name="Round Same Side Corner Rectangle 25"/>
            <p:cNvSpPr/>
            <p:nvPr/>
          </p:nvSpPr>
          <p:spPr>
            <a:xfrm rot="5400000">
              <a:off x="4864516" y="627492"/>
              <a:ext cx="1039495" cy="8529614"/>
            </a:xfrm>
            <a:prstGeom prst="round2Same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Round Same Side Corner Rectangle 18"/>
            <p:cNvSpPr/>
            <p:nvPr/>
          </p:nvSpPr>
          <p:spPr>
            <a:xfrm>
              <a:off x="1119457" y="4423295"/>
              <a:ext cx="8478870" cy="9380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0472" tIns="19685" rIns="19685" bIns="19685" numCol="1" spcCol="1270" anchor="ctr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3100" dirty="0" err="1" smtClean="0"/>
                <a:t>Dec</a:t>
              </a:r>
              <a:r>
                <a:rPr lang="fr-FR" sz="3100" dirty="0" smtClean="0"/>
                <a:t> 2015</a:t>
              </a:r>
              <a:endParaRPr lang="fr-FR" sz="3100" kern="1200" dirty="0"/>
            </a:p>
            <a:p>
              <a:pPr marL="285750" lvl="1" indent="-285750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3100" dirty="0"/>
                <a:t>Apache </a:t>
              </a:r>
              <a:r>
                <a:rPr lang="fr-FR" sz="3200" b="1" dirty="0" err="1">
                  <a:solidFill>
                    <a:srgbClr val="FF0000"/>
                  </a:solidFill>
                </a:rPr>
                <a:t>TomEE</a:t>
              </a:r>
              <a:r>
                <a:rPr lang="fr-FR" sz="3200" b="1" dirty="0">
                  <a:solidFill>
                    <a:srgbClr val="FF0000"/>
                  </a:solidFill>
                </a:rPr>
                <a:t> </a:t>
              </a:r>
              <a:r>
                <a:rPr lang="fr-FR" sz="3200" b="1" dirty="0" smtClean="0">
                  <a:solidFill>
                    <a:srgbClr val="FF0000"/>
                  </a:solidFill>
                </a:rPr>
                <a:t>1.7.3 </a:t>
              </a:r>
              <a:r>
                <a:rPr lang="fr-FR" sz="3100" dirty="0"/>
                <a:t>disponible!</a:t>
              </a:r>
              <a:endParaRPr lang="fr-FR" sz="3100" kern="1200" dirty="0"/>
            </a:p>
          </p:txBody>
        </p:sp>
      </p:grp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BFBFBF"/>
                </a:solidFill>
                <a:effectLst/>
                <a:latin typeface="inherit"/>
              </a:rPr>
              <a:t>December 2015</a:t>
            </a:r>
            <a:endParaRPr kumimoji="0" lang="en-US" sz="2200" b="1" i="0" u="none" strike="noStrike" cap="none" normalizeH="0" baseline="0" smtClean="0">
              <a:ln>
                <a:noFill/>
              </a:ln>
              <a:solidFill>
                <a:srgbClr val="40404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Chevron 8"/>
          <p:cNvSpPr/>
          <p:nvPr/>
        </p:nvSpPr>
        <p:spPr>
          <a:xfrm>
            <a:off x="1977311" y="5441133"/>
            <a:ext cx="1119457" cy="47976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700" kern="1200" dirty="0" smtClean="0"/>
              <a:t>1.7.0</a:t>
            </a:r>
            <a:endParaRPr lang="fr-FR" sz="1700" kern="1200" dirty="0"/>
          </a:p>
        </p:txBody>
      </p:sp>
    </p:spTree>
    <p:extLst>
      <p:ext uri="{BB962C8B-B14F-4D97-AF65-F5344CB8AC3E}">
        <p14:creationId xmlns:p14="http://schemas.microsoft.com/office/powerpoint/2010/main" val="401565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375</TotalTime>
  <Words>331</Words>
  <Application>Microsoft Office PowerPoint</Application>
  <PresentationFormat>Widescreen</PresentationFormat>
  <Paragraphs>111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MS Mincho</vt:lpstr>
      <vt:lpstr>Arial</vt:lpstr>
      <vt:lpstr>Century Gothic</vt:lpstr>
      <vt:lpstr>Comic Sans MS</vt:lpstr>
      <vt:lpstr>Corbel</vt:lpstr>
      <vt:lpstr>Droid Sans Fallback</vt:lpstr>
      <vt:lpstr>Helvetica Neue</vt:lpstr>
      <vt:lpstr>inherit</vt:lpstr>
      <vt:lpstr>Tahoma</vt:lpstr>
      <vt:lpstr>Times New Roman</vt:lpstr>
      <vt:lpstr>Verdana</vt:lpstr>
      <vt:lpstr>Wingdings 3</vt:lpstr>
      <vt:lpstr>Wisp</vt:lpstr>
      <vt:lpstr>PowerPoint Presentation</vt:lpstr>
      <vt:lpstr>Objectifs</vt:lpstr>
      <vt:lpstr>Problématique</vt:lpstr>
      <vt:lpstr>PowerPoint Presentation</vt:lpstr>
      <vt:lpstr>Plan de la présentation </vt:lpstr>
      <vt:lpstr>Apache TomEE c’est quoi?</vt:lpstr>
      <vt:lpstr> Histoire</vt:lpstr>
      <vt:lpstr>PowerPoint Presentation</vt:lpstr>
      <vt:lpstr>PowerPoint Presentation</vt:lpstr>
      <vt:lpstr>Valeurs</vt:lpstr>
      <vt:lpstr>La version de Profil Web de Tomee contient </vt:lpstr>
      <vt:lpstr>PowerPoint Presentation</vt:lpstr>
      <vt:lpstr>Fichiers modifiés</vt:lpstr>
      <vt:lpstr> Avons-nous seulement  ajouter / supprimer des fichiers? </vt:lpstr>
      <vt:lpstr>No .. </vt:lpstr>
      <vt:lpstr>ça ne arrête jamais!!</vt:lpstr>
      <vt:lpstr>Passez votre d’écriture d'applications ...…</vt:lpstr>
      <vt:lpstr>PowerPoint Presentation</vt:lpstr>
      <vt:lpstr>Et le résultat est …</vt:lpstr>
      <vt:lpstr>PowerPoint Presentation</vt:lpstr>
      <vt:lpstr>PowerPoint Presentation</vt:lpstr>
      <vt:lpstr>Merci de votre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TomEE</dc:title>
  <dc:creator>boss heart</dc:creator>
  <cp:lastModifiedBy>boss heart</cp:lastModifiedBy>
  <cp:revision>30</cp:revision>
  <dcterms:created xsi:type="dcterms:W3CDTF">2015-12-30T16:31:51Z</dcterms:created>
  <dcterms:modified xsi:type="dcterms:W3CDTF">2016-01-01T20:01:04Z</dcterms:modified>
</cp:coreProperties>
</file>