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Objective #1" id="{1A565C3B-D9CB-4523-BDFD-973324B93E7B}">
          <p14:sldIdLst>
            <p14:sldId id="257"/>
          </p14:sldIdLst>
        </p14:section>
        <p14:section name="Roadmap &amp; Progress" id="{CC2A2F7B-D1B1-4AB0-BBA2-A94D6C1F1902}">
          <p14:sldIdLst>
            <p14:sldId id="258"/>
          </p14:sldIdLst>
        </p14:section>
        <p14:section name="Summary Section" id="{E2BE44B9-0C9A-4D41-BC80-ED7C5AA6EF2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45" autoAdjust="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CD94B-46F5-4C03-BFAF-3CEFAFF01D52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9B2AC2F4-AA97-49A6-A21F-F1FB2F7BE377}">
      <dgm:prSet phldrT="[Text]" custT="1"/>
      <dgm:spPr/>
      <dgm:t>
        <a:bodyPr/>
        <a:lstStyle/>
        <a:p>
          <a:r>
            <a:rPr lang="en-US" sz="1800" dirty="0"/>
            <a:t>Model-Based RL</a:t>
          </a:r>
        </a:p>
        <a:p>
          <a:r>
            <a:rPr lang="en-US" sz="1000" dirty="0">
              <a:solidFill>
                <a:srgbClr val="FF0000"/>
              </a:solidFill>
            </a:rPr>
            <a:t>(</a:t>
          </a:r>
          <a:r>
            <a:rPr lang="en-US" sz="1000" u="sng" dirty="0">
              <a:solidFill>
                <a:srgbClr val="FF0000"/>
              </a:solidFill>
            </a:rPr>
            <a:t>benefit</a:t>
          </a:r>
          <a:r>
            <a:rPr lang="en-US" sz="1000" dirty="0">
              <a:solidFill>
                <a:srgbClr val="FF0000"/>
              </a:solidFill>
            </a:rPr>
            <a:t>: </a:t>
          </a:r>
          <a:r>
            <a:rPr lang="en-GB" sz="1000" dirty="0">
              <a:solidFill>
                <a:srgbClr val="FF0000"/>
              </a:solidFill>
            </a:rPr>
            <a:t>adapt to different reward functions efficiently / quickly</a:t>
          </a:r>
          <a:r>
            <a:rPr lang="en-US" sz="1000" dirty="0">
              <a:solidFill>
                <a:srgbClr val="FF0000"/>
              </a:solidFill>
            </a:rPr>
            <a:t>)</a:t>
          </a:r>
          <a:endParaRPr lang="en-GB" sz="1000" dirty="0">
            <a:solidFill>
              <a:srgbClr val="FF0000"/>
            </a:solidFill>
          </a:endParaRPr>
        </a:p>
      </dgm:t>
    </dgm:pt>
    <dgm:pt modelId="{09938211-F4C4-4E2F-8524-01DADA912AC6}" type="parTrans" cxnId="{FF32EEAC-A6BD-40B5-9552-E543E0F854BA}">
      <dgm:prSet/>
      <dgm:spPr/>
      <dgm:t>
        <a:bodyPr/>
        <a:lstStyle/>
        <a:p>
          <a:endParaRPr lang="en-GB"/>
        </a:p>
      </dgm:t>
    </dgm:pt>
    <dgm:pt modelId="{67C634CA-9382-4744-942F-7A5329CBED7A}" type="sibTrans" cxnId="{FF32EEAC-A6BD-40B5-9552-E543E0F854BA}">
      <dgm:prSet/>
      <dgm:spPr/>
      <dgm:t>
        <a:bodyPr/>
        <a:lstStyle/>
        <a:p>
          <a:endParaRPr lang="en-GB"/>
        </a:p>
      </dgm:t>
    </dgm:pt>
    <dgm:pt modelId="{81BF03DF-9305-4814-9FE9-9DE707DEADAD}">
      <dgm:prSet phldrT="[Text]" custT="1"/>
      <dgm:spPr/>
      <dgm:t>
        <a:bodyPr/>
        <a:lstStyle/>
        <a:p>
          <a:r>
            <a:rPr lang="en-US" sz="1800" dirty="0"/>
            <a:t>Meta-RL </a:t>
          </a:r>
          <a:br>
            <a:rPr lang="en-US" sz="1800" dirty="0"/>
          </a:br>
          <a:r>
            <a:rPr lang="en-US" sz="1000" dirty="0">
              <a:solidFill>
                <a:srgbClr val="FF0000"/>
              </a:solidFill>
            </a:rPr>
            <a:t>(</a:t>
          </a:r>
          <a:r>
            <a:rPr lang="en-US" sz="1000" u="sng" dirty="0">
              <a:solidFill>
                <a:srgbClr val="FF0000"/>
              </a:solidFill>
            </a:rPr>
            <a:t>benefit</a:t>
          </a:r>
          <a:r>
            <a:rPr lang="en-US" sz="1000" dirty="0">
              <a:solidFill>
                <a:srgbClr val="FF0000"/>
              </a:solidFill>
            </a:rPr>
            <a:t>: </a:t>
          </a:r>
          <a:r>
            <a:rPr lang="en-GB" sz="1000" dirty="0">
              <a:solidFill>
                <a:srgbClr val="FF0000"/>
              </a:solidFill>
            </a:rPr>
            <a:t>adapt to changes in the env</a:t>
          </a:r>
          <a:r>
            <a:rPr lang="en-US" sz="1000" dirty="0">
              <a:solidFill>
                <a:srgbClr val="FF0000"/>
              </a:solidFill>
            </a:rPr>
            <a:t>)</a:t>
          </a:r>
          <a:endParaRPr lang="en-GB" sz="1000" dirty="0"/>
        </a:p>
      </dgm:t>
    </dgm:pt>
    <dgm:pt modelId="{932C6072-7A2F-4BA7-AA47-0E1F5372315F}" type="parTrans" cxnId="{E5400977-4503-4CE8-9DCA-A47819A3D6FA}">
      <dgm:prSet/>
      <dgm:spPr/>
      <dgm:t>
        <a:bodyPr/>
        <a:lstStyle/>
        <a:p>
          <a:endParaRPr lang="en-GB"/>
        </a:p>
      </dgm:t>
    </dgm:pt>
    <dgm:pt modelId="{E2570B1A-08EA-43E3-B6B6-25EEF07286DC}" type="sibTrans" cxnId="{E5400977-4503-4CE8-9DCA-A47819A3D6FA}">
      <dgm:prSet/>
      <dgm:spPr/>
      <dgm:t>
        <a:bodyPr/>
        <a:lstStyle/>
        <a:p>
          <a:endParaRPr lang="en-GB"/>
        </a:p>
      </dgm:t>
    </dgm:pt>
    <dgm:pt modelId="{D590D787-12DD-4A40-B9E4-BC1D13EC5835}">
      <dgm:prSet phldrT="[Text]" custT="1"/>
      <dgm:spPr/>
      <dgm:t>
        <a:bodyPr/>
        <a:lstStyle/>
        <a:p>
          <a:r>
            <a:rPr lang="en-US" sz="1800" dirty="0"/>
            <a:t>Unsupervised RL</a:t>
          </a:r>
          <a:br>
            <a:rPr lang="en-US" sz="1800" dirty="0"/>
          </a:br>
          <a:r>
            <a:rPr lang="en-US" sz="1000" dirty="0">
              <a:solidFill>
                <a:srgbClr val="FF0000"/>
              </a:solidFill>
            </a:rPr>
            <a:t>(</a:t>
          </a:r>
          <a:r>
            <a:rPr lang="en-US" sz="1000" u="sng" dirty="0">
              <a:solidFill>
                <a:srgbClr val="FF0000"/>
              </a:solidFill>
            </a:rPr>
            <a:t>benefit</a:t>
          </a:r>
          <a:r>
            <a:rPr lang="en-US" sz="1000" dirty="0">
              <a:solidFill>
                <a:srgbClr val="FF0000"/>
              </a:solidFill>
            </a:rPr>
            <a:t>: </a:t>
          </a:r>
          <a:r>
            <a:rPr lang="it-IT" sz="1000" dirty="0">
              <a:solidFill>
                <a:srgbClr val="FF0000"/>
              </a:solidFill>
            </a:rPr>
            <a:t>automate [meta] task acquisition/design</a:t>
          </a:r>
          <a:r>
            <a:rPr lang="en-US" sz="1000" dirty="0">
              <a:solidFill>
                <a:srgbClr val="FF0000"/>
              </a:solidFill>
            </a:rPr>
            <a:t>)</a:t>
          </a:r>
          <a:endParaRPr lang="en-GB" sz="1000" dirty="0">
            <a:solidFill>
              <a:srgbClr val="FF0000"/>
            </a:solidFill>
          </a:endParaRPr>
        </a:p>
      </dgm:t>
    </dgm:pt>
    <dgm:pt modelId="{484EAC59-B308-4690-8066-B88C1070F20D}" type="parTrans" cxnId="{5763905A-A6CC-48C9-AC10-D65B53386B7E}">
      <dgm:prSet/>
      <dgm:spPr/>
      <dgm:t>
        <a:bodyPr/>
        <a:lstStyle/>
        <a:p>
          <a:endParaRPr lang="en-GB"/>
        </a:p>
      </dgm:t>
    </dgm:pt>
    <dgm:pt modelId="{18BE370B-B99D-4D7F-A27C-364352A115A8}" type="sibTrans" cxnId="{5763905A-A6CC-48C9-AC10-D65B53386B7E}">
      <dgm:prSet/>
      <dgm:spPr/>
      <dgm:t>
        <a:bodyPr/>
        <a:lstStyle/>
        <a:p>
          <a:endParaRPr lang="en-GB"/>
        </a:p>
      </dgm:t>
    </dgm:pt>
    <dgm:pt modelId="{D57089AE-8879-446A-BB9D-5A5D1D06C366}" type="pres">
      <dgm:prSet presAssocID="{BE1CD94B-46F5-4C03-BFAF-3CEFAFF01D52}" presName="composite" presStyleCnt="0">
        <dgm:presLayoutVars>
          <dgm:chMax val="5"/>
          <dgm:dir/>
          <dgm:resizeHandles val="exact"/>
        </dgm:presLayoutVars>
      </dgm:prSet>
      <dgm:spPr/>
    </dgm:pt>
    <dgm:pt modelId="{2F81ACFD-D166-4880-9F7F-FBD87F809E09}" type="pres">
      <dgm:prSet presAssocID="{9B2AC2F4-AA97-49A6-A21F-F1FB2F7BE377}" presName="circle1" presStyleLbl="lnNode1" presStyleIdx="0" presStyleCnt="3"/>
      <dgm:spPr/>
    </dgm:pt>
    <dgm:pt modelId="{8054B29E-1654-4084-B23C-2582E6C843EB}" type="pres">
      <dgm:prSet presAssocID="{9B2AC2F4-AA97-49A6-A21F-F1FB2F7BE377}" presName="text1" presStyleLbl="revTx" presStyleIdx="0" presStyleCnt="3" custScaleX="115794" custLinFactNeighborX="7071">
        <dgm:presLayoutVars>
          <dgm:bulletEnabled val="1"/>
        </dgm:presLayoutVars>
      </dgm:prSet>
      <dgm:spPr/>
    </dgm:pt>
    <dgm:pt modelId="{EA3F32D0-3E59-46CA-8DBC-2FB7D97D5E70}" type="pres">
      <dgm:prSet presAssocID="{9B2AC2F4-AA97-49A6-A21F-F1FB2F7BE377}" presName="line1" presStyleLbl="callout" presStyleIdx="0" presStyleCnt="6"/>
      <dgm:spPr/>
    </dgm:pt>
    <dgm:pt modelId="{4474AD4B-776F-4128-BD1E-E30BD1A8A466}" type="pres">
      <dgm:prSet presAssocID="{9B2AC2F4-AA97-49A6-A21F-F1FB2F7BE377}" presName="d1" presStyleLbl="callout" presStyleIdx="1" presStyleCnt="6"/>
      <dgm:spPr/>
    </dgm:pt>
    <dgm:pt modelId="{AB476B14-6501-4B70-8C13-2555D2555027}" type="pres">
      <dgm:prSet presAssocID="{81BF03DF-9305-4814-9FE9-9DE707DEADAD}" presName="circle2" presStyleLbl="lnNode1" presStyleIdx="1" presStyleCnt="3"/>
      <dgm:spPr/>
    </dgm:pt>
    <dgm:pt modelId="{9FB8A7BF-B24C-4DEE-9E73-E2FBD30BDF4C}" type="pres">
      <dgm:prSet presAssocID="{81BF03DF-9305-4814-9FE9-9DE707DEADAD}" presName="text2" presStyleLbl="revTx" presStyleIdx="1" presStyleCnt="3" custScaleX="79773" custLinFactNeighborX="-5097" custLinFactNeighborY="-3384">
        <dgm:presLayoutVars>
          <dgm:bulletEnabled val="1"/>
        </dgm:presLayoutVars>
      </dgm:prSet>
      <dgm:spPr/>
    </dgm:pt>
    <dgm:pt modelId="{248E435F-6021-4588-A6CF-F7AD3ED9B6BA}" type="pres">
      <dgm:prSet presAssocID="{81BF03DF-9305-4814-9FE9-9DE707DEADAD}" presName="line2" presStyleLbl="callout" presStyleIdx="2" presStyleCnt="6"/>
      <dgm:spPr/>
    </dgm:pt>
    <dgm:pt modelId="{7765A4AD-AD4D-4DCA-9E91-E315BF97E043}" type="pres">
      <dgm:prSet presAssocID="{81BF03DF-9305-4814-9FE9-9DE707DEADAD}" presName="d2" presStyleLbl="callout" presStyleIdx="3" presStyleCnt="6"/>
      <dgm:spPr/>
    </dgm:pt>
    <dgm:pt modelId="{407A0ED7-0BDF-49D7-B857-B3F0FA476A15}" type="pres">
      <dgm:prSet presAssocID="{D590D787-12DD-4A40-B9E4-BC1D13EC5835}" presName="circle3" presStyleLbl="lnNode1" presStyleIdx="2" presStyleCnt="3"/>
      <dgm:spPr/>
    </dgm:pt>
    <dgm:pt modelId="{991FE360-671D-44BE-A32B-47C44072070D}" type="pres">
      <dgm:prSet presAssocID="{D590D787-12DD-4A40-B9E4-BC1D13EC5835}" presName="text3" presStyleLbl="revTx" presStyleIdx="2" presStyleCnt="3" custScaleX="123691" custLinFactNeighborX="9045">
        <dgm:presLayoutVars>
          <dgm:bulletEnabled val="1"/>
        </dgm:presLayoutVars>
      </dgm:prSet>
      <dgm:spPr/>
    </dgm:pt>
    <dgm:pt modelId="{53F3143D-C9EE-4606-987D-A957BC3DD9E8}" type="pres">
      <dgm:prSet presAssocID="{D590D787-12DD-4A40-B9E4-BC1D13EC5835}" presName="line3" presStyleLbl="callout" presStyleIdx="4" presStyleCnt="6"/>
      <dgm:spPr/>
    </dgm:pt>
    <dgm:pt modelId="{0AC83D4D-B949-42E7-8675-C209369798D0}" type="pres">
      <dgm:prSet presAssocID="{D590D787-12DD-4A40-B9E4-BC1D13EC5835}" presName="d3" presStyleLbl="callout" presStyleIdx="5" presStyleCnt="6"/>
      <dgm:spPr/>
    </dgm:pt>
  </dgm:ptLst>
  <dgm:cxnLst>
    <dgm:cxn modelId="{BD160A34-AB5E-47E4-A749-A861B485ABAA}" type="presOf" srcId="{D590D787-12DD-4A40-B9E4-BC1D13EC5835}" destId="{991FE360-671D-44BE-A32B-47C44072070D}" srcOrd="0" destOrd="0" presId="urn:microsoft.com/office/officeart/2005/8/layout/target1"/>
    <dgm:cxn modelId="{E5400977-4503-4CE8-9DCA-A47819A3D6FA}" srcId="{BE1CD94B-46F5-4C03-BFAF-3CEFAFF01D52}" destId="{81BF03DF-9305-4814-9FE9-9DE707DEADAD}" srcOrd="1" destOrd="0" parTransId="{932C6072-7A2F-4BA7-AA47-0E1F5372315F}" sibTransId="{E2570B1A-08EA-43E3-B6B6-25EEF07286DC}"/>
    <dgm:cxn modelId="{5763905A-A6CC-48C9-AC10-D65B53386B7E}" srcId="{BE1CD94B-46F5-4C03-BFAF-3CEFAFF01D52}" destId="{D590D787-12DD-4A40-B9E4-BC1D13EC5835}" srcOrd="2" destOrd="0" parTransId="{484EAC59-B308-4690-8066-B88C1070F20D}" sibTransId="{18BE370B-B99D-4D7F-A27C-364352A115A8}"/>
    <dgm:cxn modelId="{FF32EEAC-A6BD-40B5-9552-E543E0F854BA}" srcId="{BE1CD94B-46F5-4C03-BFAF-3CEFAFF01D52}" destId="{9B2AC2F4-AA97-49A6-A21F-F1FB2F7BE377}" srcOrd="0" destOrd="0" parTransId="{09938211-F4C4-4E2F-8524-01DADA912AC6}" sibTransId="{67C634CA-9382-4744-942F-7A5329CBED7A}"/>
    <dgm:cxn modelId="{3292A0E7-9E39-4657-8988-852A93CBF87D}" type="presOf" srcId="{9B2AC2F4-AA97-49A6-A21F-F1FB2F7BE377}" destId="{8054B29E-1654-4084-B23C-2582E6C843EB}" srcOrd="0" destOrd="0" presId="urn:microsoft.com/office/officeart/2005/8/layout/target1"/>
    <dgm:cxn modelId="{A761F8ED-D4E3-414D-A2D6-1ADD3F8572A0}" type="presOf" srcId="{BE1CD94B-46F5-4C03-BFAF-3CEFAFF01D52}" destId="{D57089AE-8879-446A-BB9D-5A5D1D06C366}" srcOrd="0" destOrd="0" presId="urn:microsoft.com/office/officeart/2005/8/layout/target1"/>
    <dgm:cxn modelId="{F277F3EF-9410-4A6D-8863-20548CD1F563}" type="presOf" srcId="{81BF03DF-9305-4814-9FE9-9DE707DEADAD}" destId="{9FB8A7BF-B24C-4DEE-9E73-E2FBD30BDF4C}" srcOrd="0" destOrd="0" presId="urn:microsoft.com/office/officeart/2005/8/layout/target1"/>
    <dgm:cxn modelId="{073D74BE-4CA7-4C02-9B2F-540979AC8124}" type="presParOf" srcId="{D57089AE-8879-446A-BB9D-5A5D1D06C366}" destId="{2F81ACFD-D166-4880-9F7F-FBD87F809E09}" srcOrd="0" destOrd="0" presId="urn:microsoft.com/office/officeart/2005/8/layout/target1"/>
    <dgm:cxn modelId="{83D4EA3E-BA28-451C-B51A-7DA28B41ECC9}" type="presParOf" srcId="{D57089AE-8879-446A-BB9D-5A5D1D06C366}" destId="{8054B29E-1654-4084-B23C-2582E6C843EB}" srcOrd="1" destOrd="0" presId="urn:microsoft.com/office/officeart/2005/8/layout/target1"/>
    <dgm:cxn modelId="{1D10C0E9-C40B-4C2B-AC06-8B28A78DC2A7}" type="presParOf" srcId="{D57089AE-8879-446A-BB9D-5A5D1D06C366}" destId="{EA3F32D0-3E59-46CA-8DBC-2FB7D97D5E70}" srcOrd="2" destOrd="0" presId="urn:microsoft.com/office/officeart/2005/8/layout/target1"/>
    <dgm:cxn modelId="{F9F9070D-EF8C-4611-B485-2029E3120A5C}" type="presParOf" srcId="{D57089AE-8879-446A-BB9D-5A5D1D06C366}" destId="{4474AD4B-776F-4128-BD1E-E30BD1A8A466}" srcOrd="3" destOrd="0" presId="urn:microsoft.com/office/officeart/2005/8/layout/target1"/>
    <dgm:cxn modelId="{704EFD0E-02E6-4477-82F7-2F5BCDA0DBD5}" type="presParOf" srcId="{D57089AE-8879-446A-BB9D-5A5D1D06C366}" destId="{AB476B14-6501-4B70-8C13-2555D2555027}" srcOrd="4" destOrd="0" presId="urn:microsoft.com/office/officeart/2005/8/layout/target1"/>
    <dgm:cxn modelId="{7D727D32-DD50-4467-8AC1-505E86071CBB}" type="presParOf" srcId="{D57089AE-8879-446A-BB9D-5A5D1D06C366}" destId="{9FB8A7BF-B24C-4DEE-9E73-E2FBD30BDF4C}" srcOrd="5" destOrd="0" presId="urn:microsoft.com/office/officeart/2005/8/layout/target1"/>
    <dgm:cxn modelId="{012B7F77-1B60-4B45-A43F-AE40681067D0}" type="presParOf" srcId="{D57089AE-8879-446A-BB9D-5A5D1D06C366}" destId="{248E435F-6021-4588-A6CF-F7AD3ED9B6BA}" srcOrd="6" destOrd="0" presId="urn:microsoft.com/office/officeart/2005/8/layout/target1"/>
    <dgm:cxn modelId="{64BC4349-2D9C-4F9F-A36E-098E5F37914A}" type="presParOf" srcId="{D57089AE-8879-446A-BB9D-5A5D1D06C366}" destId="{7765A4AD-AD4D-4DCA-9E91-E315BF97E043}" srcOrd="7" destOrd="0" presId="urn:microsoft.com/office/officeart/2005/8/layout/target1"/>
    <dgm:cxn modelId="{D88BA12B-28E4-4917-A789-E8D653C77980}" type="presParOf" srcId="{D57089AE-8879-446A-BB9D-5A5D1D06C366}" destId="{407A0ED7-0BDF-49D7-B857-B3F0FA476A15}" srcOrd="8" destOrd="0" presId="urn:microsoft.com/office/officeart/2005/8/layout/target1"/>
    <dgm:cxn modelId="{40D76BF6-2D57-4569-A0E0-959B79FCDEAC}" type="presParOf" srcId="{D57089AE-8879-446A-BB9D-5A5D1D06C366}" destId="{991FE360-671D-44BE-A32B-47C44072070D}" srcOrd="9" destOrd="0" presId="urn:microsoft.com/office/officeart/2005/8/layout/target1"/>
    <dgm:cxn modelId="{467BA113-3807-4CD7-8689-ACB07DB922FE}" type="presParOf" srcId="{D57089AE-8879-446A-BB9D-5A5D1D06C366}" destId="{53F3143D-C9EE-4606-987D-A957BC3DD9E8}" srcOrd="10" destOrd="0" presId="urn:microsoft.com/office/officeart/2005/8/layout/target1"/>
    <dgm:cxn modelId="{0763BE97-875B-4832-8493-C2CC24D08D6A}" type="presParOf" srcId="{D57089AE-8879-446A-BB9D-5A5D1D06C366}" destId="{0AC83D4D-B949-42E7-8675-C209369798D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307B0-EB27-489C-8A1C-4C8156E1D4C7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B3832A-F19E-4F90-8232-405EF09431F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PETS</a:t>
          </a:r>
          <a:endParaRPr lang="en-GB" dirty="0"/>
        </a:p>
      </dgm:t>
    </dgm:pt>
    <dgm:pt modelId="{D10CC558-C010-4401-8EE2-3917FAA9DC82}" type="parTrans" cxnId="{64B18068-FC66-4658-B50B-7F1A868D6BB4}">
      <dgm:prSet/>
      <dgm:spPr/>
      <dgm:t>
        <a:bodyPr/>
        <a:lstStyle/>
        <a:p>
          <a:endParaRPr lang="en-GB"/>
        </a:p>
      </dgm:t>
    </dgm:pt>
    <dgm:pt modelId="{92348EC7-265B-4F08-A2B1-ADBC33FE7365}" type="sibTrans" cxnId="{64B18068-FC66-4658-B50B-7F1A868D6BB4}">
      <dgm:prSet/>
      <dgm:spPr/>
      <dgm:t>
        <a:bodyPr/>
        <a:lstStyle/>
        <a:p>
          <a:endParaRPr lang="en-GB"/>
        </a:p>
      </dgm:t>
    </dgm:pt>
    <dgm:pt modelId="{69594E79-8953-48E0-855F-DB4911555B0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MAML</a:t>
          </a:r>
          <a:endParaRPr lang="en-GB" dirty="0"/>
        </a:p>
      </dgm:t>
    </dgm:pt>
    <dgm:pt modelId="{8761F56D-7927-4C6D-84D7-56B8CB69EF53}" type="parTrans" cxnId="{51BA21D5-A13F-4CDB-884D-8FF3EDFE1E1C}">
      <dgm:prSet/>
      <dgm:spPr/>
      <dgm:t>
        <a:bodyPr/>
        <a:lstStyle/>
        <a:p>
          <a:endParaRPr lang="en-GB"/>
        </a:p>
      </dgm:t>
    </dgm:pt>
    <dgm:pt modelId="{5F3347D1-CEAC-44AA-A2C7-A56772450FAA}" type="sibTrans" cxnId="{51BA21D5-A13F-4CDB-884D-8FF3EDFE1E1C}">
      <dgm:prSet/>
      <dgm:spPr/>
      <dgm:t>
        <a:bodyPr/>
        <a:lstStyle/>
        <a:p>
          <a:endParaRPr lang="en-GB"/>
        </a:p>
      </dgm:t>
    </dgm:pt>
    <dgm:pt modelId="{9FD56EFF-985B-410A-A073-B1632B6066B3}">
      <dgm:prSet phldrT="[Text]" custT="1"/>
      <dgm:spPr/>
      <dgm:t>
        <a:bodyPr/>
        <a:lstStyle/>
        <a:p>
          <a:r>
            <a:rPr lang="en-US" sz="1500" u="sng" dirty="0"/>
            <a:t>Milestone 1: Model-Based RL + Meta-RL</a:t>
          </a:r>
        </a:p>
        <a:p>
          <a:r>
            <a:rPr lang="en-GB" sz="800" i="1" dirty="0" err="1"/>
            <a:t>Nagabandi</a:t>
          </a:r>
          <a:r>
            <a:rPr lang="en-GB" sz="800" i="1" dirty="0"/>
            <a:t>, A., </a:t>
          </a:r>
          <a:r>
            <a:rPr lang="en-GB" sz="800" i="1" dirty="0" err="1"/>
            <a:t>Clavera</a:t>
          </a:r>
          <a:r>
            <a:rPr lang="en-GB" sz="800" i="1" dirty="0"/>
            <a:t>, I., Liu, S., Fearing, R., </a:t>
          </a:r>
          <a:r>
            <a:rPr lang="en-GB" sz="800" i="1" dirty="0" err="1"/>
            <a:t>Abbeel</a:t>
          </a:r>
          <a:r>
            <a:rPr lang="en-GB" sz="800" i="1" dirty="0"/>
            <a:t>, P., Levine, S., &amp; Finn, C. (2019). Learning to Adapt in Dynamic, Real-World Environments through Meta-Reinforcement Learning. </a:t>
          </a:r>
          <a:r>
            <a:rPr lang="en-GB" sz="800" i="1" dirty="0" err="1"/>
            <a:t>arXiv</a:t>
          </a:r>
          <a:r>
            <a:rPr lang="en-GB" sz="800" i="1" dirty="0"/>
            <a:t>: Learning.</a:t>
          </a:r>
          <a:endParaRPr lang="en-US" sz="800" dirty="0"/>
        </a:p>
      </dgm:t>
    </dgm:pt>
    <dgm:pt modelId="{1622703D-8CFB-4A4D-A831-1EF0197B511C}" type="parTrans" cxnId="{8324200E-F109-400C-8075-280122AEB83D}">
      <dgm:prSet/>
      <dgm:spPr/>
      <dgm:t>
        <a:bodyPr/>
        <a:lstStyle/>
        <a:p>
          <a:endParaRPr lang="en-GB"/>
        </a:p>
      </dgm:t>
    </dgm:pt>
    <dgm:pt modelId="{FD241121-2BBF-4973-94F0-0118BBBBDDED}" type="sibTrans" cxnId="{8324200E-F109-400C-8075-280122AEB83D}">
      <dgm:prSet/>
      <dgm:spPr/>
      <dgm:t>
        <a:bodyPr/>
        <a:lstStyle/>
        <a:p>
          <a:endParaRPr lang="en-GB"/>
        </a:p>
      </dgm:t>
    </dgm:pt>
    <dgm:pt modelId="{36EB9B2F-D6F3-4FF8-8F68-0B870B5CD631}">
      <dgm:prSet custT="1"/>
      <dgm:spPr/>
      <dgm:t>
        <a:bodyPr/>
        <a:lstStyle/>
        <a:p>
          <a:r>
            <a:rPr lang="en-US" sz="1800" dirty="0"/>
            <a:t>Unsupervised RL</a:t>
          </a:r>
          <a:endParaRPr lang="en-GB" sz="1800" dirty="0"/>
        </a:p>
      </dgm:t>
    </dgm:pt>
    <dgm:pt modelId="{24ED4D1D-0BCB-451C-8F77-46C22DE132C9}" type="parTrans" cxnId="{31489034-BDD2-4778-860F-DC9FF4234A46}">
      <dgm:prSet/>
      <dgm:spPr/>
      <dgm:t>
        <a:bodyPr/>
        <a:lstStyle/>
        <a:p>
          <a:endParaRPr lang="en-GB"/>
        </a:p>
      </dgm:t>
    </dgm:pt>
    <dgm:pt modelId="{61F9E691-A698-4311-8340-30BD4A79ED7C}" type="sibTrans" cxnId="{31489034-BDD2-4778-860F-DC9FF4234A46}">
      <dgm:prSet/>
      <dgm:spPr/>
      <dgm:t>
        <a:bodyPr/>
        <a:lstStyle/>
        <a:p>
          <a:endParaRPr lang="en-GB"/>
        </a:p>
      </dgm:t>
    </dgm:pt>
    <dgm:pt modelId="{C7DA30D0-7C9F-4823-B82B-F73ADF6CD1B7}">
      <dgm:prSet custT="1"/>
      <dgm:spPr/>
      <dgm:t>
        <a:bodyPr/>
        <a:lstStyle/>
        <a:p>
          <a:r>
            <a:rPr lang="en-US" sz="1700" u="sng" dirty="0"/>
            <a:t>Milestone 2: Unsupervised RL + Meta-RL</a:t>
          </a:r>
        </a:p>
        <a:p>
          <a:r>
            <a:rPr lang="en-GB" sz="800" i="1" dirty="0"/>
            <a:t>Gupta, A., </a:t>
          </a:r>
          <a:r>
            <a:rPr lang="en-GB" sz="800" i="1" dirty="0" err="1"/>
            <a:t>Eysenbach</a:t>
          </a:r>
          <a:r>
            <a:rPr lang="en-GB" sz="800" i="1" dirty="0"/>
            <a:t>, B., Finn, C., &amp; Levine, S. (2018). Unsupervised Meta-Learning for Reinforcement Learning. </a:t>
          </a:r>
          <a:r>
            <a:rPr lang="en-GB" sz="800" i="1" dirty="0" err="1"/>
            <a:t>ArXiv</a:t>
          </a:r>
          <a:r>
            <a:rPr lang="en-GB" sz="800" i="1" dirty="0"/>
            <a:t>, abs/1806.04640</a:t>
          </a:r>
          <a:endParaRPr lang="en-GB" sz="800" dirty="0"/>
        </a:p>
      </dgm:t>
    </dgm:pt>
    <dgm:pt modelId="{577FBDF0-3BCF-43E4-BEEE-1AC3867685E7}" type="parTrans" cxnId="{A6BBDAF6-3854-4D09-B129-9260E0130DFF}">
      <dgm:prSet/>
      <dgm:spPr/>
      <dgm:t>
        <a:bodyPr/>
        <a:lstStyle/>
        <a:p>
          <a:endParaRPr lang="en-GB"/>
        </a:p>
      </dgm:t>
    </dgm:pt>
    <dgm:pt modelId="{EE6871E8-E1F8-4D6D-96FD-21B65D04CC23}" type="sibTrans" cxnId="{A6BBDAF6-3854-4D09-B129-9260E0130DFF}">
      <dgm:prSet/>
      <dgm:spPr/>
      <dgm:t>
        <a:bodyPr/>
        <a:lstStyle/>
        <a:p>
          <a:endParaRPr lang="en-GB"/>
        </a:p>
      </dgm:t>
    </dgm:pt>
    <dgm:pt modelId="{DE49E416-C5A9-4BC1-AD38-4D7789DF1C77}">
      <dgm:prSet/>
      <dgm:spPr/>
      <dgm:t>
        <a:bodyPr/>
        <a:lstStyle/>
        <a:p>
          <a:r>
            <a:rPr lang="en-US" u="sng" dirty="0"/>
            <a:t>Milestone 3: Milestone 1 + Milestone 2</a:t>
          </a:r>
          <a:endParaRPr lang="en-GB" u="sng" dirty="0"/>
        </a:p>
      </dgm:t>
    </dgm:pt>
    <dgm:pt modelId="{AC522066-6206-4A42-84D0-643B246D6D10}" type="parTrans" cxnId="{14BB4E24-3818-47D6-9731-20A580417C59}">
      <dgm:prSet/>
      <dgm:spPr/>
      <dgm:t>
        <a:bodyPr/>
        <a:lstStyle/>
        <a:p>
          <a:endParaRPr lang="en-GB"/>
        </a:p>
      </dgm:t>
    </dgm:pt>
    <dgm:pt modelId="{4F199959-D1F2-4A72-9C2D-2FC65EAA1C29}" type="sibTrans" cxnId="{14BB4E24-3818-47D6-9731-20A580417C59}">
      <dgm:prSet/>
      <dgm:spPr/>
      <dgm:t>
        <a:bodyPr/>
        <a:lstStyle/>
        <a:p>
          <a:endParaRPr lang="en-GB"/>
        </a:p>
      </dgm:t>
    </dgm:pt>
    <dgm:pt modelId="{6220E991-9C2A-4544-B2EC-3D255176C05A}" type="pres">
      <dgm:prSet presAssocID="{F49307B0-EB27-489C-8A1C-4C8156E1D4C7}" presName="Name0" presStyleCnt="0">
        <dgm:presLayoutVars>
          <dgm:resizeHandles/>
        </dgm:presLayoutVars>
      </dgm:prSet>
      <dgm:spPr/>
    </dgm:pt>
    <dgm:pt modelId="{3AAECA1E-4AF2-4FEA-AF27-B2DDDBF6DF0B}" type="pres">
      <dgm:prSet presAssocID="{37B3832A-F19E-4F90-8232-405EF09431FF}" presName="text" presStyleLbl="node1" presStyleIdx="0" presStyleCnt="6" custScaleX="210924" custScaleY="9564">
        <dgm:presLayoutVars>
          <dgm:bulletEnabled val="1"/>
        </dgm:presLayoutVars>
      </dgm:prSet>
      <dgm:spPr/>
    </dgm:pt>
    <dgm:pt modelId="{639A55A9-3528-4A8A-969C-7D942070C8F8}" type="pres">
      <dgm:prSet presAssocID="{92348EC7-265B-4F08-A2B1-ADBC33FE7365}" presName="space" presStyleCnt="0"/>
      <dgm:spPr/>
    </dgm:pt>
    <dgm:pt modelId="{4F5581EA-0F2B-4B4D-AA6B-4BDF3713D943}" type="pres">
      <dgm:prSet presAssocID="{69594E79-8953-48E0-855F-DB4911555B00}" presName="text" presStyleLbl="node1" presStyleIdx="1" presStyleCnt="6" custScaleX="169409" custScaleY="10014">
        <dgm:presLayoutVars>
          <dgm:bulletEnabled val="1"/>
        </dgm:presLayoutVars>
      </dgm:prSet>
      <dgm:spPr/>
    </dgm:pt>
    <dgm:pt modelId="{005C0842-77C3-4445-B858-1CFA731124D4}" type="pres">
      <dgm:prSet presAssocID="{5F3347D1-CEAC-44AA-A2C7-A56772450FAA}" presName="space" presStyleCnt="0"/>
      <dgm:spPr/>
    </dgm:pt>
    <dgm:pt modelId="{AD5477FF-83B4-4825-A2CC-B11FC506F932}" type="pres">
      <dgm:prSet presAssocID="{9FD56EFF-985B-410A-A073-B1632B6066B3}" presName="text" presStyleLbl="node1" presStyleIdx="2" presStyleCnt="6" custScaleX="174384" custScaleY="10148">
        <dgm:presLayoutVars>
          <dgm:bulletEnabled val="1"/>
        </dgm:presLayoutVars>
      </dgm:prSet>
      <dgm:spPr/>
    </dgm:pt>
    <dgm:pt modelId="{03BBCCDD-E7C9-4F79-BD1E-80F86E82E854}" type="pres">
      <dgm:prSet presAssocID="{FD241121-2BBF-4973-94F0-0118BBBBDDED}" presName="space" presStyleCnt="0"/>
      <dgm:spPr/>
    </dgm:pt>
    <dgm:pt modelId="{9E667BBF-53EE-48EB-A698-2BA4CE2A39F8}" type="pres">
      <dgm:prSet presAssocID="{36EB9B2F-D6F3-4FF8-8F68-0B870B5CD631}" presName="text" presStyleLbl="node1" presStyleIdx="3" presStyleCnt="6" custScaleX="122337" custScaleY="10680">
        <dgm:presLayoutVars>
          <dgm:bulletEnabled val="1"/>
        </dgm:presLayoutVars>
      </dgm:prSet>
      <dgm:spPr/>
    </dgm:pt>
    <dgm:pt modelId="{EAC4449B-FC65-43C1-9F1D-217D0EA8A72B}" type="pres">
      <dgm:prSet presAssocID="{61F9E691-A698-4311-8340-30BD4A79ED7C}" presName="space" presStyleCnt="0"/>
      <dgm:spPr/>
    </dgm:pt>
    <dgm:pt modelId="{4B4F99B1-D85A-4813-B0FD-200AC32848B3}" type="pres">
      <dgm:prSet presAssocID="{C7DA30D0-7C9F-4823-B82B-F73ADF6CD1B7}" presName="text" presStyleLbl="node1" presStyleIdx="4" presStyleCnt="6" custScaleX="210322" custScaleY="12847">
        <dgm:presLayoutVars>
          <dgm:bulletEnabled val="1"/>
        </dgm:presLayoutVars>
      </dgm:prSet>
      <dgm:spPr/>
    </dgm:pt>
    <dgm:pt modelId="{9F4BC165-EB9C-4D8F-A330-D9AB411621D9}" type="pres">
      <dgm:prSet presAssocID="{EE6871E8-E1F8-4D6D-96FD-21B65D04CC23}" presName="space" presStyleCnt="0"/>
      <dgm:spPr/>
    </dgm:pt>
    <dgm:pt modelId="{F8CEF3B7-85E7-49D0-9CD2-01C4ED4BD5A4}" type="pres">
      <dgm:prSet presAssocID="{DE49E416-C5A9-4BC1-AD38-4D7789DF1C77}" presName="text" presStyleLbl="node1" presStyleIdx="5" presStyleCnt="6" custScaleX="134344" custScaleY="12044">
        <dgm:presLayoutVars>
          <dgm:bulletEnabled val="1"/>
        </dgm:presLayoutVars>
      </dgm:prSet>
      <dgm:spPr/>
    </dgm:pt>
  </dgm:ptLst>
  <dgm:cxnLst>
    <dgm:cxn modelId="{C410BF06-325A-4764-95F1-169BD809A7BF}" type="presOf" srcId="{F49307B0-EB27-489C-8A1C-4C8156E1D4C7}" destId="{6220E991-9C2A-4544-B2EC-3D255176C05A}" srcOrd="0" destOrd="0" presId="urn:diagrams.loki3.com/VaryingWidthList"/>
    <dgm:cxn modelId="{8324200E-F109-400C-8075-280122AEB83D}" srcId="{F49307B0-EB27-489C-8A1C-4C8156E1D4C7}" destId="{9FD56EFF-985B-410A-A073-B1632B6066B3}" srcOrd="2" destOrd="0" parTransId="{1622703D-8CFB-4A4D-A831-1EF0197B511C}" sibTransId="{FD241121-2BBF-4973-94F0-0118BBBBDDED}"/>
    <dgm:cxn modelId="{14BB4E24-3818-47D6-9731-20A580417C59}" srcId="{F49307B0-EB27-489C-8A1C-4C8156E1D4C7}" destId="{DE49E416-C5A9-4BC1-AD38-4D7789DF1C77}" srcOrd="5" destOrd="0" parTransId="{AC522066-6206-4A42-84D0-643B246D6D10}" sibTransId="{4F199959-D1F2-4A72-9C2D-2FC65EAA1C29}"/>
    <dgm:cxn modelId="{31489034-BDD2-4778-860F-DC9FF4234A46}" srcId="{F49307B0-EB27-489C-8A1C-4C8156E1D4C7}" destId="{36EB9B2F-D6F3-4FF8-8F68-0B870B5CD631}" srcOrd="3" destOrd="0" parTransId="{24ED4D1D-0BCB-451C-8F77-46C22DE132C9}" sibTransId="{61F9E691-A698-4311-8340-30BD4A79ED7C}"/>
    <dgm:cxn modelId="{4E21C463-7475-46C9-A43B-D48433DDBD71}" type="presOf" srcId="{36EB9B2F-D6F3-4FF8-8F68-0B870B5CD631}" destId="{9E667BBF-53EE-48EB-A698-2BA4CE2A39F8}" srcOrd="0" destOrd="0" presId="urn:diagrams.loki3.com/VaryingWidthList"/>
    <dgm:cxn modelId="{64B18068-FC66-4658-B50B-7F1A868D6BB4}" srcId="{F49307B0-EB27-489C-8A1C-4C8156E1D4C7}" destId="{37B3832A-F19E-4F90-8232-405EF09431FF}" srcOrd="0" destOrd="0" parTransId="{D10CC558-C010-4401-8EE2-3917FAA9DC82}" sibTransId="{92348EC7-265B-4F08-A2B1-ADBC33FE7365}"/>
    <dgm:cxn modelId="{BFDAA272-A736-4AE2-9EF0-4DFF263783E8}" type="presOf" srcId="{DE49E416-C5A9-4BC1-AD38-4D7789DF1C77}" destId="{F8CEF3B7-85E7-49D0-9CD2-01C4ED4BD5A4}" srcOrd="0" destOrd="0" presId="urn:diagrams.loki3.com/VaryingWidthList"/>
    <dgm:cxn modelId="{C499C575-2148-4161-B7B8-235B377A93F3}" type="presOf" srcId="{37B3832A-F19E-4F90-8232-405EF09431FF}" destId="{3AAECA1E-4AF2-4FEA-AF27-B2DDDBF6DF0B}" srcOrd="0" destOrd="0" presId="urn:diagrams.loki3.com/VaryingWidthList"/>
    <dgm:cxn modelId="{DC838389-854D-4EE8-817F-1C02CB708564}" type="presOf" srcId="{9FD56EFF-985B-410A-A073-B1632B6066B3}" destId="{AD5477FF-83B4-4825-A2CC-B11FC506F932}" srcOrd="0" destOrd="0" presId="urn:diagrams.loki3.com/VaryingWidthList"/>
    <dgm:cxn modelId="{51BA21D5-A13F-4CDB-884D-8FF3EDFE1E1C}" srcId="{F49307B0-EB27-489C-8A1C-4C8156E1D4C7}" destId="{69594E79-8953-48E0-855F-DB4911555B00}" srcOrd="1" destOrd="0" parTransId="{8761F56D-7927-4C6D-84D7-56B8CB69EF53}" sibTransId="{5F3347D1-CEAC-44AA-A2C7-A56772450FAA}"/>
    <dgm:cxn modelId="{BA5074F3-1002-48C9-A8E4-146C2935D44A}" type="presOf" srcId="{69594E79-8953-48E0-855F-DB4911555B00}" destId="{4F5581EA-0F2B-4B4D-AA6B-4BDF3713D943}" srcOrd="0" destOrd="0" presId="urn:diagrams.loki3.com/VaryingWidthList"/>
    <dgm:cxn modelId="{A6BBDAF6-3854-4D09-B129-9260E0130DFF}" srcId="{F49307B0-EB27-489C-8A1C-4C8156E1D4C7}" destId="{C7DA30D0-7C9F-4823-B82B-F73ADF6CD1B7}" srcOrd="4" destOrd="0" parTransId="{577FBDF0-3BCF-43E4-BEEE-1AC3867685E7}" sibTransId="{EE6871E8-E1F8-4D6D-96FD-21B65D04CC23}"/>
    <dgm:cxn modelId="{5E5898FB-92B8-4551-9C91-EF47661A262B}" type="presOf" srcId="{C7DA30D0-7C9F-4823-B82B-F73ADF6CD1B7}" destId="{4B4F99B1-D85A-4813-B0FD-200AC32848B3}" srcOrd="0" destOrd="0" presId="urn:diagrams.loki3.com/VaryingWidthList"/>
    <dgm:cxn modelId="{6D3955EE-1E91-42AB-9159-1C9063564308}" type="presParOf" srcId="{6220E991-9C2A-4544-B2EC-3D255176C05A}" destId="{3AAECA1E-4AF2-4FEA-AF27-B2DDDBF6DF0B}" srcOrd="0" destOrd="0" presId="urn:diagrams.loki3.com/VaryingWidthList"/>
    <dgm:cxn modelId="{521F0D97-9C5D-4756-AD14-82AEFA4D84E2}" type="presParOf" srcId="{6220E991-9C2A-4544-B2EC-3D255176C05A}" destId="{639A55A9-3528-4A8A-969C-7D942070C8F8}" srcOrd="1" destOrd="0" presId="urn:diagrams.loki3.com/VaryingWidthList"/>
    <dgm:cxn modelId="{54F70F99-455A-4267-97AC-D28863857FF6}" type="presParOf" srcId="{6220E991-9C2A-4544-B2EC-3D255176C05A}" destId="{4F5581EA-0F2B-4B4D-AA6B-4BDF3713D943}" srcOrd="2" destOrd="0" presId="urn:diagrams.loki3.com/VaryingWidthList"/>
    <dgm:cxn modelId="{262A662C-E2BD-46FE-85A8-EB3C816B5E4F}" type="presParOf" srcId="{6220E991-9C2A-4544-B2EC-3D255176C05A}" destId="{005C0842-77C3-4445-B858-1CFA731124D4}" srcOrd="3" destOrd="0" presId="urn:diagrams.loki3.com/VaryingWidthList"/>
    <dgm:cxn modelId="{0393337E-4A3F-4210-8558-1C7C2AED5205}" type="presParOf" srcId="{6220E991-9C2A-4544-B2EC-3D255176C05A}" destId="{AD5477FF-83B4-4825-A2CC-B11FC506F932}" srcOrd="4" destOrd="0" presId="urn:diagrams.loki3.com/VaryingWidthList"/>
    <dgm:cxn modelId="{F3AC57B2-7992-4DDC-BAD6-B4F320F792E4}" type="presParOf" srcId="{6220E991-9C2A-4544-B2EC-3D255176C05A}" destId="{03BBCCDD-E7C9-4F79-BD1E-80F86E82E854}" srcOrd="5" destOrd="0" presId="urn:diagrams.loki3.com/VaryingWidthList"/>
    <dgm:cxn modelId="{369CC52C-DD50-4821-ADC9-BE3BA1B3B797}" type="presParOf" srcId="{6220E991-9C2A-4544-B2EC-3D255176C05A}" destId="{9E667BBF-53EE-48EB-A698-2BA4CE2A39F8}" srcOrd="6" destOrd="0" presId="urn:diagrams.loki3.com/VaryingWidthList"/>
    <dgm:cxn modelId="{3228DD00-A300-43CC-8F32-B60DFE28BE5F}" type="presParOf" srcId="{6220E991-9C2A-4544-B2EC-3D255176C05A}" destId="{EAC4449B-FC65-43C1-9F1D-217D0EA8A72B}" srcOrd="7" destOrd="0" presId="urn:diagrams.loki3.com/VaryingWidthList"/>
    <dgm:cxn modelId="{AECA69B8-A3DC-4C7B-81DC-15986072D693}" type="presParOf" srcId="{6220E991-9C2A-4544-B2EC-3D255176C05A}" destId="{4B4F99B1-D85A-4813-B0FD-200AC32848B3}" srcOrd="8" destOrd="0" presId="urn:diagrams.loki3.com/VaryingWidthList"/>
    <dgm:cxn modelId="{17792E0E-178D-42D5-BBE4-38D251F88982}" type="presParOf" srcId="{6220E991-9C2A-4544-B2EC-3D255176C05A}" destId="{9F4BC165-EB9C-4D8F-A330-D9AB411621D9}" srcOrd="9" destOrd="0" presId="urn:diagrams.loki3.com/VaryingWidthList"/>
    <dgm:cxn modelId="{50D47C9B-8685-428B-9F9F-81FE885B6602}" type="presParOf" srcId="{6220E991-9C2A-4544-B2EC-3D255176C05A}" destId="{F8CEF3B7-85E7-49D0-9CD2-01C4ED4BD5A4}" srcOrd="10" destOrd="0" presId="urn:diagrams.loki3.com/VaryingWidthList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0ED7-0BDF-49D7-B857-B3F0FA476A15}">
      <dsp:nvSpPr>
        <dsp:cNvPr id="0" name=""/>
        <dsp:cNvSpPr/>
      </dsp:nvSpPr>
      <dsp:spPr>
        <a:xfrm>
          <a:off x="505328" y="1083635"/>
          <a:ext cx="3250907" cy="3250907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6B14-6501-4B70-8C13-2555D2555027}">
      <dsp:nvSpPr>
        <dsp:cNvPr id="0" name=""/>
        <dsp:cNvSpPr/>
      </dsp:nvSpPr>
      <dsp:spPr>
        <a:xfrm>
          <a:off x="1155510" y="1733817"/>
          <a:ext cx="1950544" cy="1950544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1ACFD-D166-4880-9F7F-FBD87F809E09}">
      <dsp:nvSpPr>
        <dsp:cNvPr id="0" name=""/>
        <dsp:cNvSpPr/>
      </dsp:nvSpPr>
      <dsp:spPr>
        <a:xfrm>
          <a:off x="1805691" y="2383998"/>
          <a:ext cx="650181" cy="6501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4B29E-1654-4084-B23C-2582E6C843EB}">
      <dsp:nvSpPr>
        <dsp:cNvPr id="0" name=""/>
        <dsp:cNvSpPr/>
      </dsp:nvSpPr>
      <dsp:spPr>
        <a:xfrm>
          <a:off x="4284627" y="0"/>
          <a:ext cx="1882177" cy="9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Model-Based RL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0000"/>
              </a:solidFill>
            </a:rPr>
            <a:t>(</a:t>
          </a:r>
          <a:r>
            <a:rPr lang="en-US" sz="1000" u="sng" kern="1200" dirty="0">
              <a:solidFill>
                <a:srgbClr val="FF0000"/>
              </a:solidFill>
            </a:rPr>
            <a:t>benefit</a:t>
          </a:r>
          <a:r>
            <a:rPr lang="en-US" sz="1000" kern="1200" dirty="0">
              <a:solidFill>
                <a:srgbClr val="FF0000"/>
              </a:solidFill>
            </a:rPr>
            <a:t>: </a:t>
          </a:r>
          <a:r>
            <a:rPr lang="en-GB" sz="1000" kern="1200" dirty="0">
              <a:solidFill>
                <a:srgbClr val="FF0000"/>
              </a:solidFill>
            </a:rPr>
            <a:t>adapt to different reward functions efficiently / quickly</a:t>
          </a:r>
          <a:r>
            <a:rPr lang="en-US" sz="1000" kern="1200" dirty="0">
              <a:solidFill>
                <a:srgbClr val="FF0000"/>
              </a:solidFill>
            </a:rPr>
            <a:t>)</a:t>
          </a:r>
          <a:endParaRPr lang="en-GB" sz="1000" kern="1200" dirty="0">
            <a:solidFill>
              <a:srgbClr val="FF0000"/>
            </a:solidFill>
          </a:endParaRPr>
        </a:p>
      </dsp:txBody>
      <dsp:txXfrm>
        <a:off x="4284627" y="0"/>
        <a:ext cx="1882177" cy="948181"/>
      </dsp:txXfrm>
    </dsp:sp>
    <dsp:sp modelId="{EA3F32D0-3E59-46CA-8DBC-2FB7D97D5E70}">
      <dsp:nvSpPr>
        <dsp:cNvPr id="0" name=""/>
        <dsp:cNvSpPr/>
      </dsp:nvSpPr>
      <dsp:spPr>
        <a:xfrm>
          <a:off x="3891690" y="474090"/>
          <a:ext cx="4063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4AD4B-776F-4128-BD1E-E30BD1A8A466}">
      <dsp:nvSpPr>
        <dsp:cNvPr id="0" name=""/>
        <dsp:cNvSpPr/>
      </dsp:nvSpPr>
      <dsp:spPr>
        <a:xfrm rot="5400000">
          <a:off x="1893195" y="712219"/>
          <a:ext cx="2234456" cy="1759282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8A7BF-B24C-4DEE-9E73-E2FBD30BDF4C}">
      <dsp:nvSpPr>
        <dsp:cNvPr id="0" name=""/>
        <dsp:cNvSpPr/>
      </dsp:nvSpPr>
      <dsp:spPr>
        <a:xfrm>
          <a:off x="4379594" y="916094"/>
          <a:ext cx="1296673" cy="9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Meta-RL </a:t>
          </a:r>
          <a:br>
            <a:rPr lang="en-US" sz="1800" kern="1200" dirty="0"/>
          </a:br>
          <a:r>
            <a:rPr lang="en-US" sz="1000" kern="1200" dirty="0">
              <a:solidFill>
                <a:srgbClr val="FF0000"/>
              </a:solidFill>
            </a:rPr>
            <a:t>(</a:t>
          </a:r>
          <a:r>
            <a:rPr lang="en-US" sz="1000" u="sng" kern="1200" dirty="0">
              <a:solidFill>
                <a:srgbClr val="FF0000"/>
              </a:solidFill>
            </a:rPr>
            <a:t>benefit</a:t>
          </a:r>
          <a:r>
            <a:rPr lang="en-US" sz="1000" kern="1200" dirty="0">
              <a:solidFill>
                <a:srgbClr val="FF0000"/>
              </a:solidFill>
            </a:rPr>
            <a:t>: </a:t>
          </a:r>
          <a:r>
            <a:rPr lang="en-GB" sz="1000" kern="1200" dirty="0">
              <a:solidFill>
                <a:srgbClr val="FF0000"/>
              </a:solidFill>
            </a:rPr>
            <a:t>adapt to changes in the env</a:t>
          </a:r>
          <a:r>
            <a:rPr lang="en-US" sz="1000" kern="1200" dirty="0">
              <a:solidFill>
                <a:srgbClr val="FF0000"/>
              </a:solidFill>
            </a:rPr>
            <a:t>)</a:t>
          </a:r>
          <a:endParaRPr lang="en-GB" sz="1000" kern="1200" dirty="0"/>
        </a:p>
      </dsp:txBody>
      <dsp:txXfrm>
        <a:off x="4379594" y="916094"/>
        <a:ext cx="1296673" cy="948181"/>
      </dsp:txXfrm>
    </dsp:sp>
    <dsp:sp modelId="{248E435F-6021-4588-A6CF-F7AD3ED9B6BA}">
      <dsp:nvSpPr>
        <dsp:cNvPr id="0" name=""/>
        <dsp:cNvSpPr/>
      </dsp:nvSpPr>
      <dsp:spPr>
        <a:xfrm>
          <a:off x="3891690" y="1422271"/>
          <a:ext cx="4063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5A4AD-AD4D-4DCA-9E91-E315BF97E043}">
      <dsp:nvSpPr>
        <dsp:cNvPr id="0" name=""/>
        <dsp:cNvSpPr/>
      </dsp:nvSpPr>
      <dsp:spPr>
        <a:xfrm rot="5400000">
          <a:off x="2372812" y="1645609"/>
          <a:ext cx="1741185" cy="1293319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FE360-671D-44BE-A32B-47C44072070D}">
      <dsp:nvSpPr>
        <dsp:cNvPr id="0" name=""/>
        <dsp:cNvSpPr/>
      </dsp:nvSpPr>
      <dsp:spPr>
        <a:xfrm>
          <a:off x="4252532" y="1896362"/>
          <a:ext cx="2010539" cy="9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Unsupervised RL</a:t>
          </a:r>
          <a:br>
            <a:rPr lang="en-US" sz="1800" kern="1200" dirty="0"/>
          </a:br>
          <a:r>
            <a:rPr lang="en-US" sz="1000" kern="1200" dirty="0">
              <a:solidFill>
                <a:srgbClr val="FF0000"/>
              </a:solidFill>
            </a:rPr>
            <a:t>(</a:t>
          </a:r>
          <a:r>
            <a:rPr lang="en-US" sz="1000" u="sng" kern="1200" dirty="0">
              <a:solidFill>
                <a:srgbClr val="FF0000"/>
              </a:solidFill>
            </a:rPr>
            <a:t>benefit</a:t>
          </a:r>
          <a:r>
            <a:rPr lang="en-US" sz="1000" kern="1200" dirty="0">
              <a:solidFill>
                <a:srgbClr val="FF0000"/>
              </a:solidFill>
            </a:rPr>
            <a:t>: </a:t>
          </a:r>
          <a:r>
            <a:rPr lang="it-IT" sz="1000" kern="1200" dirty="0">
              <a:solidFill>
                <a:srgbClr val="FF0000"/>
              </a:solidFill>
            </a:rPr>
            <a:t>automate [meta] task acquisition/design</a:t>
          </a:r>
          <a:r>
            <a:rPr lang="en-US" sz="1000" kern="1200" dirty="0">
              <a:solidFill>
                <a:srgbClr val="FF0000"/>
              </a:solidFill>
            </a:rPr>
            <a:t>)</a:t>
          </a:r>
          <a:endParaRPr lang="en-GB" sz="1000" kern="1200" dirty="0">
            <a:solidFill>
              <a:srgbClr val="FF0000"/>
            </a:solidFill>
          </a:endParaRPr>
        </a:p>
      </dsp:txBody>
      <dsp:txXfrm>
        <a:off x="4252532" y="1896362"/>
        <a:ext cx="2010539" cy="948181"/>
      </dsp:txXfrm>
    </dsp:sp>
    <dsp:sp modelId="{53F3143D-C9EE-4606-987D-A957BC3DD9E8}">
      <dsp:nvSpPr>
        <dsp:cNvPr id="0" name=""/>
        <dsp:cNvSpPr/>
      </dsp:nvSpPr>
      <dsp:spPr>
        <a:xfrm>
          <a:off x="3891690" y="2370453"/>
          <a:ext cx="4063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3D4D-B949-42E7-8675-C209369798D0}">
      <dsp:nvSpPr>
        <dsp:cNvPr id="0" name=""/>
        <dsp:cNvSpPr/>
      </dsp:nvSpPr>
      <dsp:spPr>
        <a:xfrm rot="5400000">
          <a:off x="2853025" y="2578240"/>
          <a:ext cx="1244013" cy="82735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ECA1E-4AF2-4FEA-AF27-B2DDDBF6DF0B}">
      <dsp:nvSpPr>
        <dsp:cNvPr id="0" name=""/>
        <dsp:cNvSpPr/>
      </dsp:nvSpPr>
      <dsp:spPr>
        <a:xfrm>
          <a:off x="1826794" y="293723"/>
          <a:ext cx="1613568" cy="57325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PETS</a:t>
          </a:r>
          <a:endParaRPr lang="en-GB" sz="2500" kern="1200" dirty="0"/>
        </a:p>
      </dsp:txBody>
      <dsp:txXfrm>
        <a:off x="1826794" y="293723"/>
        <a:ext cx="1613568" cy="573255"/>
      </dsp:txXfrm>
    </dsp:sp>
    <dsp:sp modelId="{4F5581EA-0F2B-4B4D-AA6B-4BDF3713D943}">
      <dsp:nvSpPr>
        <dsp:cNvPr id="0" name=""/>
        <dsp:cNvSpPr/>
      </dsp:nvSpPr>
      <dsp:spPr>
        <a:xfrm>
          <a:off x="1795004" y="1166672"/>
          <a:ext cx="1677149" cy="60022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MAML</a:t>
          </a:r>
          <a:endParaRPr lang="en-GB" sz="2500" kern="1200" dirty="0"/>
        </a:p>
      </dsp:txBody>
      <dsp:txXfrm>
        <a:off x="1795004" y="1166672"/>
        <a:ext cx="1677149" cy="600227"/>
      </dsp:txXfrm>
    </dsp:sp>
    <dsp:sp modelId="{AD5477FF-83B4-4825-A2CC-B11FC506F932}">
      <dsp:nvSpPr>
        <dsp:cNvPr id="0" name=""/>
        <dsp:cNvSpPr/>
      </dsp:nvSpPr>
      <dsp:spPr>
        <a:xfrm>
          <a:off x="0" y="2066595"/>
          <a:ext cx="5267158" cy="608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Milestone 1: Model-Based RL + Meta-RL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i="1" kern="1200" dirty="0" err="1"/>
            <a:t>Nagabandi</a:t>
          </a:r>
          <a:r>
            <a:rPr lang="en-GB" sz="800" i="1" kern="1200" dirty="0"/>
            <a:t>, A., </a:t>
          </a:r>
          <a:r>
            <a:rPr lang="en-GB" sz="800" i="1" kern="1200" dirty="0" err="1"/>
            <a:t>Clavera</a:t>
          </a:r>
          <a:r>
            <a:rPr lang="en-GB" sz="800" i="1" kern="1200" dirty="0"/>
            <a:t>, I., Liu, S., Fearing, R., </a:t>
          </a:r>
          <a:r>
            <a:rPr lang="en-GB" sz="800" i="1" kern="1200" dirty="0" err="1"/>
            <a:t>Abbeel</a:t>
          </a:r>
          <a:r>
            <a:rPr lang="en-GB" sz="800" i="1" kern="1200" dirty="0"/>
            <a:t>, P., Levine, S., &amp; Finn, C. (2019). Learning to Adapt in Dynamic, Real-World Environments through Meta-Reinforcement Learning. </a:t>
          </a:r>
          <a:r>
            <a:rPr lang="en-GB" sz="800" i="1" kern="1200" dirty="0" err="1"/>
            <a:t>arXiv</a:t>
          </a:r>
          <a:r>
            <a:rPr lang="en-GB" sz="800" i="1" kern="1200" dirty="0"/>
            <a:t>: Learning.</a:t>
          </a:r>
          <a:endParaRPr lang="en-US" sz="800" kern="1200" dirty="0"/>
        </a:p>
      </dsp:txBody>
      <dsp:txXfrm>
        <a:off x="0" y="2066595"/>
        <a:ext cx="5267158" cy="608259"/>
      </dsp:txXfrm>
    </dsp:sp>
    <dsp:sp modelId="{9E667BBF-53EE-48EB-A698-2BA4CE2A39F8}">
      <dsp:nvSpPr>
        <dsp:cNvPr id="0" name=""/>
        <dsp:cNvSpPr/>
      </dsp:nvSpPr>
      <dsp:spPr>
        <a:xfrm>
          <a:off x="1794041" y="2974549"/>
          <a:ext cx="1679075" cy="640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Unsupervised RL</a:t>
          </a:r>
          <a:endParaRPr lang="en-GB" sz="1800" kern="1200" dirty="0"/>
        </a:p>
      </dsp:txBody>
      <dsp:txXfrm>
        <a:off x="1794041" y="2974549"/>
        <a:ext cx="1679075" cy="640147"/>
      </dsp:txXfrm>
    </dsp:sp>
    <dsp:sp modelId="{4B4F99B1-D85A-4813-B0FD-200AC32848B3}">
      <dsp:nvSpPr>
        <dsp:cNvPr id="0" name=""/>
        <dsp:cNvSpPr/>
      </dsp:nvSpPr>
      <dsp:spPr>
        <a:xfrm>
          <a:off x="0" y="3914390"/>
          <a:ext cx="5267158" cy="770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/>
            <a:t>Milestone 2: Unsupervised RL + Meta-RL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i="1" kern="1200" dirty="0"/>
            <a:t>Gupta, A., </a:t>
          </a:r>
          <a:r>
            <a:rPr lang="en-GB" sz="800" i="1" kern="1200" dirty="0" err="1"/>
            <a:t>Eysenbach</a:t>
          </a:r>
          <a:r>
            <a:rPr lang="en-GB" sz="800" i="1" kern="1200" dirty="0"/>
            <a:t>, B., Finn, C., &amp; Levine, S. (2018). Unsupervised Meta-Learning for Reinforcement Learning. </a:t>
          </a:r>
          <a:r>
            <a:rPr lang="en-GB" sz="800" i="1" kern="1200" dirty="0" err="1"/>
            <a:t>ArXiv</a:t>
          </a:r>
          <a:r>
            <a:rPr lang="en-GB" sz="800" i="1" kern="1200" dirty="0"/>
            <a:t>, abs/1806.04640</a:t>
          </a:r>
          <a:endParaRPr lang="en-GB" sz="800" kern="1200" dirty="0"/>
        </a:p>
      </dsp:txBody>
      <dsp:txXfrm>
        <a:off x="0" y="3914390"/>
        <a:ext cx="5267158" cy="770034"/>
      </dsp:txXfrm>
    </dsp:sp>
    <dsp:sp modelId="{F8CEF3B7-85E7-49D0-9CD2-01C4ED4BD5A4}">
      <dsp:nvSpPr>
        <dsp:cNvPr id="0" name=""/>
        <dsp:cNvSpPr/>
      </dsp:nvSpPr>
      <dsp:spPr>
        <a:xfrm>
          <a:off x="0" y="4984120"/>
          <a:ext cx="5267158" cy="72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Milestone 3: Milestone 1 + Milestone 2</a:t>
          </a:r>
          <a:endParaRPr lang="en-GB" sz="2500" u="sng" kern="1200" dirty="0"/>
        </a:p>
      </dsp:txBody>
      <dsp:txXfrm>
        <a:off x="0" y="4984120"/>
        <a:ext cx="5267158" cy="72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304B-0617-4963-99B7-91B74E08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6CDE-0765-4596-B363-4870C8D37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F1BD-4749-416D-827B-F1780B9B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FE35-13AF-4B3A-965C-ED3D82F3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64A9-6346-44DE-8F7E-9735E91F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CDD7-BB1F-4CE2-9B3C-A5B3AC1E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8E1A-4B06-45A0-903C-1428B9C8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D89F-6CCB-4102-804C-E3CEA98C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CC02-AF62-4EC9-A7A8-1B48FE2F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080C-BDE8-40A0-8EEF-F24C883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07CE9-266C-4DAE-8361-4AAD9E9B5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62D2F-4A0E-4D45-A347-D01EAEF6A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8942-8FED-4D59-9EE0-6BC7ACEF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E8EE-8687-4D54-BFDA-6B326C95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55E9-3B62-4D04-81B7-64001C71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5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D7A8-F44A-4F26-9EDB-7F2B98C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D7A3-6F1C-4596-843E-F0FCFEFC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6255-B6EE-44F0-978E-C2A9866F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5B57-7B9B-41D2-86FE-7B25721B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587B5-9ACB-41BE-B20A-34FC4303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9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060C-65F4-4DDE-956B-81C8B33B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A0CD-F9B5-4059-A11C-FECF972E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1C7E-A8E9-404B-83E9-3947DD7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FFC1-A63E-4D7D-A08E-F5F48993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B16E-0E33-429E-B158-4ACBCDA3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D090-EA2F-4C9E-A131-259AC132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1DF8-4EA1-406D-8D73-836D4B54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0B9F-9BAA-4801-B49C-360723F3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DB10C-6D8B-40D7-9C10-EB796F8D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A758-9934-43AC-90D7-7A9F80A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B9AD-4D4C-46D4-BBE4-AADE3C04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4DFA-7271-4270-9609-51161552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A5DA-DFCF-4A97-BE48-8E10C3D3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05EF0-4D8C-4FE3-9116-1243EEF85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1CF68-F2E7-4FB8-B0AA-8B6A60466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8AEA9-4AE5-4AFD-B8C6-2575E455D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6FFAD-9D2E-40C0-9C71-F681803E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1F2E9-AD85-414B-BFC8-A87CE64F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30494-5668-492E-A612-7D955941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13A4-35C0-4FC3-9ACC-36C5F890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64ACF-9FA4-4900-894A-67E194F2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5E76-BB95-459A-871C-F880821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2BE6-A0EA-4482-B11A-41C34ADD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0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EFAA1-5554-473D-ACFB-77C39DF4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9E83F-E3EE-472F-8CD8-99F6B04C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B6EE-0337-4507-8915-DC422CDE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CA7B-0033-4E55-B36E-BB7C6598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A4F7-1095-4CA3-ABA6-3BCB0349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28FF-03E9-4312-818F-C342B88ED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EC96-F350-46D8-8966-E38B7641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F49C-2785-47FA-94BB-06E970F1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6D9F-7722-479C-B40F-F6AD3F89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684E-C394-43F9-8098-7D71FFE7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472B7-3E51-4594-AFC7-81A7621FE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5AAA-0402-4C37-B1EB-FF07A483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1A665-8CD4-45A7-9140-BD1D8BED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4D61-6A18-4EDB-AB68-B02F7A4A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3B01-E84A-46BC-A417-1BE4A71C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1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2F467-84AE-456C-AD47-FDF9FCD0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8B6DB-D23B-447F-8450-5B39E266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A3AD-BFCD-4D48-A658-AB8E1F80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55EC-2FC6-4A14-9F70-16F14E2795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06B2-2610-4361-A211-368D970D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B4D4-4E6B-4318-B849-B3B52B55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D7B-F89B-4BCB-994C-17D940B3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3E03-A9DE-4B8B-9CB2-3E062D9E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79375"/>
            <a:ext cx="10515600" cy="1325563"/>
          </a:xfrm>
        </p:spPr>
        <p:txBody>
          <a:bodyPr/>
          <a:lstStyle/>
          <a:p>
            <a:r>
              <a:rPr lang="en-US" b="1" dirty="0"/>
              <a:t>Main Objective #1</a:t>
            </a:r>
            <a:endParaRPr lang="en-GB" b="1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6A2F432-4C84-43D0-AB8C-FF30B430BA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9" y="1987550"/>
            <a:ext cx="8586252" cy="4351338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8619A89C-F341-4D4A-972E-0C824FE2DCDB}"/>
              </a:ext>
            </a:extLst>
          </p:cNvPr>
          <p:cNvSpPr/>
          <p:nvPr/>
        </p:nvSpPr>
        <p:spPr>
          <a:xfrm>
            <a:off x="9122586" y="2518611"/>
            <a:ext cx="409074" cy="9103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DD8D33D-9E78-41DB-92A9-52952E4AF15D}"/>
              </a:ext>
            </a:extLst>
          </p:cNvPr>
          <p:cNvSpPr/>
          <p:nvPr/>
        </p:nvSpPr>
        <p:spPr>
          <a:xfrm>
            <a:off x="9200147" y="3970421"/>
            <a:ext cx="331513" cy="15320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8A5E7E5-D589-410F-8014-948B25AA43DA}"/>
              </a:ext>
            </a:extLst>
          </p:cNvPr>
          <p:cNvSpPr/>
          <p:nvPr/>
        </p:nvSpPr>
        <p:spPr>
          <a:xfrm>
            <a:off x="10815996" y="3730437"/>
            <a:ext cx="505326" cy="489285"/>
          </a:xfrm>
          <a:prstGeom prst="plus">
            <a:avLst>
              <a:gd name="adj" fmla="val 3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3856EF-FC61-443D-9929-3883DB2D39C9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9531660" y="2973805"/>
            <a:ext cx="542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6422C-73B9-4A04-9C02-02E0F348B584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9531660" y="4736431"/>
            <a:ext cx="823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784762-62F9-42F1-A88D-32ADD03C9277}"/>
              </a:ext>
            </a:extLst>
          </p:cNvPr>
          <p:cNvSpPr txBox="1"/>
          <p:nvPr/>
        </p:nvSpPr>
        <p:spPr>
          <a:xfrm>
            <a:off x="10355179" y="4413265"/>
            <a:ext cx="19322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Model-based Meta-RL</a:t>
            </a:r>
            <a:br>
              <a:rPr lang="en-US" dirty="0"/>
            </a:br>
            <a:r>
              <a:rPr lang="en-GB" sz="800" i="1" dirty="0" err="1"/>
              <a:t>Nagabandi</a:t>
            </a:r>
            <a:r>
              <a:rPr lang="en-GB" sz="800" i="1" dirty="0"/>
              <a:t>, A., </a:t>
            </a:r>
            <a:r>
              <a:rPr lang="en-GB" sz="800" i="1" dirty="0" err="1"/>
              <a:t>Clavera</a:t>
            </a:r>
            <a:r>
              <a:rPr lang="en-GB" sz="800" i="1" dirty="0"/>
              <a:t>, I., Liu, S., Fearing, R., </a:t>
            </a:r>
            <a:r>
              <a:rPr lang="en-GB" sz="800" i="1" dirty="0" err="1"/>
              <a:t>Abbeel</a:t>
            </a:r>
            <a:r>
              <a:rPr lang="en-GB" sz="800" i="1" dirty="0"/>
              <a:t>, P., Levine, S., &amp; Finn, C. (2019). Learning to Adapt in Dynamic, Real-World Environments through Meta-Reinforcement Learning. </a:t>
            </a:r>
            <a:r>
              <a:rPr lang="en-GB" sz="800" i="1" dirty="0" err="1"/>
              <a:t>arXiv</a:t>
            </a:r>
            <a:r>
              <a:rPr lang="en-GB" sz="800" i="1" dirty="0"/>
              <a:t>: Learning.</a:t>
            </a:r>
            <a:endParaRPr lang="en-GB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41B381-C5DA-4B05-A49F-BDDE19800FDF}"/>
              </a:ext>
            </a:extLst>
          </p:cNvPr>
          <p:cNvSpPr txBox="1"/>
          <p:nvPr/>
        </p:nvSpPr>
        <p:spPr>
          <a:xfrm>
            <a:off x="10074442" y="2336566"/>
            <a:ext cx="224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Unsupervised / Automatic Task Acquisition in Meta-RL</a:t>
            </a:r>
            <a:br>
              <a:rPr lang="en-US" sz="1600" dirty="0"/>
            </a:br>
            <a:r>
              <a:rPr lang="en-GB" sz="800" i="1" dirty="0"/>
              <a:t>Gupta, A., </a:t>
            </a:r>
            <a:r>
              <a:rPr lang="en-GB" sz="800" i="1" dirty="0" err="1"/>
              <a:t>Eysenbach</a:t>
            </a:r>
            <a:r>
              <a:rPr lang="en-GB" sz="800" i="1" dirty="0"/>
              <a:t>, B., Finn, C., &amp; Levine, S. (2018). Unsupervised Meta-Learning for Reinforcement Learning. </a:t>
            </a:r>
            <a:r>
              <a:rPr lang="en-GB" sz="800" i="1" dirty="0" err="1"/>
              <a:t>ArXiv</a:t>
            </a:r>
            <a:r>
              <a:rPr lang="en-GB" sz="800" i="1" dirty="0"/>
              <a:t>, abs/1806.04640.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401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8D4B-30F8-4406-ACC6-CDC83F32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209424"/>
            <a:ext cx="10515600" cy="1325563"/>
          </a:xfrm>
        </p:spPr>
        <p:txBody>
          <a:bodyPr/>
          <a:lstStyle/>
          <a:p>
            <a:r>
              <a:rPr lang="en-US" b="1" dirty="0"/>
              <a:t>Roadmap &amp; Progress</a:t>
            </a:r>
            <a:endParaRPr lang="en-GB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19B434-2ABF-48AA-A5E2-B98771158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808393"/>
              </p:ext>
            </p:extLst>
          </p:nvPr>
        </p:nvGraphicFramePr>
        <p:xfrm>
          <a:off x="-72190" y="1376446"/>
          <a:ext cx="6621379" cy="4334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4B02D7-6B18-494D-A87B-F2C0F2C4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989448"/>
              </p:ext>
            </p:extLst>
          </p:nvPr>
        </p:nvGraphicFramePr>
        <p:xfrm>
          <a:off x="6745707" y="365125"/>
          <a:ext cx="5267158" cy="59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E2F3780-35E3-4457-A7CB-D26D33FB5142}"/>
              </a:ext>
            </a:extLst>
          </p:cNvPr>
          <p:cNvCxnSpPr>
            <a:cxnSpLocks/>
          </p:cNvCxnSpPr>
          <p:nvPr/>
        </p:nvCxnSpPr>
        <p:spPr>
          <a:xfrm flipV="1">
            <a:off x="6200274" y="959959"/>
            <a:ext cx="2326105" cy="908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E0DC1175-2635-4BAE-998E-2EEE1D47D406}"/>
              </a:ext>
            </a:extLst>
          </p:cNvPr>
          <p:cNvSpPr/>
          <p:nvPr/>
        </p:nvSpPr>
        <p:spPr>
          <a:xfrm>
            <a:off x="6312568" y="2029326"/>
            <a:ext cx="312821" cy="8107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A547772-563A-49A1-8533-0FB315666DA2}"/>
              </a:ext>
            </a:extLst>
          </p:cNvPr>
          <p:cNvCxnSpPr>
            <a:cxnSpLocks/>
          </p:cNvCxnSpPr>
          <p:nvPr/>
        </p:nvCxnSpPr>
        <p:spPr>
          <a:xfrm flipV="1">
            <a:off x="5518484" y="2430379"/>
            <a:ext cx="794084" cy="4097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B6C48E2C-CA9E-4BD2-B74E-963BF61137AE}"/>
              </a:ext>
            </a:extLst>
          </p:cNvPr>
          <p:cNvSpPr/>
          <p:nvPr/>
        </p:nvSpPr>
        <p:spPr>
          <a:xfrm>
            <a:off x="6456947" y="3489158"/>
            <a:ext cx="212560" cy="2422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A19A9A-000A-4A82-B63B-473284F56212}"/>
              </a:ext>
            </a:extLst>
          </p:cNvPr>
          <p:cNvCxnSpPr>
            <a:cxnSpLocks/>
          </p:cNvCxnSpPr>
          <p:nvPr/>
        </p:nvCxnSpPr>
        <p:spPr>
          <a:xfrm>
            <a:off x="5983705" y="3826042"/>
            <a:ext cx="473242" cy="4439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0EC8-FC13-4105-A41B-BA1F084A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688A8D4A-2C31-4929-ADB1-20736664CA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115499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1A565C3B-D9CB-4523-BDFD-973324B93E7B}">
                    <psuz:zmPr id="{56473578-4CBA-4126-A87A-2BCF3E7A4E7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7054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C2A2F7B-D1B1-4AB0-BBA2-A94D6C1F1902}">
                    <psuz:zmPr id="{5288AFAA-0664-4D46-89D7-0618D9F93B4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46525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688A8D4A-2C31-4929-ADB1-20736664CAE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75254" y="2670413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4725" y="2670413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60436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Main Objective #1</vt:lpstr>
      <vt:lpstr>Roadmap &amp; Progress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Ibrahim, Tarek</dc:creator>
  <cp:lastModifiedBy>Ibrahim, Tarek</cp:lastModifiedBy>
  <cp:revision>10</cp:revision>
  <dcterms:created xsi:type="dcterms:W3CDTF">2021-09-16T08:48:54Z</dcterms:created>
  <dcterms:modified xsi:type="dcterms:W3CDTF">2021-09-18T07:50:57Z</dcterms:modified>
</cp:coreProperties>
</file>