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Tarek" initials="IT" lastIdx="6" clrIdx="0">
    <p:extLst>
      <p:ext uri="{19B8F6BF-5375-455C-9EA6-DF929625EA0E}">
        <p15:presenceInfo xmlns:p15="http://schemas.microsoft.com/office/powerpoint/2012/main" userId="S::tarek.ibrahim@wartsila.com::194c68bb-9bc8-4cb7-ae60-75cac24b0c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FF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316" autoAdjust="0"/>
  </p:normalViewPr>
  <p:slideViewPr>
    <p:cSldViewPr snapToGrid="0">
      <p:cViewPr>
        <p:scale>
          <a:sx n="100" d="100"/>
          <a:sy n="100" d="100"/>
        </p:scale>
        <p:origin x="816" y="27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3:50:49.111" idx="1">
    <p:pos x="4310" y="625"/>
    <p:text>only model-free because model is affected by changing rewards only in as much as how they enable better exploration for model refinement</p:text>
    <p:extLst>
      <p:ext uri="{C676402C-5697-4E1C-873F-D02D1690AC5C}">
        <p15:threadingInfo xmlns:p15="http://schemas.microsoft.com/office/powerpoint/2012/main" timeZoneBias="-120"/>
      </p:ext>
    </p:extLst>
  </p:cm>
  <p:cm authorId="1" dt="2021-12-01T23:52:33.222" idx="2">
    <p:pos x="4189" y="2462"/>
    <p:text>both model-free and model-based because the optimal policy IS affected by changing dynamics</p:text>
    <p:extLst>
      <p:ext uri="{C676402C-5697-4E1C-873F-D02D1690AC5C}">
        <p15:threadingInfo xmlns:p15="http://schemas.microsoft.com/office/powerpoint/2012/main" timeZoneBias="-120"/>
      </p:ext>
    </p:extLst>
  </p:cm>
  <p:cm authorId="1" dt="2021-12-02T00:07:12.453" idx="3">
    <p:pos x="474" y="1122"/>
    <p:text>asymptotic performance, sample/data efficiency, speed (at train &amp; test times) and generalizability between:
1- Learning adaptable priors over a policy (e.g. via MAML) 
Vs. 
a model-based RL algorithm with online planning (e.g. PETS, MBPO, VMBPO, MnM, etc)
2- Learning adaptable priors over a policy whose tasks are reward functions (e.g. via MAML)
Vs. 
learning adaptable priors over a policy whose tasks are dynamic models (e.g. via MB-MPO)</p:text>
    <p:extLst>
      <p:ext uri="{C676402C-5697-4E1C-873F-D02D1690AC5C}">
        <p15:threadingInfo xmlns:p15="http://schemas.microsoft.com/office/powerpoint/2012/main" timeZoneBias="-120"/>
      </p:ext>
    </p:extLst>
  </p:cm>
  <p:cm authorId="1" dt="2021-12-02T00:10:23.133" idx="4">
    <p:pos x="546" y="2946"/>
    <p:text>asymptotic performance, sample/data efficiency, speed (at train &amp; test times) and generalizability between:
1- Learning adaptable priors over a model (e.g. via GrBAL/ReBAL) 
Vs.
a method which utilizes an ensemble of models (e.g. PETS or MB-MPO)
2- Learning adaptable priors over a policy whose tasks are dynamic models of an ensemble (e.g. via MB-MPO) and a simple ensemble of dynamic models (e.g. PETS)</p:text>
    <p:extLst>
      <p:ext uri="{C676402C-5697-4E1C-873F-D02D1690AC5C}">
        <p15:threadingInfo xmlns:p15="http://schemas.microsoft.com/office/powerpoint/2012/main" timeZoneBias="-120"/>
      </p:ext>
    </p:extLst>
  </p:cm>
  <p:cm authorId="1" dt="2021-12-02T00:12:02.521" idx="5">
    <p:pos x="2226" y="672"/>
    <p:text>Novelty: using DADS in this pipeline</p:text>
    <p:extLst>
      <p:ext uri="{C676402C-5697-4E1C-873F-D02D1690AC5C}">
        <p15:threadingInfo xmlns:p15="http://schemas.microsoft.com/office/powerpoint/2012/main" timeZoneBias="-120"/>
      </p:ext>
    </p:extLst>
  </p:cm>
  <p:cm authorId="1" dt="2021-12-02T00:13:46.256" idx="6">
    <p:pos x="4406" y="721"/>
    <p:text>On the separate problem of exploration in the algorithms which use an ensemble of models (e.g. PETS &amp; MB-MPO): how does the quality of exploration compare between implicit exploration via using a distribution of reward functions in learning a model, against exploration via disagreement (and/or against other types of curiosity or intrinsic-reward based exploration, etc)?</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1D99E-4DA5-4E2E-83D2-CD14F9B4910C}" type="datetimeFigureOut">
              <a:rPr lang="en-GB" smtClean="0"/>
              <a:t>01/12/2021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3B2B5-E1A6-4589-B6BB-90D2A45F90E4}" type="slidenum">
              <a:rPr lang="en-GB" smtClean="0"/>
              <a:t>‹#›</a:t>
            </a:fld>
            <a:endParaRPr lang="en-GB"/>
          </a:p>
        </p:txBody>
      </p:sp>
    </p:spTree>
    <p:extLst>
      <p:ext uri="{BB962C8B-B14F-4D97-AF65-F5344CB8AC3E}">
        <p14:creationId xmlns:p14="http://schemas.microsoft.com/office/powerpoint/2010/main" val="420533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23B2B5-E1A6-4589-B6BB-90D2A45F90E4}" type="slidenum">
              <a:rPr lang="en-GB" smtClean="0"/>
              <a:t>1</a:t>
            </a:fld>
            <a:endParaRPr lang="en-GB"/>
          </a:p>
        </p:txBody>
      </p:sp>
    </p:spTree>
    <p:extLst>
      <p:ext uri="{BB962C8B-B14F-4D97-AF65-F5344CB8AC3E}">
        <p14:creationId xmlns:p14="http://schemas.microsoft.com/office/powerpoint/2010/main" val="158311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environment-based task acquisition is much harder than reward-based task acquisition since E={</a:t>
            </a:r>
            <a:r>
              <a:rPr lang="en-GB" sz="1200" kern="1200" dirty="0" err="1">
                <a:solidFill>
                  <a:schemeClr val="tx1"/>
                </a:solidFill>
                <a:effectLst/>
                <a:latin typeface="+mn-lt"/>
                <a:ea typeface="+mn-ea"/>
                <a:cs typeface="+mn-cs"/>
              </a:rPr>
              <a:t>S,A,p</a:t>
            </a:r>
            <a:r>
              <a:rPr lang="en-GB" sz="1200" kern="1200" dirty="0">
                <a:solidFill>
                  <a:schemeClr val="tx1"/>
                </a:solidFill>
                <a:effectLst/>
                <a:latin typeface="+mn-lt"/>
                <a:ea typeface="+mn-ea"/>
                <a:cs typeface="+mn-cs"/>
              </a:rPr>
              <a:t>(s_0),p(s'│</a:t>
            </a:r>
            <a:r>
              <a:rPr lang="en-GB" sz="1200" kern="1200" dirty="0" err="1">
                <a:solidFill>
                  <a:schemeClr val="tx1"/>
                </a:solidFill>
                <a:effectLst/>
                <a:latin typeface="+mn-lt"/>
                <a:ea typeface="+mn-ea"/>
                <a:cs typeface="+mn-cs"/>
              </a:rPr>
              <a:t>s,a</a:t>
            </a:r>
            <a:r>
              <a:rPr lang="en-GB" sz="1200" kern="1200" dirty="0">
                <a:solidFill>
                  <a:schemeClr val="tx1"/>
                </a:solidFill>
                <a:effectLst/>
                <a:latin typeface="+mn-lt"/>
                <a:ea typeface="+mn-ea"/>
                <a:cs typeface="+mn-cs"/>
              </a:rPr>
              <a:t>)} whereas R = r(s',</a:t>
            </a:r>
            <a:r>
              <a:rPr lang="en-GB" sz="1200" kern="1200" dirty="0" err="1">
                <a:solidFill>
                  <a:schemeClr val="tx1"/>
                </a:solidFill>
                <a:effectLst/>
                <a:latin typeface="+mn-lt"/>
                <a:ea typeface="+mn-ea"/>
                <a:cs typeface="+mn-cs"/>
              </a:rPr>
              <a:t>a,s</a:t>
            </a:r>
            <a:r>
              <a:rPr lang="en-GB" sz="1200" kern="1200" dirty="0">
                <a:solidFill>
                  <a:schemeClr val="tx1"/>
                </a:solidFill>
                <a:effectLst/>
                <a:latin typeface="+mn-lt"/>
                <a:ea typeface="+mn-ea"/>
                <a:cs typeface="+mn-cs"/>
              </a:rPr>
              <a:t>), also because reward-based tasks are constrained by the environment whereas the environment is not really constrained by anything</a:t>
            </a:r>
          </a:p>
        </p:txBody>
      </p:sp>
      <p:sp>
        <p:nvSpPr>
          <p:cNvPr id="4" name="Slide Number Placeholder 3"/>
          <p:cNvSpPr>
            <a:spLocks noGrp="1"/>
          </p:cNvSpPr>
          <p:nvPr>
            <p:ph type="sldNum" sz="quarter" idx="5"/>
          </p:nvPr>
        </p:nvSpPr>
        <p:spPr/>
        <p:txBody>
          <a:bodyPr/>
          <a:lstStyle/>
          <a:p>
            <a:fld id="{EF23B2B5-E1A6-4589-B6BB-90D2A45F90E4}" type="slidenum">
              <a:rPr lang="en-GB" smtClean="0"/>
              <a:t>2</a:t>
            </a:fld>
            <a:endParaRPr lang="en-GB"/>
          </a:p>
        </p:txBody>
      </p:sp>
    </p:spTree>
    <p:extLst>
      <p:ext uri="{BB962C8B-B14F-4D97-AF65-F5344CB8AC3E}">
        <p14:creationId xmlns:p14="http://schemas.microsoft.com/office/powerpoint/2010/main" val="131620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Continual learning/adaptation to update the (initially uniform) prior p(z) based on how useful/relevant each of the skills learned turned out to be to the downstream tasks (in the previous iteration, e.g. via [10]):</a:t>
            </a:r>
          </a:p>
          <a:p>
            <a:r>
              <a:rPr lang="en-GB" sz="1200" kern="1200" dirty="0">
                <a:solidFill>
                  <a:schemeClr val="tx1"/>
                </a:solidFill>
                <a:effectLst/>
                <a:latin typeface="+mn-lt"/>
                <a:ea typeface="+mn-ea"/>
                <a:cs typeface="+mn-cs"/>
              </a:rPr>
              <a:t>A- focusing on skill acquisition and training more on relevant stuff improves performance and efficiency</a:t>
            </a:r>
          </a:p>
          <a:p>
            <a:r>
              <a:rPr lang="en-GB" sz="1200" kern="1200" dirty="0">
                <a:solidFill>
                  <a:schemeClr val="tx1"/>
                </a:solidFill>
                <a:effectLst/>
                <a:latin typeface="+mn-lt"/>
                <a:ea typeface="+mn-ea"/>
                <a:cs typeface="+mn-cs"/>
              </a:rPr>
              <a:t>B- more true to real-life where the training and testing periods are interleaved and continuous rather than one relatively small training period and then testing for the rest of eternity</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Continual skill adaptation Vs. Continual meta-learning:</a:t>
            </a:r>
          </a:p>
          <a:p>
            <a:pPr marL="0" indent="0">
              <a:buFont typeface="Arial" panose="020B0604020202020204" pitchFamily="34" charset="0"/>
              <a:buNone/>
            </a:pPr>
            <a:r>
              <a:rPr lang="en-GB" sz="1200" kern="1200" dirty="0">
                <a:solidFill>
                  <a:schemeClr val="tx1"/>
                </a:solidFill>
                <a:effectLst/>
                <a:latin typeface="+mn-lt"/>
                <a:ea typeface="+mn-ea"/>
                <a:cs typeface="+mn-cs"/>
              </a:rPr>
              <a:t>A- Continual skill adaptation: interleaving training and testing periods is natural. Does not require storage of each encountered test task. Initial performance on new tasks is perhaps better due to the skills composed for performing on it being already used for pre-training. Meta-training on skills could be more robust then on specific tasks.</a:t>
            </a:r>
          </a:p>
          <a:p>
            <a:pPr marL="0" indent="0">
              <a:buFont typeface="Arial" panose="020B0604020202020204" pitchFamily="34" charset="0"/>
              <a:buNone/>
            </a:pPr>
            <a:r>
              <a:rPr lang="en-GB" sz="1200" kern="1200" dirty="0">
                <a:solidFill>
                  <a:schemeClr val="tx1"/>
                </a:solidFill>
                <a:effectLst/>
                <a:latin typeface="+mn-lt"/>
                <a:ea typeface="+mn-ea"/>
                <a:cs typeface="+mn-cs"/>
              </a:rPr>
              <a:t>B- Online MAML: storage of all data/tasks seen so far (memory-intensive) and meta-train on it (compute-intensive) continually (maybe also not suitable for fast online adaptation). Initial performance on new tasks is probably poorer (and less efficient) than in case where pre-training has already been done on skills.</a:t>
            </a:r>
          </a:p>
          <a:p>
            <a:pPr marL="0" indent="0">
              <a:buFont typeface="Arial" panose="020B0604020202020204" pitchFamily="34" charset="0"/>
              <a:buNone/>
            </a:pPr>
            <a:r>
              <a:rPr lang="en-GB" sz="1200" kern="1200" dirty="0">
                <a:solidFill>
                  <a:schemeClr val="tx1"/>
                </a:solidFill>
                <a:effectLst/>
                <a:latin typeface="+mn-lt"/>
                <a:ea typeface="+mn-ea"/>
                <a:cs typeface="+mn-cs"/>
              </a:rPr>
              <a:t>C- TAML: basically an online MAML with no need to store the each encountered test tasks but maintains a parametrized distribution over each of the meta-parameters and updating the parameters of each distribution continually (meta-params with smaller variance are more important for the knowledge accumulated so far, thus they would change slower in the future in order to preserve the learned skills). BGD is computationally expensive. Initial performance on new tasks is probably poorer (and less efficient) than in case where pre-training has already been done on skills. </a:t>
            </a:r>
          </a:p>
          <a:p>
            <a:pPr marL="0" indent="0">
              <a:buFont typeface="Arial" panose="020B0604020202020204" pitchFamily="34" charset="0"/>
              <a:buNone/>
            </a:pPr>
            <a:r>
              <a:rPr lang="en-GB" sz="1200" kern="1200" dirty="0">
                <a:solidFill>
                  <a:schemeClr val="tx1"/>
                </a:solidFill>
                <a:effectLst/>
                <a:latin typeface="+mn-lt"/>
                <a:ea typeface="+mn-ea"/>
                <a:cs typeface="+mn-cs"/>
              </a:rPr>
              <a:t>D- Continual MAML: starts with priors from MAML with no need for storage of encountered tasks and applies kind of online MAML where meta-parameters are updated as necessary. Initial performance on new tasks is probably poorer (and less efficient) than in case where pre-training has already been done on skills (depending on what tasks were used to acquire the MAML prior). </a:t>
            </a:r>
          </a:p>
          <a:p>
            <a:pPr marL="0" indent="0">
              <a:buFont typeface="Arial" panose="020B0604020202020204" pitchFamily="34" charset="0"/>
              <a:buNone/>
            </a:pPr>
            <a:r>
              <a:rPr lang="en-GB" sz="1200" kern="1200" dirty="0">
                <a:solidFill>
                  <a:schemeClr val="tx1"/>
                </a:solidFill>
                <a:effectLst/>
                <a:latin typeface="+mn-lt"/>
                <a:ea typeface="+mn-ea"/>
                <a:cs typeface="+mn-cs"/>
              </a:rPr>
              <a:t>E- </a:t>
            </a:r>
            <a:r>
              <a:rPr lang="en-GB" sz="1200" kern="1200" dirty="0" err="1">
                <a:solidFill>
                  <a:schemeClr val="tx1"/>
                </a:solidFill>
                <a:effectLst/>
                <a:latin typeface="+mn-lt"/>
                <a:ea typeface="+mn-ea"/>
                <a:cs typeface="+mn-cs"/>
              </a:rPr>
              <a:t>MOLe</a:t>
            </a:r>
            <a:r>
              <a:rPr lang="en-GB" sz="1200" kern="1200" dirty="0">
                <a:solidFill>
                  <a:schemeClr val="tx1"/>
                </a:solidFill>
                <a:effectLst/>
                <a:latin typeface="+mn-lt"/>
                <a:ea typeface="+mn-ea"/>
                <a:cs typeface="+mn-cs"/>
              </a:rPr>
              <a:t>: starts with a prior (on model-parameters) obtained from MAML then learns online a mixture of NNs each representing a dynamics model for each of the identified tasks (new tasks/models are added to the mixture as necessary, otherwise the corresponding existing model is adapted to the current task). </a:t>
            </a:r>
            <a:r>
              <a:rPr lang="en-GB" sz="1200" b="0" i="0" kern="1200" dirty="0">
                <a:solidFill>
                  <a:schemeClr val="tx1"/>
                </a:solidFill>
                <a:effectLst/>
                <a:latin typeface="+mn-lt"/>
                <a:ea typeface="+mn-ea"/>
                <a:cs typeface="+mn-cs"/>
              </a:rPr>
              <a:t>the size of the ensemble grows over time and is unbounded, hence can become memory-consuming when there are many tasks. </a:t>
            </a:r>
            <a:br>
              <a:rPr lang="en-GB" dirty="0"/>
            </a:b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23B2B5-E1A6-4589-B6BB-90D2A45F90E4}" type="slidenum">
              <a:rPr lang="en-GB" smtClean="0"/>
              <a:t>4</a:t>
            </a:fld>
            <a:endParaRPr lang="en-GB"/>
          </a:p>
        </p:txBody>
      </p:sp>
    </p:spTree>
    <p:extLst>
      <p:ext uri="{BB962C8B-B14F-4D97-AF65-F5344CB8AC3E}">
        <p14:creationId xmlns:p14="http://schemas.microsoft.com/office/powerpoint/2010/main" val="24023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304B-0617-4963-99B7-91B74E084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0F6CDE-0765-4596-B363-4870C8D373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66F1BD-4749-416D-827B-F1780B9B749A}"/>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A8F7FE35-13AF-4B3A-965C-ED3D82F383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564A9-6346-44DE-8F7E-9735E91FC8AD}"/>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198263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CDD7-BB1F-4CE2-9B3C-A5B3AC1E08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118E1A-4B06-45A0-903C-1428B9C86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07D89F-6CCB-4102-804C-E3CEA98CF346}"/>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4812CC02-AF62-4EC9-A7A8-1B48FE2F93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36080C-BDE8-40A0-8EEF-F24C8832504D}"/>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27734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07CE9-266C-4DAE-8361-4AAD9E9B53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E62D2F-4A0E-4D45-A347-D01EAEF6A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5C8942-8FED-4D59-9EE0-6BC7ACEFBEE2}"/>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142FE8EE-8687-4D54-BFDA-6B326C95AB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855E9-3B62-4D04-81B7-64001C7108A6}"/>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195215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D7A8-F44A-4F26-9EDB-7F2B98C4B3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3D7A3-6F1C-4596-843E-F0FCFEFC2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36255-B6EE-44F0-978E-C2A9866F2113}"/>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293B5B57-7B9B-41D2-86FE-7B25721B70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6587B5-9ACB-41BE-B20A-34FC4303E5C7}"/>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84359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060C-65F4-4DDE-956B-81C8B33B5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4DA0CD-F9B5-4059-A11C-FECF972E8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C1C7E-A8E9-404B-83E9-3947DD7A4F13}"/>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24F6FFC1-A63E-4D7D-A08E-F5F489938B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D4B16E-0E33-429E-B158-4ACBCDA3E9CA}"/>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382752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D090-EA2F-4C9E-A131-259AC132CB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9A1DF8-4EA1-406D-8D73-836D4B54B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1F0B9F-9BAA-4801-B49C-360723F33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EDB10C-6D8B-40D7-9C10-EB796F8D96B4}"/>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6" name="Footer Placeholder 5">
            <a:extLst>
              <a:ext uri="{FF2B5EF4-FFF2-40B4-BE49-F238E27FC236}">
                <a16:creationId xmlns:a16="http://schemas.microsoft.com/office/drawing/2014/main" id="{77C3A758-9934-43AC-90D7-7A9F80A992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74B9AD-4D4C-46D4-BBE4-AADE3C04C694}"/>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52746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DFA-7271-4270-9609-51161552BD9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75A5DA-DFCF-4A97-BE48-8E10C3D30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05EF0-4D8C-4FE3-9116-1243EEF85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01CF68-F2E7-4FB8-B0AA-8B6A60466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8AEA9-4AE5-4AFD-B8C6-2575E455D9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D6FFAD-9D2E-40C0-9C71-F681803E1B30}"/>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8" name="Footer Placeholder 7">
            <a:extLst>
              <a:ext uri="{FF2B5EF4-FFF2-40B4-BE49-F238E27FC236}">
                <a16:creationId xmlns:a16="http://schemas.microsoft.com/office/drawing/2014/main" id="{D4A1F2E9-AD85-414B-BFC8-A87CE64F06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930494-5668-492E-A612-7D955941D113}"/>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34129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13A4-35C0-4FC3-9ACC-36C5F890B9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A64ACF-9FA4-4900-894A-67E194F2B016}"/>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4" name="Footer Placeholder 3">
            <a:extLst>
              <a:ext uri="{FF2B5EF4-FFF2-40B4-BE49-F238E27FC236}">
                <a16:creationId xmlns:a16="http://schemas.microsoft.com/office/drawing/2014/main" id="{84825E76-BB95-459A-871C-F880821FEB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3522BE6-A0EA-4482-B11A-41C34ADDFC7C}"/>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168850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EFAA1-5554-473D-ACFB-77C39DF4E8D5}"/>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3" name="Footer Placeholder 2">
            <a:extLst>
              <a:ext uri="{FF2B5EF4-FFF2-40B4-BE49-F238E27FC236}">
                <a16:creationId xmlns:a16="http://schemas.microsoft.com/office/drawing/2014/main" id="{9599E83F-E3EE-472F-8CD8-99F6B04C36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A1B6EE-0337-4507-8915-DC422CDE99F1}"/>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136959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CA7B-0033-4E55-B36E-BB7C65985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F5A4F7-1095-4CA3-ABA6-3BCB0349B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EB28FF-03E9-4312-818F-C342B88ED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3EC96-F350-46D8-8966-E38B7641F673}"/>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6" name="Footer Placeholder 5">
            <a:extLst>
              <a:ext uri="{FF2B5EF4-FFF2-40B4-BE49-F238E27FC236}">
                <a16:creationId xmlns:a16="http://schemas.microsoft.com/office/drawing/2014/main" id="{4E1EF49C-2785-47FA-94BB-06E970F1A9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9F6D9F-7722-479C-B40F-F6AD3F890BC3}"/>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333665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684E-C394-43F9-8098-7D71FFE79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A472B7-3E51-4594-AFC7-81A7621FE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B25AAA-0402-4C37-B1EB-FF07A483C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1A665-8CD4-45A7-9140-BD1D8BEDD695}"/>
              </a:ext>
            </a:extLst>
          </p:cNvPr>
          <p:cNvSpPr>
            <a:spLocks noGrp="1"/>
          </p:cNvSpPr>
          <p:nvPr>
            <p:ph type="dt" sz="half" idx="10"/>
          </p:nvPr>
        </p:nvSpPr>
        <p:spPr/>
        <p:txBody>
          <a:bodyPr/>
          <a:lstStyle/>
          <a:p>
            <a:fld id="{83F455EC-2FC6-4A14-9F70-16F14E2795E5}" type="datetimeFigureOut">
              <a:rPr lang="en-GB" smtClean="0"/>
              <a:t>01/12/2021</a:t>
            </a:fld>
            <a:endParaRPr lang="en-GB"/>
          </a:p>
        </p:txBody>
      </p:sp>
      <p:sp>
        <p:nvSpPr>
          <p:cNvPr id="6" name="Footer Placeholder 5">
            <a:extLst>
              <a:ext uri="{FF2B5EF4-FFF2-40B4-BE49-F238E27FC236}">
                <a16:creationId xmlns:a16="http://schemas.microsoft.com/office/drawing/2014/main" id="{82184D61-6A18-4EDB-AB68-B02F7A4A29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B3B01-E84A-46BC-A417-1BE4A71CD715}"/>
              </a:ext>
            </a:extLst>
          </p:cNvPr>
          <p:cNvSpPr>
            <a:spLocks noGrp="1"/>
          </p:cNvSpPr>
          <p:nvPr>
            <p:ph type="sldNum" sz="quarter" idx="12"/>
          </p:nvPr>
        </p:nvSpPr>
        <p:spPr/>
        <p:txBody>
          <a:bodyPr/>
          <a:lstStyle/>
          <a:p>
            <a:fld id="{1775FD7B-F89B-4BCB-994C-17D940B33251}" type="slidenum">
              <a:rPr lang="en-GB" smtClean="0"/>
              <a:t>‹#›</a:t>
            </a:fld>
            <a:endParaRPr lang="en-GB"/>
          </a:p>
        </p:txBody>
      </p:sp>
    </p:spTree>
    <p:extLst>
      <p:ext uri="{BB962C8B-B14F-4D97-AF65-F5344CB8AC3E}">
        <p14:creationId xmlns:p14="http://schemas.microsoft.com/office/powerpoint/2010/main" val="324181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F467-84AE-456C-AD47-FDF9FCD06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28B6DB-D23B-447F-8450-5B39E2665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A2A3AD-BFCD-4D48-A658-AB8E1F809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455EC-2FC6-4A14-9F70-16F14E2795E5}" type="datetimeFigureOut">
              <a:rPr lang="en-GB" smtClean="0"/>
              <a:t>01/12/2021</a:t>
            </a:fld>
            <a:endParaRPr lang="en-GB"/>
          </a:p>
        </p:txBody>
      </p:sp>
      <p:sp>
        <p:nvSpPr>
          <p:cNvPr id="5" name="Footer Placeholder 4">
            <a:extLst>
              <a:ext uri="{FF2B5EF4-FFF2-40B4-BE49-F238E27FC236}">
                <a16:creationId xmlns:a16="http://schemas.microsoft.com/office/drawing/2014/main" id="{D72206B2-2610-4361-A211-368D970DA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61B4D4-4E6B-4318-B849-B3B52B55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5FD7B-F89B-4BCB-994C-17D940B33251}" type="slidenum">
              <a:rPr lang="en-GB" smtClean="0"/>
              <a:t>‹#›</a:t>
            </a:fld>
            <a:endParaRPr lang="en-GB"/>
          </a:p>
        </p:txBody>
      </p:sp>
    </p:spTree>
    <p:extLst>
      <p:ext uri="{BB962C8B-B14F-4D97-AF65-F5344CB8AC3E}">
        <p14:creationId xmlns:p14="http://schemas.microsoft.com/office/powerpoint/2010/main" val="393518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3738603684"/>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pPr algn="ctr"/>
                          <a:r>
                            <a:rPr lang="en-US" sz="1100" dirty="0"/>
                            <a:t>Changing Rewards</a:t>
                          </a:r>
                        </a:p>
                        <a:p>
                          <a:pPr algn="ct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i="1" kern="1200" smtClean="0">
                                    <a:solidFill>
                                      <a:schemeClr val="tx1"/>
                                    </a:solidFill>
                                    <a:effectLst/>
                                    <a:latin typeface="Cambria Math" panose="02040503050406030204" pitchFamily="18" charset="0"/>
                                    <a:ea typeface="+mn-ea"/>
                                    <a:cs typeface="+mn-cs"/>
                                  </a:rPr>
                                  <m:t>𝑟</m:t>
                                </m:r>
                                <m:r>
                                  <a:rPr lang="en-GB" sz="1100" i="1" kern="1200" smtClean="0">
                                    <a:solidFill>
                                      <a:schemeClr val="tx1"/>
                                    </a:solidFill>
                                    <a:effectLst/>
                                    <a:latin typeface="Cambria Math" panose="02040503050406030204" pitchFamily="18" charset="0"/>
                                    <a:ea typeface="+mn-ea"/>
                                    <a:cs typeface="+mn-cs"/>
                                  </a:rPr>
                                  <m:t>(</m:t>
                                </m:r>
                                <m:sSup>
                                  <m:sSupPr>
                                    <m:ctrlPr>
                                      <a:rPr lang="en-GB" sz="1100" i="1" kern="1200">
                                        <a:solidFill>
                                          <a:schemeClr val="tx1"/>
                                        </a:solidFill>
                                        <a:effectLst/>
                                        <a:latin typeface="Cambria Math" panose="02040503050406030204" pitchFamily="18" charset="0"/>
                                        <a:ea typeface="+mn-ea"/>
                                        <a:cs typeface="+mn-cs"/>
                                      </a:rPr>
                                    </m:ctrlPr>
                                  </m:sSupPr>
                                  <m:e>
                                    <m:r>
                                      <a:rPr lang="en-GB" sz="1100" i="1" kern="1200">
                                        <a:solidFill>
                                          <a:schemeClr val="tx1"/>
                                        </a:solidFill>
                                        <a:effectLst/>
                                        <a:latin typeface="Cambria Math" panose="02040503050406030204" pitchFamily="18" charset="0"/>
                                        <a:ea typeface="+mn-ea"/>
                                        <a:cs typeface="+mn-cs"/>
                                      </a:rPr>
                                      <m:t>𝑠</m:t>
                                    </m:r>
                                  </m:e>
                                  <m:sup>
                                    <m:r>
                                      <a:rPr lang="en-GB" sz="1100" i="1" kern="1200">
                                        <a:solidFill>
                                          <a:schemeClr val="tx1"/>
                                        </a:solidFill>
                                        <a:effectLst/>
                                        <a:latin typeface="Cambria Math" panose="02040503050406030204" pitchFamily="18" charset="0"/>
                                        <a:ea typeface="+mn-ea"/>
                                        <a:cs typeface="+mn-cs"/>
                                      </a:rPr>
                                      <m:t>′</m:t>
                                    </m:r>
                                  </m:sup>
                                </m:sSup>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𝑎</m:t>
                                </m:r>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𝑠</m:t>
                                </m:r>
                                <m:r>
                                  <a:rPr lang="en-GB" sz="1100" i="1" kern="1200">
                                    <a:solidFill>
                                      <a:schemeClr val="tx1"/>
                                    </a:solidFill>
                                    <a:effectLst/>
                                    <a:latin typeface="Cambria Math" panose="02040503050406030204" pitchFamily="18" charset="0"/>
                                    <a:ea typeface="+mn-ea"/>
                                    <a:cs typeface="+mn-cs"/>
                                  </a:rPr>
                                  <m:t>)</m:t>
                                </m:r>
                              </m:oMath>
                            </m:oMathPara>
                          </a14:m>
                          <a:endParaRPr lang="en-GB"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Changing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Environment (Dynamics)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a:t>
                          </a:r>
                          <a14:m>
                            <m:oMath xmlns:m="http://schemas.openxmlformats.org/officeDocument/2006/math">
                              <m:r>
                                <a:rPr lang="en-GB" sz="1100" i="1" kern="1200">
                                  <a:solidFill>
                                    <a:schemeClr val="tx1"/>
                                  </a:solidFill>
                                  <a:effectLst/>
                                  <a:latin typeface="+mn-lt"/>
                                  <a:ea typeface="+mn-ea"/>
                                  <a:cs typeface="+mn-cs"/>
                                </a:rPr>
                                <m:t>𝒮</m:t>
                              </m:r>
                              <m:r>
                                <a:rPr lang="en-GB" sz="1100" i="1" kern="1200">
                                  <a:solidFill>
                                    <a:schemeClr val="tx1"/>
                                  </a:solidFill>
                                  <a:effectLst/>
                                  <a:latin typeface="+mn-lt"/>
                                  <a:ea typeface="+mn-ea"/>
                                  <a:cs typeface="+mn-cs"/>
                                </a:rPr>
                                <m:t>,</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𝒜</m:t>
                              </m:r>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b>
                                    <m:sSubPr>
                                      <m:ctrlPr>
                                        <a:rPr lang="en-GB" sz="1100" i="1" kern="1200">
                                          <a:solidFill>
                                            <a:schemeClr val="tx1"/>
                                          </a:solidFill>
                                          <a:effectLst/>
                                          <a:latin typeface="+mn-lt"/>
                                          <a:ea typeface="+mn-ea"/>
                                          <a:cs typeface="+mn-cs"/>
                                        </a:rPr>
                                      </m:ctrlPr>
                                    </m:sSubPr>
                                    <m:e>
                                      <m:r>
                                        <a:rPr lang="en-GB" sz="1100" i="1" kern="1200">
                                          <a:solidFill>
                                            <a:schemeClr val="tx1"/>
                                          </a:solidFill>
                                          <a:effectLst/>
                                          <a:latin typeface="+mn-lt"/>
                                          <a:ea typeface="+mn-ea"/>
                                          <a:cs typeface="+mn-cs"/>
                                        </a:rPr>
                                        <m:t>𝑠</m:t>
                                      </m:r>
                                    </m:e>
                                    <m:sub>
                                      <m:r>
                                        <a:rPr lang="en-GB" sz="1100" i="1" kern="1200">
                                          <a:solidFill>
                                            <a:schemeClr val="tx1"/>
                                          </a:solidFill>
                                          <a:effectLst/>
                                          <a:latin typeface="+mn-lt"/>
                                          <a:ea typeface="+mn-ea"/>
                                          <a:cs typeface="+mn-cs"/>
                                        </a:rPr>
                                        <m:t>0</m:t>
                                      </m:r>
                                    </m:sub>
                                  </m:sSub>
                                </m:e>
                              </m:d>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p>
                                    <m:sSupPr>
                                      <m:ctrlPr>
                                        <a:rPr lang="en-GB" sz="1100" i="1" kern="1200">
                                          <a:solidFill>
                                            <a:schemeClr val="tx1"/>
                                          </a:solidFill>
                                          <a:effectLst/>
                                          <a:latin typeface="+mn-lt"/>
                                          <a:ea typeface="+mn-ea"/>
                                          <a:cs typeface="+mn-cs"/>
                                        </a:rPr>
                                      </m:ctrlPr>
                                    </m:sSupPr>
                                    <m:e>
                                      <m:r>
                                        <a:rPr lang="en-GB" sz="1100" i="1" kern="1200">
                                          <a:solidFill>
                                            <a:schemeClr val="tx1"/>
                                          </a:solidFill>
                                          <a:effectLst/>
                                          <a:latin typeface="+mn-lt"/>
                                          <a:ea typeface="+mn-ea"/>
                                          <a:cs typeface="+mn-cs"/>
                                        </a:rPr>
                                        <m:t>𝑠</m:t>
                                      </m:r>
                                    </m:e>
                                    <m:sup>
                                      <m:r>
                                        <a:rPr lang="en-GB" sz="1100" i="1" kern="1200">
                                          <a:solidFill>
                                            <a:schemeClr val="tx1"/>
                                          </a:solidFill>
                                          <a:effectLst/>
                                          <a:latin typeface="+mn-lt"/>
                                          <a:ea typeface="+mn-ea"/>
                                          <a:cs typeface="+mn-cs"/>
                                        </a:rPr>
                                        <m:t>′</m:t>
                                      </m:r>
                                    </m:sup>
                                  </m:sSup>
                                </m:e>
                                <m:e>
                                  <m:r>
                                    <a:rPr lang="en-GB" sz="1100" i="1" kern="1200">
                                      <a:solidFill>
                                        <a:schemeClr val="tx1"/>
                                      </a:solidFill>
                                      <a:effectLst/>
                                      <a:latin typeface="+mn-lt"/>
                                      <a:ea typeface="+mn-ea"/>
                                      <a:cs typeface="+mn-cs"/>
                                    </a:rPr>
                                    <m:t>𝑠</m:t>
                                  </m:r>
                                  <m:r>
                                    <a:rPr lang="en-GB" sz="1100" i="1" kern="1200">
                                      <a:solidFill>
                                        <a:schemeClr val="tx1"/>
                                      </a:solidFill>
                                      <a:effectLst/>
                                      <a:latin typeface="+mn-lt"/>
                                      <a:ea typeface="+mn-ea"/>
                                      <a:cs typeface="+mn-cs"/>
                                    </a:rPr>
                                    <m:t>,</m:t>
                                  </m:r>
                                  <m:r>
                                    <a:rPr lang="en-GB" sz="1100" i="1" kern="1200">
                                      <a:solidFill>
                                        <a:schemeClr val="tx1"/>
                                      </a:solidFill>
                                      <a:effectLst/>
                                      <a:latin typeface="+mn-lt"/>
                                      <a:ea typeface="+mn-ea"/>
                                      <a:cs typeface="+mn-cs"/>
                                    </a:rPr>
                                    <m:t>𝑎</m:t>
                                  </m:r>
                                </m:e>
                              </m:d>
                              <m:r>
                                <a:rPr lang="en-GB" sz="1100" i="1" kern="1200">
                                  <a:solidFill>
                                    <a:schemeClr val="tx1"/>
                                  </a:solidFill>
                                  <a:effectLst/>
                                  <a:latin typeface="+mn-lt"/>
                                  <a:ea typeface="+mn-ea"/>
                                  <a:cs typeface="+mn-cs"/>
                                </a:rPr>
                                <m:t>}</m:t>
                              </m:r>
                            </m:oMath>
                          </a14:m>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Choice>
        <mc:Fallback>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3738603684"/>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92" r="-1201299" b="-98848"/>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01754" r="-1201299" b="-390"/>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Fallback>
      </mc:AlternateContent>
      <p:pic>
        <p:nvPicPr>
          <p:cNvPr id="6" name="Picture 5" descr="Diagram&#10;&#10;Description automatically generated">
            <a:extLst>
              <a:ext uri="{FF2B5EF4-FFF2-40B4-BE49-F238E27FC236}">
                <a16:creationId xmlns:a16="http://schemas.microsoft.com/office/drawing/2014/main" id="{252CA70A-9CFC-4DB4-A4AB-4434FC6FF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266" y="1542778"/>
            <a:ext cx="8348912" cy="1795678"/>
          </a:xfrm>
          <a:prstGeom prst="rect">
            <a:avLst/>
          </a:prstGeom>
        </p:spPr>
      </p:pic>
      <p:grpSp>
        <p:nvGrpSpPr>
          <p:cNvPr id="10" name="Group 9">
            <a:extLst>
              <a:ext uri="{FF2B5EF4-FFF2-40B4-BE49-F238E27FC236}">
                <a16:creationId xmlns:a16="http://schemas.microsoft.com/office/drawing/2014/main" id="{BCC0BE75-844B-492B-B3E9-D3DC9419CF4F}"/>
              </a:ext>
            </a:extLst>
          </p:cNvPr>
          <p:cNvGrpSpPr/>
          <p:nvPr/>
        </p:nvGrpSpPr>
        <p:grpSpPr>
          <a:xfrm>
            <a:off x="1472614" y="4481878"/>
            <a:ext cx="9661813" cy="1919036"/>
            <a:chOff x="1472614" y="4481878"/>
            <a:chExt cx="9661813" cy="1919036"/>
          </a:xfrm>
        </p:grpSpPr>
        <p:pic>
          <p:nvPicPr>
            <p:cNvPr id="20" name="Picture 19">
              <a:extLst>
                <a:ext uri="{FF2B5EF4-FFF2-40B4-BE49-F238E27FC236}">
                  <a16:creationId xmlns:a16="http://schemas.microsoft.com/office/drawing/2014/main" id="{CDC99CF0-0955-452C-A333-4C747E6D10CB}"/>
                </a:ext>
              </a:extLst>
            </p:cNvPr>
            <p:cNvPicPr>
              <a:picLocks noChangeAspect="1"/>
            </p:cNvPicPr>
            <p:nvPr/>
          </p:nvPicPr>
          <p:blipFill>
            <a:blip r:embed="rId5">
              <a:alphaModFix amt="20000"/>
            </a:blip>
            <a:stretch>
              <a:fillRect/>
            </a:stretch>
          </p:blipFill>
          <p:spPr>
            <a:xfrm>
              <a:off x="1472614" y="4481878"/>
              <a:ext cx="9661813" cy="1919036"/>
            </a:xfrm>
            <a:prstGeom prst="rect">
              <a:avLst/>
            </a:prstGeom>
            <a:ln>
              <a:noFill/>
            </a:ln>
          </p:spPr>
        </p:pic>
        <p:pic>
          <p:nvPicPr>
            <p:cNvPr id="21" name="Picture 20">
              <a:extLst>
                <a:ext uri="{FF2B5EF4-FFF2-40B4-BE49-F238E27FC236}">
                  <a16:creationId xmlns:a16="http://schemas.microsoft.com/office/drawing/2014/main" id="{550FDBAF-C5FD-4182-89AC-1F5D0224E620}"/>
                </a:ext>
              </a:extLst>
            </p:cNvPr>
            <p:cNvPicPr>
              <a:picLocks noChangeAspect="1"/>
            </p:cNvPicPr>
            <p:nvPr/>
          </p:nvPicPr>
          <p:blipFill>
            <a:blip r:embed="rId6"/>
            <a:stretch>
              <a:fillRect/>
            </a:stretch>
          </p:blipFill>
          <p:spPr>
            <a:xfrm>
              <a:off x="3311441" y="4743885"/>
              <a:ext cx="1768551" cy="400183"/>
            </a:xfrm>
            <a:prstGeom prst="rect">
              <a:avLst/>
            </a:prstGeom>
          </p:spPr>
        </p:pic>
      </p:grpSp>
      <p:sp>
        <p:nvSpPr>
          <p:cNvPr id="39" name="TextBox 38">
            <a:extLst>
              <a:ext uri="{FF2B5EF4-FFF2-40B4-BE49-F238E27FC236}">
                <a16:creationId xmlns:a16="http://schemas.microsoft.com/office/drawing/2014/main" id="{CE73D1AA-309C-40E2-8605-B35BFDB19E67}"/>
              </a:ext>
            </a:extLst>
          </p:cNvPr>
          <p:cNvSpPr txBox="1"/>
          <p:nvPr/>
        </p:nvSpPr>
        <p:spPr>
          <a:xfrm>
            <a:off x="0" y="108084"/>
            <a:ext cx="1937710" cy="369332"/>
          </a:xfrm>
          <a:prstGeom prst="rect">
            <a:avLst/>
          </a:prstGeom>
          <a:noFill/>
        </p:spPr>
        <p:txBody>
          <a:bodyPr wrap="none" rtlCol="0">
            <a:spAutoFit/>
          </a:bodyPr>
          <a:lstStyle/>
          <a:p>
            <a:r>
              <a:rPr lang="en-US" u="sng" dirty="0"/>
              <a:t>Current Landscape</a:t>
            </a:r>
            <a:endParaRPr lang="en-GB" u="sng" dirty="0"/>
          </a:p>
        </p:txBody>
      </p:sp>
      <p:grpSp>
        <p:nvGrpSpPr>
          <p:cNvPr id="9" name="Group 8">
            <a:extLst>
              <a:ext uri="{FF2B5EF4-FFF2-40B4-BE49-F238E27FC236}">
                <a16:creationId xmlns:a16="http://schemas.microsoft.com/office/drawing/2014/main" id="{52237C3D-E417-4B80-BAA5-B8E158727DEB}"/>
              </a:ext>
            </a:extLst>
          </p:cNvPr>
          <p:cNvGrpSpPr/>
          <p:nvPr/>
        </p:nvGrpSpPr>
        <p:grpSpPr>
          <a:xfrm>
            <a:off x="10158161" y="1092068"/>
            <a:ext cx="1705760" cy="2454442"/>
            <a:chOff x="10158161" y="1092068"/>
            <a:chExt cx="1705760" cy="2454442"/>
          </a:xfrm>
        </p:grpSpPr>
        <p:sp>
          <p:nvSpPr>
            <p:cNvPr id="19" name="Right Brace 18">
              <a:extLst>
                <a:ext uri="{FF2B5EF4-FFF2-40B4-BE49-F238E27FC236}">
                  <a16:creationId xmlns:a16="http://schemas.microsoft.com/office/drawing/2014/main" id="{73B05B7A-154F-4401-84CC-BA69B5E666A1}"/>
                </a:ext>
              </a:extLst>
            </p:cNvPr>
            <p:cNvSpPr/>
            <p:nvPr/>
          </p:nvSpPr>
          <p:spPr>
            <a:xfrm>
              <a:off x="10158161" y="1092068"/>
              <a:ext cx="408573" cy="24544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TextBox 39">
              <a:extLst>
                <a:ext uri="{FF2B5EF4-FFF2-40B4-BE49-F238E27FC236}">
                  <a16:creationId xmlns:a16="http://schemas.microsoft.com/office/drawing/2014/main" id="{16099CEB-F4D0-40CC-BEDD-AF744298EF7F}"/>
                </a:ext>
              </a:extLst>
            </p:cNvPr>
            <p:cNvSpPr txBox="1"/>
            <p:nvPr/>
          </p:nvSpPr>
          <p:spPr>
            <a:xfrm>
              <a:off x="10623666" y="1934568"/>
              <a:ext cx="1240255" cy="769441"/>
            </a:xfrm>
            <a:prstGeom prst="rect">
              <a:avLst/>
            </a:prstGeom>
            <a:noFill/>
            <a:ln>
              <a:solidFill>
                <a:srgbClr val="FF0000"/>
              </a:solidFill>
            </a:ln>
          </p:spPr>
          <p:txBody>
            <a:bodyPr wrap="square" rtlCol="0">
              <a:spAutoFit/>
            </a:bodyPr>
            <a:lstStyle/>
            <a:p>
              <a:r>
                <a:rPr lang="en-GB" sz="1100" dirty="0">
                  <a:solidFill>
                    <a:srgbClr val="FF0000"/>
                  </a:solidFill>
                </a:rPr>
                <a:t>Unsupervised Meta-Learning for Reinforcement Learning</a:t>
              </a:r>
            </a:p>
          </p:txBody>
        </p:sp>
      </p:grpSp>
      <p:grpSp>
        <p:nvGrpSpPr>
          <p:cNvPr id="8" name="Group 7">
            <a:extLst>
              <a:ext uri="{FF2B5EF4-FFF2-40B4-BE49-F238E27FC236}">
                <a16:creationId xmlns:a16="http://schemas.microsoft.com/office/drawing/2014/main" id="{2DF59999-6EC0-4FFA-B815-352231E1B716}"/>
              </a:ext>
            </a:extLst>
          </p:cNvPr>
          <p:cNvGrpSpPr/>
          <p:nvPr/>
        </p:nvGrpSpPr>
        <p:grpSpPr>
          <a:xfrm>
            <a:off x="2919827" y="855783"/>
            <a:ext cx="1692278" cy="1258049"/>
            <a:chOff x="2919827" y="855783"/>
            <a:chExt cx="1692278" cy="1258049"/>
          </a:xfrm>
        </p:grpSpPr>
        <p:sp>
          <p:nvSpPr>
            <p:cNvPr id="12" name="Oval 11">
              <a:extLst>
                <a:ext uri="{FF2B5EF4-FFF2-40B4-BE49-F238E27FC236}">
                  <a16:creationId xmlns:a16="http://schemas.microsoft.com/office/drawing/2014/main" id="{04CC4670-AB2E-4B03-8945-8687D71DA0DB}"/>
                </a:ext>
              </a:extLst>
            </p:cNvPr>
            <p:cNvSpPr/>
            <p:nvPr/>
          </p:nvSpPr>
          <p:spPr>
            <a:xfrm>
              <a:off x="3713747" y="1560806"/>
              <a:ext cx="898358"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F58E8826-5DF8-49F9-A10A-3C829358AA8A}"/>
                </a:ext>
              </a:extLst>
            </p:cNvPr>
            <p:cNvCxnSpPr>
              <a:cxnSpLocks/>
              <a:stCxn id="12" idx="1"/>
              <a:endCxn id="41" idx="2"/>
            </p:cNvCxnSpPr>
            <p:nvPr/>
          </p:nvCxnSpPr>
          <p:spPr>
            <a:xfrm flipH="1" flipV="1">
              <a:off x="3280663" y="1286670"/>
              <a:ext cx="564645" cy="355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2AA12E5-411E-43A8-8B47-FA86020BB03E}"/>
                </a:ext>
              </a:extLst>
            </p:cNvPr>
            <p:cNvSpPr txBox="1"/>
            <p:nvPr/>
          </p:nvSpPr>
          <p:spPr>
            <a:xfrm>
              <a:off x="2919827" y="855783"/>
              <a:ext cx="721672"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DIAYN</a:t>
              </a:r>
            </a:p>
            <a:p>
              <a:pPr marL="171450" indent="-171450">
                <a:buFont typeface="Arial" panose="020B0604020202020204" pitchFamily="34" charset="0"/>
                <a:buChar char="•"/>
              </a:pPr>
              <a:r>
                <a:rPr lang="en-US" sz="1100" dirty="0">
                  <a:solidFill>
                    <a:srgbClr val="FF0000"/>
                  </a:solidFill>
                </a:rPr>
                <a:t>DADS</a:t>
              </a:r>
              <a:endParaRPr lang="en-GB" sz="1100" dirty="0">
                <a:solidFill>
                  <a:srgbClr val="FF0000"/>
                </a:solidFill>
              </a:endParaRPr>
            </a:p>
          </p:txBody>
        </p:sp>
      </p:grpSp>
      <p:grpSp>
        <p:nvGrpSpPr>
          <p:cNvPr id="5" name="Group 4">
            <a:extLst>
              <a:ext uri="{FF2B5EF4-FFF2-40B4-BE49-F238E27FC236}">
                <a16:creationId xmlns:a16="http://schemas.microsoft.com/office/drawing/2014/main" id="{B5C5E841-3853-4707-94E1-C4F3D0820274}"/>
              </a:ext>
            </a:extLst>
          </p:cNvPr>
          <p:cNvGrpSpPr/>
          <p:nvPr/>
        </p:nvGrpSpPr>
        <p:grpSpPr>
          <a:xfrm>
            <a:off x="4904624" y="992568"/>
            <a:ext cx="1938085" cy="1121264"/>
            <a:chOff x="4904624" y="992568"/>
            <a:chExt cx="1938085" cy="1121264"/>
          </a:xfrm>
        </p:grpSpPr>
        <p:sp>
          <p:nvSpPr>
            <p:cNvPr id="11" name="Oval 10">
              <a:extLst>
                <a:ext uri="{FF2B5EF4-FFF2-40B4-BE49-F238E27FC236}">
                  <a16:creationId xmlns:a16="http://schemas.microsoft.com/office/drawing/2014/main" id="{B709D848-863A-44DA-8FEF-AE1B8C2380C4}"/>
                </a:ext>
              </a:extLst>
            </p:cNvPr>
            <p:cNvSpPr/>
            <p:nvPr/>
          </p:nvSpPr>
          <p:spPr>
            <a:xfrm>
              <a:off x="4904624" y="1560806"/>
              <a:ext cx="653965"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18E5D511-0A78-4A27-B332-07D7E4622304}"/>
                </a:ext>
              </a:extLst>
            </p:cNvPr>
            <p:cNvCxnSpPr>
              <a:cxnSpLocks/>
              <a:stCxn id="11" idx="7"/>
              <a:endCxn id="50" idx="2"/>
            </p:cNvCxnSpPr>
            <p:nvPr/>
          </p:nvCxnSpPr>
          <p:spPr>
            <a:xfrm flipV="1">
              <a:off x="5462818" y="1254178"/>
              <a:ext cx="529338" cy="38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DD2BEAE-1952-43B0-9EA9-1EA6F3F0BE56}"/>
                </a:ext>
              </a:extLst>
            </p:cNvPr>
            <p:cNvSpPr txBox="1"/>
            <p:nvPr/>
          </p:nvSpPr>
          <p:spPr>
            <a:xfrm>
              <a:off x="5141602" y="992568"/>
              <a:ext cx="1701107"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 </a:t>
              </a:r>
              <a:r>
                <a:rPr lang="en-US" sz="1100" dirty="0">
                  <a:solidFill>
                    <a:srgbClr val="FF0000"/>
                  </a:solidFill>
                </a:rPr>
                <a:t>MAML, </a:t>
              </a:r>
              <a:r>
                <a:rPr lang="en-US" sz="1100" dirty="0" err="1">
                  <a:solidFill>
                    <a:srgbClr val="FF0000"/>
                  </a:solidFill>
                </a:rPr>
                <a:t>etc</a:t>
              </a:r>
              <a:endParaRPr lang="en-GB" sz="1100" dirty="0">
                <a:solidFill>
                  <a:srgbClr val="FF0000"/>
                </a:solidFill>
              </a:endParaRPr>
            </a:p>
          </p:txBody>
        </p:sp>
      </p:grpSp>
      <p:grpSp>
        <p:nvGrpSpPr>
          <p:cNvPr id="13" name="Group 12">
            <a:extLst>
              <a:ext uri="{FF2B5EF4-FFF2-40B4-BE49-F238E27FC236}">
                <a16:creationId xmlns:a16="http://schemas.microsoft.com/office/drawing/2014/main" id="{80CD3461-5525-4D0E-ACA0-9CF6905CB97E}"/>
              </a:ext>
            </a:extLst>
          </p:cNvPr>
          <p:cNvGrpSpPr/>
          <p:nvPr/>
        </p:nvGrpSpPr>
        <p:grpSpPr>
          <a:xfrm>
            <a:off x="4483770" y="3907726"/>
            <a:ext cx="2166053" cy="1257615"/>
            <a:chOff x="4483770" y="3907726"/>
            <a:chExt cx="2166053" cy="1257615"/>
          </a:xfrm>
        </p:grpSpPr>
        <p:sp>
          <p:nvSpPr>
            <p:cNvPr id="22" name="Oval 21">
              <a:extLst>
                <a:ext uri="{FF2B5EF4-FFF2-40B4-BE49-F238E27FC236}">
                  <a16:creationId xmlns:a16="http://schemas.microsoft.com/office/drawing/2014/main" id="{E4B33B7A-BB35-453D-83F4-B6ED39FF014B}"/>
                </a:ext>
              </a:extLst>
            </p:cNvPr>
            <p:cNvSpPr/>
            <p:nvPr/>
          </p:nvSpPr>
          <p:spPr>
            <a:xfrm>
              <a:off x="4483770" y="4684511"/>
              <a:ext cx="625642"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18FB063-55BC-4414-9F45-D04528AF77C0}"/>
                </a:ext>
              </a:extLst>
            </p:cNvPr>
            <p:cNvCxnSpPr>
              <a:cxnSpLocks/>
              <a:stCxn id="22" idx="0"/>
              <a:endCxn id="54" idx="2"/>
            </p:cNvCxnSpPr>
            <p:nvPr/>
          </p:nvCxnSpPr>
          <p:spPr>
            <a:xfrm flipV="1">
              <a:off x="4796591" y="4338613"/>
              <a:ext cx="857607" cy="345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1FC7ABF-5CD3-49BA-94CD-E8F480A4285B}"/>
                </a:ext>
              </a:extLst>
            </p:cNvPr>
            <p:cNvSpPr txBox="1"/>
            <p:nvPr/>
          </p:nvSpPr>
          <p:spPr>
            <a:xfrm>
              <a:off x="4658572" y="3907726"/>
              <a:ext cx="1991251"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a:t>
              </a:r>
              <a:r>
                <a:rPr lang="en-US" sz="1100" dirty="0">
                  <a:solidFill>
                    <a:srgbClr val="FF0000"/>
                  </a:solidFill>
                </a:rPr>
                <a:t>: MB-MPO</a:t>
              </a:r>
            </a:p>
            <a:p>
              <a:pPr marL="171450" indent="-171450">
                <a:buFont typeface="Arial" panose="020B0604020202020204" pitchFamily="34" charset="0"/>
                <a:buChar char="•"/>
              </a:pPr>
              <a:r>
                <a:rPr lang="en-US" sz="1100" u="sng" dirty="0">
                  <a:solidFill>
                    <a:srgbClr val="FF0000"/>
                  </a:solidFill>
                </a:rPr>
                <a:t>Model-based:</a:t>
              </a:r>
              <a:r>
                <a:rPr lang="en-US" sz="1100" dirty="0">
                  <a:solidFill>
                    <a:srgbClr val="FF0000"/>
                  </a:solidFill>
                </a:rPr>
                <a:t> </a:t>
              </a:r>
              <a:r>
                <a:rPr lang="en-GB" sz="1100" dirty="0" err="1">
                  <a:solidFill>
                    <a:srgbClr val="FF0000"/>
                  </a:solidFill>
                </a:rPr>
                <a:t>GrBAL</a:t>
              </a:r>
              <a:r>
                <a:rPr lang="en-GB" sz="1100" dirty="0">
                  <a:solidFill>
                    <a:srgbClr val="FF0000"/>
                  </a:solidFill>
                </a:rPr>
                <a:t>/</a:t>
              </a:r>
              <a:r>
                <a:rPr lang="en-GB" sz="1100" dirty="0" err="1">
                  <a:solidFill>
                    <a:srgbClr val="FF0000"/>
                  </a:solidFill>
                </a:rPr>
                <a:t>ReBAL</a:t>
              </a:r>
              <a:r>
                <a:rPr lang="en-GB" sz="1100" dirty="0"/>
                <a:t> </a:t>
              </a:r>
              <a:endParaRPr lang="en-GB" sz="1100" dirty="0">
                <a:solidFill>
                  <a:srgbClr val="FF0000"/>
                </a:solidFill>
              </a:endParaRPr>
            </a:p>
          </p:txBody>
        </p:sp>
      </p:grpSp>
      <p:grpSp>
        <p:nvGrpSpPr>
          <p:cNvPr id="15" name="Group 14">
            <a:extLst>
              <a:ext uri="{FF2B5EF4-FFF2-40B4-BE49-F238E27FC236}">
                <a16:creationId xmlns:a16="http://schemas.microsoft.com/office/drawing/2014/main" id="{19E037F4-A66C-4878-9ABB-41A2C0D996B1}"/>
              </a:ext>
            </a:extLst>
          </p:cNvPr>
          <p:cNvGrpSpPr/>
          <p:nvPr/>
        </p:nvGrpSpPr>
        <p:grpSpPr>
          <a:xfrm>
            <a:off x="3344405" y="3945207"/>
            <a:ext cx="900144" cy="1248709"/>
            <a:chOff x="3344405" y="3945207"/>
            <a:chExt cx="900144" cy="1248709"/>
          </a:xfrm>
        </p:grpSpPr>
        <p:sp>
          <p:nvSpPr>
            <p:cNvPr id="23" name="Oval 22">
              <a:extLst>
                <a:ext uri="{FF2B5EF4-FFF2-40B4-BE49-F238E27FC236}">
                  <a16:creationId xmlns:a16="http://schemas.microsoft.com/office/drawing/2014/main" id="{393BEF30-A3A6-427F-81EF-7A85E9F3F89E}"/>
                </a:ext>
              </a:extLst>
            </p:cNvPr>
            <p:cNvSpPr/>
            <p:nvPr/>
          </p:nvSpPr>
          <p:spPr>
            <a:xfrm>
              <a:off x="3344405" y="4713086"/>
              <a:ext cx="828046"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1997511A-C327-4CBB-8A13-9375E5E551CE}"/>
                </a:ext>
              </a:extLst>
            </p:cNvPr>
            <p:cNvCxnSpPr>
              <a:cxnSpLocks/>
              <a:stCxn id="23" idx="0"/>
              <a:endCxn id="58" idx="2"/>
            </p:cNvCxnSpPr>
            <p:nvPr/>
          </p:nvCxnSpPr>
          <p:spPr>
            <a:xfrm flipV="1">
              <a:off x="3758428" y="4206817"/>
              <a:ext cx="184596" cy="506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20B8A09-4625-44E6-929A-C0FECF3CCE48}"/>
                </a:ext>
              </a:extLst>
            </p:cNvPr>
            <p:cNvSpPr txBox="1"/>
            <p:nvPr/>
          </p:nvSpPr>
          <p:spPr>
            <a:xfrm>
              <a:off x="3641499" y="3945207"/>
              <a:ext cx="603050"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ADR</a:t>
              </a:r>
              <a:endParaRPr lang="en-GB" sz="1100" dirty="0">
                <a:solidFill>
                  <a:srgbClr val="FF0000"/>
                </a:solidFill>
              </a:endParaRPr>
            </a:p>
          </p:txBody>
        </p:sp>
      </p:grpSp>
    </p:spTree>
    <p:extLst>
      <p:ext uri="{BB962C8B-B14F-4D97-AF65-F5344CB8AC3E}">
        <p14:creationId xmlns:p14="http://schemas.microsoft.com/office/powerpoint/2010/main" val="24091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pPr algn="ctr"/>
                          <a:r>
                            <a:rPr lang="en-US" sz="1100" dirty="0"/>
                            <a:t>Changing Rewards</a:t>
                          </a:r>
                        </a:p>
                        <a:p>
                          <a:pPr algn="ct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i="1" kern="1200" smtClean="0">
                                    <a:solidFill>
                                      <a:schemeClr val="tx1"/>
                                    </a:solidFill>
                                    <a:effectLst/>
                                    <a:latin typeface="Cambria Math" panose="02040503050406030204" pitchFamily="18" charset="0"/>
                                    <a:ea typeface="+mn-ea"/>
                                    <a:cs typeface="+mn-cs"/>
                                  </a:rPr>
                                  <m:t>𝑟</m:t>
                                </m:r>
                                <m:r>
                                  <a:rPr lang="en-GB" sz="1100" i="1" kern="1200" smtClean="0">
                                    <a:solidFill>
                                      <a:schemeClr val="tx1"/>
                                    </a:solidFill>
                                    <a:effectLst/>
                                    <a:latin typeface="Cambria Math" panose="02040503050406030204" pitchFamily="18" charset="0"/>
                                    <a:ea typeface="+mn-ea"/>
                                    <a:cs typeface="+mn-cs"/>
                                  </a:rPr>
                                  <m:t>(</m:t>
                                </m:r>
                                <m:sSup>
                                  <m:sSupPr>
                                    <m:ctrlPr>
                                      <a:rPr lang="en-GB" sz="1100" i="1" kern="1200">
                                        <a:solidFill>
                                          <a:schemeClr val="tx1"/>
                                        </a:solidFill>
                                        <a:effectLst/>
                                        <a:latin typeface="Cambria Math" panose="02040503050406030204" pitchFamily="18" charset="0"/>
                                        <a:ea typeface="+mn-ea"/>
                                        <a:cs typeface="+mn-cs"/>
                                      </a:rPr>
                                    </m:ctrlPr>
                                  </m:sSupPr>
                                  <m:e>
                                    <m:r>
                                      <a:rPr lang="en-GB" sz="1100" i="1" kern="1200">
                                        <a:solidFill>
                                          <a:schemeClr val="tx1"/>
                                        </a:solidFill>
                                        <a:effectLst/>
                                        <a:latin typeface="Cambria Math" panose="02040503050406030204" pitchFamily="18" charset="0"/>
                                        <a:ea typeface="+mn-ea"/>
                                        <a:cs typeface="+mn-cs"/>
                                      </a:rPr>
                                      <m:t>𝑠</m:t>
                                    </m:r>
                                  </m:e>
                                  <m:sup>
                                    <m:r>
                                      <a:rPr lang="en-GB" sz="1100" i="1" kern="1200">
                                        <a:solidFill>
                                          <a:schemeClr val="tx1"/>
                                        </a:solidFill>
                                        <a:effectLst/>
                                        <a:latin typeface="Cambria Math" panose="02040503050406030204" pitchFamily="18" charset="0"/>
                                        <a:ea typeface="+mn-ea"/>
                                        <a:cs typeface="+mn-cs"/>
                                      </a:rPr>
                                      <m:t>′</m:t>
                                    </m:r>
                                  </m:sup>
                                </m:sSup>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𝑎</m:t>
                                </m:r>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𝑠</m:t>
                                </m:r>
                                <m:r>
                                  <a:rPr lang="en-GB" sz="1100" i="1" kern="1200">
                                    <a:solidFill>
                                      <a:schemeClr val="tx1"/>
                                    </a:solidFill>
                                    <a:effectLst/>
                                    <a:latin typeface="Cambria Math" panose="02040503050406030204" pitchFamily="18" charset="0"/>
                                    <a:ea typeface="+mn-ea"/>
                                    <a:cs typeface="+mn-cs"/>
                                  </a:rPr>
                                  <m:t>)</m:t>
                                </m:r>
                              </m:oMath>
                            </m:oMathPara>
                          </a14:m>
                          <a:endParaRPr lang="en-GB"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Changing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Environment (Dynamics)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a:t>
                          </a:r>
                          <a14:m>
                            <m:oMath xmlns:m="http://schemas.openxmlformats.org/officeDocument/2006/math">
                              <m:r>
                                <a:rPr lang="en-GB" sz="1100" i="1" kern="1200">
                                  <a:solidFill>
                                    <a:schemeClr val="tx1"/>
                                  </a:solidFill>
                                  <a:effectLst/>
                                  <a:latin typeface="+mn-lt"/>
                                  <a:ea typeface="+mn-ea"/>
                                  <a:cs typeface="+mn-cs"/>
                                </a:rPr>
                                <m:t>𝒮</m:t>
                              </m:r>
                              <m:r>
                                <a:rPr lang="en-GB" sz="1100" i="1" kern="1200">
                                  <a:solidFill>
                                    <a:schemeClr val="tx1"/>
                                  </a:solidFill>
                                  <a:effectLst/>
                                  <a:latin typeface="+mn-lt"/>
                                  <a:ea typeface="+mn-ea"/>
                                  <a:cs typeface="+mn-cs"/>
                                </a:rPr>
                                <m:t>,</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𝒜</m:t>
                              </m:r>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b>
                                    <m:sSubPr>
                                      <m:ctrlPr>
                                        <a:rPr lang="en-GB" sz="1100" i="1" kern="1200">
                                          <a:solidFill>
                                            <a:schemeClr val="tx1"/>
                                          </a:solidFill>
                                          <a:effectLst/>
                                          <a:latin typeface="+mn-lt"/>
                                          <a:ea typeface="+mn-ea"/>
                                          <a:cs typeface="+mn-cs"/>
                                        </a:rPr>
                                      </m:ctrlPr>
                                    </m:sSubPr>
                                    <m:e>
                                      <m:r>
                                        <a:rPr lang="en-GB" sz="1100" i="1" kern="1200">
                                          <a:solidFill>
                                            <a:schemeClr val="tx1"/>
                                          </a:solidFill>
                                          <a:effectLst/>
                                          <a:latin typeface="+mn-lt"/>
                                          <a:ea typeface="+mn-ea"/>
                                          <a:cs typeface="+mn-cs"/>
                                        </a:rPr>
                                        <m:t>𝑠</m:t>
                                      </m:r>
                                    </m:e>
                                    <m:sub>
                                      <m:r>
                                        <a:rPr lang="en-GB" sz="1100" i="1" kern="1200">
                                          <a:solidFill>
                                            <a:schemeClr val="tx1"/>
                                          </a:solidFill>
                                          <a:effectLst/>
                                          <a:latin typeface="+mn-lt"/>
                                          <a:ea typeface="+mn-ea"/>
                                          <a:cs typeface="+mn-cs"/>
                                        </a:rPr>
                                        <m:t>0</m:t>
                                      </m:r>
                                    </m:sub>
                                  </m:sSub>
                                </m:e>
                              </m:d>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p>
                                    <m:sSupPr>
                                      <m:ctrlPr>
                                        <a:rPr lang="en-GB" sz="1100" i="1" kern="1200">
                                          <a:solidFill>
                                            <a:schemeClr val="tx1"/>
                                          </a:solidFill>
                                          <a:effectLst/>
                                          <a:latin typeface="+mn-lt"/>
                                          <a:ea typeface="+mn-ea"/>
                                          <a:cs typeface="+mn-cs"/>
                                        </a:rPr>
                                      </m:ctrlPr>
                                    </m:sSupPr>
                                    <m:e>
                                      <m:r>
                                        <a:rPr lang="en-GB" sz="1100" i="1" kern="1200">
                                          <a:solidFill>
                                            <a:schemeClr val="tx1"/>
                                          </a:solidFill>
                                          <a:effectLst/>
                                          <a:latin typeface="+mn-lt"/>
                                          <a:ea typeface="+mn-ea"/>
                                          <a:cs typeface="+mn-cs"/>
                                        </a:rPr>
                                        <m:t>𝑠</m:t>
                                      </m:r>
                                    </m:e>
                                    <m:sup>
                                      <m:r>
                                        <a:rPr lang="en-GB" sz="1100" i="1" kern="1200">
                                          <a:solidFill>
                                            <a:schemeClr val="tx1"/>
                                          </a:solidFill>
                                          <a:effectLst/>
                                          <a:latin typeface="+mn-lt"/>
                                          <a:ea typeface="+mn-ea"/>
                                          <a:cs typeface="+mn-cs"/>
                                        </a:rPr>
                                        <m:t>′</m:t>
                                      </m:r>
                                    </m:sup>
                                  </m:sSup>
                                </m:e>
                                <m:e>
                                  <m:r>
                                    <a:rPr lang="en-GB" sz="1100" i="1" kern="1200">
                                      <a:solidFill>
                                        <a:schemeClr val="tx1"/>
                                      </a:solidFill>
                                      <a:effectLst/>
                                      <a:latin typeface="+mn-lt"/>
                                      <a:ea typeface="+mn-ea"/>
                                      <a:cs typeface="+mn-cs"/>
                                    </a:rPr>
                                    <m:t>𝑠</m:t>
                                  </m:r>
                                  <m:r>
                                    <a:rPr lang="en-GB" sz="1100" i="1" kern="1200">
                                      <a:solidFill>
                                        <a:schemeClr val="tx1"/>
                                      </a:solidFill>
                                      <a:effectLst/>
                                      <a:latin typeface="+mn-lt"/>
                                      <a:ea typeface="+mn-ea"/>
                                      <a:cs typeface="+mn-cs"/>
                                    </a:rPr>
                                    <m:t>,</m:t>
                                  </m:r>
                                  <m:r>
                                    <a:rPr lang="en-GB" sz="1100" i="1" kern="1200">
                                      <a:solidFill>
                                        <a:schemeClr val="tx1"/>
                                      </a:solidFill>
                                      <a:effectLst/>
                                      <a:latin typeface="+mn-lt"/>
                                      <a:ea typeface="+mn-ea"/>
                                      <a:cs typeface="+mn-cs"/>
                                    </a:rPr>
                                    <m:t>𝑎</m:t>
                                  </m:r>
                                </m:e>
                              </m:d>
                              <m:r>
                                <a:rPr lang="en-GB" sz="1100" i="1" kern="1200">
                                  <a:solidFill>
                                    <a:schemeClr val="tx1"/>
                                  </a:solidFill>
                                  <a:effectLst/>
                                  <a:latin typeface="+mn-lt"/>
                                  <a:ea typeface="+mn-ea"/>
                                  <a:cs typeface="+mn-cs"/>
                                </a:rPr>
                                <m:t>}</m:t>
                              </m:r>
                            </m:oMath>
                          </a14:m>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Choice>
        <mc:Fallback>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92" r="-1201299" b="-98848"/>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01754" r="-1201299" b="-390"/>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Fallback>
      </mc:AlternateContent>
      <p:pic>
        <p:nvPicPr>
          <p:cNvPr id="6" name="Picture 5" descr="Diagram&#10;&#10;Description automatically generated">
            <a:extLst>
              <a:ext uri="{FF2B5EF4-FFF2-40B4-BE49-F238E27FC236}">
                <a16:creationId xmlns:a16="http://schemas.microsoft.com/office/drawing/2014/main" id="{252CA70A-9CFC-4DB4-A4AB-4434FC6FF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266" y="1542778"/>
            <a:ext cx="8348912" cy="1795678"/>
          </a:xfrm>
          <a:prstGeom prst="rect">
            <a:avLst/>
          </a:prstGeom>
        </p:spPr>
      </p:pic>
      <p:sp>
        <p:nvSpPr>
          <p:cNvPr id="11" name="Oval 10">
            <a:extLst>
              <a:ext uri="{FF2B5EF4-FFF2-40B4-BE49-F238E27FC236}">
                <a16:creationId xmlns:a16="http://schemas.microsoft.com/office/drawing/2014/main" id="{B709D848-863A-44DA-8FEF-AE1B8C2380C4}"/>
              </a:ext>
            </a:extLst>
          </p:cNvPr>
          <p:cNvSpPr/>
          <p:nvPr/>
        </p:nvSpPr>
        <p:spPr>
          <a:xfrm>
            <a:off x="4904624" y="1560806"/>
            <a:ext cx="653965"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4CC4670-AB2E-4B03-8945-8687D71DA0DB}"/>
              </a:ext>
            </a:extLst>
          </p:cNvPr>
          <p:cNvSpPr/>
          <p:nvPr/>
        </p:nvSpPr>
        <p:spPr>
          <a:xfrm>
            <a:off x="3713747" y="1560806"/>
            <a:ext cx="898358"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F58E8826-5DF8-49F9-A10A-3C829358AA8A}"/>
              </a:ext>
            </a:extLst>
          </p:cNvPr>
          <p:cNvCxnSpPr>
            <a:cxnSpLocks/>
            <a:stCxn id="12" idx="1"/>
            <a:endCxn id="41" idx="2"/>
          </p:cNvCxnSpPr>
          <p:nvPr/>
        </p:nvCxnSpPr>
        <p:spPr>
          <a:xfrm flipH="1" flipV="1">
            <a:off x="3280663" y="1286670"/>
            <a:ext cx="564645" cy="355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E5D511-0A78-4A27-B332-07D7E4622304}"/>
              </a:ext>
            </a:extLst>
          </p:cNvPr>
          <p:cNvCxnSpPr>
            <a:cxnSpLocks/>
            <a:stCxn id="11" idx="7"/>
            <a:endCxn id="50" idx="2"/>
          </p:cNvCxnSpPr>
          <p:nvPr/>
        </p:nvCxnSpPr>
        <p:spPr>
          <a:xfrm flipV="1">
            <a:off x="5462818" y="1254178"/>
            <a:ext cx="529338" cy="38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73B05B7A-154F-4401-84CC-BA69B5E666A1}"/>
              </a:ext>
            </a:extLst>
          </p:cNvPr>
          <p:cNvSpPr/>
          <p:nvPr/>
        </p:nvSpPr>
        <p:spPr>
          <a:xfrm>
            <a:off x="10158161" y="1092068"/>
            <a:ext cx="408573" cy="24544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 name="Picture 19">
            <a:extLst>
              <a:ext uri="{FF2B5EF4-FFF2-40B4-BE49-F238E27FC236}">
                <a16:creationId xmlns:a16="http://schemas.microsoft.com/office/drawing/2014/main" id="{CDC99CF0-0955-452C-A333-4C747E6D10CB}"/>
              </a:ext>
            </a:extLst>
          </p:cNvPr>
          <p:cNvPicPr>
            <a:picLocks noChangeAspect="1"/>
          </p:cNvPicPr>
          <p:nvPr/>
        </p:nvPicPr>
        <p:blipFill>
          <a:blip r:embed="rId5">
            <a:alphaModFix amt="20000"/>
          </a:blip>
          <a:stretch>
            <a:fillRect/>
          </a:stretch>
        </p:blipFill>
        <p:spPr>
          <a:xfrm>
            <a:off x="1472614" y="4481878"/>
            <a:ext cx="9661813" cy="1919036"/>
          </a:xfrm>
          <a:prstGeom prst="rect">
            <a:avLst/>
          </a:prstGeom>
          <a:ln>
            <a:noFill/>
          </a:ln>
        </p:spPr>
      </p:pic>
      <p:pic>
        <p:nvPicPr>
          <p:cNvPr id="21" name="Picture 20">
            <a:extLst>
              <a:ext uri="{FF2B5EF4-FFF2-40B4-BE49-F238E27FC236}">
                <a16:creationId xmlns:a16="http://schemas.microsoft.com/office/drawing/2014/main" id="{550FDBAF-C5FD-4182-89AC-1F5D0224E620}"/>
              </a:ext>
            </a:extLst>
          </p:cNvPr>
          <p:cNvPicPr>
            <a:picLocks noChangeAspect="1"/>
          </p:cNvPicPr>
          <p:nvPr/>
        </p:nvPicPr>
        <p:blipFill>
          <a:blip r:embed="rId6"/>
          <a:stretch>
            <a:fillRect/>
          </a:stretch>
        </p:blipFill>
        <p:spPr>
          <a:xfrm>
            <a:off x="3311441" y="4743885"/>
            <a:ext cx="1768551" cy="400183"/>
          </a:xfrm>
          <a:prstGeom prst="rect">
            <a:avLst/>
          </a:prstGeom>
        </p:spPr>
      </p:pic>
      <p:sp>
        <p:nvSpPr>
          <p:cNvPr id="22" name="Oval 21">
            <a:extLst>
              <a:ext uri="{FF2B5EF4-FFF2-40B4-BE49-F238E27FC236}">
                <a16:creationId xmlns:a16="http://schemas.microsoft.com/office/drawing/2014/main" id="{E4B33B7A-BB35-453D-83F4-B6ED39FF014B}"/>
              </a:ext>
            </a:extLst>
          </p:cNvPr>
          <p:cNvSpPr/>
          <p:nvPr/>
        </p:nvSpPr>
        <p:spPr>
          <a:xfrm>
            <a:off x="4483770" y="4684511"/>
            <a:ext cx="625642"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93BEF30-A3A6-427F-81EF-7A85E9F3F89E}"/>
              </a:ext>
            </a:extLst>
          </p:cNvPr>
          <p:cNvSpPr/>
          <p:nvPr/>
        </p:nvSpPr>
        <p:spPr>
          <a:xfrm>
            <a:off x="3344405" y="4713086"/>
            <a:ext cx="828046"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18FB063-55BC-4414-9F45-D04528AF77C0}"/>
              </a:ext>
            </a:extLst>
          </p:cNvPr>
          <p:cNvCxnSpPr>
            <a:cxnSpLocks/>
            <a:stCxn id="22" idx="0"/>
            <a:endCxn id="54" idx="2"/>
          </p:cNvCxnSpPr>
          <p:nvPr/>
        </p:nvCxnSpPr>
        <p:spPr>
          <a:xfrm flipV="1">
            <a:off x="4796591" y="4338613"/>
            <a:ext cx="857607" cy="345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7511A-C327-4CBB-8A13-9375E5E551CE}"/>
              </a:ext>
            </a:extLst>
          </p:cNvPr>
          <p:cNvCxnSpPr>
            <a:cxnSpLocks/>
            <a:stCxn id="23" idx="0"/>
            <a:endCxn id="58" idx="2"/>
          </p:cNvCxnSpPr>
          <p:nvPr/>
        </p:nvCxnSpPr>
        <p:spPr>
          <a:xfrm flipV="1">
            <a:off x="3758428" y="4206817"/>
            <a:ext cx="184596" cy="506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73D1AA-309C-40E2-8605-B35BFDB19E67}"/>
              </a:ext>
            </a:extLst>
          </p:cNvPr>
          <p:cNvSpPr txBox="1"/>
          <p:nvPr/>
        </p:nvSpPr>
        <p:spPr>
          <a:xfrm>
            <a:off x="0" y="108084"/>
            <a:ext cx="5856603" cy="369332"/>
          </a:xfrm>
          <a:prstGeom prst="rect">
            <a:avLst/>
          </a:prstGeom>
          <a:noFill/>
        </p:spPr>
        <p:txBody>
          <a:bodyPr wrap="none" rtlCol="0">
            <a:spAutoFit/>
          </a:bodyPr>
          <a:lstStyle/>
          <a:p>
            <a:r>
              <a:rPr lang="en-US" u="sng" dirty="0"/>
              <a:t>Option 1: Task Acquisition For Changing Environment Setting</a:t>
            </a:r>
            <a:endParaRPr lang="en-GB" u="sng" dirty="0"/>
          </a:p>
        </p:txBody>
      </p:sp>
      <p:sp>
        <p:nvSpPr>
          <p:cNvPr id="40" name="TextBox 39">
            <a:extLst>
              <a:ext uri="{FF2B5EF4-FFF2-40B4-BE49-F238E27FC236}">
                <a16:creationId xmlns:a16="http://schemas.microsoft.com/office/drawing/2014/main" id="{16099CEB-F4D0-40CC-BEDD-AF744298EF7F}"/>
              </a:ext>
            </a:extLst>
          </p:cNvPr>
          <p:cNvSpPr txBox="1"/>
          <p:nvPr/>
        </p:nvSpPr>
        <p:spPr>
          <a:xfrm>
            <a:off x="10623666" y="1934568"/>
            <a:ext cx="1240255" cy="769441"/>
          </a:xfrm>
          <a:prstGeom prst="rect">
            <a:avLst/>
          </a:prstGeom>
          <a:noFill/>
          <a:ln>
            <a:solidFill>
              <a:srgbClr val="FF0000"/>
            </a:solidFill>
          </a:ln>
        </p:spPr>
        <p:txBody>
          <a:bodyPr wrap="square" rtlCol="0">
            <a:spAutoFit/>
          </a:bodyPr>
          <a:lstStyle/>
          <a:p>
            <a:r>
              <a:rPr lang="en-GB" sz="1100" dirty="0">
                <a:solidFill>
                  <a:srgbClr val="FF0000"/>
                </a:solidFill>
              </a:rPr>
              <a:t>Unsupervised Meta-Learning for Reinforcement Learning</a:t>
            </a:r>
          </a:p>
        </p:txBody>
      </p:sp>
      <p:sp>
        <p:nvSpPr>
          <p:cNvPr id="41" name="TextBox 40">
            <a:extLst>
              <a:ext uri="{FF2B5EF4-FFF2-40B4-BE49-F238E27FC236}">
                <a16:creationId xmlns:a16="http://schemas.microsoft.com/office/drawing/2014/main" id="{72AA12E5-411E-43A8-8B47-FA86020BB03E}"/>
              </a:ext>
            </a:extLst>
          </p:cNvPr>
          <p:cNvSpPr txBox="1"/>
          <p:nvPr/>
        </p:nvSpPr>
        <p:spPr>
          <a:xfrm>
            <a:off x="2919827" y="855783"/>
            <a:ext cx="721672"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DIAYN</a:t>
            </a:r>
          </a:p>
          <a:p>
            <a:pPr marL="171450" indent="-171450">
              <a:buFont typeface="Arial" panose="020B0604020202020204" pitchFamily="34" charset="0"/>
              <a:buChar char="•"/>
            </a:pPr>
            <a:r>
              <a:rPr lang="en-US" sz="1100" dirty="0">
                <a:solidFill>
                  <a:srgbClr val="FF0000"/>
                </a:solidFill>
              </a:rPr>
              <a:t>DADS</a:t>
            </a:r>
            <a:endParaRPr lang="en-GB" sz="1100" dirty="0">
              <a:solidFill>
                <a:srgbClr val="FF0000"/>
              </a:solidFill>
            </a:endParaRPr>
          </a:p>
        </p:txBody>
      </p:sp>
      <p:sp>
        <p:nvSpPr>
          <p:cNvPr id="50" name="TextBox 49">
            <a:extLst>
              <a:ext uri="{FF2B5EF4-FFF2-40B4-BE49-F238E27FC236}">
                <a16:creationId xmlns:a16="http://schemas.microsoft.com/office/drawing/2014/main" id="{ADD2BEAE-1952-43B0-9EA9-1EA6F3F0BE56}"/>
              </a:ext>
            </a:extLst>
          </p:cNvPr>
          <p:cNvSpPr txBox="1"/>
          <p:nvPr/>
        </p:nvSpPr>
        <p:spPr>
          <a:xfrm>
            <a:off x="5141602" y="992568"/>
            <a:ext cx="1701107"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 </a:t>
            </a:r>
            <a:r>
              <a:rPr lang="en-US" sz="1100" dirty="0">
                <a:solidFill>
                  <a:srgbClr val="FF0000"/>
                </a:solidFill>
              </a:rPr>
              <a:t>MAML, </a:t>
            </a:r>
            <a:r>
              <a:rPr lang="en-US" sz="1100" dirty="0" err="1">
                <a:solidFill>
                  <a:srgbClr val="FF0000"/>
                </a:solidFill>
              </a:rPr>
              <a:t>etc</a:t>
            </a:r>
            <a:endParaRPr lang="en-GB" sz="1100" dirty="0">
              <a:solidFill>
                <a:srgbClr val="FF0000"/>
              </a:solidFill>
            </a:endParaRPr>
          </a:p>
        </p:txBody>
      </p:sp>
      <p:sp>
        <p:nvSpPr>
          <p:cNvPr id="54" name="TextBox 53">
            <a:extLst>
              <a:ext uri="{FF2B5EF4-FFF2-40B4-BE49-F238E27FC236}">
                <a16:creationId xmlns:a16="http://schemas.microsoft.com/office/drawing/2014/main" id="{91FC7ABF-5CD3-49BA-94CD-E8F480A4285B}"/>
              </a:ext>
            </a:extLst>
          </p:cNvPr>
          <p:cNvSpPr txBox="1"/>
          <p:nvPr/>
        </p:nvSpPr>
        <p:spPr>
          <a:xfrm>
            <a:off x="4658572" y="3907726"/>
            <a:ext cx="1991251"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a:t>
            </a:r>
            <a:r>
              <a:rPr lang="en-US" sz="1100" dirty="0">
                <a:solidFill>
                  <a:srgbClr val="FF0000"/>
                </a:solidFill>
              </a:rPr>
              <a:t>: MB-MPO</a:t>
            </a:r>
          </a:p>
          <a:p>
            <a:pPr marL="171450" indent="-171450">
              <a:buFont typeface="Arial" panose="020B0604020202020204" pitchFamily="34" charset="0"/>
              <a:buChar char="•"/>
            </a:pPr>
            <a:r>
              <a:rPr lang="en-US" sz="1100" u="sng" dirty="0">
                <a:solidFill>
                  <a:srgbClr val="FF0000"/>
                </a:solidFill>
              </a:rPr>
              <a:t>Model-based:</a:t>
            </a:r>
            <a:r>
              <a:rPr lang="en-US" sz="1100" dirty="0">
                <a:solidFill>
                  <a:srgbClr val="FF0000"/>
                </a:solidFill>
              </a:rPr>
              <a:t> </a:t>
            </a:r>
            <a:r>
              <a:rPr lang="en-GB" sz="1100" dirty="0" err="1">
                <a:solidFill>
                  <a:srgbClr val="FF0000"/>
                </a:solidFill>
              </a:rPr>
              <a:t>GrBAL</a:t>
            </a:r>
            <a:r>
              <a:rPr lang="en-GB" sz="1100" dirty="0">
                <a:solidFill>
                  <a:srgbClr val="FF0000"/>
                </a:solidFill>
              </a:rPr>
              <a:t>/</a:t>
            </a:r>
            <a:r>
              <a:rPr lang="en-GB" sz="1100" dirty="0" err="1">
                <a:solidFill>
                  <a:srgbClr val="FF0000"/>
                </a:solidFill>
              </a:rPr>
              <a:t>ReBAL</a:t>
            </a:r>
            <a:r>
              <a:rPr lang="en-GB" sz="1100" dirty="0"/>
              <a:t> </a:t>
            </a:r>
            <a:endParaRPr lang="en-GB" sz="1100" dirty="0">
              <a:solidFill>
                <a:srgbClr val="FF0000"/>
              </a:solidFill>
            </a:endParaRPr>
          </a:p>
        </p:txBody>
      </p:sp>
      <p:sp>
        <p:nvSpPr>
          <p:cNvPr id="58" name="TextBox 57">
            <a:extLst>
              <a:ext uri="{FF2B5EF4-FFF2-40B4-BE49-F238E27FC236}">
                <a16:creationId xmlns:a16="http://schemas.microsoft.com/office/drawing/2014/main" id="{A20B8A09-4625-44E6-929A-C0FECF3CCE48}"/>
              </a:ext>
            </a:extLst>
          </p:cNvPr>
          <p:cNvSpPr txBox="1"/>
          <p:nvPr/>
        </p:nvSpPr>
        <p:spPr>
          <a:xfrm>
            <a:off x="3641499" y="3945207"/>
            <a:ext cx="603050"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ADR</a:t>
            </a:r>
            <a:endParaRPr lang="en-GB" sz="1100" dirty="0">
              <a:solidFill>
                <a:srgbClr val="FF0000"/>
              </a:solidFill>
            </a:endParaRPr>
          </a:p>
        </p:txBody>
      </p:sp>
      <p:sp>
        <p:nvSpPr>
          <p:cNvPr id="2" name="Rectangle 1">
            <a:extLst>
              <a:ext uri="{FF2B5EF4-FFF2-40B4-BE49-F238E27FC236}">
                <a16:creationId xmlns:a16="http://schemas.microsoft.com/office/drawing/2014/main" id="{3F9DF4ED-20DC-4AF4-BAE4-3BE24B7D54BD}"/>
              </a:ext>
            </a:extLst>
          </p:cNvPr>
          <p:cNvSpPr/>
          <p:nvPr/>
        </p:nvSpPr>
        <p:spPr>
          <a:xfrm>
            <a:off x="0" y="537412"/>
            <a:ext cx="12192000" cy="3168314"/>
          </a:xfrm>
          <a:prstGeom prst="rect">
            <a:avLst/>
          </a:prstGeom>
          <a:solidFill>
            <a:schemeClr val="dk1">
              <a:alpha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6B21821-AA56-4403-B848-458872DC2206}"/>
              </a:ext>
            </a:extLst>
          </p:cNvPr>
          <p:cNvSpPr/>
          <p:nvPr/>
        </p:nvSpPr>
        <p:spPr>
          <a:xfrm>
            <a:off x="0" y="537412"/>
            <a:ext cx="12191997" cy="6300536"/>
          </a:xfrm>
          <a:prstGeom prst="rect">
            <a:avLst/>
          </a:prstGeom>
          <a:noFill/>
          <a:ln w="76200">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FABAB64B-0F99-4C89-92CC-0DE4B292D5D3}"/>
              </a:ext>
            </a:extLst>
          </p:cNvPr>
          <p:cNvCxnSpPr>
            <a:cxnSpLocks/>
            <a:stCxn id="58" idx="1"/>
            <a:endCxn id="28" idx="3"/>
          </p:cNvCxnSpPr>
          <p:nvPr/>
        </p:nvCxnSpPr>
        <p:spPr>
          <a:xfrm flipH="1">
            <a:off x="3400669" y="4076012"/>
            <a:ext cx="240830" cy="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9D4B46-75BF-436D-8096-D3771DBB3B42}"/>
              </a:ext>
            </a:extLst>
          </p:cNvPr>
          <p:cNvSpPr txBox="1"/>
          <p:nvPr/>
        </p:nvSpPr>
        <p:spPr>
          <a:xfrm>
            <a:off x="1089656" y="3781080"/>
            <a:ext cx="2311013" cy="600164"/>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100" u="sng" dirty="0">
                <a:solidFill>
                  <a:schemeClr val="accent1"/>
                </a:solidFill>
              </a:rPr>
              <a:t>Option 1a</a:t>
            </a:r>
            <a:r>
              <a:rPr lang="en-US" sz="1100" dirty="0">
                <a:solidFill>
                  <a:schemeClr val="accent1"/>
                </a:solidFill>
              </a:rPr>
              <a:t>: Improve on ADR</a:t>
            </a:r>
          </a:p>
          <a:p>
            <a:pPr marL="171450" indent="-171450">
              <a:buFont typeface="Arial" panose="020B0604020202020204" pitchFamily="34" charset="0"/>
              <a:buChar char="•"/>
            </a:pPr>
            <a:r>
              <a:rPr lang="en-US" sz="1100" u="sng" dirty="0">
                <a:solidFill>
                  <a:schemeClr val="accent1"/>
                </a:solidFill>
              </a:rPr>
              <a:t>Option 1b:</a:t>
            </a:r>
            <a:r>
              <a:rPr lang="en-US" sz="1100" dirty="0">
                <a:solidFill>
                  <a:schemeClr val="accent1"/>
                </a:solidFill>
              </a:rPr>
              <a:t> New, more automated task acquisition method</a:t>
            </a:r>
            <a:endParaRPr lang="en-GB" sz="1100" dirty="0">
              <a:solidFill>
                <a:schemeClr val="accent1"/>
              </a:solidFill>
            </a:endParaRPr>
          </a:p>
        </p:txBody>
      </p:sp>
    </p:spTree>
    <p:extLst>
      <p:ext uri="{BB962C8B-B14F-4D97-AF65-F5344CB8AC3E}">
        <p14:creationId xmlns:p14="http://schemas.microsoft.com/office/powerpoint/2010/main" val="239888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3283535605"/>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pPr algn="ctr"/>
                          <a:r>
                            <a:rPr lang="en-US" sz="1100" dirty="0"/>
                            <a:t>Changing Rewards</a:t>
                          </a:r>
                        </a:p>
                        <a:p>
                          <a:pPr algn="ct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i="1" kern="1200" smtClean="0">
                                    <a:solidFill>
                                      <a:schemeClr val="tx1"/>
                                    </a:solidFill>
                                    <a:effectLst/>
                                    <a:latin typeface="Cambria Math" panose="02040503050406030204" pitchFamily="18" charset="0"/>
                                    <a:ea typeface="+mn-ea"/>
                                    <a:cs typeface="+mn-cs"/>
                                  </a:rPr>
                                  <m:t>𝑟</m:t>
                                </m:r>
                                <m:r>
                                  <a:rPr lang="en-GB" sz="1100" i="1" kern="1200" smtClean="0">
                                    <a:solidFill>
                                      <a:schemeClr val="tx1"/>
                                    </a:solidFill>
                                    <a:effectLst/>
                                    <a:latin typeface="Cambria Math" panose="02040503050406030204" pitchFamily="18" charset="0"/>
                                    <a:ea typeface="+mn-ea"/>
                                    <a:cs typeface="+mn-cs"/>
                                  </a:rPr>
                                  <m:t>(</m:t>
                                </m:r>
                                <m:sSup>
                                  <m:sSupPr>
                                    <m:ctrlPr>
                                      <a:rPr lang="en-GB" sz="1100" i="1" kern="1200">
                                        <a:solidFill>
                                          <a:schemeClr val="tx1"/>
                                        </a:solidFill>
                                        <a:effectLst/>
                                        <a:latin typeface="Cambria Math" panose="02040503050406030204" pitchFamily="18" charset="0"/>
                                        <a:ea typeface="+mn-ea"/>
                                        <a:cs typeface="+mn-cs"/>
                                      </a:rPr>
                                    </m:ctrlPr>
                                  </m:sSupPr>
                                  <m:e>
                                    <m:r>
                                      <a:rPr lang="en-GB" sz="1100" i="1" kern="1200">
                                        <a:solidFill>
                                          <a:schemeClr val="tx1"/>
                                        </a:solidFill>
                                        <a:effectLst/>
                                        <a:latin typeface="Cambria Math" panose="02040503050406030204" pitchFamily="18" charset="0"/>
                                        <a:ea typeface="+mn-ea"/>
                                        <a:cs typeface="+mn-cs"/>
                                      </a:rPr>
                                      <m:t>𝑠</m:t>
                                    </m:r>
                                  </m:e>
                                  <m:sup>
                                    <m:r>
                                      <a:rPr lang="en-GB" sz="1100" i="1" kern="1200">
                                        <a:solidFill>
                                          <a:schemeClr val="tx1"/>
                                        </a:solidFill>
                                        <a:effectLst/>
                                        <a:latin typeface="Cambria Math" panose="02040503050406030204" pitchFamily="18" charset="0"/>
                                        <a:ea typeface="+mn-ea"/>
                                        <a:cs typeface="+mn-cs"/>
                                      </a:rPr>
                                      <m:t>′</m:t>
                                    </m:r>
                                  </m:sup>
                                </m:sSup>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𝑎</m:t>
                                </m:r>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𝑠</m:t>
                                </m:r>
                                <m:r>
                                  <a:rPr lang="en-GB" sz="1100" i="1" kern="1200">
                                    <a:solidFill>
                                      <a:schemeClr val="tx1"/>
                                    </a:solidFill>
                                    <a:effectLst/>
                                    <a:latin typeface="Cambria Math" panose="02040503050406030204" pitchFamily="18" charset="0"/>
                                    <a:ea typeface="+mn-ea"/>
                                    <a:cs typeface="+mn-cs"/>
                                  </a:rPr>
                                  <m:t>)</m:t>
                                </m:r>
                              </m:oMath>
                            </m:oMathPara>
                          </a14:m>
                          <a:endParaRPr lang="en-GB"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Changing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Environment (Dynamics)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a:t>
                          </a:r>
                          <a14:m>
                            <m:oMath xmlns:m="http://schemas.openxmlformats.org/officeDocument/2006/math">
                              <m:r>
                                <a:rPr lang="en-GB" sz="1100" i="1" kern="1200">
                                  <a:solidFill>
                                    <a:schemeClr val="tx1"/>
                                  </a:solidFill>
                                  <a:effectLst/>
                                  <a:latin typeface="+mn-lt"/>
                                  <a:ea typeface="+mn-ea"/>
                                  <a:cs typeface="+mn-cs"/>
                                </a:rPr>
                                <m:t>𝒮</m:t>
                              </m:r>
                              <m:r>
                                <a:rPr lang="en-GB" sz="1100" i="1" kern="1200">
                                  <a:solidFill>
                                    <a:schemeClr val="tx1"/>
                                  </a:solidFill>
                                  <a:effectLst/>
                                  <a:latin typeface="+mn-lt"/>
                                  <a:ea typeface="+mn-ea"/>
                                  <a:cs typeface="+mn-cs"/>
                                </a:rPr>
                                <m:t>,</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𝒜</m:t>
                              </m:r>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b>
                                    <m:sSubPr>
                                      <m:ctrlPr>
                                        <a:rPr lang="en-GB" sz="1100" i="1" kern="1200">
                                          <a:solidFill>
                                            <a:schemeClr val="tx1"/>
                                          </a:solidFill>
                                          <a:effectLst/>
                                          <a:latin typeface="+mn-lt"/>
                                          <a:ea typeface="+mn-ea"/>
                                          <a:cs typeface="+mn-cs"/>
                                        </a:rPr>
                                      </m:ctrlPr>
                                    </m:sSubPr>
                                    <m:e>
                                      <m:r>
                                        <a:rPr lang="en-GB" sz="1100" i="1" kern="1200">
                                          <a:solidFill>
                                            <a:schemeClr val="tx1"/>
                                          </a:solidFill>
                                          <a:effectLst/>
                                          <a:latin typeface="+mn-lt"/>
                                          <a:ea typeface="+mn-ea"/>
                                          <a:cs typeface="+mn-cs"/>
                                        </a:rPr>
                                        <m:t>𝑠</m:t>
                                      </m:r>
                                    </m:e>
                                    <m:sub>
                                      <m:r>
                                        <a:rPr lang="en-GB" sz="1100" i="1" kern="1200">
                                          <a:solidFill>
                                            <a:schemeClr val="tx1"/>
                                          </a:solidFill>
                                          <a:effectLst/>
                                          <a:latin typeface="+mn-lt"/>
                                          <a:ea typeface="+mn-ea"/>
                                          <a:cs typeface="+mn-cs"/>
                                        </a:rPr>
                                        <m:t>0</m:t>
                                      </m:r>
                                    </m:sub>
                                  </m:sSub>
                                </m:e>
                              </m:d>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p>
                                    <m:sSupPr>
                                      <m:ctrlPr>
                                        <a:rPr lang="en-GB" sz="1100" i="1" kern="1200">
                                          <a:solidFill>
                                            <a:schemeClr val="tx1"/>
                                          </a:solidFill>
                                          <a:effectLst/>
                                          <a:latin typeface="+mn-lt"/>
                                          <a:ea typeface="+mn-ea"/>
                                          <a:cs typeface="+mn-cs"/>
                                        </a:rPr>
                                      </m:ctrlPr>
                                    </m:sSupPr>
                                    <m:e>
                                      <m:r>
                                        <a:rPr lang="en-GB" sz="1100" i="1" kern="1200">
                                          <a:solidFill>
                                            <a:schemeClr val="tx1"/>
                                          </a:solidFill>
                                          <a:effectLst/>
                                          <a:latin typeface="+mn-lt"/>
                                          <a:ea typeface="+mn-ea"/>
                                          <a:cs typeface="+mn-cs"/>
                                        </a:rPr>
                                        <m:t>𝑠</m:t>
                                      </m:r>
                                    </m:e>
                                    <m:sup>
                                      <m:r>
                                        <a:rPr lang="en-GB" sz="1100" i="1" kern="1200">
                                          <a:solidFill>
                                            <a:schemeClr val="tx1"/>
                                          </a:solidFill>
                                          <a:effectLst/>
                                          <a:latin typeface="+mn-lt"/>
                                          <a:ea typeface="+mn-ea"/>
                                          <a:cs typeface="+mn-cs"/>
                                        </a:rPr>
                                        <m:t>′</m:t>
                                      </m:r>
                                    </m:sup>
                                  </m:sSup>
                                </m:e>
                                <m:e>
                                  <m:r>
                                    <a:rPr lang="en-GB" sz="1100" i="1" kern="1200">
                                      <a:solidFill>
                                        <a:schemeClr val="tx1"/>
                                      </a:solidFill>
                                      <a:effectLst/>
                                      <a:latin typeface="+mn-lt"/>
                                      <a:ea typeface="+mn-ea"/>
                                      <a:cs typeface="+mn-cs"/>
                                    </a:rPr>
                                    <m:t>𝑠</m:t>
                                  </m:r>
                                  <m:r>
                                    <a:rPr lang="en-GB" sz="1100" i="1" kern="1200">
                                      <a:solidFill>
                                        <a:schemeClr val="tx1"/>
                                      </a:solidFill>
                                      <a:effectLst/>
                                      <a:latin typeface="+mn-lt"/>
                                      <a:ea typeface="+mn-ea"/>
                                      <a:cs typeface="+mn-cs"/>
                                    </a:rPr>
                                    <m:t>,</m:t>
                                  </m:r>
                                  <m:r>
                                    <a:rPr lang="en-GB" sz="1100" i="1" kern="1200">
                                      <a:solidFill>
                                        <a:schemeClr val="tx1"/>
                                      </a:solidFill>
                                      <a:effectLst/>
                                      <a:latin typeface="+mn-lt"/>
                                      <a:ea typeface="+mn-ea"/>
                                      <a:cs typeface="+mn-cs"/>
                                    </a:rPr>
                                    <m:t>𝑎</m:t>
                                  </m:r>
                                </m:e>
                              </m:d>
                              <m:r>
                                <a:rPr lang="en-GB" sz="1100" i="1" kern="1200">
                                  <a:solidFill>
                                    <a:schemeClr val="tx1"/>
                                  </a:solidFill>
                                  <a:effectLst/>
                                  <a:latin typeface="+mn-lt"/>
                                  <a:ea typeface="+mn-ea"/>
                                  <a:cs typeface="+mn-cs"/>
                                </a:rPr>
                                <m:t>}</m:t>
                              </m:r>
                            </m:oMath>
                          </a14:m>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Choice>
        <mc:Fallback>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3283535605"/>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9" t="-192" r="-1201299" b="-98848"/>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9" t="-101754" r="-1201299" b="-390"/>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Fallback>
      </mc:AlternateContent>
      <p:pic>
        <p:nvPicPr>
          <p:cNvPr id="6" name="Picture 5" descr="Diagram&#10;&#10;Description automatically generated">
            <a:extLst>
              <a:ext uri="{FF2B5EF4-FFF2-40B4-BE49-F238E27FC236}">
                <a16:creationId xmlns:a16="http://schemas.microsoft.com/office/drawing/2014/main" id="{252CA70A-9CFC-4DB4-A4AB-4434FC6FF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266" y="1542778"/>
            <a:ext cx="8348912" cy="1795678"/>
          </a:xfrm>
          <a:prstGeom prst="rect">
            <a:avLst/>
          </a:prstGeom>
        </p:spPr>
      </p:pic>
      <p:sp>
        <p:nvSpPr>
          <p:cNvPr id="11" name="Oval 10">
            <a:extLst>
              <a:ext uri="{FF2B5EF4-FFF2-40B4-BE49-F238E27FC236}">
                <a16:creationId xmlns:a16="http://schemas.microsoft.com/office/drawing/2014/main" id="{B709D848-863A-44DA-8FEF-AE1B8C2380C4}"/>
              </a:ext>
            </a:extLst>
          </p:cNvPr>
          <p:cNvSpPr/>
          <p:nvPr/>
        </p:nvSpPr>
        <p:spPr>
          <a:xfrm>
            <a:off x="4904624" y="1560806"/>
            <a:ext cx="653965"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4CC4670-AB2E-4B03-8945-8687D71DA0DB}"/>
              </a:ext>
            </a:extLst>
          </p:cNvPr>
          <p:cNvSpPr/>
          <p:nvPr/>
        </p:nvSpPr>
        <p:spPr>
          <a:xfrm>
            <a:off x="3713747" y="1560806"/>
            <a:ext cx="898358" cy="553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F58E8826-5DF8-49F9-A10A-3C829358AA8A}"/>
              </a:ext>
            </a:extLst>
          </p:cNvPr>
          <p:cNvCxnSpPr>
            <a:cxnSpLocks/>
            <a:stCxn id="12" idx="1"/>
            <a:endCxn id="41" idx="2"/>
          </p:cNvCxnSpPr>
          <p:nvPr/>
        </p:nvCxnSpPr>
        <p:spPr>
          <a:xfrm flipH="1" flipV="1">
            <a:off x="3280663" y="1286670"/>
            <a:ext cx="564645" cy="355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E5D511-0A78-4A27-B332-07D7E4622304}"/>
              </a:ext>
            </a:extLst>
          </p:cNvPr>
          <p:cNvCxnSpPr>
            <a:cxnSpLocks/>
            <a:stCxn id="11" idx="7"/>
            <a:endCxn id="50" idx="2"/>
          </p:cNvCxnSpPr>
          <p:nvPr/>
        </p:nvCxnSpPr>
        <p:spPr>
          <a:xfrm flipV="1">
            <a:off x="5462818" y="1254178"/>
            <a:ext cx="529338" cy="38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73B05B7A-154F-4401-84CC-BA69B5E666A1}"/>
              </a:ext>
            </a:extLst>
          </p:cNvPr>
          <p:cNvSpPr/>
          <p:nvPr/>
        </p:nvSpPr>
        <p:spPr>
          <a:xfrm>
            <a:off x="10158161" y="1092068"/>
            <a:ext cx="408573" cy="24544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 name="Picture 19">
            <a:extLst>
              <a:ext uri="{FF2B5EF4-FFF2-40B4-BE49-F238E27FC236}">
                <a16:creationId xmlns:a16="http://schemas.microsoft.com/office/drawing/2014/main" id="{CDC99CF0-0955-452C-A333-4C747E6D10CB}"/>
              </a:ext>
            </a:extLst>
          </p:cNvPr>
          <p:cNvPicPr>
            <a:picLocks noChangeAspect="1"/>
          </p:cNvPicPr>
          <p:nvPr/>
        </p:nvPicPr>
        <p:blipFill>
          <a:blip r:embed="rId4">
            <a:alphaModFix/>
          </a:blip>
          <a:stretch>
            <a:fillRect/>
          </a:stretch>
        </p:blipFill>
        <p:spPr>
          <a:xfrm>
            <a:off x="1472614" y="4481878"/>
            <a:ext cx="9661813" cy="1919036"/>
          </a:xfrm>
          <a:prstGeom prst="rect">
            <a:avLst/>
          </a:prstGeom>
          <a:ln>
            <a:solidFill>
              <a:schemeClr val="accent1"/>
            </a:solidFill>
          </a:ln>
        </p:spPr>
      </p:pic>
      <p:pic>
        <p:nvPicPr>
          <p:cNvPr id="21" name="Picture 20">
            <a:extLst>
              <a:ext uri="{FF2B5EF4-FFF2-40B4-BE49-F238E27FC236}">
                <a16:creationId xmlns:a16="http://schemas.microsoft.com/office/drawing/2014/main" id="{550FDBAF-C5FD-4182-89AC-1F5D0224E620}"/>
              </a:ext>
            </a:extLst>
          </p:cNvPr>
          <p:cNvPicPr>
            <a:picLocks noChangeAspect="1"/>
          </p:cNvPicPr>
          <p:nvPr/>
        </p:nvPicPr>
        <p:blipFill>
          <a:blip r:embed="rId5"/>
          <a:stretch>
            <a:fillRect/>
          </a:stretch>
        </p:blipFill>
        <p:spPr>
          <a:xfrm>
            <a:off x="3311441" y="4734360"/>
            <a:ext cx="1768551" cy="400183"/>
          </a:xfrm>
          <a:prstGeom prst="rect">
            <a:avLst/>
          </a:prstGeom>
        </p:spPr>
      </p:pic>
      <p:sp>
        <p:nvSpPr>
          <p:cNvPr id="22" name="Oval 21">
            <a:extLst>
              <a:ext uri="{FF2B5EF4-FFF2-40B4-BE49-F238E27FC236}">
                <a16:creationId xmlns:a16="http://schemas.microsoft.com/office/drawing/2014/main" id="{E4B33B7A-BB35-453D-83F4-B6ED39FF014B}"/>
              </a:ext>
            </a:extLst>
          </p:cNvPr>
          <p:cNvSpPr/>
          <p:nvPr/>
        </p:nvSpPr>
        <p:spPr>
          <a:xfrm>
            <a:off x="4483770" y="4674986"/>
            <a:ext cx="625642"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93BEF30-A3A6-427F-81EF-7A85E9F3F89E}"/>
              </a:ext>
            </a:extLst>
          </p:cNvPr>
          <p:cNvSpPr/>
          <p:nvPr/>
        </p:nvSpPr>
        <p:spPr>
          <a:xfrm>
            <a:off x="3334880" y="4703561"/>
            <a:ext cx="828046" cy="480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18FB063-55BC-4414-9F45-D04528AF77C0}"/>
              </a:ext>
            </a:extLst>
          </p:cNvPr>
          <p:cNvCxnSpPr>
            <a:cxnSpLocks/>
            <a:stCxn id="22" idx="0"/>
            <a:endCxn id="54" idx="2"/>
          </p:cNvCxnSpPr>
          <p:nvPr/>
        </p:nvCxnSpPr>
        <p:spPr>
          <a:xfrm flipV="1">
            <a:off x="4796591" y="4338613"/>
            <a:ext cx="857607" cy="336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7511A-C327-4CBB-8A13-9375E5E551CE}"/>
              </a:ext>
            </a:extLst>
          </p:cNvPr>
          <p:cNvCxnSpPr>
            <a:cxnSpLocks/>
            <a:stCxn id="23" idx="0"/>
            <a:endCxn id="58" idx="2"/>
          </p:cNvCxnSpPr>
          <p:nvPr/>
        </p:nvCxnSpPr>
        <p:spPr>
          <a:xfrm flipV="1">
            <a:off x="3748903" y="4206817"/>
            <a:ext cx="194121" cy="496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73D1AA-309C-40E2-8605-B35BFDB19E67}"/>
              </a:ext>
            </a:extLst>
          </p:cNvPr>
          <p:cNvSpPr txBox="1"/>
          <p:nvPr/>
        </p:nvSpPr>
        <p:spPr>
          <a:xfrm>
            <a:off x="0" y="108084"/>
            <a:ext cx="5856603" cy="369332"/>
          </a:xfrm>
          <a:prstGeom prst="rect">
            <a:avLst/>
          </a:prstGeom>
          <a:noFill/>
        </p:spPr>
        <p:txBody>
          <a:bodyPr wrap="none" rtlCol="0">
            <a:spAutoFit/>
          </a:bodyPr>
          <a:lstStyle/>
          <a:p>
            <a:r>
              <a:rPr lang="en-US" u="sng" dirty="0"/>
              <a:t>Option 1: Task Acquisition For Changing Environment Setting</a:t>
            </a:r>
            <a:endParaRPr lang="en-GB" u="sng" dirty="0"/>
          </a:p>
        </p:txBody>
      </p:sp>
      <p:sp>
        <p:nvSpPr>
          <p:cNvPr id="40" name="TextBox 39">
            <a:extLst>
              <a:ext uri="{FF2B5EF4-FFF2-40B4-BE49-F238E27FC236}">
                <a16:creationId xmlns:a16="http://schemas.microsoft.com/office/drawing/2014/main" id="{16099CEB-F4D0-40CC-BEDD-AF744298EF7F}"/>
              </a:ext>
            </a:extLst>
          </p:cNvPr>
          <p:cNvSpPr txBox="1"/>
          <p:nvPr/>
        </p:nvSpPr>
        <p:spPr>
          <a:xfrm>
            <a:off x="10623666" y="1934568"/>
            <a:ext cx="1240255" cy="769441"/>
          </a:xfrm>
          <a:prstGeom prst="rect">
            <a:avLst/>
          </a:prstGeom>
          <a:noFill/>
          <a:ln>
            <a:solidFill>
              <a:srgbClr val="FF0000"/>
            </a:solidFill>
          </a:ln>
        </p:spPr>
        <p:txBody>
          <a:bodyPr wrap="square" rtlCol="0">
            <a:spAutoFit/>
          </a:bodyPr>
          <a:lstStyle/>
          <a:p>
            <a:r>
              <a:rPr lang="en-GB" sz="1100" dirty="0">
                <a:solidFill>
                  <a:srgbClr val="FF0000"/>
                </a:solidFill>
              </a:rPr>
              <a:t>Unsupervised Meta-Learning for Reinforcement Learning</a:t>
            </a:r>
          </a:p>
        </p:txBody>
      </p:sp>
      <p:sp>
        <p:nvSpPr>
          <p:cNvPr id="41" name="TextBox 40">
            <a:extLst>
              <a:ext uri="{FF2B5EF4-FFF2-40B4-BE49-F238E27FC236}">
                <a16:creationId xmlns:a16="http://schemas.microsoft.com/office/drawing/2014/main" id="{72AA12E5-411E-43A8-8B47-FA86020BB03E}"/>
              </a:ext>
            </a:extLst>
          </p:cNvPr>
          <p:cNvSpPr txBox="1"/>
          <p:nvPr/>
        </p:nvSpPr>
        <p:spPr>
          <a:xfrm>
            <a:off x="2919827" y="855783"/>
            <a:ext cx="721672"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DIAYN</a:t>
            </a:r>
          </a:p>
          <a:p>
            <a:pPr marL="171450" indent="-171450">
              <a:buFont typeface="Arial" panose="020B0604020202020204" pitchFamily="34" charset="0"/>
              <a:buChar char="•"/>
            </a:pPr>
            <a:r>
              <a:rPr lang="en-US" sz="1100" dirty="0">
                <a:solidFill>
                  <a:srgbClr val="FF0000"/>
                </a:solidFill>
              </a:rPr>
              <a:t>DADS</a:t>
            </a:r>
            <a:endParaRPr lang="en-GB" sz="1100" dirty="0">
              <a:solidFill>
                <a:srgbClr val="FF0000"/>
              </a:solidFill>
            </a:endParaRPr>
          </a:p>
        </p:txBody>
      </p:sp>
      <p:sp>
        <p:nvSpPr>
          <p:cNvPr id="50" name="TextBox 49">
            <a:extLst>
              <a:ext uri="{FF2B5EF4-FFF2-40B4-BE49-F238E27FC236}">
                <a16:creationId xmlns:a16="http://schemas.microsoft.com/office/drawing/2014/main" id="{ADD2BEAE-1952-43B0-9EA9-1EA6F3F0BE56}"/>
              </a:ext>
            </a:extLst>
          </p:cNvPr>
          <p:cNvSpPr txBox="1"/>
          <p:nvPr/>
        </p:nvSpPr>
        <p:spPr>
          <a:xfrm>
            <a:off x="5141602" y="992568"/>
            <a:ext cx="1701107"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 </a:t>
            </a:r>
            <a:r>
              <a:rPr lang="en-US" sz="1100" dirty="0">
                <a:solidFill>
                  <a:srgbClr val="FF0000"/>
                </a:solidFill>
              </a:rPr>
              <a:t>MAML, </a:t>
            </a:r>
            <a:r>
              <a:rPr lang="en-US" sz="1100" dirty="0" err="1">
                <a:solidFill>
                  <a:srgbClr val="FF0000"/>
                </a:solidFill>
              </a:rPr>
              <a:t>etc</a:t>
            </a:r>
            <a:endParaRPr lang="en-GB" sz="1100" dirty="0">
              <a:solidFill>
                <a:srgbClr val="FF0000"/>
              </a:solidFill>
            </a:endParaRPr>
          </a:p>
        </p:txBody>
      </p:sp>
      <p:sp>
        <p:nvSpPr>
          <p:cNvPr id="54" name="TextBox 53">
            <a:extLst>
              <a:ext uri="{FF2B5EF4-FFF2-40B4-BE49-F238E27FC236}">
                <a16:creationId xmlns:a16="http://schemas.microsoft.com/office/drawing/2014/main" id="{91FC7ABF-5CD3-49BA-94CD-E8F480A4285B}"/>
              </a:ext>
            </a:extLst>
          </p:cNvPr>
          <p:cNvSpPr txBox="1"/>
          <p:nvPr/>
        </p:nvSpPr>
        <p:spPr>
          <a:xfrm>
            <a:off x="4658572" y="3907726"/>
            <a:ext cx="1991251" cy="430887"/>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u="sng" dirty="0">
                <a:solidFill>
                  <a:srgbClr val="FF0000"/>
                </a:solidFill>
              </a:rPr>
              <a:t>Model-free</a:t>
            </a:r>
            <a:r>
              <a:rPr lang="en-US" sz="1100" dirty="0">
                <a:solidFill>
                  <a:srgbClr val="FF0000"/>
                </a:solidFill>
              </a:rPr>
              <a:t>: MB-MPO</a:t>
            </a:r>
          </a:p>
          <a:p>
            <a:pPr marL="171450" indent="-171450">
              <a:buFont typeface="Arial" panose="020B0604020202020204" pitchFamily="34" charset="0"/>
              <a:buChar char="•"/>
            </a:pPr>
            <a:r>
              <a:rPr lang="en-US" sz="1100" u="sng" dirty="0">
                <a:solidFill>
                  <a:srgbClr val="FF0000"/>
                </a:solidFill>
              </a:rPr>
              <a:t>Model-based:</a:t>
            </a:r>
            <a:r>
              <a:rPr lang="en-US" sz="1100" dirty="0">
                <a:solidFill>
                  <a:srgbClr val="FF0000"/>
                </a:solidFill>
              </a:rPr>
              <a:t> </a:t>
            </a:r>
            <a:r>
              <a:rPr lang="en-GB" sz="1100" dirty="0" err="1">
                <a:solidFill>
                  <a:srgbClr val="FF0000"/>
                </a:solidFill>
              </a:rPr>
              <a:t>GrBAL</a:t>
            </a:r>
            <a:r>
              <a:rPr lang="en-GB" sz="1100" dirty="0">
                <a:solidFill>
                  <a:srgbClr val="FF0000"/>
                </a:solidFill>
              </a:rPr>
              <a:t>/</a:t>
            </a:r>
            <a:r>
              <a:rPr lang="en-GB" sz="1100" dirty="0" err="1">
                <a:solidFill>
                  <a:srgbClr val="FF0000"/>
                </a:solidFill>
              </a:rPr>
              <a:t>ReBAL</a:t>
            </a:r>
            <a:r>
              <a:rPr lang="en-GB" sz="1100" dirty="0"/>
              <a:t> </a:t>
            </a:r>
            <a:endParaRPr lang="en-GB" sz="1100" dirty="0">
              <a:solidFill>
                <a:srgbClr val="FF0000"/>
              </a:solidFill>
            </a:endParaRPr>
          </a:p>
        </p:txBody>
      </p:sp>
      <p:sp>
        <p:nvSpPr>
          <p:cNvPr id="58" name="TextBox 57">
            <a:extLst>
              <a:ext uri="{FF2B5EF4-FFF2-40B4-BE49-F238E27FC236}">
                <a16:creationId xmlns:a16="http://schemas.microsoft.com/office/drawing/2014/main" id="{A20B8A09-4625-44E6-929A-C0FECF3CCE48}"/>
              </a:ext>
            </a:extLst>
          </p:cNvPr>
          <p:cNvSpPr txBox="1"/>
          <p:nvPr/>
        </p:nvSpPr>
        <p:spPr>
          <a:xfrm>
            <a:off x="3641499" y="3945207"/>
            <a:ext cx="603050" cy="261610"/>
          </a:xfrm>
          <a:prstGeom prst="rect">
            <a:avLst/>
          </a:prstGeom>
          <a:noFill/>
          <a:ln>
            <a:solidFill>
              <a:srgbClr val="FF0000"/>
            </a:solidFill>
          </a:ln>
        </p:spPr>
        <p:txBody>
          <a:bodyPr wrap="none" rtlCol="0">
            <a:spAutoFit/>
          </a:bodyPr>
          <a:lstStyle/>
          <a:p>
            <a:pPr marL="171450" indent="-171450">
              <a:buFont typeface="Arial" panose="020B0604020202020204" pitchFamily="34" charset="0"/>
              <a:buChar char="•"/>
            </a:pPr>
            <a:r>
              <a:rPr lang="en-US" sz="1100" dirty="0">
                <a:solidFill>
                  <a:srgbClr val="FF0000"/>
                </a:solidFill>
              </a:rPr>
              <a:t>ADR</a:t>
            </a:r>
            <a:endParaRPr lang="en-GB" sz="1100" dirty="0">
              <a:solidFill>
                <a:srgbClr val="FF0000"/>
              </a:solidFill>
            </a:endParaRPr>
          </a:p>
        </p:txBody>
      </p:sp>
      <p:sp>
        <p:nvSpPr>
          <p:cNvPr id="2" name="Rectangle 1">
            <a:extLst>
              <a:ext uri="{FF2B5EF4-FFF2-40B4-BE49-F238E27FC236}">
                <a16:creationId xmlns:a16="http://schemas.microsoft.com/office/drawing/2014/main" id="{3F9DF4ED-20DC-4AF4-BAE4-3BE24B7D54BD}"/>
              </a:ext>
            </a:extLst>
          </p:cNvPr>
          <p:cNvSpPr/>
          <p:nvPr/>
        </p:nvSpPr>
        <p:spPr>
          <a:xfrm>
            <a:off x="0" y="537412"/>
            <a:ext cx="12192000" cy="3168314"/>
          </a:xfrm>
          <a:prstGeom prst="rect">
            <a:avLst/>
          </a:prstGeom>
          <a:solidFill>
            <a:schemeClr val="dk1">
              <a:alpha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C6B21821-AA56-4403-B848-458872DC2206}"/>
              </a:ext>
            </a:extLst>
          </p:cNvPr>
          <p:cNvSpPr/>
          <p:nvPr/>
        </p:nvSpPr>
        <p:spPr>
          <a:xfrm>
            <a:off x="0" y="537412"/>
            <a:ext cx="12191997" cy="6300536"/>
          </a:xfrm>
          <a:prstGeom prst="rect">
            <a:avLst/>
          </a:prstGeom>
          <a:noFill/>
          <a:ln w="76200">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FABAB64B-0F99-4C89-92CC-0DE4B292D5D3}"/>
              </a:ext>
            </a:extLst>
          </p:cNvPr>
          <p:cNvCxnSpPr>
            <a:cxnSpLocks/>
            <a:stCxn id="58" idx="1"/>
            <a:endCxn id="28" idx="3"/>
          </p:cNvCxnSpPr>
          <p:nvPr/>
        </p:nvCxnSpPr>
        <p:spPr>
          <a:xfrm flipH="1">
            <a:off x="3400669" y="4076012"/>
            <a:ext cx="240830" cy="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9D4B46-75BF-436D-8096-D3771DBB3B42}"/>
              </a:ext>
            </a:extLst>
          </p:cNvPr>
          <p:cNvSpPr txBox="1"/>
          <p:nvPr/>
        </p:nvSpPr>
        <p:spPr>
          <a:xfrm>
            <a:off x="1089656" y="3781080"/>
            <a:ext cx="2311013" cy="600164"/>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100" u="sng" dirty="0">
                <a:solidFill>
                  <a:schemeClr val="accent1"/>
                </a:solidFill>
              </a:rPr>
              <a:t>Option 1a</a:t>
            </a:r>
            <a:r>
              <a:rPr lang="en-US" sz="1100" dirty="0">
                <a:solidFill>
                  <a:schemeClr val="accent1"/>
                </a:solidFill>
              </a:rPr>
              <a:t>: Improve on ADR</a:t>
            </a:r>
          </a:p>
          <a:p>
            <a:pPr marL="171450" indent="-171450">
              <a:buFont typeface="Arial" panose="020B0604020202020204" pitchFamily="34" charset="0"/>
              <a:buChar char="•"/>
            </a:pPr>
            <a:r>
              <a:rPr lang="en-US" sz="1100" u="sng" dirty="0">
                <a:solidFill>
                  <a:schemeClr val="accent1"/>
                </a:solidFill>
              </a:rPr>
              <a:t>Option 1b:</a:t>
            </a:r>
            <a:r>
              <a:rPr lang="en-US" sz="1100" dirty="0">
                <a:solidFill>
                  <a:schemeClr val="accent1"/>
                </a:solidFill>
              </a:rPr>
              <a:t> New, more automated task acquisition method</a:t>
            </a:r>
            <a:endParaRPr lang="en-GB" sz="1100" dirty="0">
              <a:solidFill>
                <a:schemeClr val="accent1"/>
              </a:solidFill>
            </a:endParaRPr>
          </a:p>
        </p:txBody>
      </p:sp>
      <p:sp>
        <p:nvSpPr>
          <p:cNvPr id="5" name="Right Brace 4">
            <a:extLst>
              <a:ext uri="{FF2B5EF4-FFF2-40B4-BE49-F238E27FC236}">
                <a16:creationId xmlns:a16="http://schemas.microsoft.com/office/drawing/2014/main" id="{D1814DC6-F5C3-4622-AF1C-F187CE8B842F}"/>
              </a:ext>
            </a:extLst>
          </p:cNvPr>
          <p:cNvSpPr/>
          <p:nvPr/>
        </p:nvSpPr>
        <p:spPr>
          <a:xfrm>
            <a:off x="11058098" y="4323334"/>
            <a:ext cx="409073" cy="2236124"/>
          </a:xfrm>
          <a:prstGeom prst="rightBrace">
            <a:avLst>
              <a:gd name="adj1" fmla="val 8333"/>
              <a:gd name="adj2" fmla="val 478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DB678FD1-1926-4D1C-8EAD-C39120EABA65}"/>
              </a:ext>
            </a:extLst>
          </p:cNvPr>
          <p:cNvSpPr txBox="1"/>
          <p:nvPr/>
        </p:nvSpPr>
        <p:spPr>
          <a:xfrm>
            <a:off x="11324760" y="4560620"/>
            <a:ext cx="801155" cy="769441"/>
          </a:xfrm>
          <a:prstGeom prst="rect">
            <a:avLst/>
          </a:prstGeom>
          <a:noFill/>
          <a:ln>
            <a:solidFill>
              <a:schemeClr val="accent1"/>
            </a:solidFill>
          </a:ln>
        </p:spPr>
        <p:txBody>
          <a:bodyPr wrap="square" rtlCol="0">
            <a:spAutoFit/>
          </a:bodyPr>
          <a:lstStyle/>
          <a:p>
            <a:r>
              <a:rPr lang="en-US" sz="1100" u="sng" dirty="0">
                <a:solidFill>
                  <a:schemeClr val="accent1"/>
                </a:solidFill>
              </a:rPr>
              <a:t>Option 1c: </a:t>
            </a:r>
            <a:r>
              <a:rPr lang="en-US" sz="1100" dirty="0">
                <a:solidFill>
                  <a:schemeClr val="accent1"/>
                </a:solidFill>
              </a:rPr>
              <a:t>ADR </a:t>
            </a:r>
          </a:p>
          <a:p>
            <a:r>
              <a:rPr lang="en-US" sz="1100" dirty="0">
                <a:solidFill>
                  <a:schemeClr val="accent1"/>
                </a:solidFill>
              </a:rPr>
              <a:t>+ </a:t>
            </a:r>
          </a:p>
          <a:p>
            <a:r>
              <a:rPr lang="en-US" sz="1100" dirty="0">
                <a:solidFill>
                  <a:schemeClr val="accent1"/>
                </a:solidFill>
              </a:rPr>
              <a:t>Meta-RL</a:t>
            </a:r>
            <a:endParaRPr lang="en-GB" sz="1100" dirty="0">
              <a:solidFill>
                <a:schemeClr val="accent1"/>
              </a:solidFill>
            </a:endParaRPr>
          </a:p>
        </p:txBody>
      </p:sp>
    </p:spTree>
    <p:extLst>
      <p:ext uri="{BB962C8B-B14F-4D97-AF65-F5344CB8AC3E}">
        <p14:creationId xmlns:p14="http://schemas.microsoft.com/office/powerpoint/2010/main" val="116798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2853877460"/>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pPr algn="ctr"/>
                          <a:r>
                            <a:rPr lang="en-US" sz="1100" dirty="0"/>
                            <a:t>Changing Rewards</a:t>
                          </a:r>
                        </a:p>
                        <a:p>
                          <a:pPr algn="ct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i="1" kern="1200" smtClean="0">
                                    <a:solidFill>
                                      <a:schemeClr val="tx1"/>
                                    </a:solidFill>
                                    <a:effectLst/>
                                    <a:latin typeface="Cambria Math" panose="02040503050406030204" pitchFamily="18" charset="0"/>
                                    <a:ea typeface="+mn-ea"/>
                                    <a:cs typeface="+mn-cs"/>
                                  </a:rPr>
                                  <m:t>𝑟</m:t>
                                </m:r>
                                <m:r>
                                  <a:rPr lang="en-GB" sz="1100" i="1" kern="1200" smtClean="0">
                                    <a:solidFill>
                                      <a:schemeClr val="tx1"/>
                                    </a:solidFill>
                                    <a:effectLst/>
                                    <a:latin typeface="Cambria Math" panose="02040503050406030204" pitchFamily="18" charset="0"/>
                                    <a:ea typeface="+mn-ea"/>
                                    <a:cs typeface="+mn-cs"/>
                                  </a:rPr>
                                  <m:t>(</m:t>
                                </m:r>
                                <m:sSup>
                                  <m:sSupPr>
                                    <m:ctrlPr>
                                      <a:rPr lang="en-GB" sz="1100" i="1" kern="1200">
                                        <a:solidFill>
                                          <a:schemeClr val="tx1"/>
                                        </a:solidFill>
                                        <a:effectLst/>
                                        <a:latin typeface="Cambria Math" panose="02040503050406030204" pitchFamily="18" charset="0"/>
                                        <a:ea typeface="+mn-ea"/>
                                        <a:cs typeface="+mn-cs"/>
                                      </a:rPr>
                                    </m:ctrlPr>
                                  </m:sSupPr>
                                  <m:e>
                                    <m:r>
                                      <a:rPr lang="en-GB" sz="1100" i="1" kern="1200">
                                        <a:solidFill>
                                          <a:schemeClr val="tx1"/>
                                        </a:solidFill>
                                        <a:effectLst/>
                                        <a:latin typeface="Cambria Math" panose="02040503050406030204" pitchFamily="18" charset="0"/>
                                        <a:ea typeface="+mn-ea"/>
                                        <a:cs typeface="+mn-cs"/>
                                      </a:rPr>
                                      <m:t>𝑠</m:t>
                                    </m:r>
                                  </m:e>
                                  <m:sup>
                                    <m:r>
                                      <a:rPr lang="en-GB" sz="1100" i="1" kern="1200">
                                        <a:solidFill>
                                          <a:schemeClr val="tx1"/>
                                        </a:solidFill>
                                        <a:effectLst/>
                                        <a:latin typeface="Cambria Math" panose="02040503050406030204" pitchFamily="18" charset="0"/>
                                        <a:ea typeface="+mn-ea"/>
                                        <a:cs typeface="+mn-cs"/>
                                      </a:rPr>
                                      <m:t>′</m:t>
                                    </m:r>
                                  </m:sup>
                                </m:sSup>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𝑎</m:t>
                                </m:r>
                                <m:r>
                                  <a:rPr lang="en-GB" sz="1100" i="1" kern="1200">
                                    <a:solidFill>
                                      <a:schemeClr val="tx1"/>
                                    </a:solidFill>
                                    <a:effectLst/>
                                    <a:latin typeface="Cambria Math" panose="02040503050406030204" pitchFamily="18" charset="0"/>
                                    <a:ea typeface="+mn-ea"/>
                                    <a:cs typeface="+mn-cs"/>
                                  </a:rPr>
                                  <m:t>,</m:t>
                                </m:r>
                                <m:r>
                                  <a:rPr lang="en-GB" sz="1100" i="1" kern="1200">
                                    <a:solidFill>
                                      <a:schemeClr val="tx1"/>
                                    </a:solidFill>
                                    <a:effectLst/>
                                    <a:latin typeface="Cambria Math" panose="02040503050406030204" pitchFamily="18" charset="0"/>
                                    <a:ea typeface="+mn-ea"/>
                                    <a:cs typeface="+mn-cs"/>
                                  </a:rPr>
                                  <m:t>𝑠</m:t>
                                </m:r>
                                <m:r>
                                  <a:rPr lang="en-GB" sz="1100" i="1" kern="1200">
                                    <a:solidFill>
                                      <a:schemeClr val="tx1"/>
                                    </a:solidFill>
                                    <a:effectLst/>
                                    <a:latin typeface="Cambria Math" panose="02040503050406030204" pitchFamily="18" charset="0"/>
                                    <a:ea typeface="+mn-ea"/>
                                    <a:cs typeface="+mn-cs"/>
                                  </a:rPr>
                                  <m:t>)</m:t>
                                </m:r>
                              </m:oMath>
                            </m:oMathPara>
                          </a14:m>
                          <a:endParaRPr lang="en-GB"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tx1"/>
                              </a:solidFill>
                              <a:latin typeface="+mn-lt"/>
                              <a:ea typeface="+mn-ea"/>
                              <a:cs typeface="+mn-cs"/>
                            </a:rPr>
                            <a:t>Continual Adaptation For Skill Acquisition</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Changing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Environment (Dynamics)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a:t>
                          </a:r>
                          <a14:m>
                            <m:oMath xmlns:m="http://schemas.openxmlformats.org/officeDocument/2006/math">
                              <m:r>
                                <a:rPr lang="en-GB" sz="1100" i="1" kern="1200">
                                  <a:solidFill>
                                    <a:schemeClr val="tx1"/>
                                  </a:solidFill>
                                  <a:effectLst/>
                                  <a:latin typeface="+mn-lt"/>
                                  <a:ea typeface="+mn-ea"/>
                                  <a:cs typeface="+mn-cs"/>
                                </a:rPr>
                                <m:t>𝒮</m:t>
                              </m:r>
                              <m:r>
                                <a:rPr lang="en-GB" sz="1100" i="1" kern="1200">
                                  <a:solidFill>
                                    <a:schemeClr val="tx1"/>
                                  </a:solidFill>
                                  <a:effectLst/>
                                  <a:latin typeface="+mn-lt"/>
                                  <a:ea typeface="+mn-ea"/>
                                  <a:cs typeface="+mn-cs"/>
                                </a:rPr>
                                <m:t>,</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𝒜</m:t>
                              </m:r>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b>
                                    <m:sSubPr>
                                      <m:ctrlPr>
                                        <a:rPr lang="en-GB" sz="1100" i="1" kern="1200">
                                          <a:solidFill>
                                            <a:schemeClr val="tx1"/>
                                          </a:solidFill>
                                          <a:effectLst/>
                                          <a:latin typeface="+mn-lt"/>
                                          <a:ea typeface="+mn-ea"/>
                                          <a:cs typeface="+mn-cs"/>
                                        </a:rPr>
                                      </m:ctrlPr>
                                    </m:sSubPr>
                                    <m:e>
                                      <m:r>
                                        <a:rPr lang="en-GB" sz="1100" i="1" kern="1200">
                                          <a:solidFill>
                                            <a:schemeClr val="tx1"/>
                                          </a:solidFill>
                                          <a:effectLst/>
                                          <a:latin typeface="+mn-lt"/>
                                          <a:ea typeface="+mn-ea"/>
                                          <a:cs typeface="+mn-cs"/>
                                        </a:rPr>
                                        <m:t>𝑠</m:t>
                                      </m:r>
                                    </m:e>
                                    <m:sub>
                                      <m:r>
                                        <a:rPr lang="en-GB" sz="1100" i="1" kern="1200">
                                          <a:solidFill>
                                            <a:schemeClr val="tx1"/>
                                          </a:solidFill>
                                          <a:effectLst/>
                                          <a:latin typeface="+mn-lt"/>
                                          <a:ea typeface="+mn-ea"/>
                                          <a:cs typeface="+mn-cs"/>
                                        </a:rPr>
                                        <m:t>0</m:t>
                                      </m:r>
                                    </m:sub>
                                  </m:sSub>
                                </m:e>
                              </m:d>
                              <m:r>
                                <a:rPr lang="en-GB" sz="1100" i="1" kern="1200">
                                  <a:solidFill>
                                    <a:schemeClr val="tx1"/>
                                  </a:solidFill>
                                  <a:effectLst/>
                                  <a:latin typeface="+mn-lt"/>
                                  <a:ea typeface="+mn-ea"/>
                                  <a:cs typeface="+mn-cs"/>
                                </a:rPr>
                                <m:t>, </m:t>
                              </m:r>
                              <m:r>
                                <a:rPr lang="en-US" sz="1100" b="0" i="1" kern="1200" smtClean="0">
                                  <a:solidFill>
                                    <a:schemeClr val="tx1"/>
                                  </a:solidFill>
                                  <a:effectLst/>
                                  <a:latin typeface="Cambria Math" panose="02040503050406030204" pitchFamily="18" charset="0"/>
                                  <a:ea typeface="+mn-ea"/>
                                  <a:cs typeface="+mn-cs"/>
                                </a:rPr>
                                <m:t> </m:t>
                              </m:r>
                              <m:r>
                                <a:rPr lang="en-GB" sz="1100" i="1" kern="1200">
                                  <a:solidFill>
                                    <a:schemeClr val="tx1"/>
                                  </a:solidFill>
                                  <a:effectLst/>
                                  <a:latin typeface="+mn-lt"/>
                                  <a:ea typeface="+mn-ea"/>
                                  <a:cs typeface="+mn-cs"/>
                                </a:rPr>
                                <m:t>𝑝</m:t>
                              </m:r>
                              <m:d>
                                <m:dPr>
                                  <m:ctrlPr>
                                    <a:rPr lang="en-GB" sz="1100" i="1" kern="1200">
                                      <a:solidFill>
                                        <a:schemeClr val="tx1"/>
                                      </a:solidFill>
                                      <a:effectLst/>
                                      <a:latin typeface="+mn-lt"/>
                                      <a:ea typeface="+mn-ea"/>
                                      <a:cs typeface="+mn-cs"/>
                                    </a:rPr>
                                  </m:ctrlPr>
                                </m:dPr>
                                <m:e>
                                  <m:sSup>
                                    <m:sSupPr>
                                      <m:ctrlPr>
                                        <a:rPr lang="en-GB" sz="1100" i="1" kern="1200">
                                          <a:solidFill>
                                            <a:schemeClr val="tx1"/>
                                          </a:solidFill>
                                          <a:effectLst/>
                                          <a:latin typeface="+mn-lt"/>
                                          <a:ea typeface="+mn-ea"/>
                                          <a:cs typeface="+mn-cs"/>
                                        </a:rPr>
                                      </m:ctrlPr>
                                    </m:sSupPr>
                                    <m:e>
                                      <m:r>
                                        <a:rPr lang="en-GB" sz="1100" i="1" kern="1200">
                                          <a:solidFill>
                                            <a:schemeClr val="tx1"/>
                                          </a:solidFill>
                                          <a:effectLst/>
                                          <a:latin typeface="+mn-lt"/>
                                          <a:ea typeface="+mn-ea"/>
                                          <a:cs typeface="+mn-cs"/>
                                        </a:rPr>
                                        <m:t>𝑠</m:t>
                                      </m:r>
                                    </m:e>
                                    <m:sup>
                                      <m:r>
                                        <a:rPr lang="en-GB" sz="1100" i="1" kern="1200">
                                          <a:solidFill>
                                            <a:schemeClr val="tx1"/>
                                          </a:solidFill>
                                          <a:effectLst/>
                                          <a:latin typeface="+mn-lt"/>
                                          <a:ea typeface="+mn-ea"/>
                                          <a:cs typeface="+mn-cs"/>
                                        </a:rPr>
                                        <m:t>′</m:t>
                                      </m:r>
                                    </m:sup>
                                  </m:sSup>
                                </m:e>
                                <m:e>
                                  <m:r>
                                    <a:rPr lang="en-GB" sz="1100" i="1" kern="1200">
                                      <a:solidFill>
                                        <a:schemeClr val="tx1"/>
                                      </a:solidFill>
                                      <a:effectLst/>
                                      <a:latin typeface="+mn-lt"/>
                                      <a:ea typeface="+mn-ea"/>
                                      <a:cs typeface="+mn-cs"/>
                                    </a:rPr>
                                    <m:t>𝑠</m:t>
                                  </m:r>
                                  <m:r>
                                    <a:rPr lang="en-GB" sz="1100" i="1" kern="1200">
                                      <a:solidFill>
                                        <a:schemeClr val="tx1"/>
                                      </a:solidFill>
                                      <a:effectLst/>
                                      <a:latin typeface="+mn-lt"/>
                                      <a:ea typeface="+mn-ea"/>
                                      <a:cs typeface="+mn-cs"/>
                                    </a:rPr>
                                    <m:t>,</m:t>
                                  </m:r>
                                  <m:r>
                                    <a:rPr lang="en-GB" sz="1100" i="1" kern="1200">
                                      <a:solidFill>
                                        <a:schemeClr val="tx1"/>
                                      </a:solidFill>
                                      <a:effectLst/>
                                      <a:latin typeface="+mn-lt"/>
                                      <a:ea typeface="+mn-ea"/>
                                      <a:cs typeface="+mn-cs"/>
                                    </a:rPr>
                                    <m:t>𝑎</m:t>
                                  </m:r>
                                </m:e>
                              </m:d>
                              <m:r>
                                <a:rPr lang="en-GB" sz="1100" i="1" kern="1200">
                                  <a:solidFill>
                                    <a:schemeClr val="tx1"/>
                                  </a:solidFill>
                                  <a:effectLst/>
                                  <a:latin typeface="+mn-lt"/>
                                  <a:ea typeface="+mn-ea"/>
                                  <a:cs typeface="+mn-cs"/>
                                </a:rPr>
                                <m:t>}</m:t>
                              </m:r>
                            </m:oMath>
                          </a14:m>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Choice>
        <mc:Fallback>
          <p:graphicFrame>
            <p:nvGraphicFramePr>
              <p:cNvPr id="4" name="Table 4">
                <a:extLst>
                  <a:ext uri="{FF2B5EF4-FFF2-40B4-BE49-F238E27FC236}">
                    <a16:creationId xmlns:a16="http://schemas.microsoft.com/office/drawing/2014/main" id="{65B9F9C8-DAB1-4FC2-AD5D-50804F57A0DF}"/>
                  </a:ext>
                </a:extLst>
              </p:cNvPr>
              <p:cNvGraphicFramePr>
                <a:graphicFrameLocks noGrp="1"/>
              </p:cNvGraphicFramePr>
              <p:nvPr>
                <p:ph idx="1"/>
                <p:extLst>
                  <p:ext uri="{D42A27DB-BD31-4B8C-83A1-F6EECF244321}">
                    <p14:modId xmlns:p14="http://schemas.microsoft.com/office/powerpoint/2010/main" val="2853877460"/>
                  </p:ext>
                </p:extLst>
              </p:nvPr>
            </p:nvGraphicFramePr>
            <p:xfrm>
              <a:off x="-1" y="537412"/>
              <a:ext cx="12192001" cy="6300536"/>
            </p:xfrm>
            <a:graphic>
              <a:graphicData uri="http://schemas.openxmlformats.org/drawingml/2006/table">
                <a:tbl>
                  <a:tblPr firstRow="1" bandRow="1">
                    <a:tableStyleId>{2D5ABB26-0587-4C30-8999-92F81FD0307C}</a:tableStyleId>
                  </a:tblPr>
                  <a:tblGrid>
                    <a:gridCol w="938464">
                      <a:extLst>
                        <a:ext uri="{9D8B030D-6E8A-4147-A177-3AD203B41FA5}">
                          <a16:colId xmlns:a16="http://schemas.microsoft.com/office/drawing/2014/main" val="2993689565"/>
                        </a:ext>
                      </a:extLst>
                    </a:gridCol>
                    <a:gridCol w="11253537">
                      <a:extLst>
                        <a:ext uri="{9D8B030D-6E8A-4147-A177-3AD203B41FA5}">
                          <a16:colId xmlns:a16="http://schemas.microsoft.com/office/drawing/2014/main" val="3517885861"/>
                        </a:ext>
                      </a:extLst>
                    </a:gridCol>
                  </a:tblGrid>
                  <a:tr h="317454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92" r="-1201299" b="-98848"/>
                          </a:stretch>
                        </a:blipFill>
                      </a:tcPr>
                    </a:tc>
                    <a:tc>
                      <a:txBody>
                        <a:bodyPr/>
                        <a:lstStyle/>
                        <a:p>
                          <a:pPr algn="ctr"/>
                          <a:r>
                            <a:rPr lang="en-US" sz="1800" b="0" i="0" u="none" strike="noStrike" kern="1200" baseline="0" dirty="0">
                              <a:solidFill>
                                <a:schemeClr val="tx1"/>
                              </a:solidFill>
                              <a:latin typeface="+mn-lt"/>
                              <a:ea typeface="+mn-ea"/>
                              <a:cs typeface="+mn-cs"/>
                            </a:rPr>
                            <a:t>Continual Adaptation For Skill Acquisition</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956798"/>
                      </a:ext>
                    </a:extLst>
                  </a:tr>
                  <a:tr h="312599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101754" r="-1201299" b="-390"/>
                          </a:stretch>
                        </a:blipFill>
                      </a:tcPr>
                    </a:tc>
                    <a:tc>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84525"/>
                      </a:ext>
                    </a:extLst>
                  </a:tr>
                </a:tbl>
              </a:graphicData>
            </a:graphic>
          </p:graphicFrame>
        </mc:Fallback>
      </mc:AlternateContent>
      <p:pic>
        <p:nvPicPr>
          <p:cNvPr id="6" name="Picture 5" descr="Diagram&#10;&#10;Description automatically generated">
            <a:extLst>
              <a:ext uri="{FF2B5EF4-FFF2-40B4-BE49-F238E27FC236}">
                <a16:creationId xmlns:a16="http://schemas.microsoft.com/office/drawing/2014/main" id="{252CA70A-9CFC-4DB4-A4AB-4434FC6FF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266" y="1542778"/>
            <a:ext cx="8348912" cy="1795678"/>
          </a:xfrm>
          <a:prstGeom prst="rect">
            <a:avLst/>
          </a:prstGeom>
        </p:spPr>
      </p:pic>
      <p:pic>
        <p:nvPicPr>
          <p:cNvPr id="20" name="Picture 19">
            <a:extLst>
              <a:ext uri="{FF2B5EF4-FFF2-40B4-BE49-F238E27FC236}">
                <a16:creationId xmlns:a16="http://schemas.microsoft.com/office/drawing/2014/main" id="{CDC99CF0-0955-452C-A333-4C747E6D10CB}"/>
              </a:ext>
            </a:extLst>
          </p:cNvPr>
          <p:cNvPicPr>
            <a:picLocks noChangeAspect="1"/>
          </p:cNvPicPr>
          <p:nvPr/>
        </p:nvPicPr>
        <p:blipFill>
          <a:blip r:embed="rId5">
            <a:alphaModFix/>
          </a:blip>
          <a:stretch>
            <a:fillRect/>
          </a:stretch>
        </p:blipFill>
        <p:spPr>
          <a:xfrm>
            <a:off x="1472614" y="4481878"/>
            <a:ext cx="9661813" cy="1919036"/>
          </a:xfrm>
          <a:prstGeom prst="rect">
            <a:avLst/>
          </a:prstGeom>
          <a:ln>
            <a:noFill/>
          </a:ln>
        </p:spPr>
      </p:pic>
      <p:pic>
        <p:nvPicPr>
          <p:cNvPr id="21" name="Picture 20">
            <a:extLst>
              <a:ext uri="{FF2B5EF4-FFF2-40B4-BE49-F238E27FC236}">
                <a16:creationId xmlns:a16="http://schemas.microsoft.com/office/drawing/2014/main" id="{550FDBAF-C5FD-4182-89AC-1F5D0224E620}"/>
              </a:ext>
            </a:extLst>
          </p:cNvPr>
          <p:cNvPicPr>
            <a:picLocks noChangeAspect="1"/>
          </p:cNvPicPr>
          <p:nvPr/>
        </p:nvPicPr>
        <p:blipFill>
          <a:blip r:embed="rId6"/>
          <a:stretch>
            <a:fillRect/>
          </a:stretch>
        </p:blipFill>
        <p:spPr>
          <a:xfrm>
            <a:off x="3311441" y="4753410"/>
            <a:ext cx="1768551" cy="400183"/>
          </a:xfrm>
          <a:prstGeom prst="rect">
            <a:avLst/>
          </a:prstGeom>
        </p:spPr>
      </p:pic>
      <p:sp>
        <p:nvSpPr>
          <p:cNvPr id="39" name="TextBox 38">
            <a:extLst>
              <a:ext uri="{FF2B5EF4-FFF2-40B4-BE49-F238E27FC236}">
                <a16:creationId xmlns:a16="http://schemas.microsoft.com/office/drawing/2014/main" id="{CE73D1AA-309C-40E2-8605-B35BFDB19E67}"/>
              </a:ext>
            </a:extLst>
          </p:cNvPr>
          <p:cNvSpPr txBox="1"/>
          <p:nvPr/>
        </p:nvSpPr>
        <p:spPr>
          <a:xfrm>
            <a:off x="0" y="108084"/>
            <a:ext cx="4952446" cy="369332"/>
          </a:xfrm>
          <a:prstGeom prst="rect">
            <a:avLst/>
          </a:prstGeom>
          <a:noFill/>
        </p:spPr>
        <p:txBody>
          <a:bodyPr wrap="none" rtlCol="0">
            <a:spAutoFit/>
          </a:bodyPr>
          <a:lstStyle/>
          <a:p>
            <a:r>
              <a:rPr lang="en-US" u="sng" dirty="0"/>
              <a:t>Option 2: Continual Adaptation for Skill Acquisition</a:t>
            </a:r>
            <a:endParaRPr lang="en-GB" u="sng" dirty="0"/>
          </a:p>
        </p:txBody>
      </p:sp>
      <p:pic>
        <p:nvPicPr>
          <p:cNvPr id="9" name="Picture 8">
            <a:extLst>
              <a:ext uri="{FF2B5EF4-FFF2-40B4-BE49-F238E27FC236}">
                <a16:creationId xmlns:a16="http://schemas.microsoft.com/office/drawing/2014/main" id="{8B5DAD0B-270F-42AC-8D8B-B56A7F12D02A}"/>
              </a:ext>
            </a:extLst>
          </p:cNvPr>
          <p:cNvPicPr>
            <a:picLocks noChangeAspect="1"/>
          </p:cNvPicPr>
          <p:nvPr/>
        </p:nvPicPr>
        <p:blipFill>
          <a:blip r:embed="rId7"/>
          <a:stretch>
            <a:fillRect/>
          </a:stretch>
        </p:blipFill>
        <p:spPr>
          <a:xfrm>
            <a:off x="4054894" y="2007938"/>
            <a:ext cx="5995485" cy="1533383"/>
          </a:xfrm>
          <a:prstGeom prst="rect">
            <a:avLst/>
          </a:prstGeom>
        </p:spPr>
      </p:pic>
      <p:sp>
        <p:nvSpPr>
          <p:cNvPr id="10" name="TextBox 9">
            <a:extLst>
              <a:ext uri="{FF2B5EF4-FFF2-40B4-BE49-F238E27FC236}">
                <a16:creationId xmlns:a16="http://schemas.microsoft.com/office/drawing/2014/main" id="{24CEEA71-1422-429E-BC4D-A0756D5A9198}"/>
              </a:ext>
            </a:extLst>
          </p:cNvPr>
          <p:cNvSpPr txBox="1"/>
          <p:nvPr/>
        </p:nvSpPr>
        <p:spPr>
          <a:xfrm>
            <a:off x="7519719" y="3009001"/>
            <a:ext cx="2129605" cy="430887"/>
          </a:xfrm>
          <a:prstGeom prst="rect">
            <a:avLst/>
          </a:prstGeom>
          <a:noFill/>
          <a:ln>
            <a:solidFill>
              <a:srgbClr val="FF0000"/>
            </a:solidFill>
          </a:ln>
        </p:spPr>
        <p:txBody>
          <a:bodyPr wrap="square" rtlCol="0">
            <a:spAutoFit/>
          </a:bodyPr>
          <a:lstStyle/>
          <a:p>
            <a:r>
              <a:rPr lang="en-US" sz="1100" dirty="0">
                <a:solidFill>
                  <a:srgbClr val="FF0000"/>
                </a:solidFill>
              </a:rPr>
              <a:t>Feedback signal to adjust initially uniform prior over skill space</a:t>
            </a:r>
            <a:endParaRPr lang="en-GB" sz="1100" dirty="0">
              <a:solidFill>
                <a:srgbClr val="FF0000"/>
              </a:solidFill>
            </a:endParaRPr>
          </a:p>
        </p:txBody>
      </p:sp>
      <p:pic>
        <p:nvPicPr>
          <p:cNvPr id="13" name="Picture 12">
            <a:extLst>
              <a:ext uri="{FF2B5EF4-FFF2-40B4-BE49-F238E27FC236}">
                <a16:creationId xmlns:a16="http://schemas.microsoft.com/office/drawing/2014/main" id="{11274989-AAB8-4FAB-B0BB-70309750341F}"/>
              </a:ext>
            </a:extLst>
          </p:cNvPr>
          <p:cNvPicPr>
            <a:picLocks noChangeAspect="1"/>
          </p:cNvPicPr>
          <p:nvPr/>
        </p:nvPicPr>
        <p:blipFill>
          <a:blip r:embed="rId8"/>
          <a:stretch>
            <a:fillRect/>
          </a:stretch>
        </p:blipFill>
        <p:spPr>
          <a:xfrm>
            <a:off x="3679659" y="4985605"/>
            <a:ext cx="7549815" cy="1679890"/>
          </a:xfrm>
          <a:prstGeom prst="rect">
            <a:avLst/>
          </a:prstGeom>
        </p:spPr>
      </p:pic>
      <p:sp>
        <p:nvSpPr>
          <p:cNvPr id="30" name="TextBox 29">
            <a:extLst>
              <a:ext uri="{FF2B5EF4-FFF2-40B4-BE49-F238E27FC236}">
                <a16:creationId xmlns:a16="http://schemas.microsoft.com/office/drawing/2014/main" id="{E41CB1E1-7DFF-4F7E-9737-DF517E0E299D}"/>
              </a:ext>
            </a:extLst>
          </p:cNvPr>
          <p:cNvSpPr txBox="1"/>
          <p:nvPr/>
        </p:nvSpPr>
        <p:spPr>
          <a:xfrm>
            <a:off x="7674819" y="5970027"/>
            <a:ext cx="2129605" cy="430887"/>
          </a:xfrm>
          <a:prstGeom prst="rect">
            <a:avLst/>
          </a:prstGeom>
          <a:solidFill>
            <a:schemeClr val="bg1"/>
          </a:solidFill>
          <a:ln>
            <a:solidFill>
              <a:srgbClr val="FF0000"/>
            </a:solidFill>
          </a:ln>
        </p:spPr>
        <p:txBody>
          <a:bodyPr wrap="square" rtlCol="0">
            <a:spAutoFit/>
          </a:bodyPr>
          <a:lstStyle/>
          <a:p>
            <a:r>
              <a:rPr lang="en-US" sz="1100" dirty="0">
                <a:solidFill>
                  <a:srgbClr val="FF0000"/>
                </a:solidFill>
              </a:rPr>
              <a:t>Feedback signal to adjust initially uniform prior over skill space</a:t>
            </a:r>
            <a:endParaRPr lang="en-GB" sz="1100" dirty="0">
              <a:solidFill>
                <a:srgbClr val="FF0000"/>
              </a:solidFill>
            </a:endParaRPr>
          </a:p>
        </p:txBody>
      </p:sp>
      <p:sp>
        <p:nvSpPr>
          <p:cNvPr id="31" name="Oval 30">
            <a:extLst>
              <a:ext uri="{FF2B5EF4-FFF2-40B4-BE49-F238E27FC236}">
                <a16:creationId xmlns:a16="http://schemas.microsoft.com/office/drawing/2014/main" id="{D4E58EA7-1FC7-4A80-AF04-5BA09CB7573F}"/>
              </a:ext>
            </a:extLst>
          </p:cNvPr>
          <p:cNvSpPr/>
          <p:nvPr/>
        </p:nvSpPr>
        <p:spPr>
          <a:xfrm>
            <a:off x="3334880" y="4741984"/>
            <a:ext cx="828046" cy="39255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544F7ED0-2B12-4F7F-901F-01E5C98E4437}"/>
              </a:ext>
            </a:extLst>
          </p:cNvPr>
          <p:cNvCxnSpPr>
            <a:cxnSpLocks/>
            <a:stCxn id="31" idx="0"/>
            <a:endCxn id="33" idx="2"/>
          </p:cNvCxnSpPr>
          <p:nvPr/>
        </p:nvCxnSpPr>
        <p:spPr>
          <a:xfrm flipV="1">
            <a:off x="3748903" y="4238257"/>
            <a:ext cx="0" cy="5037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3D930-6934-4018-97B5-F3A0C8BD29A7}"/>
              </a:ext>
            </a:extLst>
          </p:cNvPr>
          <p:cNvSpPr txBox="1"/>
          <p:nvPr/>
        </p:nvSpPr>
        <p:spPr>
          <a:xfrm>
            <a:off x="2427868" y="3976647"/>
            <a:ext cx="2642070" cy="261610"/>
          </a:xfrm>
          <a:prstGeom prst="rect">
            <a:avLst/>
          </a:prstGeom>
          <a:noFill/>
          <a:ln>
            <a:solidFill>
              <a:schemeClr val="accent1"/>
            </a:solidFill>
          </a:ln>
        </p:spPr>
        <p:txBody>
          <a:bodyPr wrap="none" rtlCol="0">
            <a:spAutoFit/>
          </a:bodyPr>
          <a:lstStyle/>
          <a:p>
            <a:r>
              <a:rPr lang="en-US" sz="1100" dirty="0">
                <a:solidFill>
                  <a:schemeClr val="accent1"/>
                </a:solidFill>
              </a:rPr>
              <a:t>Automated method utilizing a task variable</a:t>
            </a:r>
            <a:endParaRPr lang="en-GB" sz="1100" dirty="0">
              <a:solidFill>
                <a:schemeClr val="accent1"/>
              </a:solidFill>
            </a:endParaRPr>
          </a:p>
        </p:txBody>
      </p:sp>
      <p:sp>
        <p:nvSpPr>
          <p:cNvPr id="37" name="Right Brace 36">
            <a:extLst>
              <a:ext uri="{FF2B5EF4-FFF2-40B4-BE49-F238E27FC236}">
                <a16:creationId xmlns:a16="http://schemas.microsoft.com/office/drawing/2014/main" id="{313845F8-0216-4868-BD66-FBC6A89DBAF5}"/>
              </a:ext>
            </a:extLst>
          </p:cNvPr>
          <p:cNvSpPr/>
          <p:nvPr/>
        </p:nvSpPr>
        <p:spPr>
          <a:xfrm>
            <a:off x="11058098" y="4323334"/>
            <a:ext cx="409073" cy="2236124"/>
          </a:xfrm>
          <a:prstGeom prst="rightBrace">
            <a:avLst>
              <a:gd name="adj1" fmla="val 8333"/>
              <a:gd name="adj2" fmla="val 478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Box 37">
            <a:extLst>
              <a:ext uri="{FF2B5EF4-FFF2-40B4-BE49-F238E27FC236}">
                <a16:creationId xmlns:a16="http://schemas.microsoft.com/office/drawing/2014/main" id="{D105E2FF-EEBC-4F9A-A00F-D811FD5480F3}"/>
              </a:ext>
            </a:extLst>
          </p:cNvPr>
          <p:cNvSpPr txBox="1"/>
          <p:nvPr/>
        </p:nvSpPr>
        <p:spPr>
          <a:xfrm>
            <a:off x="11324760" y="4560620"/>
            <a:ext cx="814924" cy="769441"/>
          </a:xfrm>
          <a:prstGeom prst="rect">
            <a:avLst/>
          </a:prstGeom>
          <a:noFill/>
          <a:ln>
            <a:solidFill>
              <a:schemeClr val="accent1"/>
            </a:solidFill>
          </a:ln>
        </p:spPr>
        <p:txBody>
          <a:bodyPr wrap="square" rtlCol="0">
            <a:spAutoFit/>
          </a:bodyPr>
          <a:lstStyle/>
          <a:p>
            <a:r>
              <a:rPr lang="en-US" sz="1100" dirty="0">
                <a:solidFill>
                  <a:schemeClr val="accent1"/>
                </a:solidFill>
              </a:rPr>
              <a:t>Meta-RL with task Acquisition Pipeline</a:t>
            </a:r>
            <a:endParaRPr lang="en-GB" sz="1100" dirty="0">
              <a:solidFill>
                <a:schemeClr val="accent1"/>
              </a:solidFill>
            </a:endParaRPr>
          </a:p>
        </p:txBody>
      </p:sp>
      <p:sp>
        <p:nvSpPr>
          <p:cNvPr id="29" name="TextBox 28">
            <a:extLst>
              <a:ext uri="{FF2B5EF4-FFF2-40B4-BE49-F238E27FC236}">
                <a16:creationId xmlns:a16="http://schemas.microsoft.com/office/drawing/2014/main" id="{6A08FFF2-CF14-4270-9BFC-6FA29BA56E1F}"/>
              </a:ext>
            </a:extLst>
          </p:cNvPr>
          <p:cNvSpPr txBox="1"/>
          <p:nvPr/>
        </p:nvSpPr>
        <p:spPr>
          <a:xfrm>
            <a:off x="7188374" y="6382925"/>
            <a:ext cx="3102131" cy="261610"/>
          </a:xfrm>
          <a:prstGeom prst="rect">
            <a:avLst/>
          </a:prstGeom>
          <a:noFill/>
        </p:spPr>
        <p:txBody>
          <a:bodyPr wrap="none" rtlCol="0">
            <a:spAutoFit/>
          </a:bodyPr>
          <a:lstStyle/>
          <a:p>
            <a:r>
              <a:rPr lang="en-US" sz="1100" dirty="0">
                <a:solidFill>
                  <a:schemeClr val="accent1"/>
                </a:solidFill>
              </a:rPr>
              <a:t>(enabler for automated task acquisition [Option 1])</a:t>
            </a:r>
            <a:endParaRPr lang="en-GB" sz="1100" dirty="0">
              <a:solidFill>
                <a:schemeClr val="accent1"/>
              </a:solidFill>
            </a:endParaRPr>
          </a:p>
        </p:txBody>
      </p:sp>
    </p:spTree>
    <p:extLst>
      <p:ext uri="{BB962C8B-B14F-4D97-AF65-F5344CB8AC3E}">
        <p14:creationId xmlns:p14="http://schemas.microsoft.com/office/powerpoint/2010/main" val="233925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7" grpId="0" animBg="1"/>
      <p:bldP spid="38" grpId="0" animBg="1"/>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806</Words>
  <Application>Microsoft Office PowerPoint</Application>
  <PresentationFormat>Widescreen</PresentationFormat>
  <Paragraphs>79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Tarek</dc:creator>
  <cp:lastModifiedBy>Ibrahim, Tarek</cp:lastModifiedBy>
  <cp:revision>41</cp:revision>
  <dcterms:created xsi:type="dcterms:W3CDTF">2021-09-16T08:48:54Z</dcterms:created>
  <dcterms:modified xsi:type="dcterms:W3CDTF">2021-12-02T02:50:23Z</dcterms:modified>
</cp:coreProperties>
</file>