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66"/>
  </p:notesMasterIdLst>
  <p:handoutMasterIdLst>
    <p:handoutMasterId r:id="rId67"/>
  </p:handoutMasterIdLst>
  <p:sldIdLst>
    <p:sldId id="269" r:id="rId2"/>
    <p:sldId id="271" r:id="rId3"/>
    <p:sldId id="256" r:id="rId4"/>
    <p:sldId id="268" r:id="rId5"/>
    <p:sldId id="257" r:id="rId6"/>
    <p:sldId id="272" r:id="rId7"/>
    <p:sldId id="258" r:id="rId8"/>
    <p:sldId id="259" r:id="rId9"/>
    <p:sldId id="273" r:id="rId10"/>
    <p:sldId id="274" r:id="rId11"/>
    <p:sldId id="275" r:id="rId12"/>
    <p:sldId id="276" r:id="rId13"/>
    <p:sldId id="260" r:id="rId14"/>
    <p:sldId id="261" r:id="rId15"/>
    <p:sldId id="262" r:id="rId16"/>
    <p:sldId id="264" r:id="rId17"/>
    <p:sldId id="265" r:id="rId18"/>
    <p:sldId id="277" r:id="rId19"/>
    <p:sldId id="278" r:id="rId20"/>
    <p:sldId id="279" r:id="rId21"/>
    <p:sldId id="280" r:id="rId22"/>
    <p:sldId id="282" r:id="rId23"/>
    <p:sldId id="284" r:id="rId24"/>
    <p:sldId id="285" r:id="rId25"/>
    <p:sldId id="286" r:id="rId26"/>
    <p:sldId id="287" r:id="rId27"/>
    <p:sldId id="288" r:id="rId28"/>
    <p:sldId id="289" r:id="rId29"/>
    <p:sldId id="290" r:id="rId30"/>
    <p:sldId id="266" r:id="rId31"/>
    <p:sldId id="267"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8" r:id="rId45"/>
    <p:sldId id="309" r:id="rId46"/>
    <p:sldId id="310" r:id="rId47"/>
    <p:sldId id="303" r:id="rId48"/>
    <p:sldId id="304" r:id="rId49"/>
    <p:sldId id="305" r:id="rId50"/>
    <p:sldId id="306" r:id="rId51"/>
    <p:sldId id="307"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Lst>
  <p:sldSz cx="9144000" cy="6858000" type="screen4x3"/>
  <p:notesSz cx="6797675" cy="9928225"/>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3333FF"/>
    <a:srgbClr val="006600"/>
    <a:srgbClr val="0000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102" d="100"/>
          <a:sy n="102" d="100"/>
        </p:scale>
        <p:origin x="-23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2016" y="0"/>
            <a:ext cx="2945659" cy="496411"/>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sz="quarter" idx="1"/>
          </p:nvPr>
        </p:nvSpPr>
        <p:spPr>
          <a:xfrm>
            <a:off x="1574" y="0"/>
            <a:ext cx="2945659" cy="496411"/>
          </a:xfrm>
          <a:prstGeom prst="rect">
            <a:avLst/>
          </a:prstGeom>
        </p:spPr>
        <p:txBody>
          <a:bodyPr vert="horz" lIns="91440" tIns="45720" rIns="91440" bIns="45720" rtlCol="1"/>
          <a:lstStyle>
            <a:lvl1pPr algn="l">
              <a:defRPr sz="1200"/>
            </a:lvl1pPr>
          </a:lstStyle>
          <a:p>
            <a:fld id="{669A39A4-3390-46B6-84F9-A2C8E9E615E2}" type="datetimeFigureOut">
              <a:rPr lang="ar-EG" smtClean="0"/>
              <a:t>26/08/1440</a:t>
            </a:fld>
            <a:endParaRPr lang="ar-EG"/>
          </a:p>
        </p:txBody>
      </p:sp>
      <p:sp>
        <p:nvSpPr>
          <p:cNvPr id="4" name="Footer Placeholder 3"/>
          <p:cNvSpPr>
            <a:spLocks noGrp="1"/>
          </p:cNvSpPr>
          <p:nvPr>
            <p:ph type="ftr" sz="quarter" idx="2"/>
          </p:nvPr>
        </p:nvSpPr>
        <p:spPr>
          <a:xfrm>
            <a:off x="3852016" y="9430091"/>
            <a:ext cx="2945659" cy="496411"/>
          </a:xfrm>
          <a:prstGeom prst="rect">
            <a:avLst/>
          </a:prstGeom>
        </p:spPr>
        <p:txBody>
          <a:bodyPr vert="horz" lIns="91440" tIns="45720" rIns="91440" bIns="45720" rtlCol="1" anchor="b"/>
          <a:lstStyle>
            <a:lvl1pPr algn="r">
              <a:defRPr sz="1200"/>
            </a:lvl1pPr>
          </a:lstStyle>
          <a:p>
            <a:endParaRPr lang="ar-EG"/>
          </a:p>
        </p:txBody>
      </p:sp>
      <p:sp>
        <p:nvSpPr>
          <p:cNvPr id="5" name="Slide Number Placeholder 4"/>
          <p:cNvSpPr>
            <a:spLocks noGrp="1"/>
          </p:cNvSpPr>
          <p:nvPr>
            <p:ph type="sldNum" sz="quarter" idx="3"/>
          </p:nvPr>
        </p:nvSpPr>
        <p:spPr>
          <a:xfrm>
            <a:off x="1574" y="9430091"/>
            <a:ext cx="2945659" cy="496411"/>
          </a:xfrm>
          <a:prstGeom prst="rect">
            <a:avLst/>
          </a:prstGeom>
        </p:spPr>
        <p:txBody>
          <a:bodyPr vert="horz" lIns="91440" tIns="45720" rIns="91440" bIns="45720" rtlCol="1" anchor="b"/>
          <a:lstStyle>
            <a:lvl1pPr algn="l">
              <a:defRPr sz="1200"/>
            </a:lvl1pPr>
          </a:lstStyle>
          <a:p>
            <a:fld id="{D3075C48-3865-4AF2-9C44-8B008006AD13}" type="slidenum">
              <a:rPr lang="ar-EG" smtClean="0"/>
              <a:t>‹#›</a:t>
            </a:fld>
            <a:endParaRPr lang="ar-EG"/>
          </a:p>
        </p:txBody>
      </p:sp>
    </p:spTree>
    <p:extLst>
      <p:ext uri="{BB962C8B-B14F-4D97-AF65-F5344CB8AC3E}">
        <p14:creationId xmlns:p14="http://schemas.microsoft.com/office/powerpoint/2010/main" val="475998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2016" y="0"/>
            <a:ext cx="2945659" cy="496411"/>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74" y="0"/>
            <a:ext cx="2945659" cy="496411"/>
          </a:xfrm>
          <a:prstGeom prst="rect">
            <a:avLst/>
          </a:prstGeom>
        </p:spPr>
        <p:txBody>
          <a:bodyPr vert="horz" lIns="91440" tIns="45720" rIns="91440" bIns="45720" rtlCol="1"/>
          <a:lstStyle>
            <a:lvl1pPr algn="l">
              <a:defRPr sz="1200"/>
            </a:lvl1pPr>
          </a:lstStyle>
          <a:p>
            <a:fld id="{4A017DDD-FAE6-416D-BFD0-94255D4AF663}" type="datetimeFigureOut">
              <a:rPr lang="ar-EG" smtClean="0"/>
              <a:t>26/08/1440</a:t>
            </a:fld>
            <a:endParaRPr lang="ar-EG"/>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52016" y="9430091"/>
            <a:ext cx="2945659" cy="496411"/>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74" y="9430091"/>
            <a:ext cx="2945659" cy="496411"/>
          </a:xfrm>
          <a:prstGeom prst="rect">
            <a:avLst/>
          </a:prstGeom>
        </p:spPr>
        <p:txBody>
          <a:bodyPr vert="horz" lIns="91440" tIns="45720" rIns="91440" bIns="45720" rtlCol="1" anchor="b"/>
          <a:lstStyle>
            <a:lvl1pPr algn="l">
              <a:defRPr sz="1200"/>
            </a:lvl1pPr>
          </a:lstStyle>
          <a:p>
            <a:fld id="{53B681BD-0008-4F45-BA43-53F1356D8A95}" type="slidenum">
              <a:rPr lang="ar-EG" smtClean="0"/>
              <a:t>‹#›</a:t>
            </a:fld>
            <a:endParaRPr lang="ar-EG"/>
          </a:p>
        </p:txBody>
      </p:sp>
    </p:spTree>
    <p:extLst>
      <p:ext uri="{BB962C8B-B14F-4D97-AF65-F5344CB8AC3E}">
        <p14:creationId xmlns:p14="http://schemas.microsoft.com/office/powerpoint/2010/main" val="13264120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53B681BD-0008-4F45-BA43-53F1356D8A95}" type="slidenum">
              <a:rPr lang="ar-EG" smtClean="0"/>
              <a:t>37</a:t>
            </a:fld>
            <a:endParaRPr lang="ar-EG"/>
          </a:p>
        </p:txBody>
      </p:sp>
    </p:spTree>
    <p:extLst>
      <p:ext uri="{BB962C8B-B14F-4D97-AF65-F5344CB8AC3E}">
        <p14:creationId xmlns:p14="http://schemas.microsoft.com/office/powerpoint/2010/main" val="19030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53B681BD-0008-4F45-BA43-53F1356D8A95}" type="slidenum">
              <a:rPr lang="ar-EG" smtClean="0"/>
              <a:t>39</a:t>
            </a:fld>
            <a:endParaRPr lang="ar-EG"/>
          </a:p>
        </p:txBody>
      </p:sp>
    </p:spTree>
    <p:extLst>
      <p:ext uri="{BB962C8B-B14F-4D97-AF65-F5344CB8AC3E}">
        <p14:creationId xmlns:p14="http://schemas.microsoft.com/office/powerpoint/2010/main" val="74598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2BB97CC1-7AE8-48D8-A10E-5DED1016FC99}" type="datetimeFigureOut">
              <a:rPr lang="ar-EG" smtClean="0"/>
              <a:t>26/08/1440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258385652"/>
      </p:ext>
    </p:extLst>
  </p:cSld>
  <p:clrMapOvr>
    <a:masterClrMapping/>
  </p:clrMapOvr>
  <p:transition spd="slow">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BB97CC1-7AE8-48D8-A10E-5DED1016FC99}" type="datetimeFigureOut">
              <a:rPr lang="ar-EG" smtClean="0"/>
              <a:t>26/08/1440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278065498"/>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BB97CC1-7AE8-48D8-A10E-5DED1016FC99}" type="datetimeFigureOut">
              <a:rPr lang="ar-EG" smtClean="0"/>
              <a:t>26/08/1440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3066274138"/>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23B66AE-0483-4C27-B448-9D1B34016392}"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66331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CA6725D-3689-4739-9F60-C93DEF146A85}" type="slidenum">
              <a:rPr lang="ar-SA"/>
              <a:pPr>
                <a:defRPr/>
              </a:pPr>
              <a:t>‹#›</a:t>
            </a:fld>
            <a:endParaRPr lang="en-US"/>
          </a:p>
        </p:txBody>
      </p:sp>
    </p:spTree>
    <p:extLst>
      <p:ext uri="{BB962C8B-B14F-4D97-AF65-F5344CB8AC3E}">
        <p14:creationId xmlns:p14="http://schemas.microsoft.com/office/powerpoint/2010/main" val="59521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BB97CC1-7AE8-48D8-A10E-5DED1016FC99}" type="datetimeFigureOut">
              <a:rPr lang="ar-EG" smtClean="0"/>
              <a:t>26/08/1440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3000451348"/>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B97CC1-7AE8-48D8-A10E-5DED1016FC99}" type="datetimeFigureOut">
              <a:rPr lang="ar-EG" smtClean="0"/>
              <a:t>26/08/1440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213624544"/>
      </p:ext>
    </p:extLst>
  </p:cSld>
  <p:clrMapOvr>
    <a:masterClrMapping/>
  </p:clrMapOvr>
  <p:transition spd="slow">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2BB97CC1-7AE8-48D8-A10E-5DED1016FC99}" type="datetimeFigureOut">
              <a:rPr lang="ar-EG" smtClean="0"/>
              <a:t>26/08/1440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2386696149"/>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2BB97CC1-7AE8-48D8-A10E-5DED1016FC99}" type="datetimeFigureOut">
              <a:rPr lang="ar-EG" smtClean="0"/>
              <a:t>26/08/1440</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1132696395"/>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464993"/>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97CC1-7AE8-48D8-A10E-5DED1016FC99}" type="datetimeFigureOut">
              <a:rPr lang="ar-EG" smtClean="0"/>
              <a:t>26/08/1440</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3384745907"/>
      </p:ext>
    </p:extLst>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97CC1-7AE8-48D8-A10E-5DED1016FC99}" type="datetimeFigureOut">
              <a:rPr lang="ar-EG" smtClean="0"/>
              <a:t>26/08/1440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4012763740"/>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97CC1-7AE8-48D8-A10E-5DED1016FC99}" type="datetimeFigureOut">
              <a:rPr lang="ar-EG" smtClean="0"/>
              <a:t>26/08/1440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23DC8A1-2A41-4B3D-80B9-525E8D7F3D60}" type="slidenum">
              <a:rPr lang="ar-EG" smtClean="0"/>
              <a:t>‹#›</a:t>
            </a:fld>
            <a:endParaRPr lang="ar-EG"/>
          </a:p>
        </p:txBody>
      </p:sp>
    </p:spTree>
    <p:extLst>
      <p:ext uri="{BB962C8B-B14F-4D97-AF65-F5344CB8AC3E}">
        <p14:creationId xmlns:p14="http://schemas.microsoft.com/office/powerpoint/2010/main" val="3105255855"/>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BB97CC1-7AE8-48D8-A10E-5DED1016FC99}" type="datetimeFigureOut">
              <a:rPr lang="ar-EG" smtClean="0"/>
              <a:t>26/08/1440</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23DC8A1-2A41-4B3D-80B9-525E8D7F3D60}" type="slidenum">
              <a:rPr lang="ar-EG" smtClean="0"/>
              <a:t>‹#›</a:t>
            </a:fld>
            <a:endParaRPr lang="ar-EG"/>
          </a:p>
        </p:txBody>
      </p:sp>
    </p:spTree>
    <p:extLst>
      <p:ext uri="{BB962C8B-B14F-4D97-AF65-F5344CB8AC3E}">
        <p14:creationId xmlns:p14="http://schemas.microsoft.com/office/powerpoint/2010/main" val="119847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wipe dir="r"/>
  </p:transition>
  <p:timing>
    <p:tnLst>
      <p:par>
        <p:cTn id="1" dur="indefinite" restart="never" nodeType="tmRoot"/>
      </p:par>
    </p:tnLst>
  </p:timing>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4.emf"/><Relationship Id="rId5" Type="http://schemas.openxmlformats.org/officeDocument/2006/relationships/oleObject" Target="../embeddings/oleObject10.bin"/><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9.emf"/><Relationship Id="rId5" Type="http://schemas.openxmlformats.org/officeDocument/2006/relationships/oleObject" Target="../embeddings/oleObject15.bin"/><Relationship Id="rId4" Type="http://schemas.openxmlformats.org/officeDocument/2006/relationships/image" Target="../media/image18.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emf"/></Relationships>
</file>

<file path=ppt/slides/_rels/slide56.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7.emf"/><Relationship Id="rId5" Type="http://schemas.openxmlformats.org/officeDocument/2006/relationships/oleObject" Target="../embeddings/oleObject23.bin"/><Relationship Id="rId4" Type="http://schemas.openxmlformats.org/officeDocument/2006/relationships/image" Target="../media/image2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0.emf"/><Relationship Id="rId5" Type="http://schemas.openxmlformats.org/officeDocument/2006/relationships/oleObject" Target="../embeddings/oleObject26.bin"/><Relationship Id="rId4" Type="http://schemas.openxmlformats.org/officeDocument/2006/relationships/image" Target="../media/image29.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2.emf"/><Relationship Id="rId5" Type="http://schemas.openxmlformats.org/officeDocument/2006/relationships/oleObject" Target="../embeddings/oleObject28.bin"/><Relationship Id="rId4" Type="http://schemas.openxmlformats.org/officeDocument/2006/relationships/image" Target="../media/image31.emf"/></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3.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35.emf"/><Relationship Id="rId5" Type="http://schemas.openxmlformats.org/officeDocument/2006/relationships/oleObject" Target="../embeddings/oleObject31.bin"/><Relationship Id="rId4" Type="http://schemas.openxmlformats.org/officeDocument/2006/relationships/image" Target="../media/image34.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7.emf"/><Relationship Id="rId5" Type="http://schemas.openxmlformats.org/officeDocument/2006/relationships/oleObject" Target="../embeddings/oleObject33.bin"/><Relationship Id="rId4" Type="http://schemas.openxmlformats.org/officeDocument/2006/relationships/image" Target="../media/image3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212976"/>
            <a:ext cx="7772400" cy="1470025"/>
          </a:xfrm>
        </p:spPr>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pPr rtl="0"/>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r>
            <a:b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r>
            <a:b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Prepared By</a:t>
            </a:r>
            <a:r>
              <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r>
            <a:br>
              <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Dr. </a:t>
            </a:r>
            <a:r>
              <a:rPr lang="en-US" sz="40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Remon</a:t>
            </a:r>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40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Melad</a:t>
            </a:r>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4000" b="1" dirty="0" err="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Zaki</a:t>
            </a:r>
            <a:r>
              <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r>
            <a:br>
              <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Assistant Professor of Organic Chemistry, Department of Chemistry</a:t>
            </a:r>
            <a:br>
              <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Faculty of Science - </a:t>
            </a:r>
            <a:r>
              <a:rPr lang="en-US" sz="4000" b="1" dirty="0" err="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Assiut</a:t>
            </a:r>
            <a:r>
              <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University</a:t>
            </a:r>
            <a:endParaRPr lang="ar-EG"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Rectangle 2"/>
          <p:cNvSpPr/>
          <p:nvPr/>
        </p:nvSpPr>
        <p:spPr>
          <a:xfrm>
            <a:off x="323528" y="188640"/>
            <a:ext cx="8424937" cy="258532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Course of Petroleum </a:t>
            </a:r>
            <a:r>
              <a:rPr lang="en-US" sz="5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Chemistry </a:t>
            </a:r>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for </a:t>
            </a:r>
            <a:r>
              <a:rPr lang="en-US" sz="5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the </a:t>
            </a:r>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Pre-Engineering Students</a:t>
            </a:r>
            <a:endParaRPr lang="ar-EG"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3380926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animClr clrSpc="rgb" dir="cw">
                                      <p:cBhvr>
                                        <p:cTn id="7" dur="500" fill="hold"/>
                                        <p:tgtEl>
                                          <p:spTgt spid="3"/>
                                        </p:tgtEl>
                                        <p:attrNameLst>
                                          <p:attrName>fillcolor</p:attrName>
                                        </p:attrNameLst>
                                      </p:cBhvr>
                                      <p:to>
                                        <a:schemeClr val="accent2"/>
                                      </p:to>
                                    </p:animClr>
                                    <p:set>
                                      <p:cBhvr>
                                        <p:cTn id="8" dur="500" fill="hold"/>
                                        <p:tgtEl>
                                          <p:spTgt spid="3"/>
                                        </p:tgtEl>
                                        <p:attrNameLst>
                                          <p:attrName>fill.type</p:attrName>
                                        </p:attrNameLst>
                                      </p:cBhvr>
                                      <p:to>
                                        <p:strVal val="solid"/>
                                      </p:to>
                                    </p:set>
                                    <p:set>
                                      <p:cBhvr>
                                        <p:cTn id="9" dur="500" fill="hold"/>
                                        <p:tgtEl>
                                          <p:spTgt spid="3"/>
                                        </p:tgtEl>
                                        <p:attrNameLst>
                                          <p:attrName>fill.on</p:attrName>
                                        </p:attrNameLst>
                                      </p:cBhvr>
                                      <p:to>
                                        <p:strVal val="true"/>
                                      </p:to>
                                    </p:set>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57200" y="661988"/>
            <a:ext cx="8435280" cy="2209800"/>
          </a:xfrm>
        </p:spPr>
        <p:txBody>
          <a:bodyPr>
            <a:normAutofit/>
          </a:bodyPr>
          <a:lstStyle/>
          <a:p>
            <a:pPr algn="just" rtl="0" eaLnBrk="1" hangingPunct="1">
              <a:buFont typeface="Wingdings" pitchFamily="2" charset="2"/>
              <a:buNone/>
            </a:pPr>
            <a:r>
              <a:rPr lang="en-US" altLang="ar-EG" dirty="0" smtClean="0">
                <a:solidFill>
                  <a:srgbClr val="FF0066"/>
                </a:solidFill>
              </a:rPr>
              <a:t>(ii) Action of steam on Carbides:</a:t>
            </a:r>
            <a:r>
              <a:rPr lang="en-US" altLang="ar-EG" dirty="0" smtClean="0"/>
              <a:t> </a:t>
            </a:r>
          </a:p>
          <a:p>
            <a:pPr algn="just" rtl="0" eaLnBrk="1" hangingPunct="1">
              <a:buFont typeface="Wingdings" pitchFamily="2" charset="2"/>
              <a:buNone/>
            </a:pPr>
            <a:r>
              <a:rPr lang="en-US" altLang="ar-EG" dirty="0" smtClean="0"/>
              <a:t>   </a:t>
            </a:r>
            <a:r>
              <a:rPr lang="en-US" altLang="ar-EG" dirty="0" smtClean="0">
                <a:solidFill>
                  <a:srgbClr val="0000FF"/>
                </a:solidFill>
              </a:rPr>
              <a:t>Carbides reacted with steam under high pressure and at high temperature forming hydrocarbons.</a:t>
            </a:r>
          </a:p>
        </p:txBody>
      </p:sp>
      <p:sp>
        <p:nvSpPr>
          <p:cNvPr id="43011" name="Rectangle 3"/>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ar-EG" altLang="ar-EG" sz="1800"/>
          </a:p>
        </p:txBody>
      </p:sp>
      <p:graphicFrame>
        <p:nvGraphicFramePr>
          <p:cNvPr id="43012" name="Object 4"/>
          <p:cNvGraphicFramePr>
            <a:graphicFrameLocks noChangeAspect="1"/>
          </p:cNvGraphicFramePr>
          <p:nvPr/>
        </p:nvGraphicFramePr>
        <p:xfrm>
          <a:off x="1143000" y="3548063"/>
          <a:ext cx="6781800" cy="2166937"/>
        </p:xfrm>
        <a:graphic>
          <a:graphicData uri="http://schemas.openxmlformats.org/presentationml/2006/ole">
            <mc:AlternateContent xmlns:mc="http://schemas.openxmlformats.org/markup-compatibility/2006">
              <mc:Choice xmlns:v="urn:schemas-microsoft-com:vml" Requires="v">
                <p:oleObj spid="_x0000_s2283" name="ISIS/Draw Sketch" r:id="rId3" imgW="3924367" imgH="1228791" progId="ISISServer">
                  <p:embed/>
                </p:oleObj>
              </mc:Choice>
              <mc:Fallback>
                <p:oleObj name="ISIS/Draw Sketch" r:id="rId3" imgW="3924367" imgH="1228791"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548063"/>
                        <a:ext cx="6781800"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92921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wipe(down)">
                                      <p:cBhvr>
                                        <p:cTn id="7" dur="500"/>
                                        <p:tgtEl>
                                          <p:spTgt spid="430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wipe(down)">
                                      <p:cBhvr>
                                        <p:cTn id="12" dur="500"/>
                                        <p:tgtEl>
                                          <p:spTgt spid="430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circle(in)">
                                      <p:cBhvr>
                                        <p:cTn id="17" dur="20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457200" y="285149"/>
            <a:ext cx="8229600" cy="2819400"/>
          </a:xfrm>
        </p:spPr>
        <p:txBody>
          <a:bodyPr>
            <a:normAutofit/>
          </a:bodyPr>
          <a:lstStyle/>
          <a:p>
            <a:pPr algn="l" rtl="0" eaLnBrk="1" hangingPunct="1">
              <a:buFont typeface="Wingdings" pitchFamily="2" charset="2"/>
              <a:buNone/>
            </a:pPr>
            <a:r>
              <a:rPr lang="en-US" altLang="ar-EG" dirty="0" smtClean="0">
                <a:solidFill>
                  <a:srgbClr val="FF0066"/>
                </a:solidFill>
              </a:rPr>
              <a:t>(iii) Reduction of Unsaturated Hydrocarbons:</a:t>
            </a:r>
            <a:endParaRPr lang="en-US" altLang="ar-EG" dirty="0" smtClean="0">
              <a:solidFill>
                <a:srgbClr val="FF0066"/>
              </a:solidFill>
              <a:cs typeface="+mj-cs"/>
            </a:endParaRPr>
          </a:p>
          <a:p>
            <a:pPr algn="l" rtl="0" eaLnBrk="1" hangingPunct="1"/>
            <a:r>
              <a:rPr lang="en-US" altLang="ar-EG" dirty="0" smtClean="0">
                <a:solidFill>
                  <a:srgbClr val="0000FF"/>
                </a:solidFill>
                <a:cs typeface="+mj-cs"/>
              </a:rPr>
              <a:t>The unsaturated hydrocarbons formed by step (ii) are reduced with hydrogen in the presence of metallic catalyst at high temperature.</a:t>
            </a:r>
          </a:p>
        </p:txBody>
      </p:sp>
      <p:sp>
        <p:nvSpPr>
          <p:cNvPr id="44035" name="Rectangle 3"/>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ar-EG" altLang="ar-EG" sz="1800"/>
          </a:p>
        </p:txBody>
      </p:sp>
      <p:grpSp>
        <p:nvGrpSpPr>
          <p:cNvPr id="44036" name="Group 4"/>
          <p:cNvGrpSpPr>
            <a:grpSpLocks/>
          </p:cNvGrpSpPr>
          <p:nvPr/>
        </p:nvGrpSpPr>
        <p:grpSpPr bwMode="auto">
          <a:xfrm>
            <a:off x="508793" y="2492896"/>
            <a:ext cx="8126413" cy="3787776"/>
            <a:chOff x="528" y="1781"/>
            <a:chExt cx="5119" cy="2386"/>
          </a:xfrm>
        </p:grpSpPr>
        <p:graphicFrame>
          <p:nvGraphicFramePr>
            <p:cNvPr id="44037" name="Object 5"/>
            <p:cNvGraphicFramePr>
              <a:graphicFrameLocks noChangeAspect="1"/>
            </p:cNvGraphicFramePr>
            <p:nvPr/>
          </p:nvGraphicFramePr>
          <p:xfrm>
            <a:off x="720" y="1781"/>
            <a:ext cx="4368" cy="1051"/>
          </p:xfrm>
          <a:graphic>
            <a:graphicData uri="http://schemas.openxmlformats.org/presentationml/2006/ole">
              <mc:AlternateContent xmlns:mc="http://schemas.openxmlformats.org/markup-compatibility/2006">
                <mc:Choice xmlns:v="urn:schemas-microsoft-com:vml" Requires="v">
                  <p:oleObj spid="_x0000_s3306" name="ISIS/Draw Sketch" r:id="rId3" imgW="3209841" imgH="752459" progId="ISISServer">
                    <p:embed/>
                  </p:oleObj>
                </mc:Choice>
                <mc:Fallback>
                  <p:oleObj name="ISIS/Draw Sketch" r:id="rId3" imgW="3209841" imgH="752459"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781"/>
                          <a:ext cx="4368" cy="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Text Box 6"/>
            <p:cNvSpPr txBox="1">
              <a:spLocks noChangeArrowheads="1"/>
            </p:cNvSpPr>
            <p:nvPr/>
          </p:nvSpPr>
          <p:spPr bwMode="auto">
            <a:xfrm>
              <a:off x="528" y="3178"/>
              <a:ext cx="5119"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just" rtl="0" eaLnBrk="1" hangingPunct="1">
                <a:spcBef>
                  <a:spcPct val="50000"/>
                </a:spcBef>
                <a:buClrTx/>
                <a:buSzTx/>
                <a:buFontTx/>
                <a:buNone/>
              </a:pPr>
              <a:r>
                <a:rPr lang="en-US" altLang="ar-EG" dirty="0"/>
                <a:t>The hydrogen needed for reduction </a:t>
              </a:r>
              <a:r>
                <a:rPr lang="en-US" altLang="ar-EG" dirty="0" smtClean="0"/>
                <a:t>is obtained </a:t>
              </a:r>
              <a:r>
                <a:rPr lang="en-US" altLang="ar-EG" dirty="0"/>
                <a:t>by the action of hot metals with steam.</a:t>
              </a:r>
            </a:p>
          </p:txBody>
        </p:sp>
      </p:grpSp>
    </p:spTree>
    <p:extLst>
      <p:ext uri="{BB962C8B-B14F-4D97-AF65-F5344CB8AC3E}">
        <p14:creationId xmlns:p14="http://schemas.microsoft.com/office/powerpoint/2010/main" val="4284512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barn(inVertical)">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barn(inVertical)">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down)">
                                      <p:cBhvr>
                                        <p:cTn id="17" dur="580">
                                          <p:stCondLst>
                                            <p:cond delay="0"/>
                                          </p:stCondLst>
                                        </p:cTn>
                                        <p:tgtEl>
                                          <p:spTgt spid="44036"/>
                                        </p:tgtEl>
                                      </p:cBhvr>
                                    </p:animEffect>
                                    <p:anim calcmode="lin" valueType="num">
                                      <p:cBhvr>
                                        <p:cTn id="18" dur="1822" tmFilter="0,0; 0.14,0.36; 0.43,0.73; 0.71,0.91; 1.0,1.0">
                                          <p:stCondLst>
                                            <p:cond delay="0"/>
                                          </p:stCondLst>
                                        </p:cTn>
                                        <p:tgtEl>
                                          <p:spTgt spid="4403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403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403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403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4036"/>
                                        </p:tgtEl>
                                        <p:attrNameLst>
                                          <p:attrName>ppt_y</p:attrName>
                                        </p:attrNameLst>
                                      </p:cBhvr>
                                      <p:tavLst>
                                        <p:tav tm="0" fmla="#ppt_y-sin(pi*$)/81">
                                          <p:val>
                                            <p:fltVal val="0"/>
                                          </p:val>
                                        </p:tav>
                                        <p:tav tm="100000">
                                          <p:val>
                                            <p:fltVal val="1"/>
                                          </p:val>
                                        </p:tav>
                                      </p:tavLst>
                                    </p:anim>
                                    <p:animScale>
                                      <p:cBhvr>
                                        <p:cTn id="23" dur="26">
                                          <p:stCondLst>
                                            <p:cond delay="650"/>
                                          </p:stCondLst>
                                        </p:cTn>
                                        <p:tgtEl>
                                          <p:spTgt spid="44036"/>
                                        </p:tgtEl>
                                      </p:cBhvr>
                                      <p:to x="100000" y="60000"/>
                                    </p:animScale>
                                    <p:animScale>
                                      <p:cBhvr>
                                        <p:cTn id="24" dur="166" decel="50000">
                                          <p:stCondLst>
                                            <p:cond delay="676"/>
                                          </p:stCondLst>
                                        </p:cTn>
                                        <p:tgtEl>
                                          <p:spTgt spid="44036"/>
                                        </p:tgtEl>
                                      </p:cBhvr>
                                      <p:to x="100000" y="100000"/>
                                    </p:animScale>
                                    <p:animScale>
                                      <p:cBhvr>
                                        <p:cTn id="25" dur="26">
                                          <p:stCondLst>
                                            <p:cond delay="1312"/>
                                          </p:stCondLst>
                                        </p:cTn>
                                        <p:tgtEl>
                                          <p:spTgt spid="44036"/>
                                        </p:tgtEl>
                                      </p:cBhvr>
                                      <p:to x="100000" y="80000"/>
                                    </p:animScale>
                                    <p:animScale>
                                      <p:cBhvr>
                                        <p:cTn id="26" dur="166" decel="50000">
                                          <p:stCondLst>
                                            <p:cond delay="1338"/>
                                          </p:stCondLst>
                                        </p:cTn>
                                        <p:tgtEl>
                                          <p:spTgt spid="44036"/>
                                        </p:tgtEl>
                                      </p:cBhvr>
                                      <p:to x="100000" y="100000"/>
                                    </p:animScale>
                                    <p:animScale>
                                      <p:cBhvr>
                                        <p:cTn id="27" dur="26">
                                          <p:stCondLst>
                                            <p:cond delay="1642"/>
                                          </p:stCondLst>
                                        </p:cTn>
                                        <p:tgtEl>
                                          <p:spTgt spid="44036"/>
                                        </p:tgtEl>
                                      </p:cBhvr>
                                      <p:to x="100000" y="90000"/>
                                    </p:animScale>
                                    <p:animScale>
                                      <p:cBhvr>
                                        <p:cTn id="28" dur="166" decel="50000">
                                          <p:stCondLst>
                                            <p:cond delay="1668"/>
                                          </p:stCondLst>
                                        </p:cTn>
                                        <p:tgtEl>
                                          <p:spTgt spid="44036"/>
                                        </p:tgtEl>
                                      </p:cBhvr>
                                      <p:to x="100000" y="100000"/>
                                    </p:animScale>
                                    <p:animScale>
                                      <p:cBhvr>
                                        <p:cTn id="29" dur="26">
                                          <p:stCondLst>
                                            <p:cond delay="1808"/>
                                          </p:stCondLst>
                                        </p:cTn>
                                        <p:tgtEl>
                                          <p:spTgt spid="44036"/>
                                        </p:tgtEl>
                                      </p:cBhvr>
                                      <p:to x="100000" y="95000"/>
                                    </p:animScale>
                                    <p:animScale>
                                      <p:cBhvr>
                                        <p:cTn id="30" dur="166" decel="50000">
                                          <p:stCondLst>
                                            <p:cond delay="1834"/>
                                          </p:stCondLst>
                                        </p:cTn>
                                        <p:tgtEl>
                                          <p:spTgt spid="440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539552" y="404664"/>
            <a:ext cx="8229600" cy="2895600"/>
          </a:xfrm>
        </p:spPr>
        <p:txBody>
          <a:bodyPr/>
          <a:lstStyle/>
          <a:p>
            <a:pPr algn="l" rtl="0" eaLnBrk="1" hangingPunct="1">
              <a:buFont typeface="Wingdings" pitchFamily="2" charset="2"/>
              <a:buNone/>
            </a:pPr>
            <a:r>
              <a:rPr lang="en-US" altLang="ar-EG" dirty="0" smtClean="0">
                <a:solidFill>
                  <a:srgbClr val="FF0066"/>
                </a:solidFill>
              </a:rPr>
              <a:t>(iv) Polymerization:</a:t>
            </a:r>
            <a:r>
              <a:rPr lang="en-US" altLang="ar-EG" dirty="0" smtClean="0"/>
              <a:t> </a:t>
            </a:r>
          </a:p>
          <a:p>
            <a:pPr algn="just" rtl="0" eaLnBrk="1" hangingPunct="1">
              <a:buFont typeface="Wingdings" pitchFamily="2" charset="2"/>
              <a:buNone/>
            </a:pPr>
            <a:r>
              <a:rPr lang="en-US" altLang="ar-EG" dirty="0" smtClean="0"/>
              <a:t>     </a:t>
            </a:r>
            <a:r>
              <a:rPr lang="en-US" altLang="ar-EG" dirty="0" smtClean="0">
                <a:solidFill>
                  <a:srgbClr val="0000FF"/>
                </a:solidFill>
              </a:rPr>
              <a:t>Unsaturated hydrocarbons polymerized in the presence of hot metals forming aromatic hydrocarbons, cycloalkanes, and higher open-chain hydrocarbons</a:t>
            </a:r>
            <a:r>
              <a:rPr lang="en-US" altLang="ar-EG" sz="2400" dirty="0" smtClean="0">
                <a:solidFill>
                  <a:srgbClr val="0000FF"/>
                </a:solidFill>
              </a:rPr>
              <a:t>.</a:t>
            </a:r>
          </a:p>
        </p:txBody>
      </p:sp>
      <p:sp>
        <p:nvSpPr>
          <p:cNvPr id="45059" name="Rectangle 3"/>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ar-EG" altLang="ar-EG" sz="1800"/>
          </a:p>
        </p:txBody>
      </p:sp>
      <p:graphicFrame>
        <p:nvGraphicFramePr>
          <p:cNvPr id="45060" name="Object 4"/>
          <p:cNvGraphicFramePr>
            <a:graphicFrameLocks noChangeAspect="1"/>
          </p:cNvGraphicFramePr>
          <p:nvPr>
            <p:extLst>
              <p:ext uri="{D42A27DB-BD31-4B8C-83A1-F6EECF244321}">
                <p14:modId xmlns:p14="http://schemas.microsoft.com/office/powerpoint/2010/main" val="4055448543"/>
              </p:ext>
            </p:extLst>
          </p:nvPr>
        </p:nvGraphicFramePr>
        <p:xfrm>
          <a:off x="1884744" y="3068960"/>
          <a:ext cx="5374512" cy="3332411"/>
        </p:xfrm>
        <a:graphic>
          <a:graphicData uri="http://schemas.openxmlformats.org/presentationml/2006/ole">
            <mc:AlternateContent xmlns:mc="http://schemas.openxmlformats.org/markup-compatibility/2006">
              <mc:Choice xmlns:v="urn:schemas-microsoft-com:vml" Requires="v">
                <p:oleObj spid="_x0000_s4329" name="ISIS/Draw Sketch" r:id="rId3" imgW="3105184" imgH="1923972" progId="ISISServer">
                  <p:embed/>
                </p:oleObj>
              </mc:Choice>
              <mc:Fallback>
                <p:oleObj name="ISIS/Draw Sketch" r:id="rId3" imgW="3105184" imgH="1923972"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744" y="3068960"/>
                        <a:ext cx="5374512" cy="33324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71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ppt_x"/>
                                          </p:val>
                                        </p:tav>
                                        <p:tav tm="100000">
                                          <p:val>
                                            <p:strVal val="#ppt_x"/>
                                          </p:val>
                                        </p:tav>
                                      </p:tavLst>
                                    </p:anim>
                                    <p:anim calcmode="lin" valueType="num">
                                      <p:cBhvr additive="base">
                                        <p:cTn id="8"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rtl="0"/>
            <a:r>
              <a:rPr lang="en-US" dirty="0"/>
              <a:t>1. There have not yet been found large reservoirs of carbides in the ground corresponding to the volume of mass production of oil.</a:t>
            </a:r>
          </a:p>
          <a:p>
            <a:pPr algn="just" rtl="0"/>
            <a:r>
              <a:rPr lang="en-US" dirty="0"/>
              <a:t>2. </a:t>
            </a:r>
            <a:r>
              <a:rPr lang="en-US" dirty="0" smtClean="0"/>
              <a:t> Oil </a:t>
            </a:r>
            <a:r>
              <a:rPr lang="en-US" dirty="0"/>
              <a:t>contains similar groups of hydrocarbons, which include </a:t>
            </a:r>
            <a:r>
              <a:rPr lang="en-US" dirty="0" smtClean="0"/>
              <a:t>odd carbon atoms </a:t>
            </a:r>
          </a:p>
          <a:p>
            <a:pPr algn="just" rtl="0"/>
            <a:r>
              <a:rPr lang="en-US" dirty="0" smtClean="0"/>
              <a:t>3. Presence of some </a:t>
            </a:r>
            <a:r>
              <a:rPr lang="en-US" dirty="0"/>
              <a:t>other nitrogen compounds that can not be formed from the reaction of carbides with water.</a:t>
            </a:r>
            <a:endParaRPr lang="ar-EG" dirty="0"/>
          </a:p>
        </p:txBody>
      </p:sp>
      <p:sp>
        <p:nvSpPr>
          <p:cNvPr id="5" name="Rectangle 4"/>
          <p:cNvSpPr/>
          <p:nvPr/>
        </p:nvSpPr>
        <p:spPr>
          <a:xfrm>
            <a:off x="971600" y="404664"/>
            <a:ext cx="7488832" cy="1200329"/>
          </a:xfrm>
          <a:prstGeom prst="rect">
            <a:avLst/>
          </a:prstGeom>
        </p:spPr>
        <p:txBody>
          <a:bodyPr wrap="square">
            <a:spAutoFit/>
          </a:bodyPr>
          <a:lstStyle/>
          <a:p>
            <a:pPr algn="l" rtl="0">
              <a:spcBef>
                <a:spcPct val="50000"/>
              </a:spcBef>
            </a:pPr>
            <a:r>
              <a:rPr lang="en-US" altLang="ar-EG" sz="3600" b="1" u="sng" dirty="0">
                <a:solidFill>
                  <a:srgbClr val="996600"/>
                </a:solidFill>
              </a:rPr>
              <a:t>The main facts which go against the Carbide theory</a:t>
            </a:r>
            <a:r>
              <a:rPr lang="en-US" altLang="ar-EG" sz="3600" b="1" dirty="0">
                <a:solidFill>
                  <a:srgbClr val="996600"/>
                </a:solidFill>
              </a:rPr>
              <a:t>                                                                 </a:t>
            </a:r>
            <a:endParaRPr lang="ar-EG" altLang="ar-EG" sz="3600" b="1" dirty="0">
              <a:solidFill>
                <a:srgbClr val="996600"/>
              </a:solidFill>
            </a:endParaRPr>
          </a:p>
        </p:txBody>
      </p:sp>
    </p:spTree>
    <p:extLst>
      <p:ext uri="{BB962C8B-B14F-4D97-AF65-F5344CB8AC3E}">
        <p14:creationId xmlns:p14="http://schemas.microsoft.com/office/powerpoint/2010/main" val="7360965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after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par>
                          <p:cTn id="7" fill="hold">
                            <p:stCondLst>
                              <p:cond delay="2640"/>
                            </p:stCondLst>
                            <p:childTnLst>
                              <p:par>
                                <p:cTn id="8" presetID="18" presetClass="emph" presetSubtype="0" fill="hold" nodeType="afterEffect">
                                  <p:stCondLst>
                                    <p:cond delay="0"/>
                                  </p:stCondLst>
                                  <p:iterate type="lt">
                                    <p:tmPct val="4000"/>
                                  </p:iterate>
                                  <p:childTnLst>
                                    <p:set>
                                      <p:cBhvr override="childStyle">
                                        <p:cTn id="9" dur="500" fill="hold"/>
                                        <p:tgtEl>
                                          <p:spTgt spid="3">
                                            <p:txEl>
                                              <p:pRg st="1" end="1"/>
                                            </p:txEl>
                                          </p:spTgt>
                                        </p:tgtEl>
                                        <p:attrNameLst>
                                          <p:attrName>style.textDecorationUnderline</p:attrName>
                                        </p:attrNameLst>
                                      </p:cBhvr>
                                      <p:to>
                                        <p:strVal val="true"/>
                                      </p:to>
                                    </p:set>
                                  </p:childTnLst>
                                </p:cTn>
                              </p:par>
                            </p:childTnLst>
                          </p:cTn>
                        </p:par>
                        <p:par>
                          <p:cTn id="10" fill="hold">
                            <p:stCondLst>
                              <p:cond delay="4460"/>
                            </p:stCondLst>
                            <p:childTnLst>
                              <p:par>
                                <p:cTn id="11" presetID="18" presetClass="emph" presetSubtype="0" fill="hold" nodeType="afterEffect">
                                  <p:stCondLst>
                                    <p:cond delay="0"/>
                                  </p:stCondLst>
                                  <p:iterate type="lt">
                                    <p:tmPct val="4000"/>
                                  </p:iterate>
                                  <p:childTnLst>
                                    <p:set>
                                      <p:cBhvr override="childStyle">
                                        <p:cTn id="12"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692" y="332656"/>
            <a:ext cx="8856984" cy="4093428"/>
          </a:xfrm>
          <a:prstGeom prst="rect">
            <a:avLst/>
          </a:prstGeom>
        </p:spPr>
        <p:txBody>
          <a:bodyPr wrap="square">
            <a:spAutoFit/>
          </a:bodyPr>
          <a:lstStyle/>
          <a:p>
            <a:pPr algn="just" rtl="0"/>
            <a:r>
              <a:rPr lang="en-US" sz="3600" dirty="0" smtClean="0"/>
              <a:t>4. </a:t>
            </a:r>
            <a:r>
              <a:rPr lang="en-US" sz="3200" dirty="0" smtClean="0"/>
              <a:t>Crude </a:t>
            </a:r>
            <a:r>
              <a:rPr lang="en-US" sz="3200" dirty="0"/>
              <a:t>oil is characterized by </a:t>
            </a:r>
            <a:r>
              <a:rPr lang="en-US" sz="3200" dirty="0" smtClean="0"/>
              <a:t>the phenomenon </a:t>
            </a:r>
            <a:r>
              <a:rPr lang="en-US" sz="3200" dirty="0"/>
              <a:t>of </a:t>
            </a:r>
            <a:r>
              <a:rPr lang="en-US" sz="3200" dirty="0" smtClean="0"/>
              <a:t>optical </a:t>
            </a:r>
            <a:r>
              <a:rPr lang="en-US" sz="3200" dirty="0"/>
              <a:t>activity (</a:t>
            </a:r>
            <a:r>
              <a:rPr lang="en-US" sz="3200" dirty="0" err="1"/>
              <a:t>ie</a:t>
            </a:r>
            <a:r>
              <a:rPr lang="en-US" sz="3200" dirty="0"/>
              <a:t>, its ability to </a:t>
            </a:r>
            <a:r>
              <a:rPr lang="en-US" sz="3200" dirty="0" smtClean="0"/>
              <a:t>rotate the plane of </a:t>
            </a:r>
            <a:r>
              <a:rPr lang="en-US" sz="3200" dirty="0"/>
              <a:t>polarized light) while </a:t>
            </a:r>
            <a:r>
              <a:rPr lang="en-US" sz="3200" dirty="0" smtClean="0"/>
              <a:t>the hydrocarbons </a:t>
            </a:r>
            <a:r>
              <a:rPr lang="en-US" sz="3200" dirty="0"/>
              <a:t>prepared by the laboratory do not give this </a:t>
            </a:r>
            <a:r>
              <a:rPr lang="en-US" sz="3200" dirty="0" smtClean="0"/>
              <a:t>property.</a:t>
            </a:r>
          </a:p>
          <a:p>
            <a:pPr algn="just" rtl="0"/>
            <a:endParaRPr lang="en-US" sz="3200" dirty="0"/>
          </a:p>
          <a:p>
            <a:pPr algn="just" rtl="0"/>
            <a:r>
              <a:rPr lang="en-US" sz="3200" dirty="0" smtClean="0"/>
              <a:t>5 </a:t>
            </a:r>
            <a:r>
              <a:rPr lang="en-US" sz="3200" dirty="0"/>
              <a:t>- </a:t>
            </a:r>
            <a:r>
              <a:rPr lang="en-US" sz="3200" dirty="0" smtClean="0"/>
              <a:t>Oil contains </a:t>
            </a:r>
            <a:r>
              <a:rPr lang="en-US" sz="3200" dirty="0" err="1" smtClean="0"/>
              <a:t>porphyrin</a:t>
            </a:r>
            <a:r>
              <a:rPr lang="en-US" sz="3200" dirty="0" smtClean="0"/>
              <a:t> </a:t>
            </a:r>
            <a:r>
              <a:rPr lang="en-US" sz="3200" dirty="0"/>
              <a:t>material (</a:t>
            </a:r>
            <a:r>
              <a:rPr lang="en-US" sz="3200" dirty="0" err="1"/>
              <a:t>porphyrin</a:t>
            </a:r>
            <a:r>
              <a:rPr lang="en-US" sz="3200" dirty="0"/>
              <a:t>) and this </a:t>
            </a:r>
            <a:r>
              <a:rPr lang="en-US" sz="3200" dirty="0" smtClean="0"/>
              <a:t>composition </a:t>
            </a:r>
            <a:r>
              <a:rPr lang="en-US" sz="3200" dirty="0"/>
              <a:t>breaks at high temperatures, which confirms that oil was not formed in this way.</a:t>
            </a:r>
            <a:endParaRPr lang="ar-EG" sz="3200" dirty="0"/>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299964"/>
            <a:ext cx="2448272" cy="211248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Text Box 23"/>
          <p:cNvSpPr txBox="1">
            <a:spLocks noChangeArrowheads="1"/>
          </p:cNvSpPr>
          <p:nvPr/>
        </p:nvSpPr>
        <p:spPr bwMode="auto">
          <a:xfrm>
            <a:off x="2663800" y="6412449"/>
            <a:ext cx="2808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ar-EG" sz="2000" b="1" dirty="0" err="1"/>
              <a:t>Porphyrin</a:t>
            </a:r>
            <a:r>
              <a:rPr lang="en-US" altLang="ar-EG" sz="2000" b="1" dirty="0"/>
              <a:t> structure</a:t>
            </a:r>
          </a:p>
        </p:txBody>
      </p:sp>
    </p:spTree>
    <p:extLst>
      <p:ext uri="{BB962C8B-B14F-4D97-AF65-F5344CB8AC3E}">
        <p14:creationId xmlns:p14="http://schemas.microsoft.com/office/powerpoint/2010/main" val="336987657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4"/>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8208912" cy="6124754"/>
          </a:xfrm>
          <a:prstGeom prst="rect">
            <a:avLst/>
          </a:prstGeom>
        </p:spPr>
        <p:txBody>
          <a:bodyPr wrap="square">
            <a:spAutoFit/>
          </a:bodyPr>
          <a:lstStyle/>
          <a:p>
            <a:pPr algn="just" rtl="0"/>
            <a:r>
              <a:rPr lang="en-US" altLang="ar-EG" sz="3200" b="1" dirty="0">
                <a:solidFill>
                  <a:srgbClr val="FF0066"/>
                </a:solidFill>
              </a:rPr>
              <a:t>1.a Organic Theory: </a:t>
            </a:r>
            <a:endParaRPr lang="en-US" altLang="ar-EG" sz="3200" dirty="0">
              <a:solidFill>
                <a:srgbClr val="FF0066"/>
              </a:solidFill>
            </a:endParaRPr>
          </a:p>
          <a:p>
            <a:pPr algn="just" rtl="0"/>
            <a:r>
              <a:rPr lang="en-US" sz="3000" dirty="0" smtClean="0"/>
              <a:t>These </a:t>
            </a:r>
            <a:r>
              <a:rPr lang="en-US" sz="3000" dirty="0"/>
              <a:t>theories are explained by the fact that crude oil originates from the decomposition of living organisms </a:t>
            </a:r>
            <a:r>
              <a:rPr lang="en-US" sz="3000" dirty="0" smtClean="0"/>
              <a:t>from plant </a:t>
            </a:r>
            <a:r>
              <a:rPr lang="en-US" sz="3000" dirty="0"/>
              <a:t>or animal </a:t>
            </a:r>
            <a:r>
              <a:rPr lang="en-US" sz="3000" dirty="0" smtClean="0"/>
              <a:t>origin, </a:t>
            </a:r>
            <a:r>
              <a:rPr lang="en-US" sz="3000" dirty="0"/>
              <a:t>after their death, </a:t>
            </a:r>
            <a:r>
              <a:rPr lang="en-US" sz="3000" dirty="0" smtClean="0"/>
              <a:t>decomposition and </a:t>
            </a:r>
            <a:r>
              <a:rPr lang="en-US" sz="3000" dirty="0"/>
              <a:t>isolation from the air by anaerobic bacteria producing organic substances that are absorbed through sedimentary layers in the earth. </a:t>
            </a:r>
            <a:r>
              <a:rPr lang="en-US" sz="3000" dirty="0" smtClean="0"/>
              <a:t>As </a:t>
            </a:r>
            <a:r>
              <a:rPr lang="en-US" sz="3000" dirty="0"/>
              <a:t>a result of the pressure of the accumulated sediments, the liquid substances absorbed in the oil bearing layers are expelled to migrate through porous layers covered with other layers of rock formed geological structures known as the oil </a:t>
            </a:r>
            <a:r>
              <a:rPr lang="en-US" sz="3000" dirty="0" smtClean="0"/>
              <a:t>fisheries.</a:t>
            </a:r>
            <a:r>
              <a:rPr lang="ar-EG" sz="3000" dirty="0" smtClean="0"/>
              <a:t>مصايد بترولية </a:t>
            </a:r>
            <a:endParaRPr lang="ar-EG" sz="3000" dirty="0"/>
          </a:p>
        </p:txBody>
      </p:sp>
    </p:spTree>
    <p:extLst>
      <p:ext uri="{BB962C8B-B14F-4D97-AF65-F5344CB8AC3E}">
        <p14:creationId xmlns:p14="http://schemas.microsoft.com/office/powerpoint/2010/main" val="113364037"/>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GFH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913"/>
            <a:ext cx="81375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07504" y="2708920"/>
            <a:ext cx="8856984" cy="3970318"/>
          </a:xfrm>
          <a:prstGeom prst="rect">
            <a:avLst/>
          </a:prstGeom>
        </p:spPr>
        <p:txBody>
          <a:bodyPr wrap="square">
            <a:spAutoFit/>
          </a:bodyPr>
          <a:lstStyle/>
          <a:p>
            <a:pPr algn="just" rtl="0"/>
            <a:r>
              <a:rPr lang="en-US" dirty="0"/>
              <a:t>* </a:t>
            </a:r>
            <a:r>
              <a:rPr lang="en-US" sz="2800" dirty="0"/>
              <a:t>- This process takes tens of millions of years until oil is formed and therefore the petroleum field is </a:t>
            </a:r>
            <a:r>
              <a:rPr lang="en-US" sz="2800" dirty="0" smtClean="0"/>
              <a:t>not compensated </a:t>
            </a:r>
            <a:r>
              <a:rPr lang="en-US" sz="2800" dirty="0"/>
              <a:t>again.</a:t>
            </a:r>
          </a:p>
          <a:p>
            <a:pPr algn="just" rtl="0"/>
            <a:r>
              <a:rPr lang="en-US" sz="2800" dirty="0"/>
              <a:t>* - The oil field may contain several layers sedimentary with different oil (fisheries) in the degree of quality, source and age.</a:t>
            </a:r>
          </a:p>
          <a:p>
            <a:pPr algn="l" rtl="0"/>
            <a:r>
              <a:rPr lang="en-US" sz="2800" dirty="0"/>
              <a:t>* The older the oil, </a:t>
            </a:r>
            <a:r>
              <a:rPr lang="en-US" sz="2800" dirty="0" smtClean="0"/>
              <a:t>would be the </a:t>
            </a:r>
            <a:r>
              <a:rPr lang="en-US" sz="2800" dirty="0"/>
              <a:t>higher the paraffin type, the higher the ratio of light and medium </a:t>
            </a:r>
            <a:r>
              <a:rPr lang="en-US" sz="2800" dirty="0" smtClean="0"/>
              <a:t>distillates and contains less </a:t>
            </a:r>
            <a:r>
              <a:rPr lang="en-US" sz="2800" dirty="0"/>
              <a:t>heavy distillates </a:t>
            </a:r>
            <a:r>
              <a:rPr lang="en-US" sz="2800" dirty="0" smtClean="0"/>
              <a:t>contrary for </a:t>
            </a:r>
            <a:r>
              <a:rPr lang="en-US" sz="2800" dirty="0"/>
              <a:t>the newer oil.</a:t>
            </a:r>
            <a:endParaRPr lang="ar-EG" sz="2800" dirty="0"/>
          </a:p>
        </p:txBody>
      </p:sp>
    </p:spTree>
    <p:extLst>
      <p:ext uri="{BB962C8B-B14F-4D97-AF65-F5344CB8AC3E}">
        <p14:creationId xmlns:p14="http://schemas.microsoft.com/office/powerpoint/2010/main" val="19550879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866" y="260648"/>
            <a:ext cx="8415606" cy="1754326"/>
          </a:xfrm>
          <a:prstGeom prst="rect">
            <a:avLst/>
          </a:prstGeom>
        </p:spPr>
        <p:txBody>
          <a:bodyPr wrap="square">
            <a:spAutoFit/>
          </a:bodyPr>
          <a:lstStyle/>
          <a:p>
            <a:pPr marL="342900" indent="-342900" algn="l" rtl="0">
              <a:lnSpc>
                <a:spcPct val="90000"/>
              </a:lnSpc>
              <a:buFont typeface="Arial" panose="020B0604020202020204" pitchFamily="34" charset="0"/>
              <a:buChar char="•"/>
            </a:pPr>
            <a:r>
              <a:rPr lang="en-US" altLang="ar-EG" sz="2400" dirty="0">
                <a:solidFill>
                  <a:srgbClr val="0000FF"/>
                </a:solidFill>
              </a:rPr>
              <a:t>Oil formed at lower temperatures (i.e. closer to the surface) is called </a:t>
            </a:r>
            <a:r>
              <a:rPr lang="en-US" altLang="ar-EG" sz="2400" i="1" dirty="0">
                <a:solidFill>
                  <a:srgbClr val="0000FF"/>
                </a:solidFill>
              </a:rPr>
              <a:t>immature</a:t>
            </a:r>
            <a:r>
              <a:rPr lang="en-US" altLang="ar-EG" sz="2400" dirty="0">
                <a:solidFill>
                  <a:srgbClr val="0000FF"/>
                </a:solidFill>
              </a:rPr>
              <a:t> and is heavy.</a:t>
            </a:r>
          </a:p>
          <a:p>
            <a:pPr algn="l" rtl="0">
              <a:lnSpc>
                <a:spcPct val="90000"/>
              </a:lnSpc>
            </a:pPr>
            <a:endParaRPr lang="en-US" altLang="ar-EG" sz="2400" dirty="0">
              <a:solidFill>
                <a:srgbClr val="0000FF"/>
              </a:solidFill>
            </a:endParaRPr>
          </a:p>
          <a:p>
            <a:pPr marL="342900" indent="-342900" algn="l" rtl="0">
              <a:lnSpc>
                <a:spcPct val="90000"/>
              </a:lnSpc>
              <a:buFont typeface="Arial" panose="020B0604020202020204" pitchFamily="34" charset="0"/>
              <a:buChar char="•"/>
            </a:pPr>
            <a:r>
              <a:rPr lang="en-US" altLang="ar-EG" sz="2400" dirty="0">
                <a:solidFill>
                  <a:srgbClr val="0000FF"/>
                </a:solidFill>
              </a:rPr>
              <a:t> Oil formed deeper under the surface is called </a:t>
            </a:r>
            <a:r>
              <a:rPr lang="en-US" altLang="ar-EG" sz="2400" i="1" dirty="0">
                <a:solidFill>
                  <a:srgbClr val="0000FF"/>
                </a:solidFill>
              </a:rPr>
              <a:t>mature</a:t>
            </a:r>
            <a:r>
              <a:rPr lang="en-US" altLang="ar-EG" sz="2400" dirty="0">
                <a:solidFill>
                  <a:srgbClr val="0000FF"/>
                </a:solidFill>
              </a:rPr>
              <a:t> and is light.</a:t>
            </a:r>
            <a:r>
              <a:rPr lang="en-US" altLang="ar-EG" sz="2400" dirty="0"/>
              <a:t> </a:t>
            </a:r>
          </a:p>
        </p:txBody>
      </p:sp>
      <p:sp>
        <p:nvSpPr>
          <p:cNvPr id="6" name="Rectangle 5"/>
          <p:cNvSpPr/>
          <p:nvPr/>
        </p:nvSpPr>
        <p:spPr>
          <a:xfrm>
            <a:off x="251520" y="2036272"/>
            <a:ext cx="8568952" cy="3785652"/>
          </a:xfrm>
          <a:prstGeom prst="rect">
            <a:avLst/>
          </a:prstGeom>
        </p:spPr>
        <p:txBody>
          <a:bodyPr wrap="square">
            <a:spAutoFit/>
          </a:bodyPr>
          <a:lstStyle/>
          <a:p>
            <a:pPr algn="just" rtl="0"/>
            <a:r>
              <a:rPr lang="en-US" sz="2400" b="1" dirty="0">
                <a:solidFill>
                  <a:srgbClr val="FF0000"/>
                </a:solidFill>
              </a:rPr>
              <a:t>The facts that supported theories of organic development are:</a:t>
            </a:r>
          </a:p>
          <a:p>
            <a:pPr algn="just" rtl="0"/>
            <a:r>
              <a:rPr lang="en-US" sz="2400" dirty="0">
                <a:solidFill>
                  <a:srgbClr val="FF0000"/>
                </a:solidFill>
              </a:rPr>
              <a:t>1- The presence of crude oil in sedimentary rock layers as well as the burning rocks due to oil migration.</a:t>
            </a:r>
          </a:p>
          <a:p>
            <a:pPr algn="just" rtl="0"/>
            <a:r>
              <a:rPr lang="en-US" sz="2400" dirty="0">
                <a:solidFill>
                  <a:srgbClr val="FF0000"/>
                </a:solidFill>
              </a:rPr>
              <a:t>2 - The presence of oil in the places of delta waterways </a:t>
            </a:r>
            <a:r>
              <a:rPr lang="en-US" sz="2400" dirty="0" smtClean="0">
                <a:solidFill>
                  <a:srgbClr val="FF0000"/>
                </a:solidFill>
              </a:rPr>
              <a:t>and </a:t>
            </a:r>
            <a:r>
              <a:rPr lang="en-US" sz="2400" dirty="0">
                <a:solidFill>
                  <a:srgbClr val="FF0000"/>
                </a:solidFill>
              </a:rPr>
              <a:t>near the beaches.</a:t>
            </a:r>
          </a:p>
          <a:p>
            <a:pPr algn="just" rtl="0"/>
            <a:r>
              <a:rPr lang="en-US" sz="2400" dirty="0">
                <a:solidFill>
                  <a:srgbClr val="FF0000"/>
                </a:solidFill>
              </a:rPr>
              <a:t>3 - </a:t>
            </a:r>
            <a:r>
              <a:rPr lang="en-US" sz="2400" dirty="0" smtClean="0">
                <a:solidFill>
                  <a:srgbClr val="FF0000"/>
                </a:solidFill>
              </a:rPr>
              <a:t>crude </a:t>
            </a:r>
            <a:r>
              <a:rPr lang="en-US" sz="2400" dirty="0">
                <a:solidFill>
                  <a:srgbClr val="FF0000"/>
                </a:solidFill>
              </a:rPr>
              <a:t>oil </a:t>
            </a:r>
            <a:r>
              <a:rPr lang="en-US" sz="2400" dirty="0" smtClean="0">
                <a:solidFill>
                  <a:srgbClr val="FF0000"/>
                </a:solidFill>
              </a:rPr>
              <a:t>contains  </a:t>
            </a:r>
            <a:r>
              <a:rPr lang="en-US" sz="2400" dirty="0">
                <a:solidFill>
                  <a:srgbClr val="FF0000"/>
                </a:solidFill>
              </a:rPr>
              <a:t>the shells and </a:t>
            </a:r>
            <a:r>
              <a:rPr lang="en-US" sz="2400" dirty="0" smtClean="0">
                <a:solidFill>
                  <a:srgbClr val="FF0000"/>
                </a:solidFill>
              </a:rPr>
              <a:t>remains </a:t>
            </a:r>
            <a:r>
              <a:rPr lang="en-US" sz="2400" dirty="0">
                <a:solidFill>
                  <a:srgbClr val="FF0000"/>
                </a:solidFill>
              </a:rPr>
              <a:t>of living organisms.</a:t>
            </a:r>
          </a:p>
          <a:p>
            <a:pPr algn="just" rtl="0"/>
            <a:r>
              <a:rPr lang="en-US" sz="2400" dirty="0">
                <a:solidFill>
                  <a:srgbClr val="FF0000"/>
                </a:solidFill>
              </a:rPr>
              <a:t>4 </a:t>
            </a:r>
            <a:r>
              <a:rPr lang="en-US" sz="2400" dirty="0" smtClean="0">
                <a:solidFill>
                  <a:srgbClr val="FF0000"/>
                </a:solidFill>
              </a:rPr>
              <a:t>– The presence of </a:t>
            </a:r>
            <a:r>
              <a:rPr lang="en-US" sz="2400" dirty="0" err="1" smtClean="0">
                <a:solidFill>
                  <a:srgbClr val="FF0000"/>
                </a:solidFill>
              </a:rPr>
              <a:t>porphyrin</a:t>
            </a:r>
            <a:r>
              <a:rPr lang="en-US" sz="2400" dirty="0" smtClean="0">
                <a:solidFill>
                  <a:srgbClr val="FF0000"/>
                </a:solidFill>
              </a:rPr>
              <a:t> in oil, </a:t>
            </a:r>
            <a:r>
              <a:rPr lang="en-US" sz="2400" dirty="0">
                <a:solidFill>
                  <a:srgbClr val="FF0000"/>
                </a:solidFill>
              </a:rPr>
              <a:t>which indicates the deposition of the constituents of petroleum under pressure and temperature.</a:t>
            </a:r>
          </a:p>
          <a:p>
            <a:pPr algn="just" rtl="0"/>
            <a:r>
              <a:rPr lang="en-US" sz="2400" dirty="0">
                <a:solidFill>
                  <a:srgbClr val="FF0000"/>
                </a:solidFill>
              </a:rPr>
              <a:t>5- The possibility of producing oil-like liquid when exposing the seabed sediments to pressure and temperature.</a:t>
            </a:r>
            <a:endParaRPr lang="ar-EG" sz="2400" dirty="0">
              <a:solidFill>
                <a:srgbClr val="FF0000"/>
              </a:solidFill>
            </a:endParaRPr>
          </a:p>
        </p:txBody>
      </p:sp>
    </p:spTree>
    <p:extLst>
      <p:ext uri="{BB962C8B-B14F-4D97-AF65-F5344CB8AC3E}">
        <p14:creationId xmlns:p14="http://schemas.microsoft.com/office/powerpoint/2010/main" val="2400421266"/>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685800"/>
            <a:ext cx="8229600" cy="1371600"/>
          </a:xfrm>
        </p:spPr>
        <p:txBody>
          <a:bodyPr/>
          <a:lstStyle/>
          <a:p>
            <a:pPr eaLnBrk="1" hangingPunct="1"/>
            <a:r>
              <a:rPr lang="en-US" altLang="ar-EG" sz="2800" b="1" dirty="0" smtClean="0">
                <a:solidFill>
                  <a:srgbClr val="FF0000"/>
                </a:solidFill>
              </a:rPr>
              <a:t>3- Chemical Composition of Petroleum</a:t>
            </a:r>
          </a:p>
        </p:txBody>
      </p:sp>
      <p:sp>
        <p:nvSpPr>
          <p:cNvPr id="19459" name="Rectangle 3"/>
          <p:cNvSpPr>
            <a:spLocks noGrp="1" noChangeArrowheads="1"/>
          </p:cNvSpPr>
          <p:nvPr>
            <p:ph type="body" idx="1"/>
          </p:nvPr>
        </p:nvSpPr>
        <p:spPr>
          <a:xfrm>
            <a:off x="467544" y="1700808"/>
            <a:ext cx="8229600" cy="4191000"/>
          </a:xfrm>
        </p:spPr>
        <p:txBody>
          <a:bodyPr>
            <a:normAutofit lnSpcReduction="10000"/>
          </a:bodyPr>
          <a:lstStyle/>
          <a:p>
            <a:pPr algn="just" rtl="0" eaLnBrk="1" hangingPunct="1"/>
            <a:r>
              <a:rPr lang="en-US" altLang="ar-EG" sz="2800" b="1" dirty="0" smtClean="0">
                <a:solidFill>
                  <a:srgbClr val="0000FF"/>
                </a:solidFill>
              </a:rPr>
              <a:t>Petroleum, also known as crude oil, is a very complex mixture consisting of paraffin, </a:t>
            </a:r>
            <a:r>
              <a:rPr lang="en-US" altLang="ar-EG" sz="2800" b="1" dirty="0" err="1" smtClean="0">
                <a:solidFill>
                  <a:srgbClr val="0000FF"/>
                </a:solidFill>
              </a:rPr>
              <a:t>naphthene</a:t>
            </a:r>
            <a:r>
              <a:rPr lang="en-US" altLang="ar-EG" sz="2800" b="1" dirty="0" smtClean="0">
                <a:solidFill>
                  <a:srgbClr val="0000FF"/>
                </a:solidFill>
              </a:rPr>
              <a:t> (</a:t>
            </a:r>
            <a:r>
              <a:rPr lang="en-US" altLang="ar-EG" sz="2800" b="1" dirty="0" err="1" smtClean="0">
                <a:solidFill>
                  <a:srgbClr val="0000FF"/>
                </a:solidFill>
              </a:rPr>
              <a:t>cycloparaffin</a:t>
            </a:r>
            <a:r>
              <a:rPr lang="en-US" altLang="ar-EG" sz="2800" b="1" dirty="0" smtClean="0">
                <a:solidFill>
                  <a:srgbClr val="0000FF"/>
                </a:solidFill>
              </a:rPr>
              <a:t>), and aromatic hydrocarbon as well as nitrogen-, oxygen-, sulfur- containing compound and traces of a variety of metal- containing compounds, and inorganic compounds, over millennia</a:t>
            </a:r>
            <a:r>
              <a:rPr lang="ar-EG" altLang="ar-EG" sz="2800" b="1" dirty="0" smtClean="0">
                <a:solidFill>
                  <a:srgbClr val="0000FF"/>
                </a:solidFill>
              </a:rPr>
              <a:t>علي مدي الاف السنين</a:t>
            </a:r>
            <a:r>
              <a:rPr lang="en-US" altLang="ar-EG" sz="2800" b="1" dirty="0" smtClean="0">
                <a:solidFill>
                  <a:srgbClr val="0000FF"/>
                </a:solidFill>
              </a:rPr>
              <a:t>.</a:t>
            </a:r>
          </a:p>
          <a:p>
            <a:pPr algn="just" rtl="0"/>
            <a:r>
              <a:rPr lang="en-US" altLang="ar-EG" sz="2800" b="1" dirty="0">
                <a:solidFill>
                  <a:srgbClr val="0000FF"/>
                </a:solidFill>
              </a:rPr>
              <a:t>Petroleum consists of a mixture of organic matter and containing some metals in the form of </a:t>
            </a:r>
            <a:r>
              <a:rPr lang="en-US" altLang="ar-EG" sz="2800" b="1" dirty="0" smtClean="0">
                <a:solidFill>
                  <a:srgbClr val="0000FF"/>
                </a:solidFill>
              </a:rPr>
              <a:t>complexes</a:t>
            </a:r>
          </a:p>
        </p:txBody>
      </p:sp>
    </p:spTree>
    <p:extLst>
      <p:ext uri="{BB962C8B-B14F-4D97-AF65-F5344CB8AC3E}">
        <p14:creationId xmlns:p14="http://schemas.microsoft.com/office/powerpoint/2010/main" val="345307031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395536" y="620688"/>
            <a:ext cx="8229600" cy="5562600"/>
          </a:xfrm>
        </p:spPr>
        <p:txBody>
          <a:bodyPr>
            <a:noAutofit/>
          </a:bodyPr>
          <a:lstStyle/>
          <a:p>
            <a:pPr algn="l" rtl="0" eaLnBrk="1" hangingPunct="1">
              <a:lnSpc>
                <a:spcPct val="90000"/>
              </a:lnSpc>
              <a:buFont typeface="Wingdings" pitchFamily="2" charset="2"/>
              <a:buNone/>
            </a:pPr>
            <a:r>
              <a:rPr lang="en-US" altLang="ar-EG" sz="2800" b="1" dirty="0" smtClean="0">
                <a:solidFill>
                  <a:srgbClr val="FF0066"/>
                </a:solidFill>
              </a:rPr>
              <a:t>3.1  </a:t>
            </a:r>
            <a:r>
              <a:rPr lang="en-US" altLang="ar-EG" sz="2800" b="1" u="sng" dirty="0" smtClean="0">
                <a:solidFill>
                  <a:srgbClr val="FF0066"/>
                </a:solidFill>
              </a:rPr>
              <a:t>Hydrocarbon:</a:t>
            </a:r>
          </a:p>
          <a:p>
            <a:pPr algn="l" rtl="0" eaLnBrk="1" hangingPunct="1">
              <a:lnSpc>
                <a:spcPct val="90000"/>
              </a:lnSpc>
              <a:buFont typeface="Wingdings" pitchFamily="2" charset="2"/>
              <a:buNone/>
            </a:pPr>
            <a:endParaRPr lang="en-US" altLang="ar-EG" sz="2800" b="1" u="sng" dirty="0" smtClean="0">
              <a:solidFill>
                <a:srgbClr val="FF0066"/>
              </a:solidFill>
            </a:endParaRPr>
          </a:p>
          <a:p>
            <a:pPr algn="just" rtl="0" eaLnBrk="1" hangingPunct="1">
              <a:lnSpc>
                <a:spcPct val="90000"/>
              </a:lnSpc>
            </a:pPr>
            <a:r>
              <a:rPr lang="en-US" altLang="ar-EG" sz="2800" dirty="0" smtClean="0">
                <a:solidFill>
                  <a:srgbClr val="0000FF"/>
                </a:solidFill>
              </a:rPr>
              <a:t>The hydrocarbons generally include varying proportions of normal and branched </a:t>
            </a:r>
            <a:r>
              <a:rPr lang="en-US" altLang="ar-EG" sz="2800" dirty="0" err="1" smtClean="0">
                <a:solidFill>
                  <a:srgbClr val="0000FF"/>
                </a:solidFill>
              </a:rPr>
              <a:t>paraffins</a:t>
            </a:r>
            <a:r>
              <a:rPr lang="en-US" altLang="ar-EG" sz="2800" dirty="0" smtClean="0">
                <a:solidFill>
                  <a:srgbClr val="0000FF"/>
                </a:solidFill>
              </a:rPr>
              <a:t>, </a:t>
            </a:r>
            <a:r>
              <a:rPr lang="en-US" altLang="ar-EG" sz="2800" dirty="0" err="1" smtClean="0">
                <a:solidFill>
                  <a:srgbClr val="0000FF"/>
                </a:solidFill>
              </a:rPr>
              <a:t>naphthenes</a:t>
            </a:r>
            <a:r>
              <a:rPr lang="en-US" altLang="ar-EG" sz="2800" dirty="0" smtClean="0">
                <a:solidFill>
                  <a:srgbClr val="0000FF"/>
                </a:solidFill>
              </a:rPr>
              <a:t> and aromatics. Some </a:t>
            </a:r>
            <a:r>
              <a:rPr lang="en-US" altLang="ar-EG" sz="2800" dirty="0" err="1" smtClean="0">
                <a:solidFill>
                  <a:srgbClr val="0000FF"/>
                </a:solidFill>
              </a:rPr>
              <a:t>petroleums</a:t>
            </a:r>
            <a:r>
              <a:rPr lang="en-US" altLang="ar-EG" sz="2800" dirty="0" smtClean="0">
                <a:solidFill>
                  <a:srgbClr val="0000FF"/>
                </a:solidFill>
              </a:rPr>
              <a:t> contains no gasoline, little or no kerosene and substantial no paraffin wax.</a:t>
            </a:r>
          </a:p>
          <a:p>
            <a:pPr algn="just" rtl="0" eaLnBrk="1" hangingPunct="1">
              <a:lnSpc>
                <a:spcPct val="90000"/>
              </a:lnSpc>
            </a:pPr>
            <a:endParaRPr lang="en-US" altLang="ar-EG" sz="2800" dirty="0" smtClean="0">
              <a:solidFill>
                <a:srgbClr val="0000FF"/>
              </a:solidFill>
            </a:endParaRPr>
          </a:p>
          <a:p>
            <a:pPr algn="just" rtl="0" eaLnBrk="1" hangingPunct="1">
              <a:lnSpc>
                <a:spcPct val="90000"/>
              </a:lnSpc>
            </a:pPr>
            <a:r>
              <a:rPr lang="en-US" altLang="ar-EG" sz="2800" dirty="0" smtClean="0">
                <a:solidFill>
                  <a:srgbClr val="0000FF"/>
                </a:solidFill>
              </a:rPr>
              <a:t>Generally, geologically older crude's are usually paraffinic and contain light oils but the younger crude's are naphthenic and contain high percentage of heavy oils.</a:t>
            </a:r>
          </a:p>
          <a:p>
            <a:pPr algn="just" rtl="0" eaLnBrk="1" hangingPunct="1">
              <a:lnSpc>
                <a:spcPct val="90000"/>
              </a:lnSpc>
            </a:pPr>
            <a:endParaRPr lang="en-US" altLang="ar-EG" sz="2800" dirty="0" smtClean="0">
              <a:solidFill>
                <a:srgbClr val="0000FF"/>
              </a:solidFill>
            </a:endParaRPr>
          </a:p>
          <a:p>
            <a:pPr algn="just" rtl="0" eaLnBrk="1" hangingPunct="1">
              <a:lnSpc>
                <a:spcPct val="90000"/>
              </a:lnSpc>
            </a:pPr>
            <a:r>
              <a:rPr lang="en-US" altLang="ar-EG" sz="2800" dirty="0" smtClean="0">
                <a:solidFill>
                  <a:srgbClr val="0000FF"/>
                </a:solidFill>
              </a:rPr>
              <a:t>Hydrocarbons may be presented in crude petroleum. </a:t>
            </a:r>
          </a:p>
        </p:txBody>
      </p:sp>
    </p:spTree>
    <p:extLst>
      <p:ext uri="{BB962C8B-B14F-4D97-AF65-F5344CB8AC3E}">
        <p14:creationId xmlns:p14="http://schemas.microsoft.com/office/powerpoint/2010/main" val="21101261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endParaRPr lang="en-US" altLang="ar-EG" smtClean="0"/>
          </a:p>
        </p:txBody>
      </p:sp>
      <p:sp>
        <p:nvSpPr>
          <p:cNvPr id="3075" name="Rectangle 3"/>
          <p:cNvSpPr>
            <a:spLocks noGrp="1" noChangeArrowheads="1"/>
          </p:cNvSpPr>
          <p:nvPr>
            <p:ph type="subTitle" idx="1"/>
          </p:nvPr>
        </p:nvSpPr>
        <p:spPr/>
        <p:txBody>
          <a:bodyPr/>
          <a:lstStyle/>
          <a:p>
            <a:pPr eaLnBrk="1" hangingPunct="1"/>
            <a:endParaRPr lang="en-US" altLang="ar-EG" smtClean="0"/>
          </a:p>
        </p:txBody>
      </p:sp>
      <p:pic>
        <p:nvPicPr>
          <p:cNvPr id="3076"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27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269" name="WordArt 5"/>
          <p:cNvSpPr>
            <a:spLocks noChangeArrowheads="1" noChangeShapeType="1" noTextEdit="1"/>
          </p:cNvSpPr>
          <p:nvPr/>
        </p:nvSpPr>
        <p:spPr bwMode="auto">
          <a:xfrm>
            <a:off x="1905000" y="685800"/>
            <a:ext cx="5410200" cy="8540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round/>
                  <a:headEnd/>
                  <a:tailEnd/>
                </a:ln>
                <a:solidFill>
                  <a:srgbClr val="FFFFFF"/>
                </a:solidFill>
                <a:effectLst>
                  <a:outerShdw dist="35921" dir="2700000" algn="ctr" rotWithShape="0">
                    <a:srgbClr val="808080">
                      <a:alpha val="79999"/>
                    </a:srgbClr>
                  </a:outerShdw>
                </a:effectLst>
                <a:latin typeface="Arial Black"/>
              </a:rPr>
              <a:t>Petroleum</a:t>
            </a:r>
            <a:endParaRPr lang="ar-EG" sz="3600" i="1" kern="10">
              <a:ln w="9525">
                <a:solidFill>
                  <a:srgbClr val="000000"/>
                </a:solidFill>
                <a:round/>
                <a:headEnd/>
                <a:tailEnd/>
              </a:ln>
              <a:solidFill>
                <a:srgbClr val="FFFFFF"/>
              </a:solidFill>
              <a:effectLst>
                <a:outerShdw dist="35921" dir="2700000" algn="ctr" rotWithShape="0">
                  <a:srgbClr val="808080">
                    <a:alpha val="79999"/>
                  </a:srgbClr>
                </a:outerShdw>
              </a:effectLst>
              <a:latin typeface="Arial Black"/>
            </a:endParaRPr>
          </a:p>
        </p:txBody>
      </p:sp>
    </p:spTree>
    <p:extLst>
      <p:ext uri="{BB962C8B-B14F-4D97-AF65-F5344CB8AC3E}">
        <p14:creationId xmlns:p14="http://schemas.microsoft.com/office/powerpoint/2010/main" val="4289742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23269"/>
                                        </p:tgtEl>
                                        <p:attrNameLst>
                                          <p:attrName>style.visibility</p:attrName>
                                        </p:attrNameLst>
                                      </p:cBhvr>
                                      <p:to>
                                        <p:strVal val="visible"/>
                                      </p:to>
                                    </p:set>
                                    <p:animEffect transition="in" filter="blinds(horizontal)">
                                      <p:cBhvr>
                                        <p:cTn id="7" dur="500"/>
                                        <p:tgtEl>
                                          <p:spTgt spid="523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539552" y="332656"/>
            <a:ext cx="8229600" cy="5105400"/>
          </a:xfrm>
        </p:spPr>
        <p:txBody>
          <a:bodyPr>
            <a:normAutofit/>
          </a:bodyPr>
          <a:lstStyle/>
          <a:p>
            <a:pPr algn="l" rtl="0" eaLnBrk="1" hangingPunct="1">
              <a:buFont typeface="Wingdings" pitchFamily="2" charset="2"/>
              <a:buNone/>
            </a:pPr>
            <a:r>
              <a:rPr lang="en-US" altLang="ar-EG" sz="2800" b="1" u="sng" dirty="0" smtClean="0">
                <a:solidFill>
                  <a:srgbClr val="FF0066"/>
                </a:solidFill>
              </a:rPr>
              <a:t>Saturated alkanes </a:t>
            </a:r>
            <a:r>
              <a:rPr lang="en-US" altLang="ar-EG" sz="2800" b="1" dirty="0" smtClean="0">
                <a:solidFill>
                  <a:srgbClr val="FF0066"/>
                </a:solidFill>
              </a:rPr>
              <a:t>: (n-alkane and </a:t>
            </a:r>
            <a:r>
              <a:rPr lang="en-US" altLang="ar-EG" sz="2800" b="1" dirty="0" err="1" smtClean="0">
                <a:solidFill>
                  <a:srgbClr val="FF0066"/>
                </a:solidFill>
              </a:rPr>
              <a:t>i</a:t>
            </a:r>
            <a:r>
              <a:rPr lang="en-US" altLang="ar-EG" sz="2800" b="1" dirty="0" smtClean="0">
                <a:solidFill>
                  <a:srgbClr val="FF0066"/>
                </a:solidFill>
              </a:rPr>
              <a:t>-alkane )</a:t>
            </a:r>
          </a:p>
          <a:p>
            <a:pPr algn="l" rtl="0"/>
            <a:r>
              <a:rPr lang="en-US" sz="2800" dirty="0" smtClean="0">
                <a:solidFill>
                  <a:srgbClr val="3333FF"/>
                </a:solidFill>
              </a:rPr>
              <a:t>The crude oil includes 85-87</a:t>
            </a:r>
            <a:r>
              <a:rPr lang="en-US" sz="2800" dirty="0">
                <a:solidFill>
                  <a:srgbClr val="3333FF"/>
                </a:solidFill>
              </a:rPr>
              <a:t>% </a:t>
            </a:r>
            <a:r>
              <a:rPr lang="en-US" sz="2800" dirty="0" smtClean="0">
                <a:solidFill>
                  <a:srgbClr val="3333FF"/>
                </a:solidFill>
              </a:rPr>
              <a:t>of hydrocarbons.</a:t>
            </a:r>
          </a:p>
          <a:p>
            <a:pPr algn="l" rtl="0"/>
            <a:r>
              <a:rPr lang="en-US" altLang="ar-EG" sz="2800" dirty="0" smtClean="0">
                <a:solidFill>
                  <a:srgbClr val="0000FF"/>
                </a:solidFill>
              </a:rPr>
              <a:t>General Formula C</a:t>
            </a:r>
            <a:r>
              <a:rPr lang="en-US" altLang="ar-EG" sz="2800" baseline="-25000" dirty="0" smtClean="0">
                <a:solidFill>
                  <a:srgbClr val="0000FF"/>
                </a:solidFill>
              </a:rPr>
              <a:t>n</a:t>
            </a:r>
            <a:r>
              <a:rPr lang="en-US" altLang="ar-EG" sz="2800" dirty="0" smtClean="0">
                <a:solidFill>
                  <a:srgbClr val="0000FF"/>
                </a:solidFill>
              </a:rPr>
              <a:t>H</a:t>
            </a:r>
            <a:r>
              <a:rPr lang="en-US" altLang="ar-EG" sz="2800" baseline="-25000" dirty="0" smtClean="0">
                <a:solidFill>
                  <a:srgbClr val="0000FF"/>
                </a:solidFill>
              </a:rPr>
              <a:t>2n+2 </a:t>
            </a:r>
            <a:r>
              <a:rPr lang="en-US" altLang="ar-EG" sz="2800" dirty="0" smtClean="0">
                <a:solidFill>
                  <a:srgbClr val="0000FF"/>
                </a:solidFill>
              </a:rPr>
              <a:t> </a:t>
            </a:r>
            <a:endParaRPr lang="ar-SA" altLang="ar-EG" sz="2800" dirty="0" smtClean="0">
              <a:solidFill>
                <a:srgbClr val="0000FF"/>
              </a:solidFill>
            </a:endParaRPr>
          </a:p>
          <a:p>
            <a:pPr algn="just" rtl="0" eaLnBrk="1" hangingPunct="1"/>
            <a:r>
              <a:rPr lang="en-US" altLang="ar-EG" sz="2800" dirty="0" smtClean="0">
                <a:solidFill>
                  <a:srgbClr val="0000FF"/>
                </a:solidFill>
              </a:rPr>
              <a:t>Boiling point and density increase with increasing number of C atoms. </a:t>
            </a:r>
          </a:p>
          <a:p>
            <a:pPr algn="just" rtl="0" eaLnBrk="1" hangingPunct="1"/>
            <a:r>
              <a:rPr lang="en-US" altLang="ar-EG" sz="2800" dirty="0" smtClean="0">
                <a:solidFill>
                  <a:srgbClr val="0000FF"/>
                </a:solidFill>
              </a:rPr>
              <a:t>Branched alkanes (</a:t>
            </a:r>
            <a:r>
              <a:rPr lang="en-US" altLang="ar-EG" sz="2800" dirty="0" err="1" smtClean="0">
                <a:solidFill>
                  <a:srgbClr val="0000FF"/>
                </a:solidFill>
              </a:rPr>
              <a:t>iso</a:t>
            </a:r>
            <a:r>
              <a:rPr lang="en-US" altLang="ar-EG" sz="2800" dirty="0" smtClean="0">
                <a:solidFill>
                  <a:srgbClr val="0000FF"/>
                </a:solidFill>
              </a:rPr>
              <a:t>-alkanes) is very small in quantity.                         </a:t>
            </a:r>
          </a:p>
          <a:p>
            <a:pPr algn="just" rtl="0" eaLnBrk="1" hangingPunct="1"/>
            <a:r>
              <a:rPr lang="en-US" altLang="ar-EG" sz="2800" dirty="0" smtClean="0">
                <a:solidFill>
                  <a:srgbClr val="0000FF"/>
                </a:solidFill>
              </a:rPr>
              <a:t>Boiling point of straight chains &gt; </a:t>
            </a:r>
            <a:r>
              <a:rPr lang="en-US" altLang="ar-EG" sz="2800" dirty="0" err="1" smtClean="0">
                <a:solidFill>
                  <a:srgbClr val="0000FF"/>
                </a:solidFill>
              </a:rPr>
              <a:t>iso</a:t>
            </a:r>
            <a:r>
              <a:rPr lang="en-US" altLang="ar-EG" sz="2800" dirty="0" smtClean="0">
                <a:solidFill>
                  <a:srgbClr val="0000FF"/>
                </a:solidFill>
              </a:rPr>
              <a:t>-alkanes with the same number of C </a:t>
            </a:r>
          </a:p>
        </p:txBody>
      </p:sp>
      <p:sp>
        <p:nvSpPr>
          <p:cNvPr id="21507" name="Rectangle 3"/>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ar-EG" altLang="ar-EG" sz="1800"/>
          </a:p>
        </p:txBody>
      </p:sp>
      <p:grpSp>
        <p:nvGrpSpPr>
          <p:cNvPr id="32772" name="Group 4"/>
          <p:cNvGrpSpPr>
            <a:grpSpLocks/>
          </p:cNvGrpSpPr>
          <p:nvPr/>
        </p:nvGrpSpPr>
        <p:grpSpPr bwMode="auto">
          <a:xfrm>
            <a:off x="1143000" y="4652964"/>
            <a:ext cx="7477125" cy="1671638"/>
            <a:chOff x="666" y="2835"/>
            <a:chExt cx="4710" cy="1053"/>
          </a:xfrm>
        </p:grpSpPr>
        <p:sp>
          <p:nvSpPr>
            <p:cNvPr id="21509" name="Rectangle 5"/>
            <p:cNvSpPr>
              <a:spLocks noChangeArrowheads="1"/>
            </p:cNvSpPr>
            <p:nvPr/>
          </p:nvSpPr>
          <p:spPr bwMode="auto">
            <a:xfrm>
              <a:off x="666" y="3600"/>
              <a:ext cx="47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rtl="1" eaLnBrk="1" hangingPunct="1">
                <a:spcBef>
                  <a:spcPct val="0"/>
                </a:spcBef>
                <a:buClrTx/>
                <a:buSzTx/>
                <a:buFontTx/>
                <a:buNone/>
              </a:pPr>
              <a:r>
                <a:rPr lang="en-US" altLang="ar-EG" sz="2400" b="1">
                  <a:solidFill>
                    <a:srgbClr val="CC3300"/>
                  </a:solidFill>
                </a:rPr>
                <a:t>C</a:t>
              </a:r>
              <a:r>
                <a:rPr lang="en-US" altLang="ar-EG" sz="2400" b="1" baseline="-25000">
                  <a:solidFill>
                    <a:srgbClr val="CC3300"/>
                  </a:solidFill>
                </a:rPr>
                <a:t>1</a:t>
              </a:r>
              <a:r>
                <a:rPr lang="en-US" altLang="ar-EG" sz="2400" b="1">
                  <a:solidFill>
                    <a:srgbClr val="CC3300"/>
                  </a:solidFill>
                </a:rPr>
                <a:t>-C</a:t>
              </a:r>
              <a:r>
                <a:rPr lang="en-US" altLang="ar-EG" sz="2400" b="1" baseline="-25000">
                  <a:solidFill>
                    <a:srgbClr val="CC3300"/>
                  </a:solidFill>
                </a:rPr>
                <a:t>4</a:t>
              </a:r>
              <a:r>
                <a:rPr lang="en-US" altLang="ar-EG" sz="2400" b="1">
                  <a:solidFill>
                    <a:srgbClr val="CC3300"/>
                  </a:solidFill>
                </a:rPr>
                <a:t> (Gases), C</a:t>
              </a:r>
              <a:r>
                <a:rPr lang="en-US" altLang="ar-EG" sz="2400" b="1" baseline="-25000">
                  <a:solidFill>
                    <a:srgbClr val="CC3300"/>
                  </a:solidFill>
                </a:rPr>
                <a:t>5</a:t>
              </a:r>
              <a:r>
                <a:rPr lang="en-US" altLang="ar-EG" sz="2400" b="1">
                  <a:solidFill>
                    <a:srgbClr val="CC3300"/>
                  </a:solidFill>
                </a:rPr>
                <a:t>-C</a:t>
              </a:r>
              <a:r>
                <a:rPr lang="en-US" altLang="ar-EG" sz="2400" b="1" baseline="-25000">
                  <a:solidFill>
                    <a:srgbClr val="CC3300"/>
                  </a:solidFill>
                </a:rPr>
                <a:t>15</a:t>
              </a:r>
              <a:r>
                <a:rPr lang="en-US" altLang="ar-EG" sz="2400" b="1">
                  <a:solidFill>
                    <a:srgbClr val="CC3300"/>
                  </a:solidFill>
                </a:rPr>
                <a:t> (Liquids) and C</a:t>
              </a:r>
              <a:r>
                <a:rPr lang="en-US" altLang="ar-EG" sz="2400" b="1" baseline="-25000">
                  <a:solidFill>
                    <a:srgbClr val="CC3300"/>
                  </a:solidFill>
                </a:rPr>
                <a:t>15</a:t>
              </a:r>
              <a:r>
                <a:rPr lang="en-US" altLang="ar-EG" sz="2400" b="1">
                  <a:solidFill>
                    <a:srgbClr val="CC3300"/>
                  </a:solidFill>
                </a:rPr>
                <a:t>-C</a:t>
              </a:r>
              <a:r>
                <a:rPr lang="en-US" altLang="ar-EG" sz="2400" b="1" baseline="-25000">
                  <a:solidFill>
                    <a:srgbClr val="CC3300"/>
                  </a:solidFill>
                </a:rPr>
                <a:t>27</a:t>
              </a:r>
              <a:r>
                <a:rPr lang="en-US" altLang="ar-EG" sz="2400" b="1">
                  <a:solidFill>
                    <a:srgbClr val="CC3300"/>
                  </a:solidFill>
                </a:rPr>
                <a:t> (Solids)</a:t>
              </a:r>
            </a:p>
          </p:txBody>
        </p:sp>
        <p:graphicFrame>
          <p:nvGraphicFramePr>
            <p:cNvPr id="21510" name="Object 6"/>
            <p:cNvGraphicFramePr>
              <a:graphicFrameLocks noChangeAspect="1"/>
            </p:cNvGraphicFramePr>
            <p:nvPr>
              <p:extLst>
                <p:ext uri="{D42A27DB-BD31-4B8C-83A1-F6EECF244321}">
                  <p14:modId xmlns:p14="http://schemas.microsoft.com/office/powerpoint/2010/main" val="1194668332"/>
                </p:ext>
              </p:extLst>
            </p:nvPr>
          </p:nvGraphicFramePr>
          <p:xfrm>
            <a:off x="930" y="2835"/>
            <a:ext cx="3792" cy="736"/>
          </p:xfrm>
          <a:graphic>
            <a:graphicData uri="http://schemas.openxmlformats.org/presentationml/2006/ole">
              <mc:AlternateContent xmlns:mc="http://schemas.openxmlformats.org/markup-compatibility/2006">
                <mc:Choice xmlns:v="urn:schemas-microsoft-com:vml" Requires="v">
                  <p:oleObj spid="_x0000_s5336" name="ISIS/Draw Sketch" r:id="rId3" imgW="4019584" imgH="800011" progId="ISISServer">
                    <p:embed/>
                  </p:oleObj>
                </mc:Choice>
                <mc:Fallback>
                  <p:oleObj name="ISIS/Draw Sketch" r:id="rId3" imgW="4019584" imgH="800011"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2835"/>
                          <a:ext cx="3792"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26158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1000" fill="hold"/>
                                        <p:tgtEl>
                                          <p:spTgt spid="32772"/>
                                        </p:tgtEl>
                                        <p:attrNameLst>
                                          <p:attrName>ppt_w</p:attrName>
                                        </p:attrNameLst>
                                      </p:cBhvr>
                                      <p:tavLst>
                                        <p:tav tm="0">
                                          <p:val>
                                            <p:strVal val="#ppt_w*0.70"/>
                                          </p:val>
                                        </p:tav>
                                        <p:tav tm="100000">
                                          <p:val>
                                            <p:strVal val="#ppt_w"/>
                                          </p:val>
                                        </p:tav>
                                      </p:tavLst>
                                    </p:anim>
                                    <p:anim calcmode="lin" valueType="num">
                                      <p:cBhvr>
                                        <p:cTn id="8" dur="1000" fill="hold"/>
                                        <p:tgtEl>
                                          <p:spTgt spid="32772"/>
                                        </p:tgtEl>
                                        <p:attrNameLst>
                                          <p:attrName>ppt_h</p:attrName>
                                        </p:attrNameLst>
                                      </p:cBhvr>
                                      <p:tavLst>
                                        <p:tav tm="0">
                                          <p:val>
                                            <p:strVal val="#ppt_h"/>
                                          </p:val>
                                        </p:tav>
                                        <p:tav tm="100000">
                                          <p:val>
                                            <p:strVal val="#ppt_h"/>
                                          </p:val>
                                        </p:tav>
                                      </p:tavLst>
                                    </p:anim>
                                    <p:animEffect transition="in" filter="fade">
                                      <p:cBhvr>
                                        <p:cTn id="9" dur="10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57200" y="692696"/>
            <a:ext cx="8229600" cy="4876800"/>
          </a:xfrm>
        </p:spPr>
        <p:txBody>
          <a:bodyPr>
            <a:normAutofit/>
          </a:bodyPr>
          <a:lstStyle/>
          <a:p>
            <a:pPr algn="l" rtl="0" eaLnBrk="1" hangingPunct="1">
              <a:buFont typeface="Wingdings" pitchFamily="2" charset="2"/>
              <a:buNone/>
            </a:pPr>
            <a:r>
              <a:rPr lang="en-US" altLang="ar-EG" sz="3600" b="1" u="sng" dirty="0" err="1" smtClean="0">
                <a:solidFill>
                  <a:srgbClr val="FF0066"/>
                </a:solidFill>
              </a:rPr>
              <a:t>Naphthenes</a:t>
            </a:r>
            <a:r>
              <a:rPr lang="en-US" altLang="ar-EG" sz="3600" b="1" u="sng" dirty="0" smtClean="0">
                <a:solidFill>
                  <a:srgbClr val="FF0066"/>
                </a:solidFill>
              </a:rPr>
              <a:t> or </a:t>
            </a:r>
            <a:r>
              <a:rPr lang="en-US" altLang="ar-EG" sz="3600" b="1" u="sng" dirty="0" err="1" smtClean="0">
                <a:solidFill>
                  <a:srgbClr val="FF0066"/>
                </a:solidFill>
              </a:rPr>
              <a:t>Cylcoparaffins</a:t>
            </a:r>
            <a:endParaRPr lang="en-US" altLang="ar-EG" sz="3600" dirty="0" smtClean="0">
              <a:solidFill>
                <a:srgbClr val="FF0066"/>
              </a:solidFill>
            </a:endParaRPr>
          </a:p>
          <a:p>
            <a:pPr algn="l" rtl="0" eaLnBrk="1" hangingPunct="1"/>
            <a:r>
              <a:rPr lang="en-US" altLang="ar-EG" sz="3600" dirty="0" smtClean="0"/>
              <a:t>(Saturated cyclic hydrocarbons i.e. cyclohexane)</a:t>
            </a:r>
          </a:p>
          <a:p>
            <a:pPr algn="l" rtl="0" eaLnBrk="1" hangingPunct="1"/>
            <a:r>
              <a:rPr lang="en-US" altLang="ar-EG" sz="3600" dirty="0" smtClean="0"/>
              <a:t>General Formula C</a:t>
            </a:r>
            <a:r>
              <a:rPr lang="en-US" altLang="ar-EG" sz="3600" baseline="-25000" dirty="0" smtClean="0"/>
              <a:t>n</a:t>
            </a:r>
            <a:r>
              <a:rPr lang="en-US" altLang="ar-EG" sz="3600" dirty="0" smtClean="0"/>
              <a:t>H</a:t>
            </a:r>
            <a:r>
              <a:rPr lang="en-US" altLang="ar-EG" sz="3600" baseline="-25000" dirty="0" smtClean="0"/>
              <a:t>2n</a:t>
            </a:r>
            <a:r>
              <a:rPr lang="en-US" altLang="ar-EG" sz="3600" dirty="0" smtClean="0"/>
              <a:t> for one ring compounds </a:t>
            </a:r>
          </a:p>
        </p:txBody>
      </p:sp>
      <p:sp>
        <p:nvSpPr>
          <p:cNvPr id="22531" name="Rectangle 3"/>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ar-EG" altLang="ar-EG" sz="1800"/>
          </a:p>
        </p:txBody>
      </p:sp>
      <p:graphicFrame>
        <p:nvGraphicFramePr>
          <p:cNvPr id="33796" name="Object 4"/>
          <p:cNvGraphicFramePr>
            <a:graphicFrameLocks noChangeAspect="1"/>
          </p:cNvGraphicFramePr>
          <p:nvPr/>
        </p:nvGraphicFramePr>
        <p:xfrm>
          <a:off x="1066800" y="3657600"/>
          <a:ext cx="7086600" cy="1808163"/>
        </p:xfrm>
        <a:graphic>
          <a:graphicData uri="http://schemas.openxmlformats.org/presentationml/2006/ole">
            <mc:AlternateContent xmlns:mc="http://schemas.openxmlformats.org/markup-compatibility/2006">
              <mc:Choice xmlns:v="urn:schemas-microsoft-com:vml" Requires="v">
                <p:oleObj spid="_x0000_s6360" name="ISIS/Draw Sketch" r:id="rId3" imgW="3819441" imgH="952394" progId="ISISServer">
                  <p:embed/>
                </p:oleObj>
              </mc:Choice>
              <mc:Fallback>
                <p:oleObj name="ISIS/Draw Sketch" r:id="rId3" imgW="3819441" imgH="952394"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657600"/>
                        <a:ext cx="7086600"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54941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7200" y="188640"/>
            <a:ext cx="8229600" cy="2378968"/>
          </a:xfrm>
        </p:spPr>
        <p:txBody>
          <a:bodyPr>
            <a:normAutofit lnSpcReduction="10000"/>
          </a:bodyPr>
          <a:lstStyle/>
          <a:p>
            <a:pPr algn="l" rtl="0" eaLnBrk="1" hangingPunct="1">
              <a:buFont typeface="Wingdings" pitchFamily="2" charset="2"/>
              <a:buNone/>
            </a:pPr>
            <a:r>
              <a:rPr lang="en-US" altLang="ar-EG" sz="2400" b="1" u="sng" dirty="0" smtClean="0">
                <a:solidFill>
                  <a:srgbClr val="FF0066"/>
                </a:solidFill>
              </a:rPr>
              <a:t>Aromatics hydrocarbon</a:t>
            </a:r>
            <a:r>
              <a:rPr lang="en-US" altLang="ar-EG" sz="2400" b="1" u="sng" dirty="0" smtClean="0"/>
              <a:t> </a:t>
            </a:r>
            <a:endParaRPr lang="en-US" altLang="ar-EG" sz="2400" dirty="0" smtClean="0"/>
          </a:p>
          <a:p>
            <a:pPr algn="l" rtl="0" eaLnBrk="1" hangingPunct="1"/>
            <a:r>
              <a:rPr lang="en-US" altLang="ar-EG" sz="2400" dirty="0" smtClean="0">
                <a:solidFill>
                  <a:srgbClr val="0000FF"/>
                </a:solidFill>
              </a:rPr>
              <a:t>(Cyclic and polyunsaturated hydrocarbons containing conjugated double bonds)</a:t>
            </a:r>
          </a:p>
          <a:p>
            <a:pPr algn="l" rtl="0" eaLnBrk="1" hangingPunct="1"/>
            <a:r>
              <a:rPr lang="en-US" altLang="ar-EG" sz="2400" dirty="0" err="1" smtClean="0">
                <a:solidFill>
                  <a:srgbClr val="0000FF"/>
                </a:solidFill>
              </a:rPr>
              <a:t>Alkylaromatics</a:t>
            </a:r>
            <a:r>
              <a:rPr lang="en-US" altLang="ar-EG" sz="2400" dirty="0" smtClean="0">
                <a:solidFill>
                  <a:srgbClr val="0000FF"/>
                </a:solidFill>
              </a:rPr>
              <a:t> have very high octane number content in gasoline is limited by environmental regulations –health effects due to high toxicity.</a:t>
            </a:r>
          </a:p>
        </p:txBody>
      </p:sp>
      <p:sp>
        <p:nvSpPr>
          <p:cNvPr id="24579" name="Rectangle 3"/>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ar-EG" altLang="ar-EG" sz="1800"/>
          </a:p>
        </p:txBody>
      </p:sp>
      <p:graphicFrame>
        <p:nvGraphicFramePr>
          <p:cNvPr id="2" name="Object 1"/>
          <p:cNvGraphicFramePr>
            <a:graphicFrameLocks noChangeAspect="1"/>
          </p:cNvGraphicFramePr>
          <p:nvPr>
            <p:extLst>
              <p:ext uri="{D42A27DB-BD31-4B8C-83A1-F6EECF244321}">
                <p14:modId xmlns:p14="http://schemas.microsoft.com/office/powerpoint/2010/main" val="1898246477"/>
              </p:ext>
            </p:extLst>
          </p:nvPr>
        </p:nvGraphicFramePr>
        <p:xfrm>
          <a:off x="1475656" y="2564904"/>
          <a:ext cx="5904656" cy="3859886"/>
        </p:xfrm>
        <a:graphic>
          <a:graphicData uri="http://schemas.openxmlformats.org/presentationml/2006/ole">
            <mc:AlternateContent xmlns:mc="http://schemas.openxmlformats.org/markup-compatibility/2006">
              <mc:Choice xmlns:v="urn:schemas-microsoft-com:vml" Requires="v">
                <p:oleObj spid="_x0000_s8409" name="CS ChemDraw Drawing" r:id="rId3" imgW="4662526" imgH="3048610" progId="ChemDraw.Document.6.0">
                  <p:embed/>
                </p:oleObj>
              </mc:Choice>
              <mc:Fallback>
                <p:oleObj name="CS ChemDraw Drawing" r:id="rId3" imgW="4662526" imgH="3048610" progId="ChemDraw.Document.6.0">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564904"/>
                        <a:ext cx="5904656" cy="385988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82510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57200" y="685800"/>
            <a:ext cx="8229600" cy="4419600"/>
          </a:xfrm>
        </p:spPr>
        <p:txBody>
          <a:bodyPr>
            <a:normAutofit fontScale="62500" lnSpcReduction="20000"/>
          </a:bodyPr>
          <a:lstStyle/>
          <a:p>
            <a:pPr algn="l" rtl="0" eaLnBrk="1" hangingPunct="1"/>
            <a:r>
              <a:rPr lang="en-US" altLang="ar-EG" sz="4000" b="1" u="sng" dirty="0" smtClean="0">
                <a:solidFill>
                  <a:srgbClr val="FF0066"/>
                </a:solidFill>
              </a:rPr>
              <a:t>Heteroatom compounds</a:t>
            </a:r>
            <a:endParaRPr lang="ar-SA" altLang="ar-EG" sz="4000" dirty="0" smtClean="0">
              <a:solidFill>
                <a:srgbClr val="FF0066"/>
              </a:solidFill>
            </a:endParaRPr>
          </a:p>
          <a:p>
            <a:pPr lvl="1" algn="l" rtl="0" eaLnBrk="1" hangingPunct="1"/>
            <a:r>
              <a:rPr lang="en-US" altLang="ar-EG" sz="4000" b="1" u="sng" dirty="0" smtClean="0">
                <a:solidFill>
                  <a:srgbClr val="E4005C"/>
                </a:solidFill>
              </a:rPr>
              <a:t>Sulfur compounds</a:t>
            </a:r>
            <a:r>
              <a:rPr lang="en-US" altLang="ar-EG" sz="4000" b="1" dirty="0" smtClean="0"/>
              <a:t> </a:t>
            </a:r>
            <a:endParaRPr lang="en-US" altLang="ar-EG" sz="4000" dirty="0" smtClean="0"/>
          </a:p>
          <a:p>
            <a:pPr lvl="2" algn="just" rtl="0" eaLnBrk="1" hangingPunct="1"/>
            <a:r>
              <a:rPr lang="en-US" altLang="ar-EG" sz="4000" dirty="0" smtClean="0">
                <a:solidFill>
                  <a:srgbClr val="0000FF"/>
                </a:solidFill>
              </a:rPr>
              <a:t>Might be present in inorganic and organic forms. In crude oils sulfur concentration can range from 0.1 to more than 8 weight percent.</a:t>
            </a:r>
          </a:p>
          <a:p>
            <a:pPr lvl="2" algn="just" rtl="0" eaLnBrk="1" hangingPunct="1"/>
            <a:r>
              <a:rPr lang="en-US" altLang="ar-EG" sz="4000" dirty="0" smtClean="0">
                <a:solidFill>
                  <a:srgbClr val="0000FF"/>
                </a:solidFill>
              </a:rPr>
              <a:t>The presence of sulfur compounds could be also explained by thermal reaction between elemental </a:t>
            </a:r>
            <a:r>
              <a:rPr lang="en-US" altLang="ar-EG" sz="4000" dirty="0" err="1" smtClean="0">
                <a:solidFill>
                  <a:srgbClr val="0000FF"/>
                </a:solidFill>
              </a:rPr>
              <a:t>sulphur</a:t>
            </a:r>
            <a:r>
              <a:rPr lang="en-US" altLang="ar-EG" sz="4000" dirty="0" smtClean="0">
                <a:solidFill>
                  <a:srgbClr val="0000FF"/>
                </a:solidFill>
              </a:rPr>
              <a:t>, or possibly H</a:t>
            </a:r>
            <a:r>
              <a:rPr lang="en-US" altLang="ar-EG" sz="4000" baseline="-25000" dirty="0" smtClean="0">
                <a:solidFill>
                  <a:srgbClr val="0000FF"/>
                </a:solidFill>
              </a:rPr>
              <a:t>2</a:t>
            </a:r>
            <a:r>
              <a:rPr lang="en-US" altLang="ar-EG" sz="4000" dirty="0" smtClean="0">
                <a:solidFill>
                  <a:srgbClr val="0000FF"/>
                </a:solidFill>
              </a:rPr>
              <a:t>S, and the other organic components.</a:t>
            </a:r>
          </a:p>
          <a:p>
            <a:pPr lvl="2" algn="just" rtl="0" eaLnBrk="1" hangingPunct="1"/>
            <a:r>
              <a:rPr lang="en-US" altLang="ar-EG" sz="4000" dirty="0" smtClean="0">
                <a:solidFill>
                  <a:srgbClr val="0000FF"/>
                </a:solidFill>
              </a:rPr>
              <a:t>The crudes which contain more than 1% of sulfur are known as high sulfur bearing crudes, but these that contain less than 1% </a:t>
            </a:r>
            <a:r>
              <a:rPr lang="en-US" altLang="ar-EG" sz="4000" dirty="0" err="1" smtClean="0">
                <a:solidFill>
                  <a:srgbClr val="0000FF"/>
                </a:solidFill>
              </a:rPr>
              <a:t>sulphur</a:t>
            </a:r>
            <a:r>
              <a:rPr lang="en-US" altLang="ar-EG" sz="4000" dirty="0" smtClean="0">
                <a:solidFill>
                  <a:srgbClr val="0000FF"/>
                </a:solidFill>
              </a:rPr>
              <a:t> are known as low sulfur bearing crudes.</a:t>
            </a:r>
          </a:p>
          <a:p>
            <a:pPr lvl="2" algn="just" rtl="0" eaLnBrk="1" hangingPunct="1">
              <a:buFont typeface="Wingdings" pitchFamily="2" charset="2"/>
              <a:buNone/>
            </a:pPr>
            <a:endParaRPr lang="en-US" altLang="ar-EG" sz="4000" dirty="0" smtClean="0">
              <a:solidFill>
                <a:srgbClr val="0000FF"/>
              </a:solidFill>
            </a:endParaRPr>
          </a:p>
          <a:p>
            <a:pPr lvl="2" eaLnBrk="1" hangingPunct="1"/>
            <a:endParaRPr lang="en-US" altLang="ar-EG" sz="1800" dirty="0" smtClean="0">
              <a:solidFill>
                <a:srgbClr val="0000FF"/>
              </a:solidFill>
            </a:endParaRPr>
          </a:p>
          <a:p>
            <a:pPr lvl="2" algn="just" eaLnBrk="1" hangingPunct="1"/>
            <a:endParaRPr lang="en-US" altLang="ar-EG" sz="1800" dirty="0" smtClean="0"/>
          </a:p>
        </p:txBody>
      </p:sp>
    </p:spTree>
    <p:extLst>
      <p:ext uri="{BB962C8B-B14F-4D97-AF65-F5344CB8AC3E}">
        <p14:creationId xmlns:p14="http://schemas.microsoft.com/office/powerpoint/2010/main" val="31371066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457200" y="533400"/>
            <a:ext cx="8229600" cy="2057400"/>
          </a:xfrm>
        </p:spPr>
        <p:txBody>
          <a:bodyPr/>
          <a:lstStyle/>
          <a:p>
            <a:pPr algn="just" rtl="0" eaLnBrk="1" hangingPunct="1"/>
            <a:r>
              <a:rPr lang="en-US" altLang="ar-EG" sz="2400" dirty="0" smtClean="0">
                <a:solidFill>
                  <a:srgbClr val="0000FF"/>
                </a:solidFill>
              </a:rPr>
              <a:t>The Arab gulf crudes (Iraq, Kuwait and Saudi Arabia) are generally high </a:t>
            </a:r>
            <a:r>
              <a:rPr lang="en-US" altLang="ar-EG" sz="2400" dirty="0" err="1" smtClean="0">
                <a:solidFill>
                  <a:srgbClr val="0000FF"/>
                </a:solidFill>
              </a:rPr>
              <a:t>sulphur</a:t>
            </a:r>
            <a:r>
              <a:rPr lang="en-US" altLang="ar-EG" sz="2400" dirty="0" smtClean="0">
                <a:solidFill>
                  <a:srgbClr val="0000FF"/>
                </a:solidFill>
              </a:rPr>
              <a:t> bearing crudes, while the North Africa Crudes (Libya) contains only about 0.2% sulfur. Sulfur compounds may be present in petroleum    as the following forms:</a:t>
            </a:r>
            <a:r>
              <a:rPr lang="en-US" altLang="ar-EG" sz="2400" dirty="0" smtClean="0"/>
              <a:t> </a:t>
            </a:r>
          </a:p>
        </p:txBody>
      </p:sp>
      <p:sp>
        <p:nvSpPr>
          <p:cNvPr id="27651" name="Rectangle 3"/>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ar-EG" altLang="ar-EG" sz="1800"/>
          </a:p>
        </p:txBody>
      </p:sp>
      <p:graphicFrame>
        <p:nvGraphicFramePr>
          <p:cNvPr id="39940" name="Object 4"/>
          <p:cNvGraphicFramePr>
            <a:graphicFrameLocks noChangeAspect="1"/>
          </p:cNvGraphicFramePr>
          <p:nvPr/>
        </p:nvGraphicFramePr>
        <p:xfrm>
          <a:off x="533400" y="2590800"/>
          <a:ext cx="7948613" cy="3775075"/>
        </p:xfrm>
        <a:graphic>
          <a:graphicData uri="http://schemas.openxmlformats.org/presentationml/2006/ole">
            <mc:AlternateContent xmlns:mc="http://schemas.openxmlformats.org/markup-compatibility/2006">
              <mc:Choice xmlns:v="urn:schemas-microsoft-com:vml" Requires="v">
                <p:oleObj spid="_x0000_s9432" name="ISIS/Draw Sketch" r:id="rId3" imgW="4724400" imgH="2228738" progId="ISISServer">
                  <p:embed/>
                </p:oleObj>
              </mc:Choice>
              <mc:Fallback>
                <p:oleObj name="ISIS/Draw Sketch" r:id="rId3" imgW="4724400" imgH="2228738"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90800"/>
                        <a:ext cx="7948613"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9137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p:cTn id="7" dur="500" fill="hold"/>
                                        <p:tgtEl>
                                          <p:spTgt spid="39940"/>
                                        </p:tgtEl>
                                        <p:attrNameLst>
                                          <p:attrName>ppt_x</p:attrName>
                                        </p:attrNameLst>
                                      </p:cBhvr>
                                      <p:tavLst>
                                        <p:tav tm="0">
                                          <p:val>
                                            <p:strVal val="#ppt_x-.2"/>
                                          </p:val>
                                        </p:tav>
                                        <p:tav tm="100000">
                                          <p:val>
                                            <p:strVal val="#ppt_x"/>
                                          </p:val>
                                        </p:tav>
                                      </p:tavLst>
                                    </p:anim>
                                    <p:anim calcmode="lin" valueType="num">
                                      <p:cBhvr>
                                        <p:cTn id="8" dur="500" fill="hold"/>
                                        <p:tgtEl>
                                          <p:spTgt spid="39940"/>
                                        </p:tgtEl>
                                        <p:attrNameLst>
                                          <p:attrName>ppt_y</p:attrName>
                                        </p:attrNameLst>
                                      </p:cBhvr>
                                      <p:tavLst>
                                        <p:tav tm="0">
                                          <p:val>
                                            <p:strVal val="#ppt_y"/>
                                          </p:val>
                                        </p:tav>
                                        <p:tav tm="100000">
                                          <p:val>
                                            <p:strVal val="#ppt_y"/>
                                          </p:val>
                                        </p:tav>
                                      </p:tavLst>
                                    </p:anim>
                                    <p:animEffect transition="in" filter="wipe(right)" prLst="gradientSize: 0.1">
                                      <p:cBhvr>
                                        <p:cTn id="9"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body" sz="half" idx="1"/>
          </p:nvPr>
        </p:nvSpPr>
        <p:spPr>
          <a:xfrm>
            <a:off x="251520" y="404664"/>
            <a:ext cx="8229600" cy="2286000"/>
          </a:xfrm>
        </p:spPr>
        <p:txBody>
          <a:bodyPr>
            <a:normAutofit fontScale="92500" lnSpcReduction="10000"/>
          </a:bodyPr>
          <a:lstStyle/>
          <a:p>
            <a:pPr algn="l" rtl="0" eaLnBrk="1" hangingPunct="1">
              <a:lnSpc>
                <a:spcPct val="80000"/>
              </a:lnSpc>
            </a:pPr>
            <a:r>
              <a:rPr lang="en-US" altLang="ar-EG" sz="2400" b="1" u="sng" dirty="0" smtClean="0">
                <a:solidFill>
                  <a:srgbClr val="FF0066"/>
                </a:solidFill>
              </a:rPr>
              <a:t>Oxygen compounds</a:t>
            </a:r>
            <a:endParaRPr lang="en-US" altLang="ar-EG" sz="2400" dirty="0" smtClean="0">
              <a:solidFill>
                <a:srgbClr val="FF0066"/>
              </a:solidFill>
            </a:endParaRPr>
          </a:p>
          <a:p>
            <a:pPr lvl="1" algn="l" rtl="0" eaLnBrk="1" hangingPunct="1">
              <a:lnSpc>
                <a:spcPct val="80000"/>
              </a:lnSpc>
            </a:pPr>
            <a:r>
              <a:rPr lang="en-US" altLang="ar-EG" sz="2400" dirty="0" smtClean="0">
                <a:solidFill>
                  <a:srgbClr val="0000FF"/>
                </a:solidFill>
              </a:rPr>
              <a:t>Oxygen compounds in crude oils are more complex than the sulfur types.</a:t>
            </a:r>
          </a:p>
          <a:p>
            <a:pPr lvl="1" algn="l" rtl="0" eaLnBrk="1" hangingPunct="1">
              <a:lnSpc>
                <a:spcPct val="80000"/>
              </a:lnSpc>
            </a:pPr>
            <a:r>
              <a:rPr lang="en-US" altLang="ar-EG" sz="2400" dirty="0" smtClean="0">
                <a:solidFill>
                  <a:srgbClr val="0000FF"/>
                </a:solidFill>
              </a:rPr>
              <a:t>Many of the oxygen compounds found in crude oils are weakly acidic.</a:t>
            </a:r>
          </a:p>
          <a:p>
            <a:pPr lvl="1" algn="l" rtl="0" eaLnBrk="1" hangingPunct="1">
              <a:lnSpc>
                <a:spcPct val="80000"/>
              </a:lnSpc>
            </a:pPr>
            <a:r>
              <a:rPr lang="en-US" altLang="ar-EG" sz="2400" dirty="0" smtClean="0">
                <a:solidFill>
                  <a:srgbClr val="0000FF"/>
                </a:solidFill>
              </a:rPr>
              <a:t>The total acid content of most crudes is generally low, but many reach as much as 3%, as in some California crudes</a:t>
            </a:r>
            <a:r>
              <a:rPr lang="en-US" altLang="ar-EG" sz="2400" dirty="0" smtClean="0"/>
              <a:t>. </a:t>
            </a:r>
          </a:p>
          <a:p>
            <a:pPr lvl="1" algn="l" rtl="0" eaLnBrk="1" hangingPunct="1">
              <a:lnSpc>
                <a:spcPct val="80000"/>
              </a:lnSpc>
            </a:pPr>
            <a:r>
              <a:rPr lang="en-US" altLang="ar-EG" sz="2000" dirty="0" smtClean="0">
                <a:solidFill>
                  <a:srgbClr val="0000FF"/>
                </a:solidFill>
              </a:rPr>
              <a:t> </a:t>
            </a:r>
          </a:p>
          <a:p>
            <a:pPr lvl="1" eaLnBrk="1" hangingPunct="1">
              <a:lnSpc>
                <a:spcPct val="80000"/>
              </a:lnSpc>
            </a:pPr>
            <a:endParaRPr lang="en-US" altLang="ar-EG" sz="2000" dirty="0" smtClean="0">
              <a:solidFill>
                <a:srgbClr val="0000FF"/>
              </a:solidFill>
            </a:endParaRPr>
          </a:p>
          <a:p>
            <a:pPr lvl="1" eaLnBrk="1" hangingPunct="1">
              <a:lnSpc>
                <a:spcPct val="80000"/>
              </a:lnSpc>
              <a:buFont typeface="Wingdings" pitchFamily="2" charset="2"/>
              <a:buNone/>
            </a:pPr>
            <a:endParaRPr lang="en-US" altLang="ar-EG" sz="1800" dirty="0" smtClean="0">
              <a:solidFill>
                <a:srgbClr val="0000FF"/>
              </a:solidFill>
            </a:endParaRPr>
          </a:p>
        </p:txBody>
      </p:sp>
      <p:graphicFrame>
        <p:nvGraphicFramePr>
          <p:cNvPr id="40969" name="Object 9"/>
          <p:cNvGraphicFramePr>
            <a:graphicFrameLocks noGrp="1" noChangeAspect="1"/>
          </p:cNvGraphicFramePr>
          <p:nvPr>
            <p:ph sz="half" idx="2"/>
            <p:extLst>
              <p:ext uri="{D42A27DB-BD31-4B8C-83A1-F6EECF244321}">
                <p14:modId xmlns:p14="http://schemas.microsoft.com/office/powerpoint/2010/main" val="2672288389"/>
              </p:ext>
            </p:extLst>
          </p:nvPr>
        </p:nvGraphicFramePr>
        <p:xfrm>
          <a:off x="899592" y="2492896"/>
          <a:ext cx="7467600" cy="1925638"/>
        </p:xfrm>
        <a:graphic>
          <a:graphicData uri="http://schemas.openxmlformats.org/presentationml/2006/ole">
            <mc:AlternateContent xmlns:mc="http://schemas.openxmlformats.org/markup-compatibility/2006">
              <mc:Choice xmlns:v="urn:schemas-microsoft-com:vml" Requires="v">
                <p:oleObj spid="_x0000_s10663" name="ISIS/Draw Sketch" r:id="rId3" imgW="4876800" imgH="1076408" progId="ISISServer">
                  <p:embed/>
                </p:oleObj>
              </mc:Choice>
              <mc:Fallback>
                <p:oleObj name="ISIS/Draw Sketch" r:id="rId3" imgW="4876800" imgH="1076408"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492896"/>
                        <a:ext cx="7467600" cy="192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44461113"/>
              </p:ext>
            </p:extLst>
          </p:nvPr>
        </p:nvGraphicFramePr>
        <p:xfrm>
          <a:off x="755576" y="4437112"/>
          <a:ext cx="7632848" cy="2204242"/>
        </p:xfrm>
        <a:graphic>
          <a:graphicData uri="http://schemas.openxmlformats.org/presentationml/2006/ole">
            <mc:AlternateContent xmlns:mc="http://schemas.openxmlformats.org/markup-compatibility/2006">
              <mc:Choice xmlns:v="urn:schemas-microsoft-com:vml" Requires="v">
                <p:oleObj spid="_x0000_s10664" name="CS ChemDraw Drawing" r:id="rId5" imgW="5376672" imgH="1553261" progId="ChemDraw.Document.6.0">
                  <p:embed/>
                </p:oleObj>
              </mc:Choice>
              <mc:Fallback>
                <p:oleObj name="CS ChemDraw Drawing" r:id="rId5" imgW="5376672" imgH="1553261" progId="ChemDraw.Document.6.0">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4437112"/>
                        <a:ext cx="7632848" cy="22042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290337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0969"/>
                                        </p:tgtEl>
                                        <p:attrNameLst>
                                          <p:attrName>style.visibility</p:attrName>
                                        </p:attrNameLst>
                                      </p:cBhvr>
                                      <p:to>
                                        <p:strVal val="visible"/>
                                      </p:to>
                                    </p:set>
                                    <p:animEffect transition="in" filter="box(in)">
                                      <p:cBhvr>
                                        <p:cTn id="7" dur="500"/>
                                        <p:tgtEl>
                                          <p:spTgt spid="40969"/>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67544" y="285750"/>
            <a:ext cx="8458200" cy="2279154"/>
          </a:xfrm>
        </p:spPr>
        <p:txBody>
          <a:bodyPr>
            <a:noAutofit/>
          </a:bodyPr>
          <a:lstStyle/>
          <a:p>
            <a:pPr algn="just" rtl="0" eaLnBrk="1" hangingPunct="1">
              <a:lnSpc>
                <a:spcPct val="90000"/>
              </a:lnSpc>
              <a:defRPr/>
            </a:pPr>
            <a:r>
              <a:rPr lang="en-US" altLang="ar-EG" sz="2800" b="1" u="sng" dirty="0" smtClean="0">
                <a:solidFill>
                  <a:srgbClr val="FF0066"/>
                </a:solidFill>
              </a:rPr>
              <a:t>Nitrogen compounds</a:t>
            </a:r>
            <a:endParaRPr lang="ar-EG" altLang="ar-EG" sz="2800" b="1" dirty="0" smtClean="0">
              <a:solidFill>
                <a:srgbClr val="FF0066"/>
              </a:solidFill>
            </a:endParaRPr>
          </a:p>
          <a:p>
            <a:pPr lvl="1" algn="just" rtl="0" eaLnBrk="1" hangingPunct="1">
              <a:lnSpc>
                <a:spcPct val="90000"/>
              </a:lnSpc>
              <a:defRPr/>
            </a:pPr>
            <a:r>
              <a:rPr lang="en-US" altLang="ar-EG" dirty="0" smtClean="0">
                <a:solidFill>
                  <a:srgbClr val="0000FF"/>
                </a:solidFill>
              </a:rPr>
              <a:t>The nitrogen bases are present as minor constituents in petroleum </a:t>
            </a:r>
          </a:p>
          <a:p>
            <a:pPr lvl="1" algn="just" rtl="0" eaLnBrk="1" hangingPunct="1">
              <a:lnSpc>
                <a:spcPct val="90000"/>
              </a:lnSpc>
              <a:defRPr/>
            </a:pPr>
            <a:r>
              <a:rPr lang="en-US" altLang="ar-EG" dirty="0" smtClean="0">
                <a:solidFill>
                  <a:srgbClr val="0000FF"/>
                </a:solidFill>
              </a:rPr>
              <a:t>(</a:t>
            </a:r>
            <a:r>
              <a:rPr lang="en-US" altLang="ar-EG" dirty="0" smtClean="0">
                <a:solidFill>
                  <a:srgbClr val="0000FF"/>
                </a:solidFill>
                <a:sym typeface="Symbol" pitchFamily="18" charset="2"/>
              </a:rPr>
              <a:t></a:t>
            </a:r>
            <a:r>
              <a:rPr lang="en-US" altLang="ar-EG" dirty="0" smtClean="0">
                <a:solidFill>
                  <a:srgbClr val="0000FF"/>
                </a:solidFill>
              </a:rPr>
              <a:t> 0.1 </a:t>
            </a:r>
            <a:r>
              <a:rPr lang="en-US" altLang="ar-EG" dirty="0" err="1" smtClean="0">
                <a:solidFill>
                  <a:srgbClr val="0000FF"/>
                </a:solidFill>
              </a:rPr>
              <a:t>wt</a:t>
            </a:r>
            <a:r>
              <a:rPr lang="en-US" altLang="ar-EG" dirty="0" smtClean="0">
                <a:solidFill>
                  <a:srgbClr val="0000FF"/>
                </a:solidFill>
              </a:rPr>
              <a:t> %). They have no special significant except to indicate the presence </a:t>
            </a:r>
            <a:r>
              <a:rPr lang="en-US" altLang="ar-EG" b="1" dirty="0" smtClean="0">
                <a:solidFill>
                  <a:srgbClr val="0000FF"/>
                </a:solidFill>
                <a:effectLst>
                  <a:outerShdw blurRad="38100" dist="38100" dir="2700000" algn="tl">
                    <a:srgbClr val="000000">
                      <a:alpha val="43137"/>
                    </a:srgbClr>
                  </a:outerShdw>
                </a:effectLst>
              </a:rPr>
              <a:t>of proteins in the original organic material</a:t>
            </a:r>
            <a:r>
              <a:rPr lang="en-US" altLang="ar-EG" dirty="0" smtClean="0">
                <a:solidFill>
                  <a:srgbClr val="0000FF"/>
                </a:solidFill>
              </a:rPr>
              <a:t>. </a:t>
            </a:r>
          </a:p>
          <a:p>
            <a:pPr lvl="1" algn="just" rtl="0" eaLnBrk="1" hangingPunct="1">
              <a:lnSpc>
                <a:spcPct val="90000"/>
              </a:lnSpc>
              <a:defRPr/>
            </a:pPr>
            <a:r>
              <a:rPr lang="en-US" altLang="ar-EG" dirty="0" smtClean="0">
                <a:solidFill>
                  <a:srgbClr val="0000FF"/>
                </a:solidFill>
              </a:rPr>
              <a:t>They appear to be present in largest amounts in some of the geologically younger oils. They may be of either type or neutral type; e.g.</a:t>
            </a:r>
          </a:p>
        </p:txBody>
      </p:sp>
      <p:sp>
        <p:nvSpPr>
          <p:cNvPr id="29699" name="Rectangle 3"/>
          <p:cNvSpPr>
            <a:spLocks noChangeArrowheads="1"/>
          </p:cNvSpPr>
          <p:nvPr/>
        </p:nvSpPr>
        <p:spPr bwMode="auto">
          <a:xfrm>
            <a:off x="0" y="2914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ar-EG" altLang="ar-EG" sz="1800"/>
          </a:p>
        </p:txBody>
      </p:sp>
      <p:graphicFrame>
        <p:nvGraphicFramePr>
          <p:cNvPr id="29700" name="Object 4"/>
          <p:cNvGraphicFramePr>
            <a:graphicFrameLocks noChangeAspect="1"/>
          </p:cNvGraphicFramePr>
          <p:nvPr/>
        </p:nvGraphicFramePr>
        <p:xfrm>
          <a:off x="1219200" y="4267200"/>
          <a:ext cx="7467600" cy="1714500"/>
        </p:xfrm>
        <a:graphic>
          <a:graphicData uri="http://schemas.openxmlformats.org/presentationml/2006/ole">
            <mc:AlternateContent xmlns:mc="http://schemas.openxmlformats.org/markup-compatibility/2006">
              <mc:Choice xmlns:v="urn:schemas-microsoft-com:vml" Requires="v">
                <p:oleObj spid="_x0000_s11480" name="ISIS/Draw Sketch" r:id="rId3" imgW="5267376" imgH="1190696" progId="ISISServer">
                  <p:embed/>
                </p:oleObj>
              </mc:Choice>
              <mc:Fallback>
                <p:oleObj name="ISIS/Draw Sketch" r:id="rId3" imgW="5267376" imgH="1190696"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267200"/>
                        <a:ext cx="74676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290285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179512" y="260648"/>
            <a:ext cx="8686800" cy="4392488"/>
          </a:xfrm>
        </p:spPr>
        <p:txBody>
          <a:bodyPr/>
          <a:lstStyle/>
          <a:p>
            <a:pPr algn="l" rtl="0" eaLnBrk="1" hangingPunct="1">
              <a:lnSpc>
                <a:spcPct val="80000"/>
              </a:lnSpc>
            </a:pPr>
            <a:r>
              <a:rPr lang="en-US" altLang="ar-EG" sz="2400" b="1" dirty="0" smtClean="0">
                <a:solidFill>
                  <a:srgbClr val="FF0066"/>
                </a:solidFill>
              </a:rPr>
              <a:t>Metallic compounds</a:t>
            </a:r>
            <a:endParaRPr lang="ar-SA" altLang="ar-EG" sz="2400" dirty="0" smtClean="0">
              <a:solidFill>
                <a:srgbClr val="FF0066"/>
              </a:solidFill>
            </a:endParaRPr>
          </a:p>
          <a:p>
            <a:pPr algn="l" rtl="0" eaLnBrk="1" hangingPunct="1">
              <a:lnSpc>
                <a:spcPct val="80000"/>
              </a:lnSpc>
              <a:buFont typeface="Wingdings" pitchFamily="2" charset="2"/>
              <a:buNone/>
            </a:pPr>
            <a:r>
              <a:rPr lang="en-US" altLang="ar-EG" sz="2400" dirty="0" smtClean="0"/>
              <a:t>   </a:t>
            </a:r>
            <a:r>
              <a:rPr lang="en-US" altLang="ar-EG" sz="2400" dirty="0" smtClean="0">
                <a:solidFill>
                  <a:srgbClr val="0000FF"/>
                </a:solidFill>
              </a:rPr>
              <a:t>They are present either as inorganic salts or organometallic compounds</a:t>
            </a:r>
            <a:r>
              <a:rPr lang="en-US" altLang="ar-EG" sz="2000" dirty="0" smtClean="0">
                <a:solidFill>
                  <a:srgbClr val="0000FF"/>
                </a:solidFill>
              </a:rPr>
              <a:t>.</a:t>
            </a:r>
            <a:endParaRPr lang="en-US" altLang="ar-EG" sz="2000" b="1" dirty="0" smtClean="0">
              <a:solidFill>
                <a:srgbClr val="0000FF"/>
              </a:solidFill>
            </a:endParaRPr>
          </a:p>
          <a:p>
            <a:pPr lvl="1" algn="l" rtl="0" eaLnBrk="1" hangingPunct="1">
              <a:lnSpc>
                <a:spcPct val="80000"/>
              </a:lnSpc>
              <a:buFont typeface="Wingdings" pitchFamily="2" charset="2"/>
              <a:buNone/>
            </a:pPr>
            <a:r>
              <a:rPr lang="en-US" altLang="ar-EG" sz="2400" b="1" dirty="0" smtClean="0">
                <a:solidFill>
                  <a:srgbClr val="E4005C"/>
                </a:solidFill>
              </a:rPr>
              <a:t>a- Inorganic Salts</a:t>
            </a:r>
            <a:endParaRPr lang="en-US" altLang="ar-EG" sz="2400" dirty="0" smtClean="0">
              <a:solidFill>
                <a:srgbClr val="E4005C"/>
              </a:solidFill>
            </a:endParaRPr>
          </a:p>
          <a:p>
            <a:pPr lvl="2" algn="just" rtl="0" eaLnBrk="1" hangingPunct="1">
              <a:lnSpc>
                <a:spcPct val="80000"/>
              </a:lnSpc>
            </a:pPr>
            <a:r>
              <a:rPr lang="en-US" altLang="ar-EG" dirty="0" smtClean="0">
                <a:solidFill>
                  <a:srgbClr val="0000FF"/>
                </a:solidFill>
              </a:rPr>
              <a:t>Many metals occur in crude oils. Some of the more abundant are sodium, calcium, magnesium, aluminum, iron, vanadium, and nickel, such as sodium and magnesium chlorides, Calcium and magnesium can form salts or soaps with carboxylic acids. </a:t>
            </a:r>
          </a:p>
          <a:p>
            <a:pPr lvl="2" algn="just" rtl="0" eaLnBrk="1" hangingPunct="1">
              <a:lnSpc>
                <a:spcPct val="80000"/>
              </a:lnSpc>
            </a:pPr>
            <a:r>
              <a:rPr lang="en-US" altLang="ar-EG" dirty="0" smtClean="0">
                <a:solidFill>
                  <a:srgbClr val="0000FF"/>
                </a:solidFill>
              </a:rPr>
              <a:t>These compounds act as emulsifiers, and their presence is undesirable.</a:t>
            </a:r>
          </a:p>
          <a:p>
            <a:pPr lvl="2" algn="just" rtl="0" eaLnBrk="1" hangingPunct="1">
              <a:lnSpc>
                <a:spcPct val="80000"/>
              </a:lnSpc>
            </a:pPr>
            <a:r>
              <a:rPr lang="en-US" altLang="ar-EG" dirty="0" smtClean="0">
                <a:solidFill>
                  <a:srgbClr val="0000FF"/>
                </a:solidFill>
              </a:rPr>
              <a:t>Although metals in crudes are found in trace amounts, their presence is harmful and should be removed.</a:t>
            </a:r>
          </a:p>
        </p:txBody>
      </p:sp>
    </p:spTree>
    <p:extLst>
      <p:ext uri="{BB962C8B-B14F-4D97-AF65-F5344CB8AC3E}">
        <p14:creationId xmlns:p14="http://schemas.microsoft.com/office/powerpoint/2010/main" val="272135548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57200" y="533400"/>
            <a:ext cx="8229600" cy="6019800"/>
          </a:xfrm>
        </p:spPr>
        <p:txBody>
          <a:bodyPr/>
          <a:lstStyle/>
          <a:p>
            <a:pPr lvl="1" algn="l" rtl="0" eaLnBrk="1" hangingPunct="1">
              <a:lnSpc>
                <a:spcPct val="90000"/>
              </a:lnSpc>
              <a:buFont typeface="Wingdings" pitchFamily="2" charset="2"/>
              <a:buNone/>
            </a:pPr>
            <a:r>
              <a:rPr lang="en-US" altLang="ar-EG" b="1" dirty="0" smtClean="0">
                <a:solidFill>
                  <a:srgbClr val="E4005C"/>
                </a:solidFill>
              </a:rPr>
              <a:t>b- Organometallic Compounds</a:t>
            </a:r>
            <a:endParaRPr lang="en-US" altLang="ar-EG" dirty="0" smtClean="0">
              <a:solidFill>
                <a:srgbClr val="E4005C"/>
              </a:solidFill>
            </a:endParaRPr>
          </a:p>
          <a:p>
            <a:pPr lvl="2" algn="l" rtl="0" eaLnBrk="1" hangingPunct="1">
              <a:lnSpc>
                <a:spcPct val="90000"/>
              </a:lnSpc>
            </a:pPr>
            <a:r>
              <a:rPr lang="en-US" altLang="ar-EG" dirty="0" smtClean="0"/>
              <a:t>Nickel and vanadium are present also in the form of the </a:t>
            </a:r>
            <a:r>
              <a:rPr lang="en-US" altLang="ar-EG" dirty="0" err="1" smtClean="0"/>
              <a:t>organometalllic</a:t>
            </a:r>
            <a:r>
              <a:rPr lang="en-US" altLang="ar-EG" dirty="0" smtClean="0"/>
              <a:t> compounds (</a:t>
            </a:r>
            <a:r>
              <a:rPr lang="en-US" altLang="ar-EG" dirty="0" err="1" smtClean="0"/>
              <a:t>porphyrins</a:t>
            </a:r>
            <a:r>
              <a:rPr lang="en-US" altLang="ar-EG" dirty="0" smtClean="0"/>
              <a:t>).</a:t>
            </a:r>
          </a:p>
          <a:p>
            <a:pPr lvl="2" algn="l" rtl="0" eaLnBrk="1" hangingPunct="1">
              <a:lnSpc>
                <a:spcPct val="90000"/>
              </a:lnSpc>
            </a:pPr>
            <a:endParaRPr lang="en-US" altLang="ar-EG" dirty="0" smtClean="0"/>
          </a:p>
          <a:p>
            <a:pPr lvl="2" algn="l" rtl="0" eaLnBrk="1" hangingPunct="1">
              <a:lnSpc>
                <a:spcPct val="90000"/>
              </a:lnSpc>
            </a:pPr>
            <a:r>
              <a:rPr lang="en-US" altLang="ar-EG" dirty="0" err="1" smtClean="0"/>
              <a:t>Porphyrins</a:t>
            </a:r>
            <a:r>
              <a:rPr lang="en-US" altLang="ar-EG" dirty="0" smtClean="0"/>
              <a:t> are non-basic nitrogen compounds. The </a:t>
            </a:r>
            <a:r>
              <a:rPr lang="en-US" altLang="ar-EG" dirty="0" err="1" smtClean="0"/>
              <a:t>porphyrin</a:t>
            </a:r>
            <a:r>
              <a:rPr lang="en-US" altLang="ar-EG" dirty="0" smtClean="0"/>
              <a:t> ring system is composed of four </a:t>
            </a:r>
            <a:r>
              <a:rPr lang="en-US" altLang="ar-EG" dirty="0" err="1" smtClean="0"/>
              <a:t>pyrrole</a:t>
            </a:r>
            <a:r>
              <a:rPr lang="en-US" altLang="ar-EG" dirty="0" smtClean="0"/>
              <a:t> rings joined by =CH- groups. </a:t>
            </a:r>
          </a:p>
          <a:p>
            <a:pPr lvl="2" algn="l" rtl="0" eaLnBrk="1" hangingPunct="1">
              <a:lnSpc>
                <a:spcPct val="90000"/>
              </a:lnSpc>
            </a:pPr>
            <a:endParaRPr lang="en-US" altLang="ar-EG" dirty="0" smtClean="0"/>
          </a:p>
          <a:p>
            <a:pPr lvl="2" algn="l" rtl="0" eaLnBrk="1" hangingPunct="1">
              <a:lnSpc>
                <a:spcPct val="90000"/>
              </a:lnSpc>
            </a:pPr>
            <a:r>
              <a:rPr lang="en-US" altLang="ar-EG" dirty="0" smtClean="0"/>
              <a:t>The entire ring system is aromatic. Many metal ions can replace the </a:t>
            </a:r>
            <a:r>
              <a:rPr lang="en-US" altLang="ar-EG" dirty="0" err="1" smtClean="0"/>
              <a:t>pyrrol</a:t>
            </a:r>
            <a:r>
              <a:rPr lang="en-US" altLang="ar-EG" dirty="0" smtClean="0"/>
              <a:t> </a:t>
            </a:r>
            <a:r>
              <a:rPr lang="en-US" altLang="ar-EG" dirty="0" err="1" smtClean="0"/>
              <a:t>hydrogens</a:t>
            </a:r>
            <a:r>
              <a:rPr lang="en-US" altLang="ar-EG" dirty="0" smtClean="0"/>
              <a:t> and form chelates. </a:t>
            </a:r>
          </a:p>
          <a:p>
            <a:pPr lvl="2" algn="l" rtl="0" eaLnBrk="1" hangingPunct="1">
              <a:lnSpc>
                <a:spcPct val="90000"/>
              </a:lnSpc>
            </a:pPr>
            <a:endParaRPr lang="en-US" altLang="ar-EG" dirty="0" smtClean="0"/>
          </a:p>
          <a:p>
            <a:pPr lvl="2" algn="l" rtl="0" eaLnBrk="1" hangingPunct="1">
              <a:lnSpc>
                <a:spcPct val="90000"/>
              </a:lnSpc>
            </a:pPr>
            <a:r>
              <a:rPr lang="en-US" altLang="ar-EG" dirty="0" smtClean="0"/>
              <a:t>The chelate is planar around the metal ion and resonance results in four equivalent bonds from the nitrogen atoms to the metal. </a:t>
            </a:r>
          </a:p>
        </p:txBody>
      </p:sp>
    </p:spTree>
    <p:extLst>
      <p:ext uri="{BB962C8B-B14F-4D97-AF65-F5344CB8AC3E}">
        <p14:creationId xmlns:p14="http://schemas.microsoft.com/office/powerpoint/2010/main" val="27186700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304800" y="533400"/>
            <a:ext cx="8229600" cy="1371600"/>
          </a:xfrm>
        </p:spPr>
        <p:txBody>
          <a:bodyPr/>
          <a:lstStyle/>
          <a:p>
            <a:pPr algn="l" rtl="0" eaLnBrk="1" hangingPunct="1"/>
            <a:r>
              <a:rPr lang="en-US" altLang="ar-EG" sz="2400" dirty="0" smtClean="0"/>
              <a:t>Almost all crude oils and </a:t>
            </a:r>
            <a:r>
              <a:rPr lang="en-US" altLang="ar-EG" sz="2400" dirty="0" err="1" smtClean="0"/>
              <a:t>bitumens</a:t>
            </a:r>
            <a:r>
              <a:rPr lang="en-US" altLang="ar-EG" sz="2400" dirty="0" smtClean="0"/>
              <a:t> contain delectable amounts of </a:t>
            </a:r>
            <a:r>
              <a:rPr lang="en-US" altLang="ar-EG" sz="2400" dirty="0" err="1" smtClean="0"/>
              <a:t>vanadyl</a:t>
            </a:r>
            <a:r>
              <a:rPr lang="en-US" altLang="ar-EG" sz="2400" dirty="0" smtClean="0"/>
              <a:t> and nickel </a:t>
            </a:r>
            <a:r>
              <a:rPr lang="en-US" altLang="ar-EG" sz="2400" dirty="0" err="1" smtClean="0"/>
              <a:t>porphyrins</a:t>
            </a:r>
            <a:r>
              <a:rPr lang="en-US" altLang="ar-EG" sz="2400" dirty="0" smtClean="0"/>
              <a:t>. </a:t>
            </a:r>
          </a:p>
          <a:p>
            <a:pPr algn="l" rtl="0" eaLnBrk="1" hangingPunct="1"/>
            <a:r>
              <a:rPr lang="en-US" altLang="ar-EG" sz="2400" dirty="0" smtClean="0"/>
              <a:t>The following shows a </a:t>
            </a:r>
            <a:r>
              <a:rPr lang="en-US" altLang="ar-EG" sz="2400" dirty="0" err="1" smtClean="0"/>
              <a:t>porphyrin</a:t>
            </a:r>
            <a:r>
              <a:rPr lang="en-US" altLang="ar-EG" sz="2400" dirty="0" smtClean="0"/>
              <a:t> structure:</a:t>
            </a:r>
          </a:p>
        </p:txBody>
      </p:sp>
      <p:sp>
        <p:nvSpPr>
          <p:cNvPr id="32771" name="Rectangle 3"/>
          <p:cNvSpPr>
            <a:spLocks noChangeArrowheads="1"/>
          </p:cNvSpPr>
          <p:nvPr/>
        </p:nvSpPr>
        <p:spPr bwMode="auto">
          <a:xfrm>
            <a:off x="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endParaRPr lang="ar-EG" altLang="ar-EG" sz="1800"/>
          </a:p>
        </p:txBody>
      </p:sp>
      <p:graphicFrame>
        <p:nvGraphicFramePr>
          <p:cNvPr id="2" name="Object 1"/>
          <p:cNvGraphicFramePr>
            <a:graphicFrameLocks noChangeAspect="1"/>
          </p:cNvGraphicFramePr>
          <p:nvPr>
            <p:extLst>
              <p:ext uri="{D42A27DB-BD31-4B8C-83A1-F6EECF244321}">
                <p14:modId xmlns:p14="http://schemas.microsoft.com/office/powerpoint/2010/main" val="1347579493"/>
              </p:ext>
            </p:extLst>
          </p:nvPr>
        </p:nvGraphicFramePr>
        <p:xfrm>
          <a:off x="1740470" y="1847130"/>
          <a:ext cx="6096000" cy="3094038"/>
        </p:xfrm>
        <a:graphic>
          <a:graphicData uri="http://schemas.openxmlformats.org/presentationml/2006/ole">
            <mc:AlternateContent xmlns:mc="http://schemas.openxmlformats.org/markup-compatibility/2006">
              <mc:Choice xmlns:v="urn:schemas-microsoft-com:vml" Requires="v">
                <p:oleObj spid="_x0000_s12504" name="CS ChemDraw Drawing" r:id="rId3" imgW="5110582" imgH="2588057" progId="ChemDraw.Document.6.0">
                  <p:embed/>
                </p:oleObj>
              </mc:Choice>
              <mc:Fallback>
                <p:oleObj name="CS ChemDraw Drawing" r:id="rId3" imgW="5110582" imgH="2588057"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0470" y="1847130"/>
                        <a:ext cx="60960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55"/>
          <p:cNvSpPr txBox="1">
            <a:spLocks noChangeArrowheads="1"/>
          </p:cNvSpPr>
          <p:nvPr/>
        </p:nvSpPr>
        <p:spPr bwMode="auto">
          <a:xfrm>
            <a:off x="2339752" y="4941168"/>
            <a:ext cx="489743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2000" b="1" dirty="0">
                <a:solidFill>
                  <a:srgbClr val="0033CC"/>
                </a:solidFill>
              </a:rPr>
              <a:t>X = Mg                  Chlorophyll</a:t>
            </a:r>
          </a:p>
          <a:p>
            <a:pPr algn="l" rtl="0">
              <a:spcBef>
                <a:spcPct val="50000"/>
              </a:spcBef>
              <a:buFontTx/>
              <a:buNone/>
            </a:pPr>
            <a:r>
              <a:rPr lang="en-US" altLang="ar-EG" sz="2000" b="1" dirty="0">
                <a:solidFill>
                  <a:srgbClr val="0033CC"/>
                </a:solidFill>
              </a:rPr>
              <a:t>   = Fe                   </a:t>
            </a:r>
            <a:r>
              <a:rPr lang="en-US" altLang="ar-EG" sz="2000" b="1" dirty="0" err="1">
                <a:solidFill>
                  <a:srgbClr val="0033CC"/>
                </a:solidFill>
              </a:rPr>
              <a:t>Haemoglobin</a:t>
            </a:r>
            <a:endParaRPr lang="en-US" altLang="ar-EG" sz="2000" b="1" dirty="0">
              <a:solidFill>
                <a:srgbClr val="0033CC"/>
              </a:solidFill>
            </a:endParaRPr>
          </a:p>
          <a:p>
            <a:pPr algn="l" rtl="0">
              <a:spcBef>
                <a:spcPct val="50000"/>
              </a:spcBef>
              <a:buFontTx/>
              <a:buNone/>
            </a:pPr>
            <a:r>
              <a:rPr lang="en-US" altLang="ar-EG" sz="2000" b="1" dirty="0">
                <a:solidFill>
                  <a:srgbClr val="0033CC"/>
                </a:solidFill>
              </a:rPr>
              <a:t>   = Co                  Vitamin B12</a:t>
            </a:r>
          </a:p>
          <a:p>
            <a:pPr algn="l" rtl="0">
              <a:spcBef>
                <a:spcPct val="50000"/>
              </a:spcBef>
              <a:buFontTx/>
              <a:buNone/>
            </a:pPr>
            <a:r>
              <a:rPr lang="en-US" altLang="ar-EG" sz="2000" b="1" dirty="0">
                <a:solidFill>
                  <a:srgbClr val="0033CC"/>
                </a:solidFill>
              </a:rPr>
              <a:t>   = V, Ni               </a:t>
            </a:r>
            <a:r>
              <a:rPr lang="en-US" altLang="ar-EG" sz="2000" b="1" dirty="0" err="1">
                <a:solidFill>
                  <a:srgbClr val="0033CC"/>
                </a:solidFill>
              </a:rPr>
              <a:t>Petroporophyrins</a:t>
            </a:r>
            <a:endParaRPr lang="en-US" altLang="ar-EG" sz="2000" b="1" dirty="0">
              <a:solidFill>
                <a:srgbClr val="0033CC"/>
              </a:solidFill>
            </a:endParaRPr>
          </a:p>
        </p:txBody>
      </p:sp>
    </p:spTree>
    <p:extLst>
      <p:ext uri="{BB962C8B-B14F-4D97-AF65-F5344CB8AC3E}">
        <p14:creationId xmlns:p14="http://schemas.microsoft.com/office/powerpoint/2010/main" val="32808835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3513"/>
            <a:ext cx="8136904" cy="6586418"/>
          </a:xfrm>
          <a:prstGeom prst="rect">
            <a:avLst/>
          </a:prstGeom>
        </p:spPr>
        <p:txBody>
          <a:bodyPr wrap="square">
            <a:spAutoFit/>
          </a:bodyPr>
          <a:lstStyle/>
          <a:p>
            <a:pPr algn="ctr"/>
            <a:r>
              <a:rPr lang="en-US" sz="3200" b="1" dirty="0" smtClean="0">
                <a:solidFill>
                  <a:srgbClr val="FF0000"/>
                </a:solidFill>
              </a:rPr>
              <a:t>What is petroleum?</a:t>
            </a:r>
            <a:endParaRPr lang="en-US" sz="3200" b="1" dirty="0" smtClean="0">
              <a:solidFill>
                <a:srgbClr val="FF0000"/>
              </a:solidFill>
              <a:cs typeface="+mj-cs"/>
            </a:endParaRPr>
          </a:p>
          <a:p>
            <a:pPr algn="just" rtl="0"/>
            <a:r>
              <a:rPr lang="en-US" sz="2600" b="1" dirty="0" smtClean="0">
                <a:solidFill>
                  <a:srgbClr val="7030A0"/>
                </a:solidFill>
                <a:latin typeface="Arial" panose="020B0604020202020204" pitchFamily="34" charset="0"/>
                <a:cs typeface="+mj-cs"/>
              </a:rPr>
              <a:t>Oil (Petroleum) or rock oil is a Latin term made up of </a:t>
            </a:r>
            <a:r>
              <a:rPr lang="en-US" sz="2600" b="1" dirty="0" err="1" smtClean="0">
                <a:solidFill>
                  <a:srgbClr val="7030A0"/>
                </a:solidFill>
                <a:latin typeface="Arial" panose="020B0604020202020204" pitchFamily="34" charset="0"/>
                <a:cs typeface="+mj-cs"/>
              </a:rPr>
              <a:t>petra</a:t>
            </a:r>
            <a:r>
              <a:rPr lang="en-US" sz="2600" b="1" dirty="0" smtClean="0">
                <a:solidFill>
                  <a:srgbClr val="7030A0"/>
                </a:solidFill>
                <a:latin typeface="Arial" panose="020B0604020202020204" pitchFamily="34" charset="0"/>
                <a:cs typeface="+mj-cs"/>
              </a:rPr>
              <a:t>, meaning rock and </a:t>
            </a:r>
            <a:r>
              <a:rPr lang="en-US" sz="2600" b="1" dirty="0" err="1" smtClean="0">
                <a:solidFill>
                  <a:srgbClr val="7030A0"/>
                </a:solidFill>
                <a:latin typeface="Arial" panose="020B0604020202020204" pitchFamily="34" charset="0"/>
                <a:cs typeface="+mj-cs"/>
              </a:rPr>
              <a:t>oleum</a:t>
            </a:r>
            <a:r>
              <a:rPr lang="en-US" sz="2600" b="1" dirty="0" smtClean="0">
                <a:solidFill>
                  <a:srgbClr val="7030A0"/>
                </a:solidFill>
                <a:latin typeface="Arial" panose="020B0604020202020204" pitchFamily="34" charset="0"/>
                <a:cs typeface="+mj-cs"/>
              </a:rPr>
              <a:t>. Oil is sometimes called black gold, a heavy liquid (high density black, brownish) Or green), and petroleum is a flammable liquid because it contains many flammable materials, sometimes appearing on the surface of the earth in some areas in the form of oil ponds</a:t>
            </a:r>
            <a:r>
              <a:rPr lang="ar-EG" sz="2600" b="1" dirty="0" smtClean="0">
                <a:solidFill>
                  <a:srgbClr val="7030A0"/>
                </a:solidFill>
                <a:latin typeface="Arial" panose="020B0604020202020204" pitchFamily="34" charset="0"/>
                <a:cs typeface="+mj-cs"/>
              </a:rPr>
              <a:t>برك</a:t>
            </a:r>
            <a:r>
              <a:rPr lang="en-US" sz="2600" b="1" dirty="0" smtClean="0">
                <a:solidFill>
                  <a:srgbClr val="7030A0"/>
                </a:solidFill>
                <a:latin typeface="Arial" panose="020B0604020202020204" pitchFamily="34" charset="0"/>
                <a:cs typeface="+mj-cs"/>
              </a:rPr>
              <a:t>, where the ancients knew it in its raw form and used it in some uses such as lighting, construction, Treatment of some diseases, and in the embalming of the dead, and in some simple industries, and is considered an important source of oil Energy, and a rich source of many chemical compounds and products, solvents, fertilizers, pesticides, plastic and others.</a:t>
            </a:r>
            <a:endParaRPr lang="ar-EG" sz="2600" dirty="0">
              <a:solidFill>
                <a:srgbClr val="7030A0"/>
              </a:solidFill>
              <a:cs typeface="+mj-cs"/>
            </a:endParaRPr>
          </a:p>
        </p:txBody>
      </p:sp>
    </p:spTree>
    <p:extLst>
      <p:ext uri="{BB962C8B-B14F-4D97-AF65-F5344CB8AC3E}">
        <p14:creationId xmlns:p14="http://schemas.microsoft.com/office/powerpoint/2010/main" val="11986961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612845"/>
            <a:ext cx="8352928" cy="3170099"/>
          </a:xfrm>
          <a:prstGeom prst="rect">
            <a:avLst/>
          </a:prstGeom>
        </p:spPr>
        <p:txBody>
          <a:bodyPr wrap="square">
            <a:spAutoFit/>
          </a:bodyPr>
          <a:lstStyle/>
          <a:p>
            <a:pPr algn="l" rtl="0"/>
            <a:r>
              <a:rPr lang="en-US" sz="2800" b="1" dirty="0">
                <a:solidFill>
                  <a:schemeClr val="accent6"/>
                </a:solidFill>
                <a:effectLst>
                  <a:outerShdw blurRad="38100" dist="38100" dir="2700000" algn="tl">
                    <a:srgbClr val="000000">
                      <a:alpha val="43137"/>
                    </a:srgbClr>
                  </a:outerShdw>
                </a:effectLst>
              </a:rPr>
              <a:t>Natural and chemical properties of petroleum oil and its products</a:t>
            </a:r>
          </a:p>
          <a:p>
            <a:pPr algn="just" rtl="0"/>
            <a:r>
              <a:rPr lang="en-US" sz="2400" dirty="0"/>
              <a:t>The quality of the petroleum product and its chemical composition can be determined by studying some natural and chemical properties such as:</a:t>
            </a:r>
          </a:p>
          <a:p>
            <a:pPr algn="l" rtl="0"/>
            <a:r>
              <a:rPr lang="en-US" sz="2400" b="1" dirty="0">
                <a:effectLst>
                  <a:outerShdw blurRad="38100" dist="38100" dir="2700000" algn="tl">
                    <a:srgbClr val="000000">
                      <a:alpha val="43137"/>
                    </a:srgbClr>
                  </a:outerShdw>
                </a:effectLst>
              </a:rPr>
              <a:t>1. Petroleum Content:</a:t>
            </a:r>
          </a:p>
          <a:p>
            <a:pPr algn="just" rtl="0"/>
            <a:r>
              <a:rPr lang="en-US" sz="2400" dirty="0"/>
              <a:t>The quality of </a:t>
            </a:r>
            <a:r>
              <a:rPr lang="en-US" sz="2400" dirty="0" smtClean="0"/>
              <a:t>crude petroleum decreases </a:t>
            </a:r>
            <a:r>
              <a:rPr lang="en-US" sz="2400" dirty="0"/>
              <a:t>as the percentage of sulfur compounds increases and vice versa</a:t>
            </a:r>
            <a:r>
              <a:rPr lang="en-US" sz="2400" dirty="0" smtClean="0"/>
              <a:t>.</a:t>
            </a:r>
            <a:endParaRPr lang="en-US" sz="2400" dirty="0"/>
          </a:p>
        </p:txBody>
      </p:sp>
    </p:spTree>
    <p:extLst>
      <p:ext uri="{BB962C8B-B14F-4D97-AF65-F5344CB8AC3E}">
        <p14:creationId xmlns:p14="http://schemas.microsoft.com/office/powerpoint/2010/main" val="3534218027"/>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931" y="23326"/>
            <a:ext cx="8568952" cy="6786473"/>
          </a:xfrm>
          <a:prstGeom prst="rect">
            <a:avLst/>
          </a:prstGeom>
        </p:spPr>
        <p:txBody>
          <a:bodyPr wrap="square">
            <a:spAutoFit/>
          </a:bodyPr>
          <a:lstStyle/>
          <a:p>
            <a:pPr algn="l" rtl="0"/>
            <a:r>
              <a:rPr lang="en-US" sz="2800" b="1" dirty="0">
                <a:solidFill>
                  <a:srgbClr val="FF0000"/>
                </a:solidFill>
              </a:rPr>
              <a:t>Effects of increasing the sulfur content in crude oil:</a:t>
            </a:r>
          </a:p>
          <a:p>
            <a:pPr algn="just" rtl="0"/>
            <a:r>
              <a:rPr lang="en-US" sz="2600" dirty="0"/>
              <a:t>1- </a:t>
            </a:r>
            <a:r>
              <a:rPr lang="en-US" sz="2500" dirty="0">
                <a:solidFill>
                  <a:srgbClr val="3333FF"/>
                </a:solidFill>
              </a:rPr>
              <a:t>causes corrosion to all parts of the engines</a:t>
            </a:r>
            <a:r>
              <a:rPr lang="en-US" sz="2500" dirty="0" smtClean="0">
                <a:solidFill>
                  <a:srgbClr val="3333FF"/>
                </a:solidFill>
              </a:rPr>
              <a:t>.</a:t>
            </a:r>
          </a:p>
          <a:p>
            <a:pPr algn="just" rtl="0"/>
            <a:endParaRPr lang="en-US" sz="1400" dirty="0" smtClean="0">
              <a:solidFill>
                <a:srgbClr val="3333FF"/>
              </a:solidFill>
            </a:endParaRPr>
          </a:p>
          <a:p>
            <a:pPr algn="just" rtl="0"/>
            <a:r>
              <a:rPr lang="en-US" sz="2500" dirty="0" smtClean="0">
                <a:solidFill>
                  <a:srgbClr val="3333FF"/>
                </a:solidFill>
              </a:rPr>
              <a:t>2- </a:t>
            </a:r>
            <a:r>
              <a:rPr lang="en-US" sz="2500" dirty="0">
                <a:solidFill>
                  <a:srgbClr val="3333FF"/>
                </a:solidFill>
              </a:rPr>
              <a:t> SO</a:t>
            </a:r>
            <a:r>
              <a:rPr lang="en-US" sz="2500" baseline="-25000" dirty="0">
                <a:solidFill>
                  <a:srgbClr val="3333FF"/>
                </a:solidFill>
              </a:rPr>
              <a:t>2</a:t>
            </a:r>
            <a:r>
              <a:rPr lang="en-US" sz="2500" dirty="0">
                <a:solidFill>
                  <a:srgbClr val="3333FF"/>
                </a:solidFill>
              </a:rPr>
              <a:t> and SO</a:t>
            </a:r>
            <a:r>
              <a:rPr lang="en-US" sz="2500" baseline="-25000" dirty="0">
                <a:solidFill>
                  <a:srgbClr val="3333FF"/>
                </a:solidFill>
              </a:rPr>
              <a:t>3</a:t>
            </a:r>
            <a:r>
              <a:rPr lang="en-US" sz="2500" dirty="0">
                <a:solidFill>
                  <a:srgbClr val="3333FF"/>
                </a:solidFill>
              </a:rPr>
              <a:t> are formed and upon combination with air </a:t>
            </a:r>
            <a:r>
              <a:rPr lang="en-US" sz="2500" dirty="0" smtClean="0">
                <a:solidFill>
                  <a:srgbClr val="3333FF"/>
                </a:solidFill>
              </a:rPr>
              <a:t>humidity form </a:t>
            </a:r>
            <a:r>
              <a:rPr lang="en-US" sz="2500" dirty="0">
                <a:solidFill>
                  <a:srgbClr val="3333FF"/>
                </a:solidFill>
              </a:rPr>
              <a:t>sulfuric </a:t>
            </a:r>
            <a:r>
              <a:rPr lang="en-US" sz="2500" dirty="0" smtClean="0">
                <a:solidFill>
                  <a:srgbClr val="3333FF"/>
                </a:solidFill>
              </a:rPr>
              <a:t>acid, </a:t>
            </a:r>
            <a:r>
              <a:rPr lang="en-US" sz="2500" dirty="0">
                <a:solidFill>
                  <a:srgbClr val="3333FF"/>
                </a:solidFill>
              </a:rPr>
              <a:t>which causes corrosion in engines and steel pipes</a:t>
            </a:r>
            <a:r>
              <a:rPr lang="ar-EG" sz="2500" dirty="0">
                <a:solidFill>
                  <a:srgbClr val="3333FF"/>
                </a:solidFill>
              </a:rPr>
              <a:t>المواسير الحديدية </a:t>
            </a:r>
            <a:r>
              <a:rPr lang="en-US" sz="2500" dirty="0" smtClean="0">
                <a:solidFill>
                  <a:srgbClr val="3333FF"/>
                </a:solidFill>
              </a:rPr>
              <a:t>.</a:t>
            </a:r>
          </a:p>
          <a:p>
            <a:pPr algn="just" rtl="0"/>
            <a:endParaRPr lang="en-US" sz="1400" dirty="0" smtClean="0">
              <a:solidFill>
                <a:srgbClr val="3333FF"/>
              </a:solidFill>
            </a:endParaRPr>
          </a:p>
          <a:p>
            <a:pPr algn="just" rtl="0"/>
            <a:r>
              <a:rPr lang="en-US" sz="2500" dirty="0" smtClean="0">
                <a:solidFill>
                  <a:srgbClr val="3333FF"/>
                </a:solidFill>
              </a:rPr>
              <a:t>3 </a:t>
            </a:r>
            <a:r>
              <a:rPr lang="en-US" sz="2500" dirty="0">
                <a:solidFill>
                  <a:srgbClr val="3333FF"/>
                </a:solidFill>
              </a:rPr>
              <a:t>- Reduces the number of octane, especially in gasoline, which reduces the quality and becomes invalid as fuel for cars</a:t>
            </a:r>
            <a:r>
              <a:rPr lang="en-US" sz="2500" dirty="0" smtClean="0">
                <a:solidFill>
                  <a:srgbClr val="3333FF"/>
                </a:solidFill>
              </a:rPr>
              <a:t>.</a:t>
            </a:r>
          </a:p>
          <a:p>
            <a:pPr algn="just" rtl="0"/>
            <a:endParaRPr lang="en-US" sz="1400" dirty="0" smtClean="0">
              <a:solidFill>
                <a:srgbClr val="3333FF"/>
              </a:solidFill>
            </a:endParaRPr>
          </a:p>
          <a:p>
            <a:pPr algn="just" rtl="0"/>
            <a:r>
              <a:rPr lang="en-US" sz="2500" dirty="0" smtClean="0">
                <a:solidFill>
                  <a:srgbClr val="3333FF"/>
                </a:solidFill>
              </a:rPr>
              <a:t>4- Reduces </a:t>
            </a:r>
            <a:r>
              <a:rPr lang="en-US" sz="2500" dirty="0">
                <a:solidFill>
                  <a:srgbClr val="3333FF"/>
                </a:solidFill>
              </a:rPr>
              <a:t>the ability of organic compounds produced from </a:t>
            </a:r>
            <a:r>
              <a:rPr lang="en-US" sz="2500" dirty="0" smtClean="0">
                <a:solidFill>
                  <a:srgbClr val="3333FF"/>
                </a:solidFill>
              </a:rPr>
              <a:t>distillation </a:t>
            </a:r>
            <a:r>
              <a:rPr lang="en-US" sz="2500" dirty="0">
                <a:solidFill>
                  <a:srgbClr val="3333FF"/>
                </a:solidFill>
              </a:rPr>
              <a:t>to </a:t>
            </a:r>
            <a:r>
              <a:rPr lang="en-US" sz="2500" dirty="0" smtClean="0">
                <a:solidFill>
                  <a:srgbClr val="3333FF"/>
                </a:solidFill>
              </a:rPr>
              <a:t>dissolve in organic solvents, </a:t>
            </a:r>
            <a:r>
              <a:rPr lang="en-US" sz="2500" dirty="0">
                <a:solidFill>
                  <a:srgbClr val="3333FF"/>
                </a:solidFill>
              </a:rPr>
              <a:t>leading to the presence of other side reactions in addition to the basic interaction</a:t>
            </a:r>
            <a:r>
              <a:rPr lang="en-US" sz="2500" dirty="0" smtClean="0">
                <a:solidFill>
                  <a:srgbClr val="3333FF"/>
                </a:solidFill>
              </a:rPr>
              <a:t>.</a:t>
            </a:r>
          </a:p>
          <a:p>
            <a:pPr algn="just" rtl="0"/>
            <a:endParaRPr lang="en-US" sz="1400" dirty="0" smtClean="0">
              <a:solidFill>
                <a:srgbClr val="3333FF"/>
              </a:solidFill>
            </a:endParaRPr>
          </a:p>
          <a:p>
            <a:pPr algn="just" rtl="0"/>
            <a:r>
              <a:rPr lang="en-US" sz="2500" dirty="0" smtClean="0">
                <a:solidFill>
                  <a:srgbClr val="3333FF"/>
                </a:solidFill>
              </a:rPr>
              <a:t>5-Increasing </a:t>
            </a:r>
            <a:r>
              <a:rPr lang="en-US" sz="2500" dirty="0">
                <a:solidFill>
                  <a:srgbClr val="3333FF"/>
                </a:solidFill>
              </a:rPr>
              <a:t>the sulfur content helps in the formation of more complex compounds, leading to the formation of heavy emulsions concentrated in heavy distillates (diesel and asphalt).</a:t>
            </a:r>
          </a:p>
          <a:p>
            <a:pPr algn="l" rtl="0"/>
            <a:endParaRPr lang="ar-EG" sz="2500" dirty="0"/>
          </a:p>
        </p:txBody>
      </p:sp>
    </p:spTree>
    <p:extLst>
      <p:ext uri="{BB962C8B-B14F-4D97-AF65-F5344CB8AC3E}">
        <p14:creationId xmlns:p14="http://schemas.microsoft.com/office/powerpoint/2010/main" val="1148408176"/>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404664"/>
            <a:ext cx="8424936" cy="4647426"/>
          </a:xfrm>
          <a:prstGeom prst="rect">
            <a:avLst/>
          </a:prstGeom>
        </p:spPr>
        <p:txBody>
          <a:bodyPr wrap="square">
            <a:spAutoFit/>
          </a:bodyPr>
          <a:lstStyle/>
          <a:p>
            <a:pPr algn="ctr" rtl="0"/>
            <a:r>
              <a:rPr lang="en-US" sz="3200" b="1" u="sng" dirty="0" smtClean="0">
                <a:solidFill>
                  <a:srgbClr val="FF0000"/>
                </a:solidFill>
                <a:effectLst>
                  <a:outerShdw blurRad="38100" dist="38100" dir="2700000" algn="tl">
                    <a:srgbClr val="000000">
                      <a:alpha val="43137"/>
                    </a:srgbClr>
                  </a:outerShdw>
                </a:effectLst>
                <a:cs typeface="+mj-cs"/>
              </a:rPr>
              <a:t>Density and Specific Gravity</a:t>
            </a:r>
            <a:endParaRPr lang="ar-EG" sz="3200" b="1" u="sng" dirty="0" smtClean="0">
              <a:solidFill>
                <a:srgbClr val="FF0000"/>
              </a:solidFill>
              <a:effectLst>
                <a:outerShdw blurRad="38100" dist="38100" dir="2700000" algn="tl">
                  <a:srgbClr val="000000">
                    <a:alpha val="43137"/>
                  </a:srgbClr>
                </a:outerShdw>
              </a:effectLst>
              <a:cs typeface="+mj-cs"/>
            </a:endParaRPr>
          </a:p>
          <a:p>
            <a:pPr algn="just"/>
            <a:endParaRPr lang="ar-EG" sz="3200" dirty="0">
              <a:solidFill>
                <a:srgbClr val="FF0000"/>
              </a:solidFill>
              <a:cs typeface="+mj-cs"/>
            </a:endParaRPr>
          </a:p>
          <a:p>
            <a:pPr marL="285750" indent="-285750" algn="just" rtl="0">
              <a:buFont typeface="Arial" panose="020B0604020202020204" pitchFamily="34" charset="0"/>
              <a:buChar char="•"/>
            </a:pPr>
            <a:r>
              <a:rPr lang="en-US" sz="3200" dirty="0" smtClean="0">
                <a:solidFill>
                  <a:srgbClr val="FF0000"/>
                </a:solidFill>
                <a:cs typeface="+mj-cs"/>
              </a:rPr>
              <a:t>Density </a:t>
            </a:r>
            <a:r>
              <a:rPr lang="en-US" sz="3200" dirty="0">
                <a:solidFill>
                  <a:srgbClr val="FF0000"/>
                </a:solidFill>
                <a:cs typeface="+mj-cs"/>
              </a:rPr>
              <a:t>is the mass of the volume unit</a:t>
            </a:r>
            <a:r>
              <a:rPr lang="en-US" sz="3200" dirty="0" smtClean="0">
                <a:solidFill>
                  <a:srgbClr val="FF0000"/>
                </a:solidFill>
                <a:cs typeface="+mj-cs"/>
              </a:rPr>
              <a:t>.</a:t>
            </a:r>
          </a:p>
          <a:p>
            <a:pPr algn="just"/>
            <a:endParaRPr lang="en-US" sz="3200" dirty="0">
              <a:solidFill>
                <a:srgbClr val="FF0000"/>
              </a:solidFill>
              <a:cs typeface="+mj-cs"/>
            </a:endParaRPr>
          </a:p>
          <a:p>
            <a:pPr marL="285750" indent="-285750" algn="just" rtl="0">
              <a:buFont typeface="Arial" panose="020B0604020202020204" pitchFamily="34" charset="0"/>
              <a:buChar char="•"/>
            </a:pPr>
            <a:r>
              <a:rPr lang="en-US" sz="3200" dirty="0" smtClean="0">
                <a:solidFill>
                  <a:srgbClr val="FF0000"/>
                </a:solidFill>
                <a:cs typeface="+mj-cs"/>
              </a:rPr>
              <a:t>Specific Gravity is </a:t>
            </a:r>
            <a:r>
              <a:rPr lang="en-US" sz="3200" dirty="0">
                <a:solidFill>
                  <a:srgbClr val="FF0000"/>
                </a:solidFill>
                <a:cs typeface="+mj-cs"/>
              </a:rPr>
              <a:t>the ratio between the mass of liquid and the mass of the same volume of water at the same temperature</a:t>
            </a:r>
            <a:r>
              <a:rPr lang="en-US" sz="3200" dirty="0" smtClean="0">
                <a:solidFill>
                  <a:srgbClr val="FF0000"/>
                </a:solidFill>
                <a:cs typeface="+mj-cs"/>
              </a:rPr>
              <a:t>.</a:t>
            </a:r>
          </a:p>
          <a:p>
            <a:pPr marL="285750" indent="-285750" algn="l" rtl="0">
              <a:buFont typeface="Arial" panose="020B0604020202020204" pitchFamily="34" charset="0"/>
              <a:buChar char="•"/>
            </a:pPr>
            <a:endParaRPr lang="en-US" dirty="0"/>
          </a:p>
          <a:p>
            <a:pPr algn="ctr"/>
            <a:r>
              <a:rPr lang="en-US" sz="3600" dirty="0">
                <a:solidFill>
                  <a:srgbClr val="006600"/>
                </a:solidFill>
              </a:rPr>
              <a:t>Density = mass / </a:t>
            </a:r>
            <a:r>
              <a:rPr lang="en-US" sz="3600" dirty="0" smtClean="0">
                <a:solidFill>
                  <a:srgbClr val="006600"/>
                </a:solidFill>
              </a:rPr>
              <a:t>Volume</a:t>
            </a:r>
          </a:p>
          <a:p>
            <a:endParaRPr lang="ar-EG" dirty="0"/>
          </a:p>
        </p:txBody>
      </p:sp>
    </p:spTree>
    <p:extLst>
      <p:ext uri="{BB962C8B-B14F-4D97-AF65-F5344CB8AC3E}">
        <p14:creationId xmlns:p14="http://schemas.microsoft.com/office/powerpoint/2010/main" val="3823907897"/>
      </p:ext>
    </p:extLst>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418" y="548680"/>
            <a:ext cx="8640960" cy="5816977"/>
          </a:xfrm>
          <a:prstGeom prst="rect">
            <a:avLst/>
          </a:prstGeom>
        </p:spPr>
        <p:txBody>
          <a:bodyPr wrap="square">
            <a:spAutoFit/>
          </a:bodyPr>
          <a:lstStyle/>
          <a:p>
            <a:pPr algn="l" rtl="0"/>
            <a:r>
              <a:rPr lang="en-US" sz="3600" dirty="0"/>
              <a:t>3 - </a:t>
            </a:r>
            <a:r>
              <a:rPr lang="en-US" sz="3600" b="1" u="sng" dirty="0">
                <a:solidFill>
                  <a:srgbClr val="FFC000"/>
                </a:solidFill>
                <a:effectLst>
                  <a:outerShdw blurRad="38100" dist="38100" dir="2700000" algn="tl">
                    <a:srgbClr val="000000">
                      <a:alpha val="43137"/>
                    </a:srgbClr>
                  </a:outerShdw>
                </a:effectLst>
              </a:rPr>
              <a:t>Aniline point: -</a:t>
            </a:r>
          </a:p>
          <a:p>
            <a:pPr marL="342900" indent="-342900" algn="just" rtl="0">
              <a:buFont typeface="+mj-lt"/>
              <a:buAutoNum type="arabicPeriod"/>
            </a:pPr>
            <a:r>
              <a:rPr lang="en-US" sz="2800" dirty="0" smtClean="0">
                <a:solidFill>
                  <a:srgbClr val="002060"/>
                </a:solidFill>
              </a:rPr>
              <a:t>It is </a:t>
            </a:r>
            <a:r>
              <a:rPr lang="en-US" sz="2800" dirty="0">
                <a:solidFill>
                  <a:srgbClr val="002060"/>
                </a:solidFill>
              </a:rPr>
              <a:t>the lowest temperature at which two equal volumes of aniline and other organic matter are </a:t>
            </a:r>
            <a:r>
              <a:rPr lang="en-US" sz="2800" dirty="0" smtClean="0">
                <a:solidFill>
                  <a:srgbClr val="002060"/>
                </a:solidFill>
              </a:rPr>
              <a:t>completely miscible.</a:t>
            </a:r>
          </a:p>
          <a:p>
            <a:pPr marL="342900" indent="-342900" algn="just" rtl="0">
              <a:buFont typeface="+mj-lt"/>
              <a:buAutoNum type="arabicPeriod"/>
            </a:pPr>
            <a:r>
              <a:rPr lang="en-US" sz="2800" dirty="0" smtClean="0">
                <a:solidFill>
                  <a:srgbClr val="002060"/>
                </a:solidFill>
              </a:rPr>
              <a:t> </a:t>
            </a:r>
            <a:r>
              <a:rPr lang="en-US" sz="2800" dirty="0">
                <a:solidFill>
                  <a:srgbClr val="002060"/>
                </a:solidFill>
              </a:rPr>
              <a:t>It is important to determine the percentage of aromatic, paraffin or naphtha compounds </a:t>
            </a:r>
            <a:r>
              <a:rPr lang="en-US" sz="2800" dirty="0" smtClean="0">
                <a:solidFill>
                  <a:srgbClr val="002060"/>
                </a:solidFill>
              </a:rPr>
              <a:t>in the crude </a:t>
            </a:r>
            <a:r>
              <a:rPr lang="en-US" sz="2800" dirty="0">
                <a:solidFill>
                  <a:srgbClr val="002060"/>
                </a:solidFill>
              </a:rPr>
              <a:t>petroleum </a:t>
            </a:r>
            <a:r>
              <a:rPr lang="en-US" sz="2800" dirty="0" smtClean="0">
                <a:solidFill>
                  <a:srgbClr val="002060"/>
                </a:solidFill>
              </a:rPr>
              <a:t>oil where</a:t>
            </a:r>
            <a:r>
              <a:rPr lang="en-US" sz="2800" dirty="0">
                <a:solidFill>
                  <a:srgbClr val="002060"/>
                </a:solidFill>
              </a:rPr>
              <a:t>:</a:t>
            </a:r>
          </a:p>
          <a:p>
            <a:pPr marL="342900" indent="-342900" algn="just" rtl="0">
              <a:buFont typeface="+mj-lt"/>
              <a:buAutoNum type="arabicPeriod"/>
            </a:pPr>
            <a:r>
              <a:rPr lang="en-US" sz="2800" dirty="0" smtClean="0">
                <a:solidFill>
                  <a:srgbClr val="002060"/>
                </a:solidFill>
              </a:rPr>
              <a:t>Aniline point increases with increasing </a:t>
            </a:r>
            <a:r>
              <a:rPr lang="en-US" sz="2800" dirty="0">
                <a:solidFill>
                  <a:srgbClr val="002060"/>
                </a:solidFill>
              </a:rPr>
              <a:t>the number of carbon atoms in the carbon chain of </a:t>
            </a:r>
            <a:r>
              <a:rPr lang="en-US" sz="2800" dirty="0" err="1">
                <a:solidFill>
                  <a:srgbClr val="002060"/>
                </a:solidFill>
              </a:rPr>
              <a:t>paraffins</a:t>
            </a:r>
            <a:r>
              <a:rPr lang="en-US" sz="2800" dirty="0">
                <a:solidFill>
                  <a:srgbClr val="002060"/>
                </a:solidFill>
              </a:rPr>
              <a:t>.</a:t>
            </a:r>
          </a:p>
          <a:p>
            <a:pPr algn="just" rtl="0"/>
            <a:r>
              <a:rPr lang="en-US" sz="2800" dirty="0">
                <a:solidFill>
                  <a:srgbClr val="002060"/>
                </a:solidFill>
              </a:rPr>
              <a:t> </a:t>
            </a:r>
            <a:r>
              <a:rPr lang="en-US" sz="2800" dirty="0" smtClean="0">
                <a:solidFill>
                  <a:srgbClr val="002060"/>
                </a:solidFill>
              </a:rPr>
              <a:t>4. </a:t>
            </a:r>
            <a:r>
              <a:rPr lang="en-US" sz="2800" dirty="0">
                <a:solidFill>
                  <a:srgbClr val="002060"/>
                </a:solidFill>
              </a:rPr>
              <a:t>Aniline point </a:t>
            </a:r>
            <a:r>
              <a:rPr lang="en-US" sz="2800" dirty="0" smtClean="0">
                <a:solidFill>
                  <a:srgbClr val="002060"/>
                </a:solidFill>
              </a:rPr>
              <a:t>increases with increasing branching in </a:t>
            </a:r>
            <a:r>
              <a:rPr lang="en-US" sz="2800" dirty="0">
                <a:solidFill>
                  <a:srgbClr val="002060"/>
                </a:solidFill>
              </a:rPr>
              <a:t>the carbon chain of </a:t>
            </a:r>
            <a:r>
              <a:rPr lang="en-US" sz="2800" dirty="0" err="1">
                <a:solidFill>
                  <a:srgbClr val="002060"/>
                </a:solidFill>
              </a:rPr>
              <a:t>paraffins</a:t>
            </a:r>
            <a:r>
              <a:rPr lang="en-US" sz="2800" dirty="0">
                <a:solidFill>
                  <a:srgbClr val="002060"/>
                </a:solidFill>
              </a:rPr>
              <a:t>.</a:t>
            </a:r>
          </a:p>
          <a:p>
            <a:pPr algn="just" rtl="0"/>
            <a:r>
              <a:rPr lang="en-US" sz="2800" dirty="0">
                <a:solidFill>
                  <a:srgbClr val="002060"/>
                </a:solidFill>
              </a:rPr>
              <a:t> </a:t>
            </a:r>
            <a:r>
              <a:rPr lang="en-US" sz="2800" dirty="0" smtClean="0">
                <a:solidFill>
                  <a:srgbClr val="002060"/>
                </a:solidFill>
              </a:rPr>
              <a:t>5. Aniline point decreases </a:t>
            </a:r>
            <a:r>
              <a:rPr lang="en-US" sz="2800" dirty="0">
                <a:solidFill>
                  <a:srgbClr val="002060"/>
                </a:solidFill>
              </a:rPr>
              <a:t>by increasing the proportion of aromatic compounds.</a:t>
            </a:r>
            <a:endParaRPr lang="ar-EG" sz="2800" dirty="0">
              <a:solidFill>
                <a:srgbClr val="002060"/>
              </a:solidFill>
            </a:endParaRPr>
          </a:p>
        </p:txBody>
      </p:sp>
    </p:spTree>
    <p:extLst>
      <p:ext uri="{BB962C8B-B14F-4D97-AF65-F5344CB8AC3E}">
        <p14:creationId xmlns:p14="http://schemas.microsoft.com/office/powerpoint/2010/main" val="42348661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559" y="486813"/>
            <a:ext cx="8795929" cy="4524315"/>
          </a:xfrm>
          <a:prstGeom prst="rect">
            <a:avLst/>
          </a:prstGeom>
        </p:spPr>
        <p:txBody>
          <a:bodyPr wrap="square">
            <a:spAutoFit/>
          </a:bodyPr>
          <a:lstStyle/>
          <a:p>
            <a:pPr algn="l" rtl="0"/>
            <a:r>
              <a:rPr lang="en-US" sz="3200" dirty="0"/>
              <a:t>4 - </a:t>
            </a:r>
            <a:r>
              <a:rPr lang="en-US" sz="3200" b="1" u="sng" dirty="0" smtClean="0">
                <a:solidFill>
                  <a:srgbClr val="C00000"/>
                </a:solidFill>
                <a:effectLst>
                  <a:outerShdw blurRad="38100" dist="38100" dir="2700000" algn="tl">
                    <a:srgbClr val="000000">
                      <a:alpha val="43137"/>
                    </a:srgbClr>
                  </a:outerShdw>
                </a:effectLst>
              </a:rPr>
              <a:t>Flash </a:t>
            </a:r>
            <a:r>
              <a:rPr lang="en-US" sz="3200" b="1" u="sng" dirty="0">
                <a:solidFill>
                  <a:srgbClr val="C00000"/>
                </a:solidFill>
                <a:effectLst>
                  <a:outerShdw blurRad="38100" dist="38100" dir="2700000" algn="tl">
                    <a:srgbClr val="000000">
                      <a:alpha val="43137"/>
                    </a:srgbClr>
                  </a:outerShdw>
                </a:effectLst>
              </a:rPr>
              <a:t>point and </a:t>
            </a:r>
            <a:r>
              <a:rPr lang="en-US" sz="3200" b="1" u="sng" dirty="0" smtClean="0">
                <a:solidFill>
                  <a:srgbClr val="C00000"/>
                </a:solidFill>
                <a:effectLst>
                  <a:outerShdw blurRad="38100" dist="38100" dir="2700000" algn="tl">
                    <a:srgbClr val="000000">
                      <a:alpha val="43137"/>
                    </a:srgbClr>
                  </a:outerShdw>
                </a:effectLst>
              </a:rPr>
              <a:t>Fire point: </a:t>
            </a:r>
            <a:r>
              <a:rPr lang="en-US" sz="3200" b="1" u="sng" dirty="0">
                <a:solidFill>
                  <a:srgbClr val="C00000"/>
                </a:solidFill>
                <a:effectLst>
                  <a:outerShdw blurRad="38100" dist="38100" dir="2700000" algn="tl">
                    <a:srgbClr val="000000">
                      <a:alpha val="43137"/>
                    </a:srgbClr>
                  </a:outerShdw>
                </a:effectLst>
              </a:rPr>
              <a:t>-</a:t>
            </a:r>
          </a:p>
          <a:p>
            <a:pPr algn="just" rtl="0"/>
            <a:r>
              <a:rPr lang="en-US" sz="3200" dirty="0" smtClean="0">
                <a:solidFill>
                  <a:srgbClr val="C00000"/>
                </a:solidFill>
              </a:rPr>
              <a:t>Flash </a:t>
            </a:r>
            <a:r>
              <a:rPr lang="en-US" sz="3200" dirty="0">
                <a:solidFill>
                  <a:srgbClr val="C00000"/>
                </a:solidFill>
              </a:rPr>
              <a:t>point: The lowest temperature at which the liquid is converted to the least amount of gas sufficient to cause the flash.</a:t>
            </a:r>
          </a:p>
          <a:p>
            <a:pPr algn="just" rtl="0"/>
            <a:r>
              <a:rPr lang="en-US" sz="3200" dirty="0" smtClean="0">
                <a:solidFill>
                  <a:srgbClr val="C00000"/>
                </a:solidFill>
              </a:rPr>
              <a:t>Fire </a:t>
            </a:r>
            <a:r>
              <a:rPr lang="en-US" sz="3200" dirty="0">
                <a:solidFill>
                  <a:srgbClr val="C00000"/>
                </a:solidFill>
              </a:rPr>
              <a:t>point: is the lowest temperature at which the liquid is converted to enough gas to cause and continue ignition.</a:t>
            </a:r>
          </a:p>
          <a:p>
            <a:pPr algn="just" rtl="0"/>
            <a:r>
              <a:rPr lang="en-US" sz="3200" dirty="0">
                <a:solidFill>
                  <a:srgbClr val="C00000"/>
                </a:solidFill>
              </a:rPr>
              <a:t> </a:t>
            </a:r>
            <a:r>
              <a:rPr lang="en-US" sz="3200" dirty="0" smtClean="0">
                <a:solidFill>
                  <a:srgbClr val="C00000"/>
                </a:solidFill>
              </a:rPr>
              <a:t>It </a:t>
            </a:r>
            <a:r>
              <a:rPr lang="en-US" sz="3200" dirty="0">
                <a:solidFill>
                  <a:srgbClr val="C00000"/>
                </a:solidFill>
              </a:rPr>
              <a:t>is used to determine the quality of </a:t>
            </a:r>
            <a:r>
              <a:rPr lang="en-US" sz="3200" dirty="0" smtClean="0">
                <a:solidFill>
                  <a:srgbClr val="C00000"/>
                </a:solidFill>
              </a:rPr>
              <a:t>the petroleum </a:t>
            </a:r>
            <a:r>
              <a:rPr lang="en-US" sz="3200" dirty="0">
                <a:solidFill>
                  <a:srgbClr val="C00000"/>
                </a:solidFill>
              </a:rPr>
              <a:t>product and its chemical composition.</a:t>
            </a:r>
            <a:endParaRPr lang="ar-EG" sz="3200" dirty="0">
              <a:solidFill>
                <a:srgbClr val="C00000"/>
              </a:solidFill>
            </a:endParaRPr>
          </a:p>
        </p:txBody>
      </p:sp>
    </p:spTree>
    <p:extLst>
      <p:ext uri="{BB962C8B-B14F-4D97-AF65-F5344CB8AC3E}">
        <p14:creationId xmlns:p14="http://schemas.microsoft.com/office/powerpoint/2010/main" val="2268055692"/>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10551"/>
            <a:ext cx="8712968" cy="4031873"/>
          </a:xfrm>
          <a:prstGeom prst="rect">
            <a:avLst/>
          </a:prstGeom>
        </p:spPr>
        <p:txBody>
          <a:bodyPr wrap="square">
            <a:spAutoFit/>
          </a:bodyPr>
          <a:lstStyle/>
          <a:p>
            <a:pPr algn="just" rtl="0"/>
            <a:r>
              <a:rPr lang="en-US" sz="2800" dirty="0"/>
              <a:t>5- </a:t>
            </a:r>
            <a:r>
              <a:rPr lang="en-US" sz="3200" b="1" u="sng" dirty="0">
                <a:solidFill>
                  <a:srgbClr val="7030A0"/>
                </a:solidFill>
                <a:effectLst>
                  <a:outerShdw blurRad="38100" dist="38100" dir="2700000" algn="tl">
                    <a:srgbClr val="000000">
                      <a:alpha val="43137"/>
                    </a:srgbClr>
                  </a:outerShdw>
                </a:effectLst>
              </a:rPr>
              <a:t>Viscosity: -</a:t>
            </a:r>
          </a:p>
          <a:p>
            <a:pPr algn="just" rtl="0"/>
            <a:r>
              <a:rPr lang="en-US" sz="2800" dirty="0" smtClean="0">
                <a:solidFill>
                  <a:srgbClr val="000099"/>
                </a:solidFill>
              </a:rPr>
              <a:t>It’s expressed as the </a:t>
            </a:r>
            <a:r>
              <a:rPr lang="en-US" sz="2800" dirty="0">
                <a:solidFill>
                  <a:srgbClr val="000099"/>
                </a:solidFill>
              </a:rPr>
              <a:t>sufficient time for the flow </a:t>
            </a:r>
            <a:r>
              <a:rPr lang="en-US" sz="2800" dirty="0" smtClean="0">
                <a:solidFill>
                  <a:srgbClr val="000099"/>
                </a:solidFill>
              </a:rPr>
              <a:t>of </a:t>
            </a:r>
            <a:r>
              <a:rPr lang="en-US" sz="2800" dirty="0">
                <a:solidFill>
                  <a:srgbClr val="000099"/>
                </a:solidFill>
              </a:rPr>
              <a:t>a certain volume of liquid through a capillary tube at room temperature. </a:t>
            </a:r>
            <a:endParaRPr lang="en-US" sz="2800" dirty="0" smtClean="0">
              <a:solidFill>
                <a:srgbClr val="000099"/>
              </a:solidFill>
            </a:endParaRPr>
          </a:p>
          <a:p>
            <a:pPr algn="just" rtl="0"/>
            <a:r>
              <a:rPr lang="en-US" sz="2800" dirty="0" smtClean="0">
                <a:solidFill>
                  <a:srgbClr val="000099"/>
                </a:solidFill>
              </a:rPr>
              <a:t>By measuring Viscosity, we could determine </a:t>
            </a:r>
            <a:r>
              <a:rPr lang="en-US" sz="2800" dirty="0">
                <a:solidFill>
                  <a:srgbClr val="000099"/>
                </a:solidFill>
              </a:rPr>
              <a:t>the chemical composition of petroleum oil.</a:t>
            </a:r>
          </a:p>
          <a:p>
            <a:pPr algn="just" rtl="0"/>
            <a:r>
              <a:rPr lang="en-US" sz="2800" dirty="0" err="1" smtClean="0">
                <a:solidFill>
                  <a:srgbClr val="000099"/>
                </a:solidFill>
              </a:rPr>
              <a:t>Viscocity</a:t>
            </a:r>
            <a:r>
              <a:rPr lang="en-US" sz="2800" dirty="0" smtClean="0">
                <a:solidFill>
                  <a:srgbClr val="000099"/>
                </a:solidFill>
              </a:rPr>
              <a:t> is low If the </a:t>
            </a:r>
            <a:r>
              <a:rPr lang="en-US" sz="2800" dirty="0">
                <a:solidFill>
                  <a:srgbClr val="000099"/>
                </a:solidFill>
              </a:rPr>
              <a:t>basic composition is </a:t>
            </a:r>
            <a:r>
              <a:rPr lang="en-US" sz="2800" dirty="0" smtClean="0">
                <a:solidFill>
                  <a:srgbClr val="000099"/>
                </a:solidFill>
              </a:rPr>
              <a:t>paraffinic and its </a:t>
            </a:r>
            <a:r>
              <a:rPr lang="en-US" sz="2800" dirty="0">
                <a:solidFill>
                  <a:srgbClr val="000099"/>
                </a:solidFill>
              </a:rPr>
              <a:t>quality </a:t>
            </a:r>
            <a:r>
              <a:rPr lang="en-US" sz="2800" dirty="0" smtClean="0">
                <a:solidFill>
                  <a:srgbClr val="000099"/>
                </a:solidFill>
              </a:rPr>
              <a:t>would be high </a:t>
            </a:r>
            <a:r>
              <a:rPr lang="en-US" sz="2800" i="1" dirty="0">
                <a:solidFill>
                  <a:srgbClr val="000099"/>
                </a:solidFill>
              </a:rPr>
              <a:t>and vice versa</a:t>
            </a:r>
            <a:r>
              <a:rPr lang="en-US" sz="2800" dirty="0">
                <a:solidFill>
                  <a:srgbClr val="000099"/>
                </a:solidFill>
              </a:rPr>
              <a:t>.</a:t>
            </a:r>
          </a:p>
          <a:p>
            <a:pPr algn="just" rtl="0"/>
            <a:r>
              <a:rPr lang="en-US" sz="2800" dirty="0">
                <a:solidFill>
                  <a:srgbClr val="000099"/>
                </a:solidFill>
              </a:rPr>
              <a:t>Viscosity increases with increasing number of </a:t>
            </a:r>
            <a:r>
              <a:rPr lang="en-US" sz="2800" dirty="0" smtClean="0">
                <a:solidFill>
                  <a:srgbClr val="000099"/>
                </a:solidFill>
              </a:rPr>
              <a:t>rings.</a:t>
            </a:r>
            <a:endParaRPr lang="ar-EG" sz="2800" dirty="0">
              <a:solidFill>
                <a:srgbClr val="000099"/>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271664233"/>
              </p:ext>
            </p:extLst>
          </p:nvPr>
        </p:nvGraphicFramePr>
        <p:xfrm>
          <a:off x="2303971" y="4180869"/>
          <a:ext cx="4464050" cy="1219200"/>
        </p:xfrm>
        <a:graphic>
          <a:graphicData uri="http://schemas.openxmlformats.org/presentationml/2006/ole">
            <mc:AlternateContent xmlns:mc="http://schemas.openxmlformats.org/markup-compatibility/2006">
              <mc:Choice xmlns:v="urn:schemas-microsoft-com:vml" Requires="v">
                <p:oleObj spid="_x0000_s13481" name="CS ChemDraw Drawing" r:id="rId3" imgW="3083357" imgH="841858" progId="ChemDraw.Document.6.0">
                  <p:embed/>
                </p:oleObj>
              </mc:Choice>
              <mc:Fallback>
                <p:oleObj name="CS ChemDraw Drawing" r:id="rId3" imgW="3083357" imgH="841858" progId="ChemDraw.Document.6.0">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971" y="4180869"/>
                        <a:ext cx="44640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47"/>
          <p:cNvSpPr txBox="1">
            <a:spLocks noChangeArrowheads="1"/>
          </p:cNvSpPr>
          <p:nvPr/>
        </p:nvSpPr>
        <p:spPr bwMode="auto">
          <a:xfrm>
            <a:off x="4645025" y="4473575"/>
            <a:ext cx="720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spcBef>
                <a:spcPct val="50000"/>
              </a:spcBef>
              <a:buFontTx/>
              <a:buNone/>
            </a:pPr>
            <a:r>
              <a:rPr lang="ar-EG" altLang="ar-EG" sz="3600" b="1" dirty="0"/>
              <a:t>&lt;</a:t>
            </a:r>
            <a:endParaRPr lang="en-US" altLang="ar-EG" sz="3600" b="1" dirty="0"/>
          </a:p>
        </p:txBody>
      </p:sp>
      <p:sp>
        <p:nvSpPr>
          <p:cNvPr id="7" name="Rectangle 6"/>
          <p:cNvSpPr/>
          <p:nvPr/>
        </p:nvSpPr>
        <p:spPr>
          <a:xfrm>
            <a:off x="67342" y="5473005"/>
            <a:ext cx="8964488" cy="1384995"/>
          </a:xfrm>
          <a:prstGeom prst="rect">
            <a:avLst/>
          </a:prstGeom>
        </p:spPr>
        <p:txBody>
          <a:bodyPr wrap="square">
            <a:spAutoFit/>
          </a:bodyPr>
          <a:lstStyle/>
          <a:p>
            <a:pPr algn="just" rtl="0"/>
            <a:r>
              <a:rPr lang="en-US" sz="2800" dirty="0">
                <a:solidFill>
                  <a:srgbClr val="C00000"/>
                </a:solidFill>
              </a:rPr>
              <a:t>Viscosity increases with the </a:t>
            </a:r>
            <a:r>
              <a:rPr lang="en-US" sz="2800" dirty="0" smtClean="0">
                <a:solidFill>
                  <a:srgbClr val="C00000"/>
                </a:solidFill>
              </a:rPr>
              <a:t>increasing the side branches </a:t>
            </a:r>
            <a:r>
              <a:rPr lang="en-US" sz="2800" dirty="0">
                <a:solidFill>
                  <a:srgbClr val="C00000"/>
                </a:solidFill>
              </a:rPr>
              <a:t>in the carbon chain of </a:t>
            </a:r>
            <a:r>
              <a:rPr lang="en-US" sz="2800" dirty="0" err="1">
                <a:solidFill>
                  <a:srgbClr val="C00000"/>
                </a:solidFill>
              </a:rPr>
              <a:t>paraffins</a:t>
            </a:r>
            <a:r>
              <a:rPr lang="en-US" sz="2800" dirty="0">
                <a:solidFill>
                  <a:srgbClr val="C00000"/>
                </a:solidFill>
              </a:rPr>
              <a:t> when the number of carbon atoms </a:t>
            </a:r>
            <a:r>
              <a:rPr lang="en-US" sz="2800" dirty="0" smtClean="0">
                <a:solidFill>
                  <a:srgbClr val="C00000"/>
                </a:solidFill>
              </a:rPr>
              <a:t>is constant.</a:t>
            </a:r>
            <a:endParaRPr lang="ar-EG" sz="2800" dirty="0">
              <a:solidFill>
                <a:srgbClr val="C00000"/>
              </a:solidFill>
            </a:endParaRPr>
          </a:p>
        </p:txBody>
      </p:sp>
    </p:spTree>
    <p:extLst>
      <p:ext uri="{BB962C8B-B14F-4D97-AF65-F5344CB8AC3E}">
        <p14:creationId xmlns:p14="http://schemas.microsoft.com/office/powerpoint/2010/main" val="10314049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6"/>
          <p:cNvGraphicFramePr>
            <a:graphicFrameLocks noChangeAspect="1"/>
          </p:cNvGraphicFramePr>
          <p:nvPr>
            <p:extLst>
              <p:ext uri="{D42A27DB-BD31-4B8C-83A1-F6EECF244321}">
                <p14:modId xmlns:p14="http://schemas.microsoft.com/office/powerpoint/2010/main" val="3073462782"/>
              </p:ext>
            </p:extLst>
          </p:nvPr>
        </p:nvGraphicFramePr>
        <p:xfrm>
          <a:off x="2051719" y="359550"/>
          <a:ext cx="5670407" cy="1989330"/>
        </p:xfrm>
        <a:graphic>
          <a:graphicData uri="http://schemas.openxmlformats.org/presentationml/2006/ole">
            <mc:AlternateContent xmlns:mc="http://schemas.openxmlformats.org/markup-compatibility/2006">
              <mc:Choice xmlns:v="urn:schemas-microsoft-com:vml" Requires="v">
                <p:oleObj spid="_x0000_s14663" name="CS ChemDraw Drawing" r:id="rId3" imgW="3923386" imgH="1377086" progId="ChemDraw.Document.6.0">
                  <p:embed/>
                </p:oleObj>
              </mc:Choice>
              <mc:Fallback>
                <p:oleObj name="CS ChemDraw Drawing" r:id="rId3" imgW="3923386" imgH="1377086"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19" y="359550"/>
                        <a:ext cx="5670407" cy="1989330"/>
                      </a:xfrm>
                      <a:prstGeom prst="rect">
                        <a:avLst/>
                      </a:prstGeom>
                      <a:noFill/>
                      <a:ln>
                        <a:noFill/>
                      </a:ln>
                      <a:effectLst/>
                    </p:spPr>
                  </p:pic>
                </p:oleObj>
              </mc:Fallback>
            </mc:AlternateContent>
          </a:graphicData>
        </a:graphic>
      </p:graphicFrame>
      <p:sp>
        <p:nvSpPr>
          <p:cNvPr id="5" name="Text Box 17"/>
          <p:cNvSpPr txBox="1">
            <a:spLocks noChangeArrowheads="1"/>
          </p:cNvSpPr>
          <p:nvPr/>
        </p:nvSpPr>
        <p:spPr bwMode="auto">
          <a:xfrm>
            <a:off x="4644008" y="1277481"/>
            <a:ext cx="5248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spcBef>
                <a:spcPct val="50000"/>
              </a:spcBef>
              <a:buFontTx/>
              <a:buNone/>
            </a:pPr>
            <a:r>
              <a:rPr lang="ar-EG" altLang="ar-EG" sz="3600" b="1" dirty="0"/>
              <a:t>&lt;</a:t>
            </a:r>
            <a:endParaRPr lang="en-US" altLang="ar-EG" sz="3600" b="1" dirty="0"/>
          </a:p>
        </p:txBody>
      </p:sp>
      <p:graphicFrame>
        <p:nvGraphicFramePr>
          <p:cNvPr id="6" name="Object 18"/>
          <p:cNvGraphicFramePr>
            <a:graphicFrameLocks noChangeAspect="1"/>
          </p:cNvGraphicFramePr>
          <p:nvPr/>
        </p:nvGraphicFramePr>
        <p:xfrm>
          <a:off x="1619250" y="3716338"/>
          <a:ext cx="5545138" cy="2308225"/>
        </p:xfrm>
        <a:graphic>
          <a:graphicData uri="http://schemas.openxmlformats.org/presentationml/2006/ole">
            <mc:AlternateContent xmlns:mc="http://schemas.openxmlformats.org/markup-compatibility/2006">
              <mc:Choice xmlns:v="urn:schemas-microsoft-com:vml" Requires="v">
                <p:oleObj spid="_x0000_s14664" name="CS ChemDraw Drawing" r:id="rId5" imgW="3127248" imgH="1301191" progId="ChemDraw.Document.6.0">
                  <p:embed/>
                </p:oleObj>
              </mc:Choice>
              <mc:Fallback>
                <p:oleObj name="CS ChemDraw Drawing" r:id="rId5" imgW="3127248" imgH="1301191"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716338"/>
                        <a:ext cx="5545138"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9"/>
          <p:cNvSpPr txBox="1">
            <a:spLocks noChangeArrowheads="1"/>
          </p:cNvSpPr>
          <p:nvPr/>
        </p:nvSpPr>
        <p:spPr bwMode="auto">
          <a:xfrm>
            <a:off x="3851275" y="4868863"/>
            <a:ext cx="72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spcBef>
                <a:spcPct val="50000"/>
              </a:spcBef>
              <a:buFontTx/>
              <a:buNone/>
            </a:pPr>
            <a:r>
              <a:rPr lang="ar-EG" altLang="ar-EG" sz="4000" b="1" dirty="0"/>
              <a:t>&gt;</a:t>
            </a:r>
            <a:endParaRPr lang="en-US" altLang="ar-EG" sz="4000" b="1" dirty="0"/>
          </a:p>
        </p:txBody>
      </p:sp>
      <p:sp>
        <p:nvSpPr>
          <p:cNvPr id="8" name="Rectangle 7"/>
          <p:cNvSpPr/>
          <p:nvPr/>
        </p:nvSpPr>
        <p:spPr>
          <a:xfrm>
            <a:off x="107504" y="2420888"/>
            <a:ext cx="8784976" cy="954107"/>
          </a:xfrm>
          <a:prstGeom prst="rect">
            <a:avLst/>
          </a:prstGeom>
        </p:spPr>
        <p:txBody>
          <a:bodyPr wrap="square">
            <a:spAutoFit/>
          </a:bodyPr>
          <a:lstStyle/>
          <a:p>
            <a:pPr algn="l" rtl="0"/>
            <a:r>
              <a:rPr lang="en-US" dirty="0"/>
              <a:t>- </a:t>
            </a:r>
            <a:r>
              <a:rPr lang="en-US" sz="2800" dirty="0">
                <a:solidFill>
                  <a:srgbClr val="0070C0"/>
                </a:solidFill>
                <a:cs typeface="+mj-cs"/>
              </a:rPr>
              <a:t>Viscosity decreases as the percentage of </a:t>
            </a:r>
            <a:r>
              <a:rPr lang="en-US" sz="2800" dirty="0" smtClean="0">
                <a:solidFill>
                  <a:srgbClr val="0070C0"/>
                </a:solidFill>
                <a:cs typeface="+mj-cs"/>
              </a:rPr>
              <a:t>olefins increases </a:t>
            </a:r>
            <a:r>
              <a:rPr lang="en-US" sz="2800" dirty="0">
                <a:solidFill>
                  <a:srgbClr val="0070C0"/>
                </a:solidFill>
                <a:cs typeface="+mj-cs"/>
              </a:rPr>
              <a:t>in </a:t>
            </a:r>
            <a:r>
              <a:rPr lang="en-US" sz="2800" dirty="0" smtClean="0">
                <a:solidFill>
                  <a:srgbClr val="0070C0"/>
                </a:solidFill>
                <a:cs typeface="+mj-cs"/>
              </a:rPr>
              <a:t>crude.</a:t>
            </a:r>
            <a:endParaRPr lang="ar-EG" sz="2800" dirty="0">
              <a:solidFill>
                <a:srgbClr val="0070C0"/>
              </a:solidFill>
              <a:cs typeface="+mj-cs"/>
            </a:endParaRPr>
          </a:p>
        </p:txBody>
      </p:sp>
    </p:spTree>
    <p:extLst>
      <p:ext uri="{BB962C8B-B14F-4D97-AF65-F5344CB8AC3E}">
        <p14:creationId xmlns:p14="http://schemas.microsoft.com/office/powerpoint/2010/main" val="19798351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048" y="0"/>
            <a:ext cx="8961447" cy="6247864"/>
          </a:xfrm>
          <a:prstGeom prst="rect">
            <a:avLst/>
          </a:prstGeom>
        </p:spPr>
        <p:txBody>
          <a:bodyPr wrap="square">
            <a:spAutoFit/>
          </a:bodyPr>
          <a:lstStyle/>
          <a:p>
            <a:pPr algn="just" rtl="0"/>
            <a:r>
              <a:rPr lang="en-US" sz="2500" b="1" dirty="0">
                <a:effectLst>
                  <a:outerShdw blurRad="38100" dist="38100" dir="2700000" algn="tl">
                    <a:srgbClr val="000000">
                      <a:alpha val="43137"/>
                    </a:srgbClr>
                  </a:outerShdw>
                </a:effectLst>
              </a:rPr>
              <a:t>6 </a:t>
            </a:r>
            <a:r>
              <a:rPr lang="en-US" sz="2500" b="1" dirty="0">
                <a:effectLst>
                  <a:outerShdw blurRad="38100" dist="38100" dir="2700000" algn="tl">
                    <a:srgbClr val="000000">
                      <a:alpha val="43137"/>
                    </a:srgbClr>
                  </a:outerShdw>
                </a:effectLst>
                <a:cs typeface="+mj-cs"/>
              </a:rPr>
              <a:t>- </a:t>
            </a:r>
            <a:r>
              <a:rPr lang="en-US" sz="2500" b="1" u="sng" dirty="0">
                <a:effectLst>
                  <a:outerShdw blurRad="38100" dist="38100" dir="2700000" algn="tl">
                    <a:srgbClr val="000000">
                      <a:alpha val="43137"/>
                    </a:srgbClr>
                  </a:outerShdw>
                </a:effectLst>
                <a:cs typeface="+mj-cs"/>
              </a:rPr>
              <a:t>Flow </a:t>
            </a:r>
            <a:r>
              <a:rPr lang="en-US" sz="2500" b="1" u="sng" dirty="0" smtClean="0">
                <a:effectLst>
                  <a:outerShdw blurRad="38100" dist="38100" dir="2700000" algn="tl">
                    <a:srgbClr val="000000">
                      <a:alpha val="43137"/>
                    </a:srgbClr>
                  </a:outerShdw>
                </a:effectLst>
                <a:cs typeface="+mj-cs"/>
              </a:rPr>
              <a:t>or Pour point: </a:t>
            </a:r>
            <a:r>
              <a:rPr lang="en-US" sz="2500" b="1" u="sng" dirty="0">
                <a:effectLst>
                  <a:outerShdw blurRad="38100" dist="38100" dir="2700000" algn="tl">
                    <a:srgbClr val="000000">
                      <a:alpha val="43137"/>
                    </a:srgbClr>
                  </a:outerShdw>
                </a:effectLst>
                <a:cs typeface="+mj-cs"/>
              </a:rPr>
              <a:t>-</a:t>
            </a:r>
          </a:p>
          <a:p>
            <a:pPr algn="just" rtl="0"/>
            <a:r>
              <a:rPr lang="en-US" sz="2500" dirty="0" smtClean="0">
                <a:cs typeface="+mj-cs"/>
              </a:rPr>
              <a:t>is </a:t>
            </a:r>
            <a:r>
              <a:rPr lang="en-US" sz="2500" dirty="0">
                <a:cs typeface="+mj-cs"/>
              </a:rPr>
              <a:t>the lowest temperature at which the petroleum product begins to flow or </a:t>
            </a:r>
            <a:r>
              <a:rPr lang="en-US" sz="2500" dirty="0" smtClean="0">
                <a:cs typeface="+mj-cs"/>
              </a:rPr>
              <a:t>pour. We can know through it, the </a:t>
            </a:r>
            <a:r>
              <a:rPr lang="en-US" sz="2500" dirty="0">
                <a:cs typeface="+mj-cs"/>
              </a:rPr>
              <a:t>definition of chemical composition and know the quality of the petroleum product.</a:t>
            </a:r>
          </a:p>
          <a:p>
            <a:pPr algn="just" rtl="0"/>
            <a:r>
              <a:rPr lang="en-US" sz="2500" b="1" u="sng" dirty="0" smtClean="0">
                <a:effectLst>
                  <a:outerShdw blurRad="38100" dist="38100" dir="2700000" algn="tl">
                    <a:srgbClr val="000000">
                      <a:alpha val="43137"/>
                    </a:srgbClr>
                  </a:outerShdw>
                </a:effectLst>
                <a:cs typeface="+mj-cs"/>
              </a:rPr>
              <a:t>7</a:t>
            </a:r>
            <a:r>
              <a:rPr lang="en-US" sz="2500" b="1" u="sng" dirty="0">
                <a:effectLst>
                  <a:outerShdw blurRad="38100" dist="38100" dir="2700000" algn="tl">
                    <a:srgbClr val="000000">
                      <a:alpha val="43137"/>
                    </a:srgbClr>
                  </a:outerShdw>
                </a:effectLst>
                <a:cs typeface="+mj-cs"/>
              </a:rPr>
              <a:t>. Freezing point (aviation </a:t>
            </a:r>
            <a:r>
              <a:rPr lang="en-US" sz="2500" b="1" u="sng" dirty="0" smtClean="0">
                <a:effectLst>
                  <a:outerShdw blurRad="38100" dist="38100" dir="2700000" algn="tl">
                    <a:srgbClr val="000000">
                      <a:alpha val="43137"/>
                    </a:srgbClr>
                  </a:outerShdw>
                </a:effectLst>
                <a:cs typeface="+mj-cs"/>
              </a:rPr>
              <a:t>fuel </a:t>
            </a:r>
            <a:r>
              <a:rPr lang="ar-EG" sz="2500" b="1" u="sng" dirty="0" smtClean="0">
                <a:effectLst>
                  <a:outerShdw blurRad="38100" dist="38100" dir="2700000" algn="tl">
                    <a:srgbClr val="000000">
                      <a:alpha val="43137"/>
                    </a:srgbClr>
                  </a:outerShdw>
                </a:effectLst>
                <a:cs typeface="+mj-cs"/>
              </a:rPr>
              <a:t>وقود الطيران</a:t>
            </a:r>
            <a:r>
              <a:rPr lang="en-US" sz="2500" b="1" u="sng" dirty="0" smtClean="0">
                <a:effectLst>
                  <a:outerShdw blurRad="38100" dist="38100" dir="2700000" algn="tl">
                    <a:srgbClr val="000000">
                      <a:alpha val="43137"/>
                    </a:srgbClr>
                  </a:outerShdw>
                </a:effectLst>
                <a:cs typeface="+mj-cs"/>
              </a:rPr>
              <a:t>):</a:t>
            </a:r>
            <a:endParaRPr lang="en-US" sz="2500" b="1" u="sng" dirty="0">
              <a:effectLst>
                <a:outerShdw blurRad="38100" dist="38100" dir="2700000" algn="tl">
                  <a:srgbClr val="000000">
                    <a:alpha val="43137"/>
                  </a:srgbClr>
                </a:outerShdw>
              </a:effectLst>
              <a:cs typeface="+mj-cs"/>
            </a:endParaRPr>
          </a:p>
          <a:p>
            <a:pPr algn="just" rtl="0"/>
            <a:r>
              <a:rPr lang="en-US" sz="2500" dirty="0">
                <a:cs typeface="+mj-cs"/>
              </a:rPr>
              <a:t>Is the lowest temperature at which hydrocarbons </a:t>
            </a:r>
            <a:r>
              <a:rPr lang="en-US" sz="2500" dirty="0" smtClean="0">
                <a:cs typeface="+mj-cs"/>
              </a:rPr>
              <a:t>begin to crystallize </a:t>
            </a:r>
            <a:r>
              <a:rPr lang="en-US" sz="2500" dirty="0">
                <a:cs typeface="+mj-cs"/>
              </a:rPr>
              <a:t>due to freezing and then disappear at high temperature.</a:t>
            </a:r>
          </a:p>
          <a:p>
            <a:pPr marL="457200" indent="-457200" algn="just" rtl="0">
              <a:buFont typeface="Arial" panose="020B0604020202020204" pitchFamily="34" charset="0"/>
              <a:buChar char="•"/>
            </a:pPr>
            <a:r>
              <a:rPr lang="en-US" sz="2500" dirty="0">
                <a:cs typeface="+mj-cs"/>
              </a:rPr>
              <a:t>Jet engines have the ability to absorb high-energy petroleum products.</a:t>
            </a:r>
          </a:p>
          <a:p>
            <a:pPr marL="457200" indent="-457200" algn="just" rtl="0">
              <a:buFont typeface="Arial" panose="020B0604020202020204" pitchFamily="34" charset="0"/>
              <a:buChar char="•"/>
            </a:pPr>
            <a:r>
              <a:rPr lang="en-US" sz="2500" dirty="0" smtClean="0">
                <a:cs typeface="+mj-cs"/>
              </a:rPr>
              <a:t>*Gasoline </a:t>
            </a:r>
            <a:r>
              <a:rPr lang="en-US" sz="2500" dirty="0">
                <a:cs typeface="+mj-cs"/>
              </a:rPr>
              <a:t>is not suitable as fuel for airplanes, </a:t>
            </a:r>
            <a:r>
              <a:rPr lang="en-US" sz="2500" b="1" dirty="0">
                <a:cs typeface="+mj-cs"/>
              </a:rPr>
              <a:t>because of the low amount of thermal energy resulting from combustion</a:t>
            </a:r>
            <a:r>
              <a:rPr lang="en-US" sz="2500" dirty="0">
                <a:cs typeface="+mj-cs"/>
              </a:rPr>
              <a:t>.</a:t>
            </a:r>
          </a:p>
          <a:p>
            <a:pPr marL="457200" indent="-457200" algn="just" rtl="0">
              <a:buFont typeface="Arial" panose="020B0604020202020204" pitchFamily="34" charset="0"/>
              <a:buChar char="•"/>
            </a:pPr>
            <a:r>
              <a:rPr lang="en-US" sz="2500" dirty="0">
                <a:cs typeface="+mj-cs"/>
              </a:rPr>
              <a:t>Heavy products are not suitable despite the high availability of heat energy when burned </a:t>
            </a:r>
            <a:r>
              <a:rPr lang="en-US" sz="2500" dirty="0" smtClean="0">
                <a:cs typeface="+mj-cs"/>
              </a:rPr>
              <a:t>because it freezes </a:t>
            </a:r>
            <a:r>
              <a:rPr lang="en-US" sz="2500" dirty="0">
                <a:cs typeface="+mj-cs"/>
              </a:rPr>
              <a:t>at low temperatures.</a:t>
            </a:r>
          </a:p>
          <a:p>
            <a:pPr algn="l" rtl="0"/>
            <a:r>
              <a:rPr lang="en-US" sz="2500" b="1" dirty="0">
                <a:cs typeface="+mj-cs"/>
              </a:rPr>
              <a:t>Therefore, intermediate products are used </a:t>
            </a:r>
            <a:r>
              <a:rPr lang="en-US" sz="2500" b="1" dirty="0" smtClean="0">
                <a:cs typeface="+mj-cs"/>
              </a:rPr>
              <a:t>that </a:t>
            </a:r>
            <a:r>
              <a:rPr lang="en-US" sz="2500" b="1" dirty="0">
                <a:cs typeface="+mj-cs"/>
              </a:rPr>
              <a:t>volatilize </a:t>
            </a:r>
            <a:r>
              <a:rPr lang="en-US" sz="2500" b="1" dirty="0" smtClean="0">
                <a:cs typeface="+mj-cs"/>
              </a:rPr>
              <a:t>in the </a:t>
            </a:r>
            <a:r>
              <a:rPr lang="en-US" sz="2500" b="1" dirty="0">
                <a:cs typeface="+mj-cs"/>
              </a:rPr>
              <a:t>kerosene boiling range.</a:t>
            </a:r>
            <a:endParaRPr lang="ar-EG" sz="2500" b="1" dirty="0">
              <a:cs typeface="+mj-cs"/>
            </a:endParaRPr>
          </a:p>
        </p:txBody>
      </p:sp>
    </p:spTree>
    <p:extLst>
      <p:ext uri="{BB962C8B-B14F-4D97-AF65-F5344CB8AC3E}">
        <p14:creationId xmlns:p14="http://schemas.microsoft.com/office/powerpoint/2010/main" val="3983647277"/>
      </p:ext>
    </p:extLst>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6632"/>
            <a:ext cx="8784976" cy="6524863"/>
          </a:xfrm>
          <a:prstGeom prst="rect">
            <a:avLst/>
          </a:prstGeom>
        </p:spPr>
        <p:txBody>
          <a:bodyPr wrap="square">
            <a:spAutoFit/>
          </a:bodyPr>
          <a:lstStyle/>
          <a:p>
            <a:pPr algn="just" rtl="0"/>
            <a:r>
              <a:rPr lang="en-US" sz="2600" dirty="0">
                <a:solidFill>
                  <a:srgbClr val="CC0000"/>
                </a:solidFill>
              </a:rPr>
              <a:t>There are two types of jet fuel:</a:t>
            </a:r>
          </a:p>
          <a:p>
            <a:pPr algn="just" rtl="0"/>
            <a:r>
              <a:rPr lang="en-US" sz="2600" b="1" dirty="0">
                <a:solidFill>
                  <a:srgbClr val="C00000"/>
                </a:solidFill>
              </a:rPr>
              <a:t>Fuel with a specific boiling range</a:t>
            </a:r>
            <a:r>
              <a:rPr lang="en-US" sz="2600" dirty="0">
                <a:solidFill>
                  <a:srgbClr val="C00000"/>
                </a:solidFill>
              </a:rPr>
              <a:t>: through </a:t>
            </a:r>
            <a:r>
              <a:rPr lang="en-US" sz="2600" b="1" dirty="0">
                <a:solidFill>
                  <a:srgbClr val="C00000"/>
                </a:solidFill>
              </a:rPr>
              <a:t>kerosene boiling </a:t>
            </a:r>
            <a:r>
              <a:rPr lang="en-US" sz="2600" dirty="0">
                <a:solidFill>
                  <a:srgbClr val="C00000"/>
                </a:solidFill>
              </a:rPr>
              <a:t>range </a:t>
            </a:r>
            <a:r>
              <a:rPr lang="en-US" sz="2600" b="1" dirty="0">
                <a:solidFill>
                  <a:srgbClr val="C00000"/>
                </a:solidFill>
              </a:rPr>
              <a:t>(C8-C15</a:t>
            </a:r>
            <a:r>
              <a:rPr lang="en-US" sz="2600" b="1" dirty="0" smtClean="0">
                <a:solidFill>
                  <a:srgbClr val="C00000"/>
                </a:solidFill>
              </a:rPr>
              <a:t>)(150-50°C</a:t>
            </a:r>
            <a:r>
              <a:rPr lang="en-US" sz="2600" b="1" dirty="0">
                <a:solidFill>
                  <a:srgbClr val="C00000"/>
                </a:solidFill>
              </a:rPr>
              <a:t>) </a:t>
            </a:r>
            <a:r>
              <a:rPr lang="en-US" sz="2600" dirty="0">
                <a:solidFill>
                  <a:srgbClr val="C00000"/>
                </a:solidFill>
              </a:rPr>
              <a:t>and is used for </a:t>
            </a:r>
            <a:r>
              <a:rPr lang="en-US" sz="2600" dirty="0" smtClean="0">
                <a:solidFill>
                  <a:srgbClr val="C00000"/>
                </a:solidFill>
              </a:rPr>
              <a:t>airplanes with </a:t>
            </a:r>
            <a:r>
              <a:rPr lang="en-US" sz="2600" dirty="0">
                <a:solidFill>
                  <a:srgbClr val="C00000"/>
                </a:solidFill>
              </a:rPr>
              <a:t>high load, long flight range and medium speeds.</a:t>
            </a:r>
          </a:p>
          <a:p>
            <a:pPr algn="just" rtl="0"/>
            <a:r>
              <a:rPr lang="en-US" sz="2600" dirty="0">
                <a:solidFill>
                  <a:srgbClr val="CC0000"/>
                </a:solidFill>
              </a:rPr>
              <a:t> </a:t>
            </a:r>
            <a:r>
              <a:rPr lang="en-US" sz="2600" b="1" dirty="0">
                <a:solidFill>
                  <a:srgbClr val="7030A0"/>
                </a:solidFill>
              </a:rPr>
              <a:t>Broad-range fuel: </a:t>
            </a:r>
            <a:r>
              <a:rPr lang="en-US" sz="2600" dirty="0">
                <a:solidFill>
                  <a:srgbClr val="7030A0"/>
                </a:solidFill>
              </a:rPr>
              <a:t>through the boiling range of </a:t>
            </a:r>
            <a:r>
              <a:rPr lang="en-US" sz="2600" b="1" dirty="0">
                <a:solidFill>
                  <a:srgbClr val="7030A0"/>
                </a:solidFill>
              </a:rPr>
              <a:t>gasoline (C4-C12) (45- 200 ° C) and kerosene (C8-C15)</a:t>
            </a:r>
            <a:r>
              <a:rPr lang="en-US" sz="2600" dirty="0">
                <a:solidFill>
                  <a:srgbClr val="7030A0"/>
                </a:solidFill>
              </a:rPr>
              <a:t>, which excludes the light ends of gasoline which evaporate at low pressures and excludes heavy endings of kerosene For </a:t>
            </a:r>
            <a:r>
              <a:rPr lang="en-US" sz="2600" dirty="0" smtClean="0">
                <a:solidFill>
                  <a:srgbClr val="7030A0"/>
                </a:solidFill>
              </a:rPr>
              <a:t>airplanes with </a:t>
            </a:r>
            <a:r>
              <a:rPr lang="en-US" sz="2600" dirty="0">
                <a:solidFill>
                  <a:srgbClr val="7030A0"/>
                </a:solidFill>
              </a:rPr>
              <a:t>light </a:t>
            </a:r>
            <a:r>
              <a:rPr lang="en-US" sz="2600" dirty="0" smtClean="0">
                <a:solidFill>
                  <a:srgbClr val="7030A0"/>
                </a:solidFill>
              </a:rPr>
              <a:t>loads </a:t>
            </a:r>
            <a:r>
              <a:rPr lang="en-US" sz="2600" dirty="0">
                <a:solidFill>
                  <a:srgbClr val="7030A0"/>
                </a:solidFill>
              </a:rPr>
              <a:t>and short flight range and high speeds such as warplanes and </a:t>
            </a:r>
            <a:r>
              <a:rPr lang="en-US" sz="2600" dirty="0" smtClean="0">
                <a:solidFill>
                  <a:srgbClr val="7030A0"/>
                </a:solidFill>
              </a:rPr>
              <a:t>the private planes.</a:t>
            </a:r>
            <a:endParaRPr lang="en-US" sz="2600" dirty="0">
              <a:solidFill>
                <a:srgbClr val="7030A0"/>
              </a:solidFill>
            </a:endParaRPr>
          </a:p>
          <a:p>
            <a:pPr algn="just" rtl="0"/>
            <a:r>
              <a:rPr lang="en-US" sz="2600" dirty="0">
                <a:solidFill>
                  <a:srgbClr val="CC0000"/>
                </a:solidFill>
              </a:rPr>
              <a:t>* </a:t>
            </a:r>
            <a:r>
              <a:rPr lang="en-US" sz="2800" b="1" dirty="0">
                <a:solidFill>
                  <a:srgbClr val="008000"/>
                </a:solidFill>
              </a:rPr>
              <a:t>The difference between gasoline fuel and jet fuel.</a:t>
            </a:r>
          </a:p>
          <a:p>
            <a:pPr algn="just" rtl="0"/>
            <a:r>
              <a:rPr lang="en-US" sz="2600" dirty="0">
                <a:solidFill>
                  <a:srgbClr val="008000"/>
                </a:solidFill>
              </a:rPr>
              <a:t>Gasoline contains a large proportion of normal </a:t>
            </a:r>
            <a:r>
              <a:rPr lang="en-US" sz="2600" dirty="0" err="1">
                <a:solidFill>
                  <a:srgbClr val="008000"/>
                </a:solidFill>
              </a:rPr>
              <a:t>paraffins</a:t>
            </a:r>
            <a:r>
              <a:rPr lang="en-US" sz="2600" dirty="0">
                <a:solidFill>
                  <a:srgbClr val="008000"/>
                </a:solidFill>
              </a:rPr>
              <a:t>.</a:t>
            </a:r>
          </a:p>
          <a:p>
            <a:pPr algn="just" rtl="0"/>
            <a:r>
              <a:rPr lang="en-US" sz="2600" dirty="0">
                <a:solidFill>
                  <a:srgbClr val="008000"/>
                </a:solidFill>
              </a:rPr>
              <a:t>Jet fuel must be completely free of ordinary </a:t>
            </a:r>
            <a:r>
              <a:rPr lang="en-US" sz="2600" dirty="0" err="1">
                <a:solidFill>
                  <a:srgbClr val="008000"/>
                </a:solidFill>
              </a:rPr>
              <a:t>paraffins</a:t>
            </a:r>
            <a:r>
              <a:rPr lang="en-US" sz="2600" dirty="0">
                <a:solidFill>
                  <a:srgbClr val="008000"/>
                </a:solidFill>
              </a:rPr>
              <a:t>, sulfur compounds and unsaturated organic compounds so as not to freeze them in the upper atmosphere where the temperature is low.</a:t>
            </a:r>
            <a:endParaRPr lang="ar-EG" sz="2600" dirty="0">
              <a:solidFill>
                <a:srgbClr val="008000"/>
              </a:solidFill>
            </a:endParaRPr>
          </a:p>
        </p:txBody>
      </p:sp>
    </p:spTree>
    <p:extLst>
      <p:ext uri="{BB962C8B-B14F-4D97-AF65-F5344CB8AC3E}">
        <p14:creationId xmlns:p14="http://schemas.microsoft.com/office/powerpoint/2010/main" val="2910609628"/>
      </p:ext>
    </p:extLst>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402" y="18052"/>
            <a:ext cx="8856984" cy="6740307"/>
          </a:xfrm>
          <a:prstGeom prst="rect">
            <a:avLst/>
          </a:prstGeom>
        </p:spPr>
        <p:txBody>
          <a:bodyPr wrap="square">
            <a:spAutoFit/>
          </a:bodyPr>
          <a:lstStyle/>
          <a:p>
            <a:pPr algn="l" rtl="0"/>
            <a:r>
              <a:rPr lang="en-US" sz="3600" b="1" dirty="0">
                <a:solidFill>
                  <a:srgbClr val="00B050"/>
                </a:solidFill>
              </a:rPr>
              <a:t>Types of Distillations Used:</a:t>
            </a:r>
          </a:p>
          <a:p>
            <a:pPr algn="just" rtl="0"/>
            <a:r>
              <a:rPr lang="en-US" sz="3200" b="1" dirty="0" smtClean="0">
                <a:solidFill>
                  <a:schemeClr val="accent6">
                    <a:lumMod val="75000"/>
                  </a:schemeClr>
                </a:solidFill>
              </a:rPr>
              <a:t>1. Simple distillation</a:t>
            </a:r>
            <a:r>
              <a:rPr lang="en-US" sz="3000" b="1" dirty="0" smtClean="0">
                <a:solidFill>
                  <a:schemeClr val="accent6">
                    <a:lumMod val="75000"/>
                  </a:schemeClr>
                </a:solidFill>
              </a:rPr>
              <a:t>: -</a:t>
            </a:r>
            <a:endParaRPr lang="en-US" sz="3000" b="1" dirty="0">
              <a:solidFill>
                <a:schemeClr val="accent6">
                  <a:lumMod val="75000"/>
                </a:schemeClr>
              </a:solidFill>
            </a:endParaRPr>
          </a:p>
          <a:p>
            <a:pPr algn="just" rtl="0"/>
            <a:r>
              <a:rPr lang="en-US" sz="3000" dirty="0">
                <a:solidFill>
                  <a:srgbClr val="3333FF"/>
                </a:solidFill>
              </a:rPr>
              <a:t>This method is used to separate fluids with </a:t>
            </a:r>
            <a:r>
              <a:rPr lang="en-US" sz="3000" dirty="0" smtClean="0">
                <a:solidFill>
                  <a:srgbClr val="3333FF"/>
                </a:solidFill>
              </a:rPr>
              <a:t>low boiling </a:t>
            </a:r>
            <a:r>
              <a:rPr lang="en-US" sz="3000" dirty="0">
                <a:solidFill>
                  <a:srgbClr val="3333FF"/>
                </a:solidFill>
              </a:rPr>
              <a:t>points</a:t>
            </a:r>
            <a:r>
              <a:rPr lang="en-US" sz="3000" dirty="0" smtClean="0">
                <a:solidFill>
                  <a:srgbClr val="3333FF"/>
                </a:solidFill>
              </a:rPr>
              <a:t>.</a:t>
            </a:r>
          </a:p>
          <a:p>
            <a:pPr algn="just" rtl="0"/>
            <a:endParaRPr lang="en-US" sz="3000" dirty="0"/>
          </a:p>
          <a:p>
            <a:pPr algn="just" rtl="0"/>
            <a:r>
              <a:rPr lang="en-US" sz="3000" b="1" dirty="0" smtClean="0">
                <a:solidFill>
                  <a:schemeClr val="accent6">
                    <a:lumMod val="75000"/>
                  </a:schemeClr>
                </a:solidFill>
              </a:rPr>
              <a:t>2. </a:t>
            </a:r>
            <a:r>
              <a:rPr lang="en-US" sz="3200" b="1" dirty="0" smtClean="0">
                <a:solidFill>
                  <a:schemeClr val="accent6">
                    <a:lumMod val="75000"/>
                  </a:schemeClr>
                </a:solidFill>
              </a:rPr>
              <a:t>Fractional </a:t>
            </a:r>
            <a:r>
              <a:rPr lang="en-US" sz="3200" b="1" dirty="0">
                <a:solidFill>
                  <a:schemeClr val="accent6">
                    <a:lumMod val="75000"/>
                  </a:schemeClr>
                </a:solidFill>
              </a:rPr>
              <a:t>Distillation: -</a:t>
            </a:r>
          </a:p>
          <a:p>
            <a:pPr algn="just" rtl="0"/>
            <a:r>
              <a:rPr lang="en-US" sz="3000" dirty="0">
                <a:solidFill>
                  <a:srgbClr val="3333FF"/>
                </a:solidFill>
              </a:rPr>
              <a:t>They are used to separate many compounds which vary greatly in their boiling point (at least 30 degrees</a:t>
            </a:r>
            <a:r>
              <a:rPr lang="en-US" sz="3000" dirty="0" smtClean="0">
                <a:solidFill>
                  <a:srgbClr val="3333FF"/>
                </a:solidFill>
              </a:rPr>
              <a:t>).</a:t>
            </a:r>
          </a:p>
          <a:p>
            <a:pPr algn="just" rtl="0"/>
            <a:endParaRPr lang="en-US" sz="3000" dirty="0">
              <a:solidFill>
                <a:srgbClr val="3333FF"/>
              </a:solidFill>
            </a:endParaRPr>
          </a:p>
          <a:p>
            <a:pPr algn="just" rtl="0"/>
            <a:r>
              <a:rPr lang="en-US" sz="3000" b="1" dirty="0" smtClean="0">
                <a:solidFill>
                  <a:schemeClr val="accent6">
                    <a:lumMod val="75000"/>
                  </a:schemeClr>
                </a:solidFill>
              </a:rPr>
              <a:t>3. </a:t>
            </a:r>
            <a:r>
              <a:rPr lang="en-US" sz="3200" b="1" dirty="0" smtClean="0">
                <a:solidFill>
                  <a:schemeClr val="accent6">
                    <a:lumMod val="75000"/>
                  </a:schemeClr>
                </a:solidFill>
              </a:rPr>
              <a:t>Vacuum </a:t>
            </a:r>
            <a:r>
              <a:rPr lang="en-US" sz="3200" b="1" dirty="0">
                <a:solidFill>
                  <a:schemeClr val="accent6">
                    <a:lumMod val="75000"/>
                  </a:schemeClr>
                </a:solidFill>
              </a:rPr>
              <a:t>Distillation: -</a:t>
            </a:r>
          </a:p>
          <a:p>
            <a:pPr algn="just" rtl="0"/>
            <a:r>
              <a:rPr lang="en-US" sz="3000" dirty="0">
                <a:solidFill>
                  <a:srgbClr val="3333FF"/>
                </a:solidFill>
              </a:rPr>
              <a:t>They are used to separate fluids that have high boiling points and also to avoid breaking </a:t>
            </a:r>
            <a:r>
              <a:rPr lang="en-US" sz="3000" dirty="0" smtClean="0">
                <a:solidFill>
                  <a:srgbClr val="3333FF"/>
                </a:solidFill>
              </a:rPr>
              <a:t>of liquids </a:t>
            </a:r>
            <a:r>
              <a:rPr lang="en-US" sz="3000" dirty="0">
                <a:solidFill>
                  <a:srgbClr val="3333FF"/>
                </a:solidFill>
              </a:rPr>
              <a:t>before boiling. Therefore distillation is performed under pressure less than air </a:t>
            </a:r>
            <a:r>
              <a:rPr lang="en-US" sz="3000" dirty="0" smtClean="0">
                <a:solidFill>
                  <a:srgbClr val="3333FF"/>
                </a:solidFill>
              </a:rPr>
              <a:t>pressure (vacuum pressure).</a:t>
            </a:r>
            <a:endParaRPr lang="ar-EG" sz="3000" dirty="0">
              <a:solidFill>
                <a:srgbClr val="3333FF"/>
              </a:solidFill>
            </a:endParaRPr>
          </a:p>
        </p:txBody>
      </p:sp>
    </p:spTree>
    <p:extLst>
      <p:ext uri="{BB962C8B-B14F-4D97-AF65-F5344CB8AC3E}">
        <p14:creationId xmlns:p14="http://schemas.microsoft.com/office/powerpoint/2010/main" val="54468792"/>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00B050"/>
                </a:solidFill>
                <a:latin typeface="Arial" panose="020B0604020202020204" pitchFamily="34" charset="0"/>
                <a:cs typeface="Arial" panose="020B0604020202020204" pitchFamily="34" charset="0"/>
              </a:rPr>
              <a:t>Composition?</a:t>
            </a:r>
            <a:r>
              <a:rPr lang="en-US" sz="9600" b="1" dirty="0" smtClean="0">
                <a:latin typeface="Arial" panose="020B0604020202020204" pitchFamily="34" charset="0"/>
                <a:cs typeface="Arial" panose="020B0604020202020204" pitchFamily="34" charset="0"/>
              </a:rPr>
              <a:t/>
            </a:r>
            <a:br>
              <a:rPr lang="en-US" sz="9600" b="1" dirty="0" smtClean="0">
                <a:latin typeface="Arial" panose="020B0604020202020204" pitchFamily="34" charset="0"/>
                <a:cs typeface="Arial" panose="020B0604020202020204" pitchFamily="34" charset="0"/>
              </a:rPr>
            </a:br>
            <a:endParaRPr lang="ar-EG" dirty="0"/>
          </a:p>
        </p:txBody>
      </p:sp>
      <p:sp>
        <p:nvSpPr>
          <p:cNvPr id="3" name="Content Placeholder 2"/>
          <p:cNvSpPr>
            <a:spLocks noGrp="1"/>
          </p:cNvSpPr>
          <p:nvPr>
            <p:ph idx="1"/>
          </p:nvPr>
        </p:nvSpPr>
        <p:spPr>
          <a:xfrm>
            <a:off x="539552" y="764704"/>
            <a:ext cx="8229600" cy="4525963"/>
          </a:xfrm>
        </p:spPr>
        <p:txBody>
          <a:bodyPr>
            <a:normAutofit fontScale="25000" lnSpcReduction="20000"/>
          </a:bodyPr>
          <a:lstStyle/>
          <a:p>
            <a:pPr marL="0" indent="0" algn="ctr" rtl="0">
              <a:buNone/>
            </a:pPr>
            <a:endParaRPr lang="en-US" sz="3800" dirty="0" smtClean="0">
              <a:latin typeface="Arial" panose="020B0604020202020204" pitchFamily="34" charset="0"/>
              <a:cs typeface="Arial" panose="020B0604020202020204" pitchFamily="34" charset="0"/>
            </a:endParaRPr>
          </a:p>
          <a:p>
            <a:pPr algn="just" rtl="0"/>
            <a:r>
              <a:rPr lang="en-US" sz="11200" dirty="0" smtClean="0">
                <a:solidFill>
                  <a:srgbClr val="FF0000"/>
                </a:solidFill>
                <a:latin typeface="Arial" panose="020B0604020202020204" pitchFamily="34" charset="0"/>
                <a:cs typeface="Arial" panose="020B0604020202020204" pitchFamily="34" charset="0"/>
              </a:rPr>
              <a:t>Oil (petroleum) consists of a complex mixture of gases, liquids and solids of hydrocarbons and other organic compounds, whose composition varies greatly from one type to another. </a:t>
            </a:r>
          </a:p>
          <a:p>
            <a:pPr algn="just" rtl="0"/>
            <a:endParaRPr lang="en-US" sz="11200" dirty="0" smtClean="0">
              <a:solidFill>
                <a:srgbClr val="FF0000"/>
              </a:solidFill>
              <a:latin typeface="Arial" panose="020B0604020202020204" pitchFamily="34" charset="0"/>
              <a:cs typeface="Arial" panose="020B0604020202020204" pitchFamily="34" charset="0"/>
            </a:endParaRPr>
          </a:p>
          <a:p>
            <a:pPr algn="just" rtl="0"/>
            <a:r>
              <a:rPr lang="en-US" sz="11200" dirty="0" smtClean="0">
                <a:solidFill>
                  <a:srgbClr val="FF0000"/>
                </a:solidFill>
                <a:latin typeface="Arial" panose="020B0604020202020204" pitchFamily="34" charset="0"/>
                <a:cs typeface="Arial" panose="020B0604020202020204" pitchFamily="34" charset="0"/>
              </a:rPr>
              <a:t>Organic compounds, as is known, consist of carbon, hydrogen, and other elements such as oxygen, nitrogen, sulfur, and traces of some mineral elements, such as iron, vanadium and nickel. </a:t>
            </a:r>
          </a:p>
          <a:p>
            <a:pPr algn="just" rtl="0"/>
            <a:endParaRPr lang="en-US" sz="11200" dirty="0" smtClean="0">
              <a:solidFill>
                <a:srgbClr val="FF0000"/>
              </a:solidFill>
              <a:latin typeface="Arial" panose="020B0604020202020204" pitchFamily="34" charset="0"/>
              <a:cs typeface="Arial" panose="020B0604020202020204" pitchFamily="34" charset="0"/>
            </a:endParaRPr>
          </a:p>
          <a:p>
            <a:pPr algn="just" rtl="0"/>
            <a:r>
              <a:rPr lang="en-US" sz="11200" dirty="0" smtClean="0">
                <a:solidFill>
                  <a:srgbClr val="FF0000"/>
                </a:solidFill>
                <a:latin typeface="Arial" panose="020B0604020202020204" pitchFamily="34" charset="0"/>
                <a:cs typeface="Arial" panose="020B0604020202020204" pitchFamily="34" charset="0"/>
              </a:rPr>
              <a:t>Methane CH</a:t>
            </a:r>
            <a:r>
              <a:rPr lang="en-US" sz="11200" baseline="-25000" dirty="0" smtClean="0">
                <a:solidFill>
                  <a:srgbClr val="FF0000"/>
                </a:solidFill>
                <a:latin typeface="Arial" panose="020B0604020202020204" pitchFamily="34" charset="0"/>
                <a:cs typeface="Arial" panose="020B0604020202020204" pitchFamily="34" charset="0"/>
              </a:rPr>
              <a:t>4</a:t>
            </a:r>
            <a:r>
              <a:rPr lang="en-US" sz="11200" dirty="0" smtClean="0">
                <a:solidFill>
                  <a:srgbClr val="FF0000"/>
                </a:solidFill>
                <a:latin typeface="Arial" panose="020B0604020202020204" pitchFamily="34" charset="0"/>
                <a:cs typeface="Arial" panose="020B0604020202020204" pitchFamily="34" charset="0"/>
              </a:rPr>
              <a:t>, ethane C</a:t>
            </a:r>
            <a:r>
              <a:rPr lang="en-US" sz="11200" baseline="-25000" dirty="0" smtClean="0">
                <a:solidFill>
                  <a:srgbClr val="FF0000"/>
                </a:solidFill>
                <a:latin typeface="Arial" panose="020B0604020202020204" pitchFamily="34" charset="0"/>
                <a:cs typeface="Arial" panose="020B0604020202020204" pitchFamily="34" charset="0"/>
              </a:rPr>
              <a:t>2</a:t>
            </a:r>
            <a:r>
              <a:rPr lang="en-US" sz="11200" dirty="0" smtClean="0">
                <a:solidFill>
                  <a:srgbClr val="FF0000"/>
                </a:solidFill>
                <a:latin typeface="Arial" panose="020B0604020202020204" pitchFamily="34" charset="0"/>
                <a:cs typeface="Arial" panose="020B0604020202020204" pitchFamily="34" charset="0"/>
              </a:rPr>
              <a:t>H</a:t>
            </a:r>
            <a:r>
              <a:rPr lang="en-US" sz="11200" baseline="-25000" dirty="0" smtClean="0">
                <a:solidFill>
                  <a:srgbClr val="FF0000"/>
                </a:solidFill>
                <a:latin typeface="Arial" panose="020B0604020202020204" pitchFamily="34" charset="0"/>
                <a:cs typeface="Arial" panose="020B0604020202020204" pitchFamily="34" charset="0"/>
              </a:rPr>
              <a:t>6</a:t>
            </a:r>
            <a:r>
              <a:rPr lang="en-US" sz="11200" dirty="0" smtClean="0">
                <a:solidFill>
                  <a:srgbClr val="FF0000"/>
                </a:solidFill>
                <a:latin typeface="Arial" panose="020B0604020202020204" pitchFamily="34" charset="0"/>
                <a:cs typeface="Arial" panose="020B0604020202020204" pitchFamily="34" charset="0"/>
              </a:rPr>
              <a:t>, propane C</a:t>
            </a:r>
            <a:r>
              <a:rPr lang="en-US" sz="11200" baseline="-25000" dirty="0" smtClean="0">
                <a:solidFill>
                  <a:srgbClr val="FF0000"/>
                </a:solidFill>
                <a:latin typeface="Arial" panose="020B0604020202020204" pitchFamily="34" charset="0"/>
                <a:cs typeface="Arial" panose="020B0604020202020204" pitchFamily="34" charset="0"/>
              </a:rPr>
              <a:t>3</a:t>
            </a:r>
            <a:r>
              <a:rPr lang="en-US" sz="11200" dirty="0" smtClean="0">
                <a:solidFill>
                  <a:srgbClr val="FF0000"/>
                </a:solidFill>
                <a:latin typeface="Arial" panose="020B0604020202020204" pitchFamily="34" charset="0"/>
                <a:cs typeface="Arial" panose="020B0604020202020204" pitchFamily="34" charset="0"/>
              </a:rPr>
              <a:t>H</a:t>
            </a:r>
            <a:r>
              <a:rPr lang="en-US" sz="11200" baseline="-25000" dirty="0" smtClean="0">
                <a:solidFill>
                  <a:srgbClr val="FF0000"/>
                </a:solidFill>
                <a:latin typeface="Arial" panose="020B0604020202020204" pitchFamily="34" charset="0"/>
                <a:cs typeface="Arial" panose="020B0604020202020204" pitchFamily="34" charset="0"/>
              </a:rPr>
              <a:t>8</a:t>
            </a:r>
            <a:r>
              <a:rPr lang="en-US" sz="11200" dirty="0" smtClean="0">
                <a:solidFill>
                  <a:srgbClr val="FF0000"/>
                </a:solidFill>
                <a:latin typeface="Arial" panose="020B0604020202020204" pitchFamily="34" charset="0"/>
                <a:cs typeface="Arial" panose="020B0604020202020204" pitchFamily="34" charset="0"/>
              </a:rPr>
              <a:t>, and C</a:t>
            </a:r>
            <a:r>
              <a:rPr lang="en-US" sz="11200" baseline="-25000" dirty="0" smtClean="0">
                <a:solidFill>
                  <a:srgbClr val="FF0000"/>
                </a:solidFill>
                <a:latin typeface="Arial" panose="020B0604020202020204" pitchFamily="34" charset="0"/>
                <a:cs typeface="Arial" panose="020B0604020202020204" pitchFamily="34" charset="0"/>
              </a:rPr>
              <a:t>4</a:t>
            </a:r>
            <a:r>
              <a:rPr lang="en-US" sz="11200" dirty="0" smtClean="0">
                <a:solidFill>
                  <a:srgbClr val="FF0000"/>
                </a:solidFill>
                <a:latin typeface="Arial" panose="020B0604020202020204" pitchFamily="34" charset="0"/>
                <a:cs typeface="Arial" panose="020B0604020202020204" pitchFamily="34" charset="0"/>
              </a:rPr>
              <a:t>H</a:t>
            </a:r>
            <a:r>
              <a:rPr lang="en-US" sz="11200" baseline="-25000" dirty="0" smtClean="0">
                <a:solidFill>
                  <a:srgbClr val="FF0000"/>
                </a:solidFill>
                <a:latin typeface="Arial" panose="020B0604020202020204" pitchFamily="34" charset="0"/>
                <a:cs typeface="Arial" panose="020B0604020202020204" pitchFamily="34" charset="0"/>
              </a:rPr>
              <a:t>10</a:t>
            </a:r>
            <a:r>
              <a:rPr lang="en-US" sz="11200" dirty="0" smtClean="0">
                <a:solidFill>
                  <a:srgbClr val="FF0000"/>
                </a:solidFill>
                <a:latin typeface="Arial" panose="020B0604020202020204" pitchFamily="34" charset="0"/>
                <a:cs typeface="Arial" panose="020B0604020202020204" pitchFamily="34" charset="0"/>
              </a:rPr>
              <a:t> are a high proportion of petroleum-forming hydrocarbons.</a:t>
            </a:r>
            <a:endParaRPr lang="ar-EG" sz="11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67184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964147556"/>
              </p:ext>
            </p:extLst>
          </p:nvPr>
        </p:nvGraphicFramePr>
        <p:xfrm>
          <a:off x="103659" y="584191"/>
          <a:ext cx="7194550" cy="5772150"/>
        </p:xfrm>
        <a:graphic>
          <a:graphicData uri="http://schemas.openxmlformats.org/presentationml/2006/ole">
            <mc:AlternateContent xmlns:mc="http://schemas.openxmlformats.org/markup-compatibility/2006">
              <mc:Choice xmlns:v="urn:schemas-microsoft-com:vml" Requires="v">
                <p:oleObj spid="_x0000_s15489" name="CS ChemDraw Drawing" r:id="rId3" imgW="5475732" imgH="4385767" progId="ChemDraw.Document.6.0">
                  <p:embed/>
                </p:oleObj>
              </mc:Choice>
              <mc:Fallback>
                <p:oleObj name="CS ChemDraw Drawing" r:id="rId3" imgW="5475732" imgH="4385767" progId="ChemDraw.Document.6.0">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59" y="584191"/>
                        <a:ext cx="719455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251520" y="4665"/>
            <a:ext cx="7920880" cy="461665"/>
          </a:xfrm>
          <a:prstGeom prst="rect">
            <a:avLst/>
          </a:prstGeom>
        </p:spPr>
        <p:txBody>
          <a:bodyPr wrap="square">
            <a:spAutoFit/>
          </a:bodyPr>
          <a:lstStyle/>
          <a:p>
            <a:pPr algn="l"/>
            <a:r>
              <a:rPr lang="en-US" sz="2400" b="1" u="sng" dirty="0">
                <a:effectLst>
                  <a:outerShdw blurRad="38100" dist="38100" dir="2700000" algn="tl">
                    <a:srgbClr val="000000">
                      <a:alpha val="43137"/>
                    </a:srgbClr>
                  </a:outerShdw>
                </a:effectLst>
              </a:rPr>
              <a:t>Distillation of crude oil and separation of its components</a:t>
            </a:r>
            <a:endParaRPr lang="ar-EG" sz="2400" b="1" u="sng" dirty="0">
              <a:effectLst>
                <a:outerShdw blurRad="38100" dist="38100" dir="2700000" algn="tl">
                  <a:srgbClr val="000000">
                    <a:alpha val="43137"/>
                  </a:srgbClr>
                </a:outerShdw>
              </a:effectLst>
            </a:endParaRPr>
          </a:p>
        </p:txBody>
      </p:sp>
      <p:sp>
        <p:nvSpPr>
          <p:cNvPr id="6" name="Text Box 18"/>
          <p:cNvSpPr txBox="1">
            <a:spLocks noChangeArrowheads="1"/>
          </p:cNvSpPr>
          <p:nvPr/>
        </p:nvSpPr>
        <p:spPr bwMode="auto">
          <a:xfrm>
            <a:off x="6804248" y="1988840"/>
            <a:ext cx="638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0"/>
              </a:spcBef>
              <a:buFontTx/>
              <a:buNone/>
            </a:pPr>
            <a:r>
              <a:rPr lang="ar-EG" altLang="ar-EG" sz="1800" b="1" dirty="0"/>
              <a:t>سولار</a:t>
            </a:r>
            <a:endParaRPr lang="en-US" altLang="ar-EG" sz="1800" b="1" dirty="0"/>
          </a:p>
        </p:txBody>
      </p:sp>
      <p:sp>
        <p:nvSpPr>
          <p:cNvPr id="7" name="Text Box 19"/>
          <p:cNvSpPr txBox="1">
            <a:spLocks noChangeArrowheads="1"/>
          </p:cNvSpPr>
          <p:nvPr/>
        </p:nvSpPr>
        <p:spPr bwMode="auto">
          <a:xfrm>
            <a:off x="7558037" y="3429000"/>
            <a:ext cx="1228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0"/>
              </a:spcBef>
              <a:buFontTx/>
              <a:buNone/>
            </a:pPr>
            <a:r>
              <a:rPr lang="ar-EG" altLang="ar-EG" sz="1800" b="1" dirty="0"/>
              <a:t>زيوت التشحيم</a:t>
            </a:r>
            <a:endParaRPr lang="en-US" altLang="ar-EG" sz="1800" b="1" dirty="0"/>
          </a:p>
        </p:txBody>
      </p:sp>
      <p:sp>
        <p:nvSpPr>
          <p:cNvPr id="8" name="Rectangle 7"/>
          <p:cNvSpPr/>
          <p:nvPr/>
        </p:nvSpPr>
        <p:spPr>
          <a:xfrm>
            <a:off x="6022846" y="6021288"/>
            <a:ext cx="3115405" cy="369332"/>
          </a:xfrm>
          <a:prstGeom prst="rect">
            <a:avLst/>
          </a:prstGeom>
        </p:spPr>
        <p:txBody>
          <a:bodyPr wrap="none">
            <a:spAutoFit/>
          </a:bodyPr>
          <a:lstStyle/>
          <a:p>
            <a:r>
              <a:rPr lang="en-US" b="1" dirty="0"/>
              <a:t>Outline of oil distillation tower</a:t>
            </a:r>
            <a:endParaRPr lang="ar-EG" b="1" dirty="0"/>
          </a:p>
        </p:txBody>
      </p:sp>
    </p:spTree>
    <p:extLst>
      <p:ext uri="{BB962C8B-B14F-4D97-AF65-F5344CB8AC3E}">
        <p14:creationId xmlns:p14="http://schemas.microsoft.com/office/powerpoint/2010/main" val="39645160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edge">
                                      <p:cBhvr>
                                        <p:cTn id="10" dur="1000"/>
                                        <p:tgtEl>
                                          <p:spTgt spid="6"/>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104" y="116632"/>
            <a:ext cx="8640960" cy="6555641"/>
          </a:xfrm>
          <a:prstGeom prst="rect">
            <a:avLst/>
          </a:prstGeom>
        </p:spPr>
        <p:txBody>
          <a:bodyPr wrap="square">
            <a:spAutoFit/>
          </a:bodyPr>
          <a:lstStyle/>
          <a:p>
            <a:pPr algn="l"/>
            <a:r>
              <a:rPr lang="en-US" sz="2800" b="1" dirty="0"/>
              <a:t>Petroleum distillation products are divided into three main sections:</a:t>
            </a:r>
          </a:p>
          <a:p>
            <a:pPr algn="l"/>
            <a:r>
              <a:rPr lang="en-US" sz="2800" dirty="0"/>
              <a:t>1. </a:t>
            </a:r>
            <a:r>
              <a:rPr lang="en-US" sz="2800" b="1" dirty="0"/>
              <a:t>Gas products </a:t>
            </a:r>
            <a:r>
              <a:rPr lang="en-US" sz="2800" dirty="0"/>
              <a:t>such as methane, ethane, propane and butane, which are used as fuel, mainly butane.</a:t>
            </a:r>
          </a:p>
          <a:p>
            <a:pPr algn="l"/>
            <a:r>
              <a:rPr lang="en-US" sz="2800" dirty="0"/>
              <a:t>2 - </a:t>
            </a:r>
            <a:r>
              <a:rPr lang="en-US" sz="2800" b="1" dirty="0"/>
              <a:t>liquid products</a:t>
            </a:r>
            <a:r>
              <a:rPr lang="en-US" sz="2800" dirty="0"/>
              <a:t>: a mixture of organic compounds that fall in the range (20-400 °) and include gasoline - kerosene - diesel - diesel oil.</a:t>
            </a:r>
          </a:p>
          <a:p>
            <a:pPr algn="l"/>
            <a:r>
              <a:rPr lang="en-US" sz="2800" dirty="0"/>
              <a:t>3 </a:t>
            </a:r>
            <a:r>
              <a:rPr lang="en-US" sz="2800" b="1" dirty="0"/>
              <a:t>- Fuel oil</a:t>
            </a:r>
            <a:r>
              <a:rPr lang="en-US" sz="2800" dirty="0"/>
              <a:t>: The remaining part after the separation of all gas and liquid products and includes many </a:t>
            </a:r>
            <a:r>
              <a:rPr lang="en-US" sz="2800" dirty="0" smtClean="0"/>
              <a:t>compounds </a:t>
            </a:r>
            <a:r>
              <a:rPr lang="en-US" sz="2800" dirty="0"/>
              <a:t>with high boiling points such as nitrogen compounds - sulfur compounds and metals involved in </a:t>
            </a:r>
            <a:r>
              <a:rPr lang="en-US" sz="2800" dirty="0" smtClean="0"/>
              <a:t>some complexes </a:t>
            </a:r>
            <a:r>
              <a:rPr lang="en-US" sz="2800" dirty="0"/>
              <a:t>with some organic compounds.</a:t>
            </a:r>
          </a:p>
          <a:p>
            <a:pPr algn="l"/>
            <a:r>
              <a:rPr lang="en-US" sz="2800" dirty="0"/>
              <a:t>* - </a:t>
            </a:r>
            <a:r>
              <a:rPr lang="en-US" sz="2800" b="1" dirty="0"/>
              <a:t>Fuel oil </a:t>
            </a:r>
            <a:r>
              <a:rPr lang="en-US" sz="2800" dirty="0"/>
              <a:t>can not be </a:t>
            </a:r>
            <a:r>
              <a:rPr lang="en-US" sz="2800" dirty="0" smtClean="0"/>
              <a:t>distilled </a:t>
            </a:r>
            <a:r>
              <a:rPr lang="en-US" sz="2800" dirty="0"/>
              <a:t>under air pressure and at high temperatures (above 300 °) for fear of cracking, but it is broken under low pressure</a:t>
            </a:r>
            <a:endParaRPr lang="ar-EG" sz="2800" dirty="0"/>
          </a:p>
        </p:txBody>
      </p:sp>
    </p:spTree>
    <p:extLst>
      <p:ext uri="{BB962C8B-B14F-4D97-AF65-F5344CB8AC3E}">
        <p14:creationId xmlns:p14="http://schemas.microsoft.com/office/powerpoint/2010/main" val="3143763613"/>
      </p:ext>
    </p:extLst>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35"/>
          <p:cNvGraphicFramePr>
            <a:graphicFrameLocks noGrp="1"/>
          </p:cNvGraphicFramePr>
          <p:nvPr>
            <p:extLst>
              <p:ext uri="{D42A27DB-BD31-4B8C-83A1-F6EECF244321}">
                <p14:modId xmlns:p14="http://schemas.microsoft.com/office/powerpoint/2010/main" val="899321796"/>
              </p:ext>
            </p:extLst>
          </p:nvPr>
        </p:nvGraphicFramePr>
        <p:xfrm>
          <a:off x="323528" y="116632"/>
          <a:ext cx="8496300" cy="6640198"/>
        </p:xfrm>
        <a:graphic>
          <a:graphicData uri="http://schemas.openxmlformats.org/drawingml/2006/table">
            <a:tbl>
              <a:tblPr/>
              <a:tblGrid>
                <a:gridCol w="2087910"/>
                <a:gridCol w="2504728"/>
                <a:gridCol w="2154237"/>
                <a:gridCol w="1749425"/>
              </a:tblGrid>
              <a:tr h="1174748">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8000"/>
                          </a:solidFill>
                          <a:effectLst/>
                          <a:latin typeface="Times New Roman" pitchFamily="18" charset="0"/>
                          <a:cs typeface="Times New Roman" pitchFamily="18" charset="0"/>
                        </a:rPr>
                        <a:t>Types of Distillates</a:t>
                      </a:r>
                      <a:endParaRPr kumimoji="0" lang="ar-EG" sz="2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8000"/>
                          </a:solidFill>
                          <a:effectLst/>
                          <a:latin typeface="Times New Roman" pitchFamily="18" charset="0"/>
                          <a:cs typeface="Times New Roman" pitchFamily="18" charset="0"/>
                        </a:rPr>
                        <a:t>Average Range of Carbon Atoms</a:t>
                      </a:r>
                      <a:endParaRPr kumimoji="0" lang="ar-EG" sz="2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8000"/>
                          </a:solidFill>
                          <a:effectLst/>
                          <a:latin typeface="Times New Roman" pitchFamily="18" charset="0"/>
                          <a:cs typeface="Times New Roman" pitchFamily="18" charset="0"/>
                        </a:rPr>
                        <a:t>Boiling Point Range</a:t>
                      </a:r>
                      <a:endParaRPr kumimoji="0" lang="ar-EG" sz="2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8000"/>
                          </a:solidFill>
                          <a:effectLst/>
                          <a:latin typeface="Times New Roman" pitchFamily="18" charset="0"/>
                          <a:cs typeface="Times New Roman" pitchFamily="18" charset="0"/>
                        </a:rPr>
                        <a:t>Distillates</a:t>
                      </a:r>
                      <a:endParaRPr kumimoji="0" lang="ar-EG" sz="2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1663">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808000"/>
                          </a:solidFill>
                          <a:effectLst/>
                          <a:latin typeface="Times New Roman" pitchFamily="18" charset="0"/>
                          <a:cs typeface="Times New Roman" pitchFamily="18" charset="0"/>
                        </a:rPr>
                        <a:t>Gases</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Gases</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Times New Roman" pitchFamily="18" charset="0"/>
                          <a:cs typeface="Times New Roman" pitchFamily="18" charset="0"/>
                        </a:rPr>
                        <a:t>Gases</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4838">
                <a:tc rowSpan="5">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EG" sz="2400" b="1" i="0" u="none" strike="noStrike" cap="none" normalizeH="0" baseline="0" dirty="0" smtClean="0">
                        <a:ln>
                          <a:noFill/>
                        </a:ln>
                        <a:solidFill>
                          <a:srgbClr val="808000"/>
                        </a:solidFill>
                        <a:effectLst/>
                        <a:latin typeface="Times New Roman" pitchFamily="18" charset="0"/>
                        <a:cs typeface="Times New Roman" pitchFamily="18" charset="0"/>
                      </a:endParaRPr>
                    </a:p>
                    <a:p>
                      <a:pPr marL="0" marR="0" lvl="0" indent="0" algn="ctr" defTabSz="914400" rtl="1" eaLnBrk="1" fontAlgn="base" latinLnBrk="0" hangingPunct="1">
                        <a:lnSpc>
                          <a:spcPct val="100000"/>
                        </a:lnSpc>
                        <a:spcBef>
                          <a:spcPct val="0"/>
                        </a:spcBef>
                        <a:spcAft>
                          <a:spcPct val="0"/>
                        </a:spcAft>
                        <a:buClrTx/>
                        <a:buSzTx/>
                        <a:buFontTx/>
                        <a:buNone/>
                        <a:tabLst/>
                      </a:pPr>
                      <a:endParaRPr kumimoji="0" lang="ar-EG" sz="2400" b="1" i="0" u="none" strike="noStrike" cap="none" normalizeH="0" baseline="0" dirty="0" smtClean="0">
                        <a:ln>
                          <a:noFill/>
                        </a:ln>
                        <a:solidFill>
                          <a:srgbClr val="808000"/>
                        </a:solidFill>
                        <a:effectLst/>
                        <a:latin typeface="Times New Roman" pitchFamily="18" charset="0"/>
                        <a:cs typeface="Times New Roman" pitchFamily="18" charset="0"/>
                      </a:endParaRPr>
                    </a:p>
                    <a:p>
                      <a:pPr marL="0" marR="0" lvl="0" indent="0" algn="ctr" defTabSz="914400" rtl="1" eaLnBrk="1" fontAlgn="base" latinLnBrk="0" hangingPunct="1">
                        <a:lnSpc>
                          <a:spcPct val="100000"/>
                        </a:lnSpc>
                        <a:spcBef>
                          <a:spcPct val="0"/>
                        </a:spcBef>
                        <a:spcAft>
                          <a:spcPct val="0"/>
                        </a:spcAft>
                        <a:buClrTx/>
                        <a:buSzTx/>
                        <a:buFontTx/>
                        <a:buNone/>
                        <a:tabLst/>
                      </a:pPr>
                      <a:endParaRPr kumimoji="0" lang="ar-EG" sz="2400" b="1" i="0" u="none" strike="noStrike" cap="none" normalizeH="0" baseline="0" dirty="0" smtClean="0">
                        <a:ln>
                          <a:noFill/>
                        </a:ln>
                        <a:solidFill>
                          <a:srgbClr val="808000"/>
                        </a:solidFill>
                        <a:effectLst/>
                        <a:latin typeface="Times New Roman" pitchFamily="18" charset="0"/>
                        <a:cs typeface="Times New Roman" pitchFamily="18" charset="0"/>
                      </a:endParaRPr>
                    </a:p>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808000"/>
                          </a:solidFill>
                          <a:effectLst/>
                          <a:latin typeface="Times New Roman" pitchFamily="18" charset="0"/>
                          <a:cs typeface="Times New Roman" pitchFamily="18" charset="0"/>
                        </a:rPr>
                        <a:t>Liquids</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5</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20-70</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Times New Roman" pitchFamily="18" charset="0"/>
                          <a:cs typeface="Times New Roman" pitchFamily="18" charset="0"/>
                        </a:rPr>
                        <a:t>Pet. Ether</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4838">
                <a:tc vMerge="1">
                  <a:txBody>
                    <a:bodyPr/>
                    <a:lstStyle/>
                    <a:p>
                      <a:pPr rtl="1"/>
                      <a:endParaRPr lang="ar-EG"/>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dirty="0" smtClean="0">
                          <a:ln>
                            <a:noFill/>
                          </a:ln>
                          <a:solidFill>
                            <a:schemeClr val="tx1"/>
                          </a:solidFill>
                          <a:effectLst/>
                          <a:latin typeface="Times New Roman" pitchFamily="18" charset="0"/>
                          <a:cs typeface="Times New Roman" pitchFamily="18" charset="0"/>
                        </a:rPr>
                        <a:t>4</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dirty="0" smtClean="0">
                          <a:ln>
                            <a:noFill/>
                          </a:ln>
                          <a:solidFill>
                            <a:schemeClr val="tx1"/>
                          </a:solidFill>
                          <a:effectLst/>
                          <a:latin typeface="Times New Roman" pitchFamily="18" charset="0"/>
                          <a:cs typeface="Times New Roman" pitchFamily="18" charset="0"/>
                        </a:rPr>
                        <a:t>12</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45-200</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Times New Roman" pitchFamily="18" charset="0"/>
                          <a:cs typeface="Times New Roman" pitchFamily="18" charset="0"/>
                        </a:rPr>
                        <a:t>Gasoline</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4838">
                <a:tc vMerge="1">
                  <a:txBody>
                    <a:bodyPr/>
                    <a:lstStyle/>
                    <a:p>
                      <a:pPr rtl="1"/>
                      <a:endParaRPr lang="ar-EG"/>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8</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15</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150-250</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Times New Roman" pitchFamily="18" charset="0"/>
                          <a:cs typeface="Times New Roman" pitchFamily="18" charset="0"/>
                        </a:rPr>
                        <a:t>Kerosene</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1663">
                <a:tc vMerge="1">
                  <a:txBody>
                    <a:bodyPr/>
                    <a:lstStyle/>
                    <a:p>
                      <a:pPr rtl="1"/>
                      <a:endParaRPr lang="ar-EG"/>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12</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18</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200-350</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Times New Roman" pitchFamily="18" charset="0"/>
                          <a:cs typeface="Times New Roman" pitchFamily="18" charset="0"/>
                        </a:rPr>
                        <a:t>Solar</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4838">
                <a:tc vMerge="1">
                  <a:txBody>
                    <a:bodyPr/>
                    <a:lstStyle/>
                    <a:p>
                      <a:pPr rtl="1"/>
                      <a:endParaRPr lang="ar-EG"/>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15</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32</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220-400</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Times New Roman" pitchFamily="18" charset="0"/>
                          <a:cs typeface="Times New Roman" pitchFamily="18" charset="0"/>
                        </a:rPr>
                        <a:t>Diesel</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4838">
                <a:tc row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EG" sz="2400" b="1" i="0" u="none" strike="noStrike" cap="none" normalizeH="0" baseline="0" dirty="0" smtClean="0">
                        <a:ln>
                          <a:noFill/>
                        </a:ln>
                        <a:solidFill>
                          <a:srgbClr val="808000"/>
                        </a:solidFill>
                        <a:effectLst/>
                        <a:latin typeface="Times New Roman" pitchFamily="18" charset="0"/>
                        <a:cs typeface="Times New Roman" pitchFamily="18" charset="0"/>
                      </a:endParaRPr>
                    </a:p>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808000"/>
                          </a:solidFill>
                          <a:effectLst/>
                          <a:latin typeface="Times New Roman" pitchFamily="18" charset="0"/>
                          <a:cs typeface="Times New Roman" pitchFamily="18" charset="0"/>
                        </a:rPr>
                        <a:t>Fuel Oil</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16</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22</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400</a:t>
                      </a:r>
                      <a:r>
                        <a:rPr kumimoji="0" lang="ar-EG" sz="2400" b="1" i="0" u="none" strike="noStrike" cap="none" normalizeH="0" baseline="0" dirty="0" smtClean="0">
                          <a:ln>
                            <a:noFill/>
                          </a:ln>
                          <a:solidFill>
                            <a:schemeClr val="tx1"/>
                          </a:solidFill>
                          <a:effectLst/>
                          <a:latin typeface="Times New Roman" pitchFamily="18" charset="0"/>
                          <a:cs typeface="Times New Roman" pitchFamily="18" charset="0"/>
                        </a:rPr>
                        <a:t>&lt;</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Times New Roman" pitchFamily="18" charset="0"/>
                          <a:cs typeface="Times New Roman" pitchFamily="18" charset="0"/>
                        </a:rPr>
                        <a:t>Heavy Diesel</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9138">
                <a:tc vMerge="1">
                  <a:txBody>
                    <a:bodyPr/>
                    <a:lstStyle/>
                    <a:p>
                      <a:pPr rtl="1"/>
                      <a:endParaRPr lang="ar-EG"/>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18</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t>
                      </a:r>
                      <a:r>
                        <a:rPr kumimoji="0" lang="en-US" sz="2400" b="1" i="0" u="none" strike="noStrike" cap="none" normalizeH="0" baseline="-30000" smtClean="0">
                          <a:ln>
                            <a:noFill/>
                          </a:ln>
                          <a:solidFill>
                            <a:schemeClr val="tx1"/>
                          </a:solidFill>
                          <a:effectLst/>
                          <a:latin typeface="Times New Roman" pitchFamily="18" charset="0"/>
                          <a:cs typeface="Times New Roman" pitchFamily="18" charset="0"/>
                        </a:rPr>
                        <a:t>24</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Solids</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Times New Roman" pitchFamily="18" charset="0"/>
                          <a:cs typeface="Times New Roman" pitchFamily="18" charset="0"/>
                        </a:rPr>
                        <a:t>Wax Distillates</a:t>
                      </a:r>
                      <a:endParaRPr kumimoji="0" lang="ar-EG"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112819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0"/>
            <a:ext cx="8712968" cy="6986528"/>
          </a:xfrm>
          <a:prstGeom prst="rect">
            <a:avLst/>
          </a:prstGeom>
        </p:spPr>
        <p:txBody>
          <a:bodyPr wrap="square">
            <a:spAutoFit/>
          </a:bodyPr>
          <a:lstStyle/>
          <a:p>
            <a:pPr algn="l" rtl="0"/>
            <a:r>
              <a:rPr lang="en-US" sz="2800" b="1" u="sng" dirty="0">
                <a:solidFill>
                  <a:srgbClr val="C00000"/>
                </a:solidFill>
                <a:effectLst>
                  <a:outerShdw blurRad="38100" dist="38100" dir="2700000" algn="tl">
                    <a:srgbClr val="000000">
                      <a:alpha val="43137"/>
                    </a:srgbClr>
                  </a:outerShdw>
                </a:effectLst>
              </a:rPr>
              <a:t>Methods of obtaining motor fuel (gasoline):</a:t>
            </a:r>
          </a:p>
          <a:p>
            <a:pPr algn="just" rtl="0"/>
            <a:r>
              <a:rPr lang="en-US" sz="2800" dirty="0"/>
              <a:t>1 - </a:t>
            </a:r>
            <a:r>
              <a:rPr lang="en-US" sz="2800" b="1" dirty="0" smtClean="0">
                <a:solidFill>
                  <a:srgbClr val="002060"/>
                </a:solidFill>
              </a:rPr>
              <a:t>Distillation </a:t>
            </a:r>
            <a:r>
              <a:rPr lang="en-US" sz="2800" b="1" dirty="0">
                <a:solidFill>
                  <a:srgbClr val="002060"/>
                </a:solidFill>
              </a:rPr>
              <a:t>of crude </a:t>
            </a:r>
            <a:r>
              <a:rPr lang="en-US" sz="2800" b="1" dirty="0" smtClean="0">
                <a:solidFill>
                  <a:srgbClr val="002060"/>
                </a:solidFill>
              </a:rPr>
              <a:t>oil</a:t>
            </a:r>
            <a:r>
              <a:rPr lang="en-US" sz="2800" dirty="0" smtClean="0">
                <a:solidFill>
                  <a:srgbClr val="002060"/>
                </a:solidFill>
              </a:rPr>
              <a:t>.</a:t>
            </a:r>
            <a:endParaRPr lang="en-US" sz="2800" dirty="0">
              <a:solidFill>
                <a:srgbClr val="002060"/>
              </a:solidFill>
            </a:endParaRPr>
          </a:p>
          <a:p>
            <a:pPr algn="just" rtl="0"/>
            <a:r>
              <a:rPr lang="en-US" sz="2800" dirty="0">
                <a:solidFill>
                  <a:srgbClr val="002060"/>
                </a:solidFill>
              </a:rPr>
              <a:t>2- </a:t>
            </a:r>
            <a:r>
              <a:rPr lang="en-US" sz="2800" b="1" dirty="0">
                <a:solidFill>
                  <a:srgbClr val="002060"/>
                </a:solidFill>
              </a:rPr>
              <a:t>Thermal cracking of heavy distillates</a:t>
            </a:r>
            <a:r>
              <a:rPr lang="en-US" sz="2800" dirty="0">
                <a:solidFill>
                  <a:srgbClr val="002060"/>
                </a:solidFill>
              </a:rPr>
              <a:t>: The gasoline produced by this process contains olefin compounds that need hydrogenation process to saturate the </a:t>
            </a:r>
            <a:r>
              <a:rPr lang="en-US" sz="2800" dirty="0" smtClean="0">
                <a:solidFill>
                  <a:srgbClr val="002060"/>
                </a:solidFill>
              </a:rPr>
              <a:t>unsaturated </a:t>
            </a:r>
            <a:r>
              <a:rPr lang="en-US" sz="2800" dirty="0">
                <a:solidFill>
                  <a:srgbClr val="002060"/>
                </a:solidFill>
              </a:rPr>
              <a:t>bonds and remove sulfur and nitrogen compounds.</a:t>
            </a:r>
          </a:p>
          <a:p>
            <a:pPr algn="just" rtl="0"/>
            <a:r>
              <a:rPr lang="en-US" sz="2800" dirty="0">
                <a:solidFill>
                  <a:srgbClr val="002060"/>
                </a:solidFill>
              </a:rPr>
              <a:t>3 - </a:t>
            </a:r>
            <a:r>
              <a:rPr lang="en-US" sz="2800" b="1" dirty="0">
                <a:solidFill>
                  <a:srgbClr val="002060"/>
                </a:solidFill>
              </a:rPr>
              <a:t>Re-distillation distillers heavier than gasoline</a:t>
            </a:r>
            <a:r>
              <a:rPr lang="en-US" sz="2800" dirty="0">
                <a:solidFill>
                  <a:srgbClr val="002060"/>
                </a:solidFill>
              </a:rPr>
              <a:t>: This is in the presence of a catalyst at temperatures and high pressures.</a:t>
            </a:r>
          </a:p>
          <a:p>
            <a:pPr algn="just" rtl="0"/>
            <a:r>
              <a:rPr lang="en-US" sz="2800" dirty="0">
                <a:solidFill>
                  <a:srgbClr val="002060"/>
                </a:solidFill>
              </a:rPr>
              <a:t>4. </a:t>
            </a:r>
            <a:r>
              <a:rPr lang="en-US" sz="2800" b="1" dirty="0">
                <a:solidFill>
                  <a:srgbClr val="002060"/>
                </a:solidFill>
              </a:rPr>
              <a:t>Gasoline </a:t>
            </a:r>
            <a:r>
              <a:rPr lang="en-US" sz="2800" b="1" dirty="0" smtClean="0">
                <a:solidFill>
                  <a:srgbClr val="002060"/>
                </a:solidFill>
              </a:rPr>
              <a:t>remodeling (restructuring)</a:t>
            </a:r>
            <a:r>
              <a:rPr lang="en-US" sz="2800" dirty="0" smtClean="0">
                <a:solidFill>
                  <a:srgbClr val="002060"/>
                </a:solidFill>
              </a:rPr>
              <a:t>: This process was carried out with compounds </a:t>
            </a:r>
            <a:r>
              <a:rPr lang="en-US" sz="2800" dirty="0">
                <a:solidFill>
                  <a:srgbClr val="002060"/>
                </a:solidFill>
              </a:rPr>
              <a:t>containing 5-6 carbon atoms. </a:t>
            </a:r>
            <a:r>
              <a:rPr lang="en-US" sz="2800" dirty="0" smtClean="0">
                <a:solidFill>
                  <a:srgbClr val="002060"/>
                </a:solidFill>
              </a:rPr>
              <a:t>Compounds </a:t>
            </a:r>
            <a:r>
              <a:rPr lang="en-US" sz="2800" dirty="0">
                <a:solidFill>
                  <a:srgbClr val="002060"/>
                </a:solidFill>
              </a:rPr>
              <a:t>with straight chains with low octane numbers are transformed into branched chains compounds </a:t>
            </a:r>
            <a:r>
              <a:rPr lang="en-US" sz="2800" dirty="0" smtClean="0">
                <a:solidFill>
                  <a:srgbClr val="002060"/>
                </a:solidFill>
              </a:rPr>
              <a:t>with higher </a:t>
            </a:r>
            <a:r>
              <a:rPr lang="en-US" sz="2800" dirty="0">
                <a:solidFill>
                  <a:srgbClr val="002060"/>
                </a:solidFill>
              </a:rPr>
              <a:t>octane </a:t>
            </a:r>
            <a:r>
              <a:rPr lang="en-US" sz="2800" dirty="0" smtClean="0">
                <a:solidFill>
                  <a:srgbClr val="002060"/>
                </a:solidFill>
              </a:rPr>
              <a:t>numbers </a:t>
            </a:r>
            <a:r>
              <a:rPr lang="en-US" sz="2800" dirty="0">
                <a:solidFill>
                  <a:srgbClr val="002060"/>
                </a:solidFill>
              </a:rPr>
              <a:t>with a lower boiling point and </a:t>
            </a:r>
            <a:r>
              <a:rPr lang="en-US" sz="2800" dirty="0" smtClean="0">
                <a:solidFill>
                  <a:srgbClr val="002060"/>
                </a:solidFill>
              </a:rPr>
              <a:t>by using </a:t>
            </a:r>
            <a:r>
              <a:rPr lang="en-US" sz="2800" dirty="0">
                <a:solidFill>
                  <a:srgbClr val="002060"/>
                </a:solidFill>
              </a:rPr>
              <a:t>oxidizing </a:t>
            </a:r>
            <a:r>
              <a:rPr lang="en-US" sz="2800" dirty="0" smtClean="0">
                <a:solidFill>
                  <a:srgbClr val="002060"/>
                </a:solidFill>
              </a:rPr>
              <a:t>agents </a:t>
            </a:r>
            <a:r>
              <a:rPr lang="en-US" sz="2800" dirty="0">
                <a:solidFill>
                  <a:srgbClr val="002060"/>
                </a:solidFill>
              </a:rPr>
              <a:t>such as platinum or nickel on ammonia .</a:t>
            </a:r>
            <a:endParaRPr lang="ar-EG" sz="2800" dirty="0">
              <a:solidFill>
                <a:srgbClr val="002060"/>
              </a:solidFill>
            </a:endParaRPr>
          </a:p>
        </p:txBody>
      </p:sp>
    </p:spTree>
    <p:extLst>
      <p:ext uri="{BB962C8B-B14F-4D97-AF65-F5344CB8AC3E}">
        <p14:creationId xmlns:p14="http://schemas.microsoft.com/office/powerpoint/2010/main" val="3813368880"/>
      </p:ext>
    </p:extLst>
  </p:cSld>
  <p:clrMapOvr>
    <a:masterClrMapping/>
  </p:clrMapOvr>
  <p:transition spd="slow">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9416" name="Object 8"/>
          <p:cNvGraphicFramePr>
            <a:graphicFrameLocks noGrp="1" noChangeAspect="1"/>
          </p:cNvGraphicFramePr>
          <p:nvPr>
            <p:ph/>
          </p:nvPr>
        </p:nvGraphicFramePr>
        <p:xfrm>
          <a:off x="395288" y="1265238"/>
          <a:ext cx="8424862" cy="4108450"/>
        </p:xfrm>
        <a:graphic>
          <a:graphicData uri="http://schemas.openxmlformats.org/presentationml/2006/ole">
            <mc:AlternateContent xmlns:mc="http://schemas.openxmlformats.org/markup-compatibility/2006">
              <mc:Choice xmlns:v="urn:schemas-microsoft-com:vml" Requires="v">
                <p:oleObj spid="_x0000_s16502" name="CS ChemDraw Drawing" r:id="rId3" imgW="5606491" imgH="2511857" progId="ChemDraw.Document.6.0">
                  <p:embed/>
                </p:oleObj>
              </mc:Choice>
              <mc:Fallback>
                <p:oleObj name="CS ChemDraw Drawing" r:id="rId3" imgW="5606491" imgH="2511857"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65238"/>
                        <a:ext cx="8424862"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9418" name="Text Box 10"/>
          <p:cNvSpPr txBox="1">
            <a:spLocks noChangeArrowheads="1"/>
          </p:cNvSpPr>
          <p:nvPr/>
        </p:nvSpPr>
        <p:spPr bwMode="auto">
          <a:xfrm>
            <a:off x="3635375" y="404813"/>
            <a:ext cx="259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2400" b="1"/>
              <a:t>Isomerization</a:t>
            </a:r>
          </a:p>
        </p:txBody>
      </p:sp>
    </p:spTree>
    <p:extLst>
      <p:ext uri="{BB962C8B-B14F-4D97-AF65-F5344CB8AC3E}">
        <p14:creationId xmlns:p14="http://schemas.microsoft.com/office/powerpoint/2010/main" val="3650895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529418"/>
                                        </p:tgtEl>
                                        <p:attrNameLst>
                                          <p:attrName>style.visibility</p:attrName>
                                        </p:attrNameLst>
                                      </p:cBhvr>
                                      <p:to>
                                        <p:strVal val="visible"/>
                                      </p:to>
                                    </p:set>
                                    <p:anim calcmode="lin" valueType="num">
                                      <p:cBhvr additive="base">
                                        <p:cTn id="7" dur="500" fill="hold"/>
                                        <p:tgtEl>
                                          <p:spTgt spid="529418"/>
                                        </p:tgtEl>
                                        <p:attrNameLst>
                                          <p:attrName>ppt_x</p:attrName>
                                        </p:attrNameLst>
                                      </p:cBhvr>
                                      <p:tavLst>
                                        <p:tav tm="0">
                                          <p:val>
                                            <p:strVal val="#ppt_x"/>
                                          </p:val>
                                        </p:tav>
                                        <p:tav tm="100000">
                                          <p:val>
                                            <p:strVal val="#ppt_x"/>
                                          </p:val>
                                        </p:tav>
                                      </p:tavLst>
                                    </p:anim>
                                    <p:anim calcmode="lin" valueType="num">
                                      <p:cBhvr additive="base">
                                        <p:cTn id="8" dur="500" fill="hold"/>
                                        <p:tgtEl>
                                          <p:spTgt spid="529418"/>
                                        </p:tgtEl>
                                        <p:attrNameLst>
                                          <p:attrName>ppt_y</p:attrName>
                                        </p:attrNameLst>
                                      </p:cBhvr>
                                      <p:tavLst>
                                        <p:tav tm="0">
                                          <p:val>
                                            <p:strVal val="1+#ppt_h/2"/>
                                          </p:val>
                                        </p:tav>
                                        <p:tav tm="100000">
                                          <p:val>
                                            <p:strVal val="#ppt_y"/>
                                          </p:val>
                                        </p:tav>
                                      </p:tavLst>
                                    </p:anim>
                                  </p:childTnLst>
                                </p:cTn>
                              </p:par>
                              <p:par>
                                <p:cTn id="9" presetID="20" presetClass="entr" presetSubtype="0" fill="hold" nodeType="withEffect">
                                  <p:stCondLst>
                                    <p:cond delay="0"/>
                                  </p:stCondLst>
                                  <p:childTnLst>
                                    <p:set>
                                      <p:cBhvr>
                                        <p:cTn id="10" dur="1" fill="hold">
                                          <p:stCondLst>
                                            <p:cond delay="0"/>
                                          </p:stCondLst>
                                        </p:cTn>
                                        <p:tgtEl>
                                          <p:spTgt spid="529416"/>
                                        </p:tgtEl>
                                        <p:attrNameLst>
                                          <p:attrName>style.visibility</p:attrName>
                                        </p:attrNameLst>
                                      </p:cBhvr>
                                      <p:to>
                                        <p:strVal val="visible"/>
                                      </p:to>
                                    </p:set>
                                    <p:animEffect transition="in" filter="wedge">
                                      <p:cBhvr>
                                        <p:cTn id="11" dur="1000"/>
                                        <p:tgtEl>
                                          <p:spTgt spid="529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43" name="Text Box 19"/>
          <p:cNvSpPr txBox="1">
            <a:spLocks noChangeArrowheads="1"/>
          </p:cNvSpPr>
          <p:nvPr/>
        </p:nvSpPr>
        <p:spPr bwMode="auto">
          <a:xfrm>
            <a:off x="215900" y="188913"/>
            <a:ext cx="882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spcBef>
                <a:spcPct val="50000"/>
              </a:spcBef>
              <a:buFontTx/>
              <a:buNone/>
            </a:pPr>
            <a:r>
              <a:rPr lang="ar-EG" altLang="ar-EG" sz="2800" b="1" dirty="0"/>
              <a:t>5- </a:t>
            </a:r>
            <a:r>
              <a:rPr lang="ar-EG" altLang="ar-EG" sz="2800" b="1" u="sng" dirty="0"/>
              <a:t>عملية البلمرة</a:t>
            </a:r>
            <a:r>
              <a:rPr lang="ar-EG" altLang="ar-EG" sz="2800" b="1" dirty="0"/>
              <a:t>.</a:t>
            </a:r>
            <a:endParaRPr lang="en-US" altLang="ar-EG" sz="2800" b="1" dirty="0">
              <a:solidFill>
                <a:srgbClr val="CC0000"/>
              </a:solidFill>
            </a:endParaRPr>
          </a:p>
        </p:txBody>
      </p:sp>
      <p:graphicFrame>
        <p:nvGraphicFramePr>
          <p:cNvPr id="385044" name="Object 20"/>
          <p:cNvGraphicFramePr>
            <a:graphicFrameLocks noGrp="1" noChangeAspect="1"/>
          </p:cNvGraphicFramePr>
          <p:nvPr>
            <p:ph/>
          </p:nvPr>
        </p:nvGraphicFramePr>
        <p:xfrm>
          <a:off x="611188" y="1341438"/>
          <a:ext cx="8064500" cy="4284662"/>
        </p:xfrm>
        <a:graphic>
          <a:graphicData uri="http://schemas.openxmlformats.org/presentationml/2006/ole">
            <mc:AlternateContent xmlns:mc="http://schemas.openxmlformats.org/markup-compatibility/2006">
              <mc:Choice xmlns:v="urn:schemas-microsoft-com:vml" Requires="v">
                <p:oleObj spid="_x0000_s17526" name="CS ChemDraw Drawing" r:id="rId3" imgW="5349240" imgH="2629814" progId="ChemDraw.Document.6.0">
                  <p:embed/>
                </p:oleObj>
              </mc:Choice>
              <mc:Fallback>
                <p:oleObj name="CS ChemDraw Drawing" r:id="rId3" imgW="5349240" imgH="2629814"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341438"/>
                        <a:ext cx="8064500" cy="428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99684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5043"/>
                                        </p:tgtEl>
                                        <p:attrNameLst>
                                          <p:attrName>style.visibility</p:attrName>
                                        </p:attrNameLst>
                                      </p:cBhvr>
                                      <p:to>
                                        <p:strVal val="visible"/>
                                      </p:to>
                                    </p:set>
                                    <p:anim calcmode="lin" valueType="num">
                                      <p:cBhvr additive="base">
                                        <p:cTn id="7" dur="500" fill="hold"/>
                                        <p:tgtEl>
                                          <p:spTgt spid="385043"/>
                                        </p:tgtEl>
                                        <p:attrNameLst>
                                          <p:attrName>ppt_x</p:attrName>
                                        </p:attrNameLst>
                                      </p:cBhvr>
                                      <p:tavLst>
                                        <p:tav tm="0">
                                          <p:val>
                                            <p:strVal val="#ppt_x"/>
                                          </p:val>
                                        </p:tav>
                                        <p:tav tm="100000">
                                          <p:val>
                                            <p:strVal val="#ppt_x"/>
                                          </p:val>
                                        </p:tav>
                                      </p:tavLst>
                                    </p:anim>
                                    <p:anim calcmode="lin" valueType="num">
                                      <p:cBhvr additive="base">
                                        <p:cTn id="8" dur="500" fill="hold"/>
                                        <p:tgtEl>
                                          <p:spTgt spid="38504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85044"/>
                                        </p:tgtEl>
                                        <p:attrNameLst>
                                          <p:attrName>style.visibility</p:attrName>
                                        </p:attrNameLst>
                                      </p:cBhvr>
                                      <p:to>
                                        <p:strVal val="visible"/>
                                      </p:to>
                                    </p:set>
                                    <p:anim calcmode="lin" valueType="num">
                                      <p:cBhvr additive="base">
                                        <p:cTn id="11" dur="500" fill="hold"/>
                                        <p:tgtEl>
                                          <p:spTgt spid="385044"/>
                                        </p:tgtEl>
                                        <p:attrNameLst>
                                          <p:attrName>ppt_x</p:attrName>
                                        </p:attrNameLst>
                                      </p:cBhvr>
                                      <p:tavLst>
                                        <p:tav tm="0">
                                          <p:val>
                                            <p:strVal val="#ppt_x"/>
                                          </p:val>
                                        </p:tav>
                                        <p:tav tm="100000">
                                          <p:val>
                                            <p:strVal val="#ppt_x"/>
                                          </p:val>
                                        </p:tav>
                                      </p:tavLst>
                                    </p:anim>
                                    <p:anim calcmode="lin" valueType="num">
                                      <p:cBhvr additive="base">
                                        <p:cTn id="12" dur="500" fill="hold"/>
                                        <p:tgtEl>
                                          <p:spTgt spid="3850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0" name="Text Box 30"/>
          <p:cNvSpPr txBox="1">
            <a:spLocks noChangeArrowheads="1"/>
          </p:cNvSpPr>
          <p:nvPr/>
        </p:nvSpPr>
        <p:spPr bwMode="auto">
          <a:xfrm>
            <a:off x="215900" y="188913"/>
            <a:ext cx="882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spcBef>
                <a:spcPct val="50000"/>
              </a:spcBef>
              <a:buFontTx/>
              <a:buNone/>
            </a:pPr>
            <a:r>
              <a:rPr lang="ar-EG" altLang="ar-EG" sz="2800" b="1"/>
              <a:t>6- </a:t>
            </a:r>
            <a:r>
              <a:rPr lang="ar-EG" altLang="ar-EG" sz="2800" b="1" u="sng"/>
              <a:t>الألكلة</a:t>
            </a:r>
            <a:r>
              <a:rPr lang="ar-EG" altLang="ar-EG" sz="2800" b="1"/>
              <a:t>.</a:t>
            </a:r>
            <a:endParaRPr lang="en-US" altLang="ar-EG" sz="2800" b="1">
              <a:solidFill>
                <a:srgbClr val="CC0000"/>
              </a:solidFill>
            </a:endParaRPr>
          </a:p>
        </p:txBody>
      </p:sp>
      <p:graphicFrame>
        <p:nvGraphicFramePr>
          <p:cNvPr id="389154" name="Object 34"/>
          <p:cNvGraphicFramePr>
            <a:graphicFrameLocks noGrp="1" noChangeAspect="1"/>
          </p:cNvGraphicFramePr>
          <p:nvPr>
            <p:ph/>
          </p:nvPr>
        </p:nvGraphicFramePr>
        <p:xfrm>
          <a:off x="323850" y="1341438"/>
          <a:ext cx="8496300" cy="4713287"/>
        </p:xfrm>
        <a:graphic>
          <a:graphicData uri="http://schemas.openxmlformats.org/presentationml/2006/ole">
            <mc:AlternateContent xmlns:mc="http://schemas.openxmlformats.org/markup-compatibility/2006">
              <mc:Choice xmlns:v="urn:schemas-microsoft-com:vml" Requires="v">
                <p:oleObj spid="_x0000_s18550" name="CS ChemDraw Drawing" r:id="rId3" imgW="5121250" imgH="2841346" progId="ChemDraw.Document.6.0">
                  <p:embed/>
                </p:oleObj>
              </mc:Choice>
              <mc:Fallback>
                <p:oleObj name="CS ChemDraw Drawing" r:id="rId3" imgW="5121250" imgH="2841346"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41438"/>
                        <a:ext cx="8496300" cy="471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24457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89150"/>
                                        </p:tgtEl>
                                        <p:attrNameLst>
                                          <p:attrName>style.visibility</p:attrName>
                                        </p:attrNameLst>
                                      </p:cBhvr>
                                      <p:to>
                                        <p:strVal val="visible"/>
                                      </p:to>
                                    </p:set>
                                    <p:anim calcmode="lin" valueType="num">
                                      <p:cBhvr additive="base">
                                        <p:cTn id="7" dur="500" fill="hold"/>
                                        <p:tgtEl>
                                          <p:spTgt spid="389150"/>
                                        </p:tgtEl>
                                        <p:attrNameLst>
                                          <p:attrName>ppt_x</p:attrName>
                                        </p:attrNameLst>
                                      </p:cBhvr>
                                      <p:tavLst>
                                        <p:tav tm="0">
                                          <p:val>
                                            <p:strVal val="#ppt_x"/>
                                          </p:val>
                                        </p:tav>
                                        <p:tav tm="100000">
                                          <p:val>
                                            <p:strVal val="#ppt_x"/>
                                          </p:val>
                                        </p:tav>
                                      </p:tavLst>
                                    </p:anim>
                                    <p:anim calcmode="lin" valueType="num">
                                      <p:cBhvr additive="base">
                                        <p:cTn id="8" dur="500" fill="hold"/>
                                        <p:tgtEl>
                                          <p:spTgt spid="38915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54"/>
                                        </p:tgtEl>
                                        <p:attrNameLst>
                                          <p:attrName>style.visibility</p:attrName>
                                        </p:attrNameLst>
                                      </p:cBhvr>
                                      <p:to>
                                        <p:strVal val="visible"/>
                                      </p:to>
                                    </p:set>
                                    <p:anim calcmode="lin" valueType="num">
                                      <p:cBhvr additive="base">
                                        <p:cTn id="11" dur="500" fill="hold"/>
                                        <p:tgtEl>
                                          <p:spTgt spid="389154"/>
                                        </p:tgtEl>
                                        <p:attrNameLst>
                                          <p:attrName>ppt_x</p:attrName>
                                        </p:attrNameLst>
                                      </p:cBhvr>
                                      <p:tavLst>
                                        <p:tav tm="0">
                                          <p:val>
                                            <p:strVal val="#ppt_x"/>
                                          </p:val>
                                        </p:tav>
                                        <p:tav tm="100000">
                                          <p:val>
                                            <p:strVal val="#ppt_x"/>
                                          </p:val>
                                        </p:tav>
                                      </p:tavLst>
                                    </p:anim>
                                    <p:anim calcmode="lin" valueType="num">
                                      <p:cBhvr additive="base">
                                        <p:cTn id="12" dur="500" fill="hold"/>
                                        <p:tgtEl>
                                          <p:spTgt spid="389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0"/>
            <a:ext cx="8856984" cy="6494085"/>
          </a:xfrm>
          <a:prstGeom prst="rect">
            <a:avLst/>
          </a:prstGeom>
        </p:spPr>
        <p:txBody>
          <a:bodyPr wrap="square">
            <a:spAutoFit/>
          </a:bodyPr>
          <a:lstStyle/>
          <a:p>
            <a:pPr algn="just" rtl="0"/>
            <a:r>
              <a:rPr lang="en-US" sz="2600" b="1" u="sng" dirty="0">
                <a:effectLst>
                  <a:outerShdw blurRad="38100" dist="38100" dir="2700000" algn="tl">
                    <a:srgbClr val="000000">
                      <a:alpha val="43137"/>
                    </a:srgbClr>
                  </a:outerShdw>
                </a:effectLst>
              </a:rPr>
              <a:t>Dumping property</a:t>
            </a:r>
          </a:p>
          <a:p>
            <a:pPr algn="just" rtl="0"/>
            <a:r>
              <a:rPr lang="en-US" sz="2600" dirty="0"/>
              <a:t>When a mixture of fuel and air is pushed under piston </a:t>
            </a:r>
            <a:r>
              <a:rPr lang="ar-EG" sz="2600" dirty="0" smtClean="0"/>
              <a:t> مكبس</a:t>
            </a:r>
            <a:r>
              <a:rPr lang="en-US" sz="2600" dirty="0" smtClean="0"/>
              <a:t>pressure </a:t>
            </a:r>
            <a:r>
              <a:rPr lang="en-US" sz="2600" dirty="0"/>
              <a:t>inside the engine cylinder, the mixture temperature increases with increasing pressure.</a:t>
            </a:r>
          </a:p>
          <a:p>
            <a:pPr algn="just" rtl="0"/>
            <a:r>
              <a:rPr lang="en-US" sz="2600" dirty="0"/>
              <a:t> If the fuel used consists of straight </a:t>
            </a:r>
            <a:r>
              <a:rPr lang="en-US" sz="2600" dirty="0" smtClean="0"/>
              <a:t>chains, </a:t>
            </a:r>
            <a:r>
              <a:rPr lang="en-US" sz="2600" dirty="0"/>
              <a:t>it </a:t>
            </a:r>
            <a:r>
              <a:rPr lang="en-US" sz="2600" dirty="0" smtClean="0"/>
              <a:t>will ignite </a:t>
            </a:r>
            <a:r>
              <a:rPr lang="en-US" sz="2600" dirty="0"/>
              <a:t>before reaching the end of the cylinder.</a:t>
            </a:r>
          </a:p>
          <a:p>
            <a:pPr algn="just" rtl="0"/>
            <a:r>
              <a:rPr lang="en-US" sz="2600" dirty="0"/>
              <a:t>Early fuel ignition leads to a total loss of energy resulting from combustion of fuel and the </a:t>
            </a:r>
            <a:r>
              <a:rPr lang="en-US" sz="2600" dirty="0" smtClean="0"/>
              <a:t>characteristic sound appears (</a:t>
            </a:r>
            <a:r>
              <a:rPr lang="en-US" sz="2600" dirty="0"/>
              <a:t>a voice that resembles the sound of roads on metals</a:t>
            </a:r>
            <a:r>
              <a:rPr lang="en-US" sz="2600" dirty="0" smtClean="0"/>
              <a:t>).</a:t>
            </a:r>
            <a:endParaRPr lang="en-US" sz="2600" dirty="0"/>
          </a:p>
          <a:p>
            <a:pPr algn="just" rtl="0"/>
            <a:r>
              <a:rPr lang="en-US" sz="2600" dirty="0"/>
              <a:t>Increasing the noise means increasing fuel consumption (because it expresses a loss of energy).</a:t>
            </a:r>
          </a:p>
          <a:p>
            <a:pPr algn="just" rtl="0"/>
            <a:r>
              <a:rPr lang="en-US" sz="2600" dirty="0"/>
              <a:t>The composition of the fraction in the liquid fuel plays an important role in its response to the knock feature. The more straight the carbon chains are, the higher the </a:t>
            </a:r>
            <a:r>
              <a:rPr lang="en-US" sz="2600" b="1" u="sng" dirty="0" smtClean="0">
                <a:effectLst>
                  <a:outerShdw blurRad="38100" dist="38100" dir="2700000" algn="tl">
                    <a:srgbClr val="000000">
                      <a:alpha val="43137"/>
                    </a:srgbClr>
                  </a:outerShdw>
                </a:effectLst>
              </a:rPr>
              <a:t>dumping property </a:t>
            </a:r>
            <a:r>
              <a:rPr lang="en-US" sz="2600" dirty="0" smtClean="0"/>
              <a:t>and </a:t>
            </a:r>
            <a:r>
              <a:rPr lang="en-US" sz="2600" dirty="0"/>
              <a:t>vice versa </a:t>
            </a:r>
            <a:r>
              <a:rPr lang="en-US" sz="2600" dirty="0" smtClean="0"/>
              <a:t>(this property decrease with the shorter and more branched chains).</a:t>
            </a:r>
            <a:endParaRPr lang="ar-EG" sz="2600" dirty="0"/>
          </a:p>
        </p:txBody>
      </p:sp>
    </p:spTree>
    <p:extLst>
      <p:ext uri="{BB962C8B-B14F-4D97-AF65-F5344CB8AC3E}">
        <p14:creationId xmlns:p14="http://schemas.microsoft.com/office/powerpoint/2010/main" val="3986440587"/>
      </p:ext>
    </p:extLst>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928992" cy="4832092"/>
          </a:xfrm>
          <a:prstGeom prst="rect">
            <a:avLst/>
          </a:prstGeom>
        </p:spPr>
        <p:txBody>
          <a:bodyPr wrap="square">
            <a:spAutoFit/>
          </a:bodyPr>
          <a:lstStyle/>
          <a:p>
            <a:pPr marL="457200" indent="-457200" algn="just" rtl="0">
              <a:buFont typeface="Arial" panose="020B0604020202020204" pitchFamily="34" charset="0"/>
              <a:buChar char="•"/>
            </a:pPr>
            <a:r>
              <a:rPr lang="en-US" sz="2800" dirty="0"/>
              <a:t>It is less common in </a:t>
            </a:r>
            <a:r>
              <a:rPr lang="en-US" sz="2800" dirty="0" err="1" smtClean="0"/>
              <a:t>naphthenes</a:t>
            </a:r>
            <a:r>
              <a:rPr lang="en-US" sz="2800" dirty="0" smtClean="0"/>
              <a:t> (cyclic </a:t>
            </a:r>
            <a:r>
              <a:rPr lang="en-US" sz="2800" dirty="0" err="1" smtClean="0"/>
              <a:t>parraffins</a:t>
            </a:r>
            <a:r>
              <a:rPr lang="en-US" sz="2800" dirty="0" smtClean="0"/>
              <a:t>) </a:t>
            </a:r>
            <a:r>
              <a:rPr lang="en-US" sz="2800" dirty="0"/>
              <a:t>than in normal </a:t>
            </a:r>
            <a:r>
              <a:rPr lang="en-US" sz="2800" dirty="0" err="1"/>
              <a:t>paraffins</a:t>
            </a:r>
            <a:r>
              <a:rPr lang="en-US" sz="2800" dirty="0"/>
              <a:t>. This is why </a:t>
            </a:r>
            <a:r>
              <a:rPr lang="en-US" sz="2800" dirty="0" smtClean="0"/>
              <a:t>benzene </a:t>
            </a:r>
            <a:r>
              <a:rPr lang="en-US" sz="2800" dirty="0"/>
              <a:t>is added </a:t>
            </a:r>
            <a:r>
              <a:rPr lang="en-US" sz="2800" dirty="0" smtClean="0"/>
              <a:t>to gasoline </a:t>
            </a:r>
            <a:r>
              <a:rPr lang="en-US" sz="2800" dirty="0"/>
              <a:t>to reduce the </a:t>
            </a:r>
            <a:r>
              <a:rPr lang="en-US" sz="2800" dirty="0" smtClean="0"/>
              <a:t>knock character.</a:t>
            </a:r>
            <a:endParaRPr lang="en-US" sz="2800" dirty="0"/>
          </a:p>
          <a:p>
            <a:pPr marL="457200" indent="-457200" algn="l" rtl="0">
              <a:buFont typeface="Arial" panose="020B0604020202020204" pitchFamily="34" charset="0"/>
              <a:buChar char="•"/>
            </a:pPr>
            <a:r>
              <a:rPr lang="en-US" sz="2800" dirty="0" smtClean="0"/>
              <a:t>Adding of some </a:t>
            </a:r>
            <a:r>
              <a:rPr lang="en-US" sz="2800" dirty="0"/>
              <a:t>organic compounds such as tetraethyl lead (</a:t>
            </a:r>
            <a:r>
              <a:rPr lang="en-US" sz="2800" dirty="0" err="1" smtClean="0"/>
              <a:t>Pb</a:t>
            </a:r>
            <a:r>
              <a:rPr lang="en-US" sz="2800" dirty="0" smtClean="0"/>
              <a:t>(C</a:t>
            </a:r>
            <a:r>
              <a:rPr lang="en-US" sz="2800" baseline="-25000" dirty="0" smtClean="0"/>
              <a:t>2</a:t>
            </a:r>
            <a:r>
              <a:rPr lang="en-US" sz="2800" dirty="0" smtClean="0"/>
              <a:t>H</a:t>
            </a:r>
            <a:r>
              <a:rPr lang="en-US" sz="2800" baseline="-25000" dirty="0" smtClean="0"/>
              <a:t>5</a:t>
            </a:r>
            <a:r>
              <a:rPr lang="en-US" sz="2800" dirty="0" smtClean="0"/>
              <a:t>)</a:t>
            </a:r>
            <a:r>
              <a:rPr lang="en-US" sz="2800" baseline="-25000" dirty="0" smtClean="0"/>
              <a:t>4</a:t>
            </a:r>
            <a:r>
              <a:rPr lang="en-US" sz="2800" dirty="0"/>
              <a:t>) to improve fuel properties and raise the octane number. </a:t>
            </a:r>
            <a:endParaRPr lang="en-US" sz="2800" dirty="0" smtClean="0"/>
          </a:p>
          <a:p>
            <a:pPr marL="457200" indent="-457200" algn="just" rtl="0">
              <a:buFont typeface="Arial" panose="020B0604020202020204" pitchFamily="34" charset="0"/>
              <a:buChar char="•"/>
            </a:pPr>
            <a:r>
              <a:rPr lang="en-US" sz="2800" dirty="0" smtClean="0"/>
              <a:t>However</a:t>
            </a:r>
            <a:r>
              <a:rPr lang="en-US" sz="2800" dirty="0"/>
              <a:t>, </a:t>
            </a:r>
            <a:r>
              <a:rPr lang="en-US" sz="2800" dirty="0" smtClean="0"/>
              <a:t>when </a:t>
            </a:r>
            <a:r>
              <a:rPr lang="en-US" sz="2800" dirty="0"/>
              <a:t>the tetraethyl lead is burned, lead oxides are deposited on the walls of the internal combustion engine, so that ethylene bromide (Br-CH</a:t>
            </a:r>
            <a:r>
              <a:rPr lang="en-US" sz="2800" baseline="-25000" dirty="0"/>
              <a:t>2</a:t>
            </a:r>
            <a:r>
              <a:rPr lang="en-US" sz="2800" dirty="0"/>
              <a:t>-CH</a:t>
            </a:r>
            <a:r>
              <a:rPr lang="en-US" sz="2800" baseline="-25000" dirty="0"/>
              <a:t>2</a:t>
            </a:r>
            <a:r>
              <a:rPr lang="en-US" sz="2800" dirty="0"/>
              <a:t>-Br) is added at a certain rate to give the volatile bromide (PbBr</a:t>
            </a:r>
            <a:r>
              <a:rPr lang="en-US" sz="2800" baseline="-25000" dirty="0"/>
              <a:t>2</a:t>
            </a:r>
            <a:r>
              <a:rPr lang="en-US" sz="2800" dirty="0"/>
              <a:t>) that comes </a:t>
            </a:r>
            <a:r>
              <a:rPr lang="en-US" sz="2800" dirty="0" smtClean="0"/>
              <a:t>out with </a:t>
            </a:r>
            <a:r>
              <a:rPr lang="en-US" sz="2800" dirty="0"/>
              <a:t>the combustion gases.</a:t>
            </a:r>
            <a:endParaRPr lang="ar-EG" sz="2800" dirty="0"/>
          </a:p>
        </p:txBody>
      </p:sp>
    </p:spTree>
    <p:extLst>
      <p:ext uri="{BB962C8B-B14F-4D97-AF65-F5344CB8AC3E}">
        <p14:creationId xmlns:p14="http://schemas.microsoft.com/office/powerpoint/2010/main" val="1486586172"/>
      </p:ext>
    </p:extLst>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548680"/>
            <a:ext cx="8424936" cy="4401205"/>
          </a:xfrm>
          <a:prstGeom prst="rect">
            <a:avLst/>
          </a:prstGeom>
        </p:spPr>
        <p:txBody>
          <a:bodyPr wrap="square">
            <a:spAutoFit/>
          </a:bodyPr>
          <a:lstStyle/>
          <a:p>
            <a:pPr algn="just" rtl="0"/>
            <a:r>
              <a:rPr lang="en-US" sz="2800" b="1" dirty="0">
                <a:solidFill>
                  <a:srgbClr val="C00000"/>
                </a:solidFill>
              </a:rPr>
              <a:t>Octane number:</a:t>
            </a:r>
          </a:p>
          <a:p>
            <a:pPr marL="457200" indent="-457200" algn="just" rtl="0">
              <a:buFont typeface="Arial" pitchFamily="34" charset="0"/>
              <a:buChar char="•"/>
            </a:pPr>
            <a:r>
              <a:rPr lang="en-US" sz="2800" dirty="0" smtClean="0"/>
              <a:t>- </a:t>
            </a:r>
            <a:r>
              <a:rPr lang="en-US" sz="2800" dirty="0">
                <a:solidFill>
                  <a:srgbClr val="3333FF"/>
                </a:solidFill>
              </a:rPr>
              <a:t>A standard combustion </a:t>
            </a:r>
            <a:r>
              <a:rPr lang="en-US" sz="2800" dirty="0" smtClean="0">
                <a:solidFill>
                  <a:srgbClr val="3333FF"/>
                </a:solidFill>
              </a:rPr>
              <a:t>device measures </a:t>
            </a:r>
            <a:r>
              <a:rPr lang="en-US" sz="2800" dirty="0">
                <a:solidFill>
                  <a:srgbClr val="3333FF"/>
                </a:solidFill>
              </a:rPr>
              <a:t>the number of </a:t>
            </a:r>
            <a:r>
              <a:rPr lang="en-US" sz="2800" dirty="0" smtClean="0">
                <a:solidFill>
                  <a:srgbClr val="3333FF"/>
                </a:solidFill>
              </a:rPr>
              <a:t>knocks </a:t>
            </a:r>
            <a:r>
              <a:rPr lang="en-US" sz="2800" dirty="0">
                <a:solidFill>
                  <a:srgbClr val="3333FF"/>
                </a:solidFill>
              </a:rPr>
              <a:t>caused by fuel when burned.</a:t>
            </a:r>
            <a:r>
              <a:rPr lang="en-US" sz="2800" dirty="0" smtClean="0">
                <a:solidFill>
                  <a:srgbClr val="3333FF"/>
                </a:solidFill>
              </a:rPr>
              <a:t> </a:t>
            </a:r>
          </a:p>
          <a:p>
            <a:pPr marL="457200" indent="-457200" algn="just" rtl="0">
              <a:buFont typeface="Arial" pitchFamily="34" charset="0"/>
              <a:buChar char="•"/>
            </a:pPr>
            <a:r>
              <a:rPr lang="en-US" sz="2800" dirty="0" smtClean="0">
                <a:solidFill>
                  <a:srgbClr val="3333FF"/>
                </a:solidFill>
              </a:rPr>
              <a:t>* </a:t>
            </a:r>
            <a:r>
              <a:rPr lang="en-US" sz="2800" dirty="0">
                <a:solidFill>
                  <a:srgbClr val="3333FF"/>
                </a:solidFill>
              </a:rPr>
              <a:t>- </a:t>
            </a:r>
            <a:r>
              <a:rPr lang="en-US" sz="2800" dirty="0" smtClean="0">
                <a:solidFill>
                  <a:srgbClr val="3333FF"/>
                </a:solidFill>
              </a:rPr>
              <a:t>Normal Heptane </a:t>
            </a:r>
            <a:r>
              <a:rPr lang="en-US" sz="2800" dirty="0">
                <a:solidFill>
                  <a:srgbClr val="3333FF"/>
                </a:solidFill>
              </a:rPr>
              <a:t>fuel gives </a:t>
            </a:r>
            <a:r>
              <a:rPr lang="en-US" sz="2800" dirty="0" smtClean="0">
                <a:solidFill>
                  <a:srgbClr val="3333FF"/>
                </a:solidFill>
              </a:rPr>
              <a:t>the highest number of knocks (</a:t>
            </a:r>
            <a:r>
              <a:rPr lang="en-US" sz="2800" dirty="0">
                <a:solidFill>
                  <a:srgbClr val="3333FF"/>
                </a:solidFill>
              </a:rPr>
              <a:t>octane number </a:t>
            </a:r>
            <a:r>
              <a:rPr lang="en-US" sz="2800" dirty="0" smtClean="0">
                <a:solidFill>
                  <a:srgbClr val="3333FF"/>
                </a:solidFill>
              </a:rPr>
              <a:t>= </a:t>
            </a:r>
            <a:r>
              <a:rPr lang="en-US" sz="2800" dirty="0">
                <a:solidFill>
                  <a:srgbClr val="3333FF"/>
                </a:solidFill>
              </a:rPr>
              <a:t>zero).</a:t>
            </a:r>
          </a:p>
          <a:p>
            <a:pPr algn="just" rtl="0"/>
            <a:r>
              <a:rPr lang="en-US" sz="2800" dirty="0">
                <a:solidFill>
                  <a:srgbClr val="3333FF"/>
                </a:solidFill>
              </a:rPr>
              <a:t>* - </a:t>
            </a:r>
            <a:r>
              <a:rPr lang="en-US" sz="2800" dirty="0" smtClean="0">
                <a:solidFill>
                  <a:srgbClr val="3333FF"/>
                </a:solidFill>
              </a:rPr>
              <a:t>Isooctane </a:t>
            </a:r>
            <a:r>
              <a:rPr lang="en-US" sz="2800" dirty="0">
                <a:solidFill>
                  <a:srgbClr val="3333FF"/>
                </a:solidFill>
              </a:rPr>
              <a:t>fuel </a:t>
            </a:r>
            <a:r>
              <a:rPr lang="en-US" sz="2800" dirty="0" smtClean="0">
                <a:solidFill>
                  <a:srgbClr val="3333FF"/>
                </a:solidFill>
              </a:rPr>
              <a:t>gives the lowest number of knocks (</a:t>
            </a:r>
            <a:r>
              <a:rPr lang="en-US" sz="2800" dirty="0">
                <a:solidFill>
                  <a:srgbClr val="3333FF"/>
                </a:solidFill>
              </a:rPr>
              <a:t>octane </a:t>
            </a:r>
            <a:r>
              <a:rPr lang="en-US" sz="2800" dirty="0" smtClean="0">
                <a:solidFill>
                  <a:srgbClr val="3333FF"/>
                </a:solidFill>
              </a:rPr>
              <a:t>number= </a:t>
            </a:r>
            <a:r>
              <a:rPr lang="en-US" sz="2800" dirty="0">
                <a:solidFill>
                  <a:srgbClr val="3333FF"/>
                </a:solidFill>
              </a:rPr>
              <a:t>100).</a:t>
            </a:r>
          </a:p>
          <a:p>
            <a:pPr algn="just" rtl="0"/>
            <a:r>
              <a:rPr lang="en-US" sz="2800" dirty="0">
                <a:solidFill>
                  <a:srgbClr val="3333FF"/>
                </a:solidFill>
              </a:rPr>
              <a:t>* - The octane number of fuel is measured by the number of </a:t>
            </a:r>
            <a:r>
              <a:rPr lang="en-US" sz="2800" dirty="0" smtClean="0">
                <a:solidFill>
                  <a:srgbClr val="3333FF"/>
                </a:solidFill>
              </a:rPr>
              <a:t>knocks </a:t>
            </a:r>
            <a:r>
              <a:rPr lang="en-US" sz="2800" dirty="0">
                <a:solidFill>
                  <a:srgbClr val="3333FF"/>
                </a:solidFill>
              </a:rPr>
              <a:t>caused by combustion </a:t>
            </a:r>
            <a:r>
              <a:rPr lang="en-US" sz="2800" dirty="0" smtClean="0">
                <a:solidFill>
                  <a:srgbClr val="3333FF"/>
                </a:solidFill>
              </a:rPr>
              <a:t>of fuel and </a:t>
            </a:r>
            <a:r>
              <a:rPr lang="en-US" sz="2800" dirty="0">
                <a:solidFill>
                  <a:srgbClr val="3333FF"/>
                </a:solidFill>
              </a:rPr>
              <a:t>equal to </a:t>
            </a:r>
            <a:r>
              <a:rPr lang="en-US" sz="2800" dirty="0" smtClean="0">
                <a:solidFill>
                  <a:srgbClr val="3333FF"/>
                </a:solidFill>
              </a:rPr>
              <a:t>a </a:t>
            </a:r>
            <a:r>
              <a:rPr lang="en-US" sz="2800" dirty="0">
                <a:solidFill>
                  <a:srgbClr val="3333FF"/>
                </a:solidFill>
              </a:rPr>
              <a:t>mixture of </a:t>
            </a:r>
            <a:r>
              <a:rPr lang="en-US" sz="2800" dirty="0" smtClean="0">
                <a:solidFill>
                  <a:srgbClr val="3333FF"/>
                </a:solidFill>
              </a:rPr>
              <a:t>N- </a:t>
            </a:r>
            <a:r>
              <a:rPr lang="en-US" sz="2800" dirty="0" err="1" smtClean="0">
                <a:solidFill>
                  <a:srgbClr val="3333FF"/>
                </a:solidFill>
              </a:rPr>
              <a:t>hepatne</a:t>
            </a:r>
            <a:r>
              <a:rPr lang="en-US" sz="2800" dirty="0" smtClean="0">
                <a:solidFill>
                  <a:srgbClr val="3333FF"/>
                </a:solidFill>
              </a:rPr>
              <a:t> </a:t>
            </a:r>
            <a:r>
              <a:rPr lang="en-US" sz="2800" dirty="0">
                <a:solidFill>
                  <a:srgbClr val="3333FF"/>
                </a:solidFill>
              </a:rPr>
              <a:t>and </a:t>
            </a:r>
            <a:r>
              <a:rPr lang="en-US" sz="2800" dirty="0" smtClean="0">
                <a:solidFill>
                  <a:srgbClr val="3333FF"/>
                </a:solidFill>
              </a:rPr>
              <a:t>Isooctane</a:t>
            </a:r>
            <a:r>
              <a:rPr lang="en-US" sz="2800" dirty="0">
                <a:solidFill>
                  <a:srgbClr val="3333FF"/>
                </a:solidFill>
              </a:rPr>
              <a:t>.</a:t>
            </a:r>
            <a:endParaRPr lang="ar-EG" sz="2800" dirty="0">
              <a:solidFill>
                <a:srgbClr val="3333FF"/>
              </a:solidFill>
            </a:endParaRPr>
          </a:p>
        </p:txBody>
      </p:sp>
    </p:spTree>
    <p:extLst>
      <p:ext uri="{BB962C8B-B14F-4D97-AF65-F5344CB8AC3E}">
        <p14:creationId xmlns:p14="http://schemas.microsoft.com/office/powerpoint/2010/main" val="2634033696"/>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646" y="1124744"/>
            <a:ext cx="8064896" cy="5632311"/>
          </a:xfrm>
          <a:prstGeom prst="rect">
            <a:avLst/>
          </a:prstGeom>
        </p:spPr>
        <p:txBody>
          <a:bodyPr wrap="square">
            <a:spAutoFit/>
          </a:bodyPr>
          <a:lstStyle/>
          <a:p>
            <a:pPr algn="just" rtl="0"/>
            <a:r>
              <a:rPr lang="en-US" sz="3600" b="1" dirty="0" smtClean="0"/>
              <a:t>The </a:t>
            </a:r>
            <a:r>
              <a:rPr lang="en-US" sz="3600" b="1" dirty="0"/>
              <a:t>oil is classified in many ways either on its chemical composition or its </a:t>
            </a:r>
            <a:r>
              <a:rPr lang="en-US" sz="3600" b="1" dirty="0" smtClean="0"/>
              <a:t>physical </a:t>
            </a:r>
            <a:r>
              <a:rPr lang="en-US" sz="3600" b="1" dirty="0"/>
              <a:t>properties. For example, petroleum is classified according to its </a:t>
            </a:r>
            <a:r>
              <a:rPr lang="en-US" sz="3600" b="1" dirty="0" smtClean="0"/>
              <a:t>density </a:t>
            </a:r>
            <a:r>
              <a:rPr lang="en-US" sz="3600" b="1" dirty="0"/>
              <a:t>and its </a:t>
            </a:r>
            <a:r>
              <a:rPr lang="en-US" sz="3600" b="1" dirty="0" smtClean="0"/>
              <a:t>viscosity </a:t>
            </a:r>
            <a:r>
              <a:rPr lang="en-US" sz="3600" b="1" dirty="0"/>
              <a:t>to </a:t>
            </a:r>
            <a:r>
              <a:rPr lang="en-US" sz="3600" b="1" dirty="0">
                <a:solidFill>
                  <a:srgbClr val="FF0000"/>
                </a:solidFill>
              </a:rPr>
              <a:t>light, medium, heavy </a:t>
            </a:r>
            <a:endParaRPr lang="en-US" sz="3600" b="1" dirty="0" smtClean="0">
              <a:solidFill>
                <a:srgbClr val="FF0000"/>
              </a:solidFill>
            </a:endParaRPr>
          </a:p>
          <a:p>
            <a:pPr algn="just" rtl="0"/>
            <a:r>
              <a:rPr lang="en-US" sz="3600" b="1" dirty="0" smtClean="0"/>
              <a:t>and </a:t>
            </a:r>
            <a:r>
              <a:rPr lang="en-US" sz="3600" b="1" dirty="0"/>
              <a:t>according to its hydrocarbon components to </a:t>
            </a:r>
            <a:r>
              <a:rPr lang="en-US" sz="3600" b="1" dirty="0" smtClean="0">
                <a:solidFill>
                  <a:srgbClr val="FF0000"/>
                </a:solidFill>
              </a:rPr>
              <a:t>paraffinic, </a:t>
            </a:r>
            <a:r>
              <a:rPr lang="en-US" sz="3600" b="1" dirty="0">
                <a:solidFill>
                  <a:srgbClr val="FF0000"/>
                </a:solidFill>
              </a:rPr>
              <a:t>naphthenic, aromatic or </a:t>
            </a:r>
            <a:r>
              <a:rPr lang="en-US" sz="3600" b="1" dirty="0" smtClean="0">
                <a:solidFill>
                  <a:srgbClr val="FF0000"/>
                </a:solidFill>
              </a:rPr>
              <a:t>asphaltic (Mixed </a:t>
            </a:r>
            <a:r>
              <a:rPr lang="en-US" sz="3600" b="1" dirty="0">
                <a:solidFill>
                  <a:srgbClr val="FF0000"/>
                </a:solidFill>
              </a:rPr>
              <a:t>or Hybrid Base </a:t>
            </a:r>
            <a:r>
              <a:rPr lang="en-US" sz="3600" b="1" dirty="0" smtClean="0">
                <a:solidFill>
                  <a:srgbClr val="FF0000"/>
                </a:solidFill>
              </a:rPr>
              <a:t>Oils)</a:t>
            </a:r>
            <a:endParaRPr lang="ar-EG" sz="3600" b="1" dirty="0">
              <a:solidFill>
                <a:srgbClr val="FF0000"/>
              </a:solidFill>
            </a:endParaRPr>
          </a:p>
        </p:txBody>
      </p:sp>
      <p:sp>
        <p:nvSpPr>
          <p:cNvPr id="2" name="Rectangle 1"/>
          <p:cNvSpPr/>
          <p:nvPr/>
        </p:nvSpPr>
        <p:spPr>
          <a:xfrm>
            <a:off x="927594" y="201414"/>
            <a:ext cx="7223902" cy="923330"/>
          </a:xfrm>
          <a:prstGeom prst="rect">
            <a:avLst/>
          </a:prstGeom>
          <a:noFill/>
        </p:spPr>
        <p:txBody>
          <a:bodyPr wrap="none" lIns="91440" tIns="45720" rIns="91440" bIns="45720">
            <a:spAutoFit/>
          </a:bodyPr>
          <a:lstStyle/>
          <a:p>
            <a:pPr algn="ctr"/>
            <a:r>
              <a:rPr lang="en-US" sz="5400" b="1" dirty="0">
                <a:ln w="19050">
                  <a:solidFill>
                    <a:schemeClr val="tx2">
                      <a:tint val="1000"/>
                    </a:schemeClr>
                  </a:solidFill>
                  <a:prstDash val="solid"/>
                </a:ln>
                <a:solidFill>
                  <a:schemeClr val="accent1">
                    <a:lumMod val="75000"/>
                  </a:schemeClr>
                </a:solidFill>
                <a:effectLst>
                  <a:outerShdw blurRad="50000" dist="50800" dir="7500000" algn="tl">
                    <a:srgbClr val="000000">
                      <a:shade val="5000"/>
                      <a:alpha val="35000"/>
                    </a:srgbClr>
                  </a:outerShdw>
                </a:effectLst>
              </a:rPr>
              <a:t>Petroleum classification</a:t>
            </a:r>
            <a:r>
              <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ar-EG"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6071177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8928992" cy="6124754"/>
          </a:xfrm>
          <a:prstGeom prst="rect">
            <a:avLst/>
          </a:prstGeom>
        </p:spPr>
        <p:txBody>
          <a:bodyPr wrap="square">
            <a:spAutoFit/>
          </a:bodyPr>
          <a:lstStyle/>
          <a:p>
            <a:pPr algn="just" rtl="0"/>
            <a:r>
              <a:rPr lang="en-US" dirty="0" smtClean="0"/>
              <a:t> </a:t>
            </a:r>
            <a:r>
              <a:rPr lang="en-US" sz="2800" b="1" dirty="0" smtClean="0"/>
              <a:t>Fuel with octane number 90</a:t>
            </a:r>
            <a:r>
              <a:rPr lang="en-US" sz="2800" dirty="0" smtClean="0"/>
              <a:t>: gives a number of knocks equal to a mixture of 90</a:t>
            </a:r>
            <a:r>
              <a:rPr lang="en-US" sz="2800" dirty="0"/>
              <a:t>% </a:t>
            </a:r>
            <a:r>
              <a:rPr lang="en-US" sz="2800" dirty="0" err="1"/>
              <a:t>isoactane</a:t>
            </a:r>
            <a:r>
              <a:rPr lang="en-US" sz="2800" dirty="0"/>
              <a:t> and 10% </a:t>
            </a:r>
            <a:r>
              <a:rPr lang="en-US" sz="2800" dirty="0" smtClean="0"/>
              <a:t>n-heptane.</a:t>
            </a:r>
            <a:endParaRPr lang="en-US" sz="2800" dirty="0"/>
          </a:p>
          <a:p>
            <a:pPr algn="just" rtl="0"/>
            <a:r>
              <a:rPr lang="en-US" sz="2800" dirty="0"/>
              <a:t>* - A mixture </a:t>
            </a:r>
            <a:r>
              <a:rPr lang="en-US" sz="2800" dirty="0" smtClean="0"/>
              <a:t>consists </a:t>
            </a:r>
            <a:r>
              <a:rPr lang="en-US" sz="2800" dirty="0"/>
              <a:t>of 80% </a:t>
            </a:r>
            <a:r>
              <a:rPr lang="en-US" sz="2800" dirty="0" smtClean="0"/>
              <a:t>of isooctane </a:t>
            </a:r>
            <a:r>
              <a:rPr lang="en-US" sz="2800" dirty="0"/>
              <a:t>and 20% </a:t>
            </a:r>
            <a:r>
              <a:rPr lang="en-US" sz="2800" dirty="0" smtClean="0"/>
              <a:t>n- heptane gives </a:t>
            </a:r>
            <a:r>
              <a:rPr lang="en-US" sz="2800" b="1" dirty="0"/>
              <a:t>octane number 80</a:t>
            </a:r>
            <a:r>
              <a:rPr lang="en-US" sz="2800" dirty="0"/>
              <a:t>.</a:t>
            </a:r>
          </a:p>
          <a:p>
            <a:pPr algn="just" rtl="0"/>
            <a:r>
              <a:rPr lang="en-US" sz="2800" dirty="0"/>
              <a:t>* </a:t>
            </a:r>
            <a:r>
              <a:rPr lang="en-US" sz="2800" b="1" dirty="0"/>
              <a:t>The octane number depends </a:t>
            </a:r>
            <a:r>
              <a:rPr lang="en-US" sz="2800" b="1" dirty="0" smtClean="0"/>
              <a:t>on: </a:t>
            </a:r>
            <a:r>
              <a:rPr lang="en-US" sz="2800" dirty="0"/>
              <a:t>the chemical composition of the fuel and the type of impurities it contains. Sulfur compounds and </a:t>
            </a:r>
            <a:r>
              <a:rPr lang="en-US" sz="2800" dirty="0" smtClean="0"/>
              <a:t>normal </a:t>
            </a:r>
            <a:r>
              <a:rPr lang="en-US" sz="2800" dirty="0" err="1"/>
              <a:t>paraffins</a:t>
            </a:r>
            <a:r>
              <a:rPr lang="en-US" sz="2800" dirty="0"/>
              <a:t> </a:t>
            </a:r>
            <a:r>
              <a:rPr lang="en-US" sz="2800" dirty="0" smtClean="0"/>
              <a:t>give less </a:t>
            </a:r>
            <a:r>
              <a:rPr lang="en-US" sz="2800" dirty="0"/>
              <a:t>octane than non-sulfur compounds or </a:t>
            </a:r>
            <a:r>
              <a:rPr lang="en-US" sz="2800" dirty="0" smtClean="0"/>
              <a:t>branched chain.</a:t>
            </a:r>
            <a:endParaRPr lang="en-US" sz="2800" dirty="0"/>
          </a:p>
          <a:p>
            <a:pPr algn="just" rtl="0"/>
            <a:r>
              <a:rPr lang="en-US" sz="2800" b="1" dirty="0"/>
              <a:t>** - The number of octane can be increased as follows:</a:t>
            </a:r>
          </a:p>
          <a:p>
            <a:pPr algn="just" rtl="0"/>
            <a:r>
              <a:rPr lang="en-US" sz="2800" dirty="0" smtClean="0"/>
              <a:t>-Removing of </a:t>
            </a:r>
            <a:r>
              <a:rPr lang="en-US" sz="2800" dirty="0"/>
              <a:t>sulfur compounds.</a:t>
            </a:r>
          </a:p>
          <a:p>
            <a:pPr algn="just" rtl="0"/>
            <a:r>
              <a:rPr lang="en-US" sz="2800" dirty="0" smtClean="0"/>
              <a:t>-Conversion </a:t>
            </a:r>
            <a:r>
              <a:rPr lang="en-US" sz="2800" dirty="0"/>
              <a:t>of </a:t>
            </a:r>
            <a:r>
              <a:rPr lang="en-US" sz="2800" dirty="0" smtClean="0"/>
              <a:t>normal </a:t>
            </a:r>
            <a:r>
              <a:rPr lang="en-US" sz="2800" dirty="0" err="1"/>
              <a:t>paraffins</a:t>
            </a:r>
            <a:r>
              <a:rPr lang="en-US" sz="2800" dirty="0"/>
              <a:t> </a:t>
            </a:r>
            <a:r>
              <a:rPr lang="en-US" sz="2800" dirty="0" smtClean="0"/>
              <a:t>into branched chain </a:t>
            </a:r>
            <a:r>
              <a:rPr lang="en-US" sz="2800" dirty="0" err="1" smtClean="0"/>
              <a:t>paraffins</a:t>
            </a:r>
            <a:r>
              <a:rPr lang="en-US" sz="2800" dirty="0" smtClean="0"/>
              <a:t>.</a:t>
            </a:r>
            <a:endParaRPr lang="en-US" sz="2800" dirty="0"/>
          </a:p>
          <a:p>
            <a:pPr algn="just" rtl="0"/>
            <a:r>
              <a:rPr lang="en-US" sz="2800" dirty="0"/>
              <a:t> </a:t>
            </a:r>
            <a:r>
              <a:rPr lang="en-US" sz="2800" dirty="0" smtClean="0"/>
              <a:t>-Addition of </a:t>
            </a:r>
            <a:r>
              <a:rPr lang="en-US" sz="2800" dirty="0"/>
              <a:t>some compounds that improve fuel properties such as tetraethyl lead and magnesium compounds.</a:t>
            </a:r>
            <a:endParaRPr lang="ar-EG" sz="2800" dirty="0"/>
          </a:p>
        </p:txBody>
      </p:sp>
    </p:spTree>
    <p:extLst>
      <p:ext uri="{BB962C8B-B14F-4D97-AF65-F5344CB8AC3E}">
        <p14:creationId xmlns:p14="http://schemas.microsoft.com/office/powerpoint/2010/main" val="2005428162"/>
      </p:ext>
    </p:extLst>
  </p:cSld>
  <p:clrMapOvr>
    <a:masterClrMapping/>
  </p:clrMapOvr>
  <p:transition spd="slow">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943396204"/>
              </p:ext>
            </p:extLst>
          </p:nvPr>
        </p:nvGraphicFramePr>
        <p:xfrm>
          <a:off x="395288" y="115888"/>
          <a:ext cx="6192936" cy="6669087"/>
        </p:xfrm>
        <a:graphic>
          <a:graphicData uri="http://schemas.openxmlformats.org/presentationml/2006/ole">
            <mc:AlternateContent xmlns:mc="http://schemas.openxmlformats.org/markup-compatibility/2006">
              <mc:Choice xmlns:v="urn:schemas-microsoft-com:vml" Requires="v">
                <p:oleObj spid="_x0000_s19549" name="CS ChemDraw Drawing" r:id="rId3" imgW="4668926" imgH="5753710" progId="ChemDraw.Document.6.0">
                  <p:embed/>
                </p:oleObj>
              </mc:Choice>
              <mc:Fallback>
                <p:oleObj name="CS ChemDraw Drawing" r:id="rId3" imgW="4668926" imgH="5753710"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15888"/>
                        <a:ext cx="6192936" cy="6669087"/>
                      </a:xfrm>
                      <a:prstGeom prst="rect">
                        <a:avLst/>
                      </a:prstGeom>
                      <a:noFill/>
                      <a:ln>
                        <a:noFill/>
                      </a:ln>
                      <a:effectLst/>
                    </p:spPr>
                  </p:pic>
                </p:oleObj>
              </mc:Fallback>
            </mc:AlternateContent>
          </a:graphicData>
        </a:graphic>
      </p:graphicFrame>
      <p:sp>
        <p:nvSpPr>
          <p:cNvPr id="5" name="Rectangle 4"/>
          <p:cNvSpPr/>
          <p:nvPr/>
        </p:nvSpPr>
        <p:spPr>
          <a:xfrm>
            <a:off x="6588224" y="1196752"/>
            <a:ext cx="2376264" cy="2031325"/>
          </a:xfrm>
          <a:prstGeom prst="rect">
            <a:avLst/>
          </a:prstGeom>
        </p:spPr>
        <p:txBody>
          <a:bodyPr wrap="square">
            <a:spAutoFit/>
          </a:bodyPr>
          <a:lstStyle/>
          <a:p>
            <a:pPr algn="just" rtl="0"/>
            <a:r>
              <a:rPr lang="en-US" dirty="0" smtClean="0"/>
              <a:t>* The </a:t>
            </a:r>
            <a:r>
              <a:rPr lang="en-US" dirty="0"/>
              <a:t>octane number increases by increasing the </a:t>
            </a:r>
            <a:r>
              <a:rPr lang="en-US" dirty="0" smtClean="0"/>
              <a:t>branches.</a:t>
            </a:r>
          </a:p>
          <a:p>
            <a:pPr algn="l" rtl="0"/>
            <a:endParaRPr lang="en-US" dirty="0"/>
          </a:p>
          <a:p>
            <a:pPr algn="just" rtl="0"/>
            <a:r>
              <a:rPr lang="en-US" dirty="0" smtClean="0"/>
              <a:t>*The </a:t>
            </a:r>
            <a:r>
              <a:rPr lang="en-US" dirty="0"/>
              <a:t>octane number increases with the olefin groups</a:t>
            </a:r>
            <a:endParaRPr lang="ar-EG" dirty="0"/>
          </a:p>
        </p:txBody>
      </p:sp>
    </p:spTree>
    <p:extLst>
      <p:ext uri="{BB962C8B-B14F-4D97-AF65-F5344CB8AC3E}">
        <p14:creationId xmlns:p14="http://schemas.microsoft.com/office/powerpoint/2010/main" val="17411052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362" y="548680"/>
            <a:ext cx="8784976" cy="5570756"/>
          </a:xfrm>
          <a:prstGeom prst="rect">
            <a:avLst/>
          </a:prstGeom>
        </p:spPr>
        <p:txBody>
          <a:bodyPr wrap="square">
            <a:spAutoFit/>
          </a:bodyPr>
          <a:lstStyle/>
          <a:p>
            <a:pPr algn="justLow" rtl="0"/>
            <a:r>
              <a:rPr lang="en-US" sz="2800" b="1" u="sng" dirty="0">
                <a:effectLst>
                  <a:outerShdw blurRad="38100" dist="38100" dir="2700000" algn="tl">
                    <a:srgbClr val="000000">
                      <a:alpha val="43137"/>
                    </a:srgbClr>
                  </a:outerShdw>
                </a:effectLst>
                <a:cs typeface="+mj-cs"/>
              </a:rPr>
              <a:t>Effect of sulfur compounds on petroleum products:</a:t>
            </a:r>
          </a:p>
          <a:p>
            <a:pPr algn="justLow" rtl="0"/>
            <a:r>
              <a:rPr lang="en-US" sz="2800" b="1" u="sng" dirty="0">
                <a:effectLst>
                  <a:outerShdw blurRad="38100" dist="38100" dir="2700000" algn="tl">
                    <a:srgbClr val="000000">
                      <a:alpha val="43137"/>
                    </a:srgbClr>
                  </a:outerShdw>
                </a:effectLst>
                <a:cs typeface="+mj-cs"/>
              </a:rPr>
              <a:t>* - In the gasoline: -</a:t>
            </a:r>
          </a:p>
          <a:p>
            <a:pPr algn="justLow" rtl="0"/>
            <a:r>
              <a:rPr lang="en-US" sz="2800" dirty="0">
                <a:cs typeface="+mj-cs"/>
              </a:rPr>
              <a:t>1- </a:t>
            </a:r>
            <a:r>
              <a:rPr lang="en-US" sz="3000" dirty="0">
                <a:cs typeface="+mj-cs"/>
              </a:rPr>
              <a:t>Sulfur compounds have a small octane number.</a:t>
            </a:r>
          </a:p>
          <a:p>
            <a:pPr algn="justLow" rtl="0"/>
            <a:r>
              <a:rPr lang="en-US" sz="3000" dirty="0">
                <a:cs typeface="+mj-cs"/>
              </a:rPr>
              <a:t>2 - </a:t>
            </a:r>
            <a:r>
              <a:rPr lang="en-US" sz="3000" dirty="0" smtClean="0">
                <a:cs typeface="+mj-cs"/>
              </a:rPr>
              <a:t>Reduce </a:t>
            </a:r>
            <a:r>
              <a:rPr lang="en-US" sz="3000" dirty="0">
                <a:cs typeface="+mj-cs"/>
              </a:rPr>
              <a:t>the impact of lead when added to the processes of improvement.</a:t>
            </a:r>
          </a:p>
          <a:p>
            <a:pPr algn="justLow" rtl="0"/>
            <a:r>
              <a:rPr lang="en-US" sz="3000" dirty="0">
                <a:cs typeface="+mj-cs"/>
              </a:rPr>
              <a:t>3 - </a:t>
            </a:r>
            <a:r>
              <a:rPr lang="en-US" sz="3000" dirty="0" smtClean="0">
                <a:cs typeface="+mj-cs"/>
              </a:rPr>
              <a:t>Accelerate </a:t>
            </a:r>
            <a:r>
              <a:rPr lang="en-US" sz="3000" dirty="0">
                <a:cs typeface="+mj-cs"/>
              </a:rPr>
              <a:t>the polymerization and the formation of the </a:t>
            </a:r>
            <a:r>
              <a:rPr lang="en-US" sz="3000" dirty="0" smtClean="0">
                <a:cs typeface="+mj-cs"/>
              </a:rPr>
              <a:t>glue </a:t>
            </a:r>
            <a:r>
              <a:rPr lang="ar-EG" sz="3000" dirty="0" err="1" smtClean="0">
                <a:cs typeface="+mj-cs"/>
              </a:rPr>
              <a:t>الأصماغ</a:t>
            </a:r>
            <a:r>
              <a:rPr lang="en-US" sz="3000" dirty="0" smtClean="0">
                <a:cs typeface="+mj-cs"/>
              </a:rPr>
              <a:t>.</a:t>
            </a:r>
            <a:endParaRPr lang="en-US" sz="3000" dirty="0">
              <a:cs typeface="+mj-cs"/>
            </a:endParaRPr>
          </a:p>
          <a:p>
            <a:pPr algn="justLow" rtl="0"/>
            <a:r>
              <a:rPr lang="en-US" sz="3000" dirty="0">
                <a:cs typeface="+mj-cs"/>
              </a:rPr>
              <a:t>4 - </a:t>
            </a:r>
            <a:r>
              <a:rPr lang="en-US" sz="3000" dirty="0" smtClean="0">
                <a:cs typeface="+mj-cs"/>
              </a:rPr>
              <a:t>Play </a:t>
            </a:r>
            <a:r>
              <a:rPr lang="en-US" sz="3000" dirty="0">
                <a:cs typeface="+mj-cs"/>
              </a:rPr>
              <a:t>a serious role in their ability to form rust </a:t>
            </a:r>
            <a:r>
              <a:rPr lang="ar-EG" sz="3000" dirty="0" smtClean="0">
                <a:cs typeface="+mj-cs"/>
              </a:rPr>
              <a:t> الصدأ </a:t>
            </a:r>
            <a:r>
              <a:rPr lang="en-US" sz="3000" dirty="0" smtClean="0">
                <a:cs typeface="+mj-cs"/>
              </a:rPr>
              <a:t>during </a:t>
            </a:r>
            <a:r>
              <a:rPr lang="en-US" sz="3000" dirty="0">
                <a:cs typeface="+mj-cs"/>
              </a:rPr>
              <a:t>transport and storage.</a:t>
            </a:r>
          </a:p>
          <a:p>
            <a:pPr algn="justLow" rtl="0"/>
            <a:r>
              <a:rPr lang="en-US" sz="3000" dirty="0">
                <a:cs typeface="+mj-cs"/>
              </a:rPr>
              <a:t>5 - </a:t>
            </a:r>
            <a:r>
              <a:rPr lang="en-US" sz="3000" dirty="0" smtClean="0">
                <a:cs typeface="+mj-cs"/>
              </a:rPr>
              <a:t>During </a:t>
            </a:r>
            <a:r>
              <a:rPr lang="en-US" sz="3000" dirty="0">
                <a:cs typeface="+mj-cs"/>
              </a:rPr>
              <a:t>the burning of </a:t>
            </a:r>
            <a:r>
              <a:rPr lang="en-US" sz="3000" dirty="0" smtClean="0">
                <a:cs typeface="+mj-cs"/>
              </a:rPr>
              <a:t>fuel, </a:t>
            </a:r>
            <a:r>
              <a:rPr lang="en-US" sz="3000" dirty="0" err="1" smtClean="0">
                <a:cs typeface="+mj-cs"/>
              </a:rPr>
              <a:t>sufur</a:t>
            </a:r>
            <a:r>
              <a:rPr lang="en-US" sz="3000" dirty="0" smtClean="0">
                <a:cs typeface="+mj-cs"/>
              </a:rPr>
              <a:t> compounds turn to </a:t>
            </a:r>
            <a:r>
              <a:rPr lang="en-US" sz="3000" dirty="0">
                <a:cs typeface="+mj-cs"/>
              </a:rPr>
              <a:t>SO</a:t>
            </a:r>
            <a:r>
              <a:rPr lang="en-US" sz="3000" baseline="-25000" dirty="0">
                <a:cs typeface="+mj-cs"/>
              </a:rPr>
              <a:t>3</a:t>
            </a:r>
            <a:r>
              <a:rPr lang="en-US" sz="3000" dirty="0">
                <a:cs typeface="+mj-cs"/>
              </a:rPr>
              <a:t> and SO</a:t>
            </a:r>
            <a:r>
              <a:rPr lang="en-US" sz="3000" baseline="-25000" dirty="0">
                <a:cs typeface="+mj-cs"/>
              </a:rPr>
              <a:t>2</a:t>
            </a:r>
            <a:r>
              <a:rPr lang="en-US" sz="3000" dirty="0">
                <a:cs typeface="+mj-cs"/>
              </a:rPr>
              <a:t> and come out in the exhaust, causing air pollution.</a:t>
            </a:r>
            <a:endParaRPr lang="ar-EG" sz="3000" dirty="0">
              <a:cs typeface="+mj-cs"/>
            </a:endParaRPr>
          </a:p>
        </p:txBody>
      </p:sp>
    </p:spTree>
    <p:extLst>
      <p:ext uri="{BB962C8B-B14F-4D97-AF65-F5344CB8AC3E}">
        <p14:creationId xmlns:p14="http://schemas.microsoft.com/office/powerpoint/2010/main" val="2674213027"/>
      </p:ext>
    </p:extLst>
  </p:cSld>
  <p:clrMapOvr>
    <a:masterClrMapping/>
  </p:clrMapOvr>
  <p:transition spd="slow">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88640"/>
            <a:ext cx="8496944" cy="6124754"/>
          </a:xfrm>
          <a:prstGeom prst="rect">
            <a:avLst/>
          </a:prstGeom>
        </p:spPr>
        <p:txBody>
          <a:bodyPr wrap="square">
            <a:spAutoFit/>
          </a:bodyPr>
          <a:lstStyle/>
          <a:p>
            <a:pPr algn="l" rtl="0"/>
            <a:r>
              <a:rPr lang="en-US" dirty="0"/>
              <a:t>* </a:t>
            </a:r>
            <a:r>
              <a:rPr lang="en-US" sz="2800" b="1" dirty="0">
                <a:solidFill>
                  <a:srgbClr val="3333FF"/>
                </a:solidFill>
              </a:rPr>
              <a:t>- In kerosene: -</a:t>
            </a:r>
          </a:p>
          <a:p>
            <a:pPr algn="l" rtl="0"/>
            <a:r>
              <a:rPr lang="en-US" sz="2800" dirty="0">
                <a:solidFill>
                  <a:schemeClr val="accent2">
                    <a:lumMod val="75000"/>
                  </a:schemeClr>
                </a:solidFill>
              </a:rPr>
              <a:t>The formation of a smoky flame increases pollution and also causes rust and burns in the fireplace.</a:t>
            </a:r>
          </a:p>
          <a:p>
            <a:pPr algn="l" rtl="0"/>
            <a:r>
              <a:rPr lang="en-US" sz="2800" dirty="0">
                <a:solidFill>
                  <a:schemeClr val="accent2">
                    <a:lumMod val="75000"/>
                  </a:schemeClr>
                </a:solidFill>
              </a:rPr>
              <a:t>* - </a:t>
            </a:r>
            <a:r>
              <a:rPr lang="en-US" sz="2800" b="1" dirty="0">
                <a:solidFill>
                  <a:srgbClr val="3333FF"/>
                </a:solidFill>
              </a:rPr>
              <a:t>In diesel (diesel): -</a:t>
            </a:r>
          </a:p>
          <a:p>
            <a:pPr algn="l" rtl="0"/>
            <a:r>
              <a:rPr lang="en-US" sz="2800" dirty="0">
                <a:solidFill>
                  <a:schemeClr val="accent2">
                    <a:lumMod val="75000"/>
                  </a:schemeClr>
                </a:solidFill>
              </a:rPr>
              <a:t>The same problems of pollution and rust.</a:t>
            </a:r>
          </a:p>
          <a:p>
            <a:pPr algn="l" rtl="0"/>
            <a:r>
              <a:rPr lang="en-US" sz="2800" dirty="0">
                <a:solidFill>
                  <a:schemeClr val="accent2">
                    <a:lumMod val="75000"/>
                  </a:schemeClr>
                </a:solidFill>
              </a:rPr>
              <a:t>* - </a:t>
            </a:r>
            <a:r>
              <a:rPr lang="en-US" sz="2800" b="1" dirty="0">
                <a:solidFill>
                  <a:srgbClr val="3333FF"/>
                </a:solidFill>
              </a:rPr>
              <a:t>In Lubricants: -</a:t>
            </a:r>
          </a:p>
          <a:p>
            <a:pPr algn="l" rtl="0"/>
            <a:r>
              <a:rPr lang="en-US" sz="2800" dirty="0">
                <a:solidFill>
                  <a:schemeClr val="accent2">
                    <a:lumMod val="75000"/>
                  </a:schemeClr>
                </a:solidFill>
              </a:rPr>
              <a:t>In addition to previous problems, sulfur compounds are low viscosity compounds and some are not stable at high temperatures.</a:t>
            </a:r>
          </a:p>
          <a:p>
            <a:pPr algn="l" rtl="0"/>
            <a:r>
              <a:rPr lang="en-US" sz="2800" dirty="0">
                <a:solidFill>
                  <a:schemeClr val="accent2">
                    <a:lumMod val="75000"/>
                  </a:schemeClr>
                </a:solidFill>
              </a:rPr>
              <a:t>* - </a:t>
            </a:r>
            <a:r>
              <a:rPr lang="en-US" sz="2800" b="1" dirty="0">
                <a:solidFill>
                  <a:srgbClr val="3333FF"/>
                </a:solidFill>
              </a:rPr>
              <a:t>in fuel oil (diesel): </a:t>
            </a:r>
            <a:r>
              <a:rPr lang="en-US" sz="2800" b="1" dirty="0">
                <a:solidFill>
                  <a:schemeClr val="accent2">
                    <a:lumMod val="75000"/>
                  </a:schemeClr>
                </a:solidFill>
              </a:rPr>
              <a:t>-</a:t>
            </a:r>
          </a:p>
          <a:p>
            <a:pPr algn="l" rtl="0"/>
            <a:r>
              <a:rPr lang="en-US" sz="2800" dirty="0">
                <a:solidFill>
                  <a:schemeClr val="accent2">
                    <a:lumMod val="75000"/>
                  </a:schemeClr>
                </a:solidFill>
              </a:rPr>
              <a:t>In addition to vanadium and sodium, sulfur is a solid material in boiling pipes, especially at high temperatures, which reduces the efficiency of heat transfer process besides the above problems.</a:t>
            </a:r>
            <a:endParaRPr lang="ar-EG" sz="2800" dirty="0">
              <a:solidFill>
                <a:schemeClr val="accent2">
                  <a:lumMod val="75000"/>
                </a:schemeClr>
              </a:solidFill>
            </a:endParaRPr>
          </a:p>
        </p:txBody>
      </p:sp>
    </p:spTree>
    <p:extLst>
      <p:ext uri="{BB962C8B-B14F-4D97-AF65-F5344CB8AC3E}">
        <p14:creationId xmlns:p14="http://schemas.microsoft.com/office/powerpoint/2010/main" val="1979793165"/>
      </p:ext>
    </p:extLst>
  </p:cSld>
  <p:clrMapOvr>
    <a:masterClrMapping/>
  </p:clrMapOvr>
  <p:transition spd="slow">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6632"/>
            <a:ext cx="8784976" cy="6278642"/>
          </a:xfrm>
          <a:prstGeom prst="rect">
            <a:avLst/>
          </a:prstGeom>
        </p:spPr>
        <p:txBody>
          <a:bodyPr wrap="square">
            <a:spAutoFit/>
          </a:bodyPr>
          <a:lstStyle/>
          <a:p>
            <a:pPr algn="l" rtl="0"/>
            <a:r>
              <a:rPr lang="en-US" sz="2800" b="1" dirty="0"/>
              <a:t>Sweetening Processes:</a:t>
            </a:r>
          </a:p>
          <a:p>
            <a:pPr algn="just" rtl="0"/>
            <a:r>
              <a:rPr lang="en-US" sz="2800" dirty="0"/>
              <a:t>This process is summarized in the disposal of </a:t>
            </a:r>
            <a:r>
              <a:rPr lang="en-US" sz="2800" dirty="0" smtClean="0"/>
              <a:t>sulfur compounds </a:t>
            </a:r>
            <a:r>
              <a:rPr lang="en-US" sz="2800" dirty="0"/>
              <a:t>and in the beginning can reduce the proportion of H</a:t>
            </a:r>
            <a:r>
              <a:rPr lang="en-US" sz="2800" baseline="-25000" dirty="0"/>
              <a:t>2</a:t>
            </a:r>
            <a:r>
              <a:rPr lang="en-US" sz="2800" dirty="0"/>
              <a:t>S washing process with alkali</a:t>
            </a:r>
            <a:r>
              <a:rPr lang="en-US" sz="2800" dirty="0" smtClean="0"/>
              <a:t>.</a:t>
            </a:r>
          </a:p>
          <a:p>
            <a:pPr algn="just" rtl="0"/>
            <a:r>
              <a:rPr lang="en-US" altLang="ar-EG" sz="2800" b="1" dirty="0">
                <a:solidFill>
                  <a:srgbClr val="CC0000"/>
                </a:solidFill>
              </a:rPr>
              <a:t>2NaOH + H</a:t>
            </a:r>
            <a:r>
              <a:rPr lang="en-US" altLang="ar-EG" sz="2800" b="1" baseline="-25000" dirty="0">
                <a:solidFill>
                  <a:srgbClr val="CC0000"/>
                </a:solidFill>
              </a:rPr>
              <a:t>2</a:t>
            </a:r>
            <a:r>
              <a:rPr lang="en-US" altLang="ar-EG" sz="2800" b="1" dirty="0">
                <a:solidFill>
                  <a:srgbClr val="CC0000"/>
                </a:solidFill>
              </a:rPr>
              <a:t>S </a:t>
            </a:r>
            <a:r>
              <a:rPr lang="en-US" altLang="ar-EG" sz="2800" b="1" dirty="0">
                <a:solidFill>
                  <a:srgbClr val="CC0000"/>
                </a:solidFill>
                <a:sym typeface="Symbol" pitchFamily="18" charset="2"/>
              </a:rPr>
              <a:t></a:t>
            </a:r>
            <a:r>
              <a:rPr lang="en-US" altLang="ar-EG" sz="2800" b="1" dirty="0">
                <a:solidFill>
                  <a:srgbClr val="CC0000"/>
                </a:solidFill>
              </a:rPr>
              <a:t> Na</a:t>
            </a:r>
            <a:r>
              <a:rPr lang="en-US" altLang="ar-EG" sz="2800" b="1" baseline="-25000" dirty="0">
                <a:solidFill>
                  <a:srgbClr val="CC0000"/>
                </a:solidFill>
              </a:rPr>
              <a:t>2</a:t>
            </a:r>
            <a:r>
              <a:rPr lang="en-US" altLang="ar-EG" sz="2800" b="1" dirty="0">
                <a:solidFill>
                  <a:srgbClr val="CC0000"/>
                </a:solidFill>
              </a:rPr>
              <a:t>S  +  2 H</a:t>
            </a:r>
            <a:r>
              <a:rPr lang="en-US" altLang="ar-EG" sz="2800" b="1" baseline="-25000" dirty="0">
                <a:solidFill>
                  <a:srgbClr val="CC0000"/>
                </a:solidFill>
              </a:rPr>
              <a:t>2</a:t>
            </a:r>
            <a:r>
              <a:rPr lang="en-US" altLang="ar-EG" sz="2800" b="1" dirty="0">
                <a:solidFill>
                  <a:srgbClr val="CC0000"/>
                </a:solidFill>
              </a:rPr>
              <a:t>O</a:t>
            </a:r>
            <a:endParaRPr lang="ar-SA" altLang="ar-EG" sz="2800" b="1" dirty="0">
              <a:solidFill>
                <a:srgbClr val="CC0000"/>
              </a:solidFill>
            </a:endParaRPr>
          </a:p>
          <a:p>
            <a:pPr algn="l" rtl="0"/>
            <a:r>
              <a:rPr lang="en-US" sz="2600" dirty="0" smtClean="0"/>
              <a:t>The </a:t>
            </a:r>
            <a:r>
              <a:rPr lang="en-US" sz="2600" dirty="0"/>
              <a:t>main desalination methods are:</a:t>
            </a:r>
          </a:p>
          <a:p>
            <a:pPr algn="l" rtl="0"/>
            <a:r>
              <a:rPr lang="en-US" sz="2800" b="1" dirty="0">
                <a:effectLst>
                  <a:outerShdw blurRad="38100" dist="38100" dir="2700000" algn="tl">
                    <a:srgbClr val="000000">
                      <a:alpha val="43137"/>
                    </a:srgbClr>
                  </a:outerShdw>
                </a:effectLst>
              </a:rPr>
              <a:t>Dr. Doctor sweetening process:</a:t>
            </a:r>
          </a:p>
          <a:p>
            <a:pPr algn="just" rtl="0"/>
            <a:r>
              <a:rPr lang="en-US" sz="2600" dirty="0"/>
              <a:t>Gasoline is processed by a doctor solution, a sodium </a:t>
            </a:r>
            <a:r>
              <a:rPr lang="en-US" sz="2600" dirty="0" err="1"/>
              <a:t>plumbite</a:t>
            </a:r>
            <a:r>
              <a:rPr lang="en-US" sz="2600" dirty="0"/>
              <a:t>, in which harmful compounds are converted to the least harmful or acceptable </a:t>
            </a:r>
            <a:r>
              <a:rPr lang="en-US" sz="2600" dirty="0" err="1"/>
              <a:t>sulphide</a:t>
            </a:r>
            <a:r>
              <a:rPr lang="en-US" sz="2600" dirty="0"/>
              <a:t>, which is allowed in the products. Although the sulfur was not removed, the product was subjected to a </a:t>
            </a:r>
            <a:r>
              <a:rPr lang="en-US" sz="2600" dirty="0" smtClean="0"/>
              <a:t>sweeting </a:t>
            </a:r>
            <a:r>
              <a:rPr lang="en-US" sz="2600" dirty="0"/>
              <a:t>process by converting the two compounds into the </a:t>
            </a:r>
            <a:r>
              <a:rPr lang="en-US" sz="2600" dirty="0" err="1"/>
              <a:t>sulphide</a:t>
            </a:r>
            <a:r>
              <a:rPr lang="en-US" sz="2600" dirty="0"/>
              <a:t>. Using a caustic soda solution with lead oxide and by adding a carefully calculated amount of sulfur. The treatment is summarized in the following:</a:t>
            </a:r>
          </a:p>
        </p:txBody>
      </p:sp>
    </p:spTree>
    <p:extLst>
      <p:ext uri="{BB962C8B-B14F-4D97-AF65-F5344CB8AC3E}">
        <p14:creationId xmlns:p14="http://schemas.microsoft.com/office/powerpoint/2010/main" val="2856683834"/>
      </p:ext>
    </p:extLst>
  </p:cSld>
  <p:clrMapOvr>
    <a:masterClrMapping/>
  </p:clrMapOvr>
  <p:transition spd="slow">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116013" y="254000"/>
            <a:ext cx="6408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2800" b="1" dirty="0">
                <a:solidFill>
                  <a:srgbClr val="CC0000"/>
                </a:solidFill>
              </a:rPr>
              <a:t>2NaOH  +  </a:t>
            </a:r>
            <a:r>
              <a:rPr lang="en-US" altLang="ar-EG" sz="2800" b="1" dirty="0" err="1">
                <a:solidFill>
                  <a:srgbClr val="CC0000"/>
                </a:solidFill>
              </a:rPr>
              <a:t>PbO</a:t>
            </a:r>
            <a:r>
              <a:rPr lang="en-US" altLang="ar-EG" sz="2800" b="1" dirty="0">
                <a:solidFill>
                  <a:srgbClr val="CC0000"/>
                </a:solidFill>
              </a:rPr>
              <a:t>  </a:t>
            </a:r>
            <a:r>
              <a:rPr lang="en-US" altLang="ar-EG" sz="2800" b="1" dirty="0">
                <a:solidFill>
                  <a:srgbClr val="CC0000"/>
                </a:solidFill>
                <a:sym typeface="Symbol" pitchFamily="18" charset="2"/>
              </a:rPr>
              <a:t></a:t>
            </a:r>
            <a:r>
              <a:rPr lang="en-US" altLang="ar-EG" sz="2800" b="1" dirty="0">
                <a:solidFill>
                  <a:srgbClr val="CC0000"/>
                </a:solidFill>
              </a:rPr>
              <a:t> Na</a:t>
            </a:r>
            <a:r>
              <a:rPr lang="en-US" altLang="ar-EG" sz="2800" b="1" baseline="-25000" dirty="0">
                <a:solidFill>
                  <a:srgbClr val="CC0000"/>
                </a:solidFill>
              </a:rPr>
              <a:t>2</a:t>
            </a:r>
            <a:r>
              <a:rPr lang="en-US" altLang="ar-EG" sz="2800" b="1" dirty="0">
                <a:solidFill>
                  <a:srgbClr val="CC0000"/>
                </a:solidFill>
              </a:rPr>
              <a:t>PbO</a:t>
            </a:r>
            <a:r>
              <a:rPr lang="en-US" altLang="ar-EG" sz="2800" b="1" baseline="-25000" dirty="0">
                <a:solidFill>
                  <a:srgbClr val="CC0000"/>
                </a:solidFill>
              </a:rPr>
              <a:t>2</a:t>
            </a:r>
            <a:r>
              <a:rPr lang="en-US" altLang="ar-EG" sz="2800" b="1" dirty="0">
                <a:solidFill>
                  <a:srgbClr val="CC0000"/>
                </a:solidFill>
              </a:rPr>
              <a:t>  +  H</a:t>
            </a:r>
            <a:r>
              <a:rPr lang="en-US" altLang="ar-EG" sz="2800" b="1" baseline="-25000" dirty="0">
                <a:solidFill>
                  <a:srgbClr val="CC0000"/>
                </a:solidFill>
              </a:rPr>
              <a:t>2</a:t>
            </a:r>
            <a:r>
              <a:rPr lang="en-US" altLang="ar-EG" sz="2800" b="1" dirty="0">
                <a:solidFill>
                  <a:srgbClr val="CC0000"/>
                </a:solidFill>
              </a:rPr>
              <a:t>O</a:t>
            </a:r>
          </a:p>
        </p:txBody>
      </p:sp>
      <p:graphicFrame>
        <p:nvGraphicFramePr>
          <p:cNvPr id="5" name="Object 4"/>
          <p:cNvGraphicFramePr>
            <a:graphicFrameLocks noChangeAspect="1"/>
          </p:cNvGraphicFramePr>
          <p:nvPr>
            <p:extLst>
              <p:ext uri="{D42A27DB-BD31-4B8C-83A1-F6EECF244321}">
                <p14:modId xmlns:p14="http://schemas.microsoft.com/office/powerpoint/2010/main" val="746132296"/>
              </p:ext>
            </p:extLst>
          </p:nvPr>
        </p:nvGraphicFramePr>
        <p:xfrm>
          <a:off x="395536" y="836712"/>
          <a:ext cx="8207375" cy="1576388"/>
        </p:xfrm>
        <a:graphic>
          <a:graphicData uri="http://schemas.openxmlformats.org/presentationml/2006/ole">
            <mc:AlternateContent xmlns:mc="http://schemas.openxmlformats.org/markup-compatibility/2006">
              <mc:Choice xmlns:v="urn:schemas-microsoft-com:vml" Requires="v">
                <p:oleObj spid="_x0000_s20551" name="ISIS/Draw Sketch" r:id="rId3" imgW="3267024" imgH="580893" progId="ISISServer">
                  <p:embed/>
                </p:oleObj>
              </mc:Choice>
              <mc:Fallback>
                <p:oleObj name="ISIS/Draw Sketch" r:id="rId3" imgW="3267024" imgH="580893" progId="ISISServer">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836712"/>
                        <a:ext cx="8207375"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p:nvPr/>
        </p:nvSpPr>
        <p:spPr>
          <a:xfrm>
            <a:off x="107504" y="2276872"/>
            <a:ext cx="8784976" cy="3108543"/>
          </a:xfrm>
          <a:prstGeom prst="rect">
            <a:avLst/>
          </a:prstGeom>
        </p:spPr>
        <p:txBody>
          <a:bodyPr wrap="square">
            <a:spAutoFit/>
          </a:bodyPr>
          <a:lstStyle/>
          <a:p>
            <a:pPr marL="457200" indent="-457200" algn="l" rtl="0">
              <a:buFont typeface="Arial" panose="020B0604020202020204" pitchFamily="34" charset="0"/>
              <a:buChar char="•"/>
            </a:pPr>
            <a:r>
              <a:rPr lang="en-US" sz="2800" dirty="0">
                <a:cs typeface="+mj-cs"/>
              </a:rPr>
              <a:t>H</a:t>
            </a:r>
            <a:r>
              <a:rPr lang="en-US" sz="2800" baseline="-25000" dirty="0">
                <a:cs typeface="+mj-cs"/>
              </a:rPr>
              <a:t>2</a:t>
            </a:r>
            <a:r>
              <a:rPr lang="en-US" sz="2800" dirty="0">
                <a:cs typeface="+mj-cs"/>
              </a:rPr>
              <a:t>S must be removed before using the Dr. method.</a:t>
            </a:r>
          </a:p>
          <a:p>
            <a:pPr marL="457200" indent="-457200" algn="just" rtl="0">
              <a:buFont typeface="Arial" panose="020B0604020202020204" pitchFamily="34" charset="0"/>
              <a:buChar char="•"/>
            </a:pPr>
            <a:r>
              <a:rPr lang="en-US" sz="2800" dirty="0">
                <a:cs typeface="+mj-cs"/>
              </a:rPr>
              <a:t>In order to re-generate the DR solution, it passes the lead sulfide in sodium hydroxide solution and then passes the air at 70-80 degrees. Lead sulfide is oxidized to lead sulfate, which reacts with sodium hydroxide to give lead oxide, which is separated and treated with pure sodium hydroxide as the DR solution.</a:t>
            </a:r>
            <a:endParaRPr lang="ar-EG" sz="2800" dirty="0">
              <a:cs typeface="+mj-cs"/>
            </a:endParaRPr>
          </a:p>
        </p:txBody>
      </p:sp>
      <p:sp>
        <p:nvSpPr>
          <p:cNvPr id="8" name="Text Box 16"/>
          <p:cNvSpPr txBox="1">
            <a:spLocks noChangeArrowheads="1"/>
          </p:cNvSpPr>
          <p:nvPr/>
        </p:nvSpPr>
        <p:spPr bwMode="auto">
          <a:xfrm>
            <a:off x="539750" y="5589588"/>
            <a:ext cx="813593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2000" b="1" dirty="0" err="1"/>
              <a:t>PbS</a:t>
            </a:r>
            <a:r>
              <a:rPr lang="en-US" altLang="ar-EG" sz="2000" b="1" dirty="0"/>
              <a:t> + O</a:t>
            </a:r>
            <a:r>
              <a:rPr lang="en-US" altLang="ar-EG" sz="2000" b="1" baseline="-25000" dirty="0"/>
              <a:t>2</a:t>
            </a:r>
            <a:r>
              <a:rPr lang="en-US" altLang="ar-EG" sz="2000" b="1" dirty="0"/>
              <a:t>                     PbSO</a:t>
            </a:r>
            <a:r>
              <a:rPr lang="en-US" altLang="ar-EG" sz="2000" b="1" baseline="-25000" dirty="0"/>
              <a:t>4</a:t>
            </a:r>
            <a:r>
              <a:rPr lang="en-US" altLang="ar-EG" sz="2000" b="1" dirty="0"/>
              <a:t>              </a:t>
            </a:r>
          </a:p>
          <a:p>
            <a:pPr algn="l" rtl="0">
              <a:spcBef>
                <a:spcPct val="50000"/>
              </a:spcBef>
              <a:buFontTx/>
              <a:buNone/>
            </a:pPr>
            <a:r>
              <a:rPr lang="en-US" altLang="ar-EG" sz="2000" b="1" dirty="0"/>
              <a:t>PbSO</a:t>
            </a:r>
            <a:r>
              <a:rPr lang="en-US" altLang="ar-EG" sz="2000" b="1" baseline="-25000" dirty="0"/>
              <a:t>4</a:t>
            </a:r>
            <a:r>
              <a:rPr lang="en-US" altLang="ar-EG" sz="2000" b="1" dirty="0"/>
              <a:t> + 2NaOH                     </a:t>
            </a:r>
            <a:r>
              <a:rPr lang="en-US" altLang="ar-EG" sz="2000" b="1" dirty="0" err="1"/>
              <a:t>PbO</a:t>
            </a:r>
            <a:r>
              <a:rPr lang="en-US" altLang="ar-EG" sz="2000" b="1" dirty="0"/>
              <a:t> + Na</a:t>
            </a:r>
            <a:r>
              <a:rPr lang="en-US" altLang="ar-EG" sz="2000" b="1" baseline="-25000" dirty="0"/>
              <a:t>2</a:t>
            </a:r>
            <a:r>
              <a:rPr lang="en-US" altLang="ar-EG" sz="2000" b="1" dirty="0"/>
              <a:t>SO</a:t>
            </a:r>
            <a:r>
              <a:rPr lang="en-US" altLang="ar-EG" sz="2000" b="1" baseline="-25000" dirty="0"/>
              <a:t>4</a:t>
            </a:r>
            <a:r>
              <a:rPr lang="en-US" altLang="ar-EG" sz="2000" b="1" dirty="0"/>
              <a:t> + H</a:t>
            </a:r>
            <a:r>
              <a:rPr lang="en-US" altLang="ar-EG" sz="2000" b="1" baseline="-25000" dirty="0"/>
              <a:t>2</a:t>
            </a:r>
            <a:r>
              <a:rPr lang="en-US" altLang="ar-EG" sz="2000" b="1" dirty="0"/>
              <a:t>O</a:t>
            </a:r>
          </a:p>
        </p:txBody>
      </p:sp>
      <p:sp>
        <p:nvSpPr>
          <p:cNvPr id="9" name="Line 17"/>
          <p:cNvSpPr>
            <a:spLocks noChangeShapeType="1"/>
          </p:cNvSpPr>
          <p:nvPr/>
        </p:nvSpPr>
        <p:spPr bwMode="auto">
          <a:xfrm>
            <a:off x="1979613" y="580548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ar-EG"/>
          </a:p>
        </p:txBody>
      </p:sp>
      <p:sp>
        <p:nvSpPr>
          <p:cNvPr id="10" name="Line 18"/>
          <p:cNvSpPr>
            <a:spLocks noChangeShapeType="1"/>
          </p:cNvSpPr>
          <p:nvPr/>
        </p:nvSpPr>
        <p:spPr bwMode="auto">
          <a:xfrm>
            <a:off x="2771775" y="6223000"/>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ar-EG"/>
          </a:p>
        </p:txBody>
      </p:sp>
    </p:spTree>
    <p:extLst>
      <p:ext uri="{BB962C8B-B14F-4D97-AF65-F5344CB8AC3E}">
        <p14:creationId xmlns:p14="http://schemas.microsoft.com/office/powerpoint/2010/main" val="2422129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edge">
                                      <p:cBhvr>
                                        <p:cTn id="13" dur="1000"/>
                                        <p:tgtEl>
                                          <p:spTgt spid="8"/>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edge">
                                      <p:cBhvr>
                                        <p:cTn id="16" dur="1000"/>
                                        <p:tgtEl>
                                          <p:spTgt spid="10"/>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edg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3897" y="188640"/>
            <a:ext cx="3798476" cy="523220"/>
          </a:xfrm>
          <a:prstGeom prst="rect">
            <a:avLst/>
          </a:prstGeom>
        </p:spPr>
        <p:txBody>
          <a:bodyPr wrap="none">
            <a:spAutoFit/>
          </a:bodyPr>
          <a:lstStyle/>
          <a:p>
            <a:r>
              <a:rPr lang="en-US" sz="2800" dirty="0"/>
              <a:t>B) Hypochlorite Method:</a:t>
            </a:r>
            <a:endParaRPr lang="ar-EG" sz="2800" dirty="0"/>
          </a:p>
        </p:txBody>
      </p:sp>
      <p:graphicFrame>
        <p:nvGraphicFramePr>
          <p:cNvPr id="5" name="Object 4"/>
          <p:cNvGraphicFramePr>
            <a:graphicFrameLocks noChangeAspect="1"/>
          </p:cNvGraphicFramePr>
          <p:nvPr/>
        </p:nvGraphicFramePr>
        <p:xfrm>
          <a:off x="250825" y="692150"/>
          <a:ext cx="8281988" cy="631825"/>
        </p:xfrm>
        <a:graphic>
          <a:graphicData uri="http://schemas.openxmlformats.org/presentationml/2006/ole">
            <mc:AlternateContent xmlns:mc="http://schemas.openxmlformats.org/markup-compatibility/2006">
              <mc:Choice xmlns:v="urn:schemas-microsoft-com:vml" Requires="v">
                <p:oleObj spid="_x0000_s21695" name="ISIS/Draw Sketch" r:id="rId3" imgW="4067057" imgH="257214" progId="ISISServer">
                  <p:embed/>
                </p:oleObj>
              </mc:Choice>
              <mc:Fallback>
                <p:oleObj name="ISIS/Draw Sketch" r:id="rId3" imgW="4067057" imgH="257214" progId="ISISServer">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692150"/>
                        <a:ext cx="828198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p:nvPr/>
        </p:nvSpPr>
        <p:spPr>
          <a:xfrm>
            <a:off x="323528" y="1464618"/>
            <a:ext cx="4868192" cy="523220"/>
          </a:xfrm>
          <a:prstGeom prst="rect">
            <a:avLst/>
          </a:prstGeom>
        </p:spPr>
        <p:txBody>
          <a:bodyPr wrap="none">
            <a:spAutoFit/>
          </a:bodyPr>
          <a:lstStyle/>
          <a:p>
            <a:r>
              <a:rPr lang="en-US" sz="2800" dirty="0"/>
              <a:t>C - Method of </a:t>
            </a:r>
            <a:r>
              <a:rPr lang="en-US" sz="2800" dirty="0" smtClean="0"/>
              <a:t>sweeting copper :</a:t>
            </a:r>
            <a:endParaRPr lang="ar-EG" sz="2800" dirty="0"/>
          </a:p>
        </p:txBody>
      </p:sp>
      <p:graphicFrame>
        <p:nvGraphicFramePr>
          <p:cNvPr id="7" name="Object 6"/>
          <p:cNvGraphicFramePr>
            <a:graphicFrameLocks noChangeAspect="1"/>
          </p:cNvGraphicFramePr>
          <p:nvPr>
            <p:extLst>
              <p:ext uri="{D42A27DB-BD31-4B8C-83A1-F6EECF244321}">
                <p14:modId xmlns:p14="http://schemas.microsoft.com/office/powerpoint/2010/main" val="2601934212"/>
              </p:ext>
            </p:extLst>
          </p:nvPr>
        </p:nvGraphicFramePr>
        <p:xfrm>
          <a:off x="971600" y="2060848"/>
          <a:ext cx="7315200" cy="569913"/>
        </p:xfrm>
        <a:graphic>
          <a:graphicData uri="http://schemas.openxmlformats.org/presentationml/2006/ole">
            <mc:AlternateContent xmlns:mc="http://schemas.openxmlformats.org/markup-compatibility/2006">
              <mc:Choice xmlns:v="urn:schemas-microsoft-com:vml" Requires="v">
                <p:oleObj spid="_x0000_s21696" name="ISIS/Draw Sketch" r:id="rId5" imgW="3857743" imgH="247758" progId="ISISServer">
                  <p:embed/>
                </p:oleObj>
              </mc:Choice>
              <mc:Fallback>
                <p:oleObj name="ISIS/Draw Sketch" r:id="rId5" imgW="3857743" imgH="247758" progId="ISISServer">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2060848"/>
                        <a:ext cx="73152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305669" y="2564904"/>
            <a:ext cx="8388583" cy="1384995"/>
          </a:xfrm>
          <a:prstGeom prst="rect">
            <a:avLst/>
          </a:prstGeom>
        </p:spPr>
        <p:txBody>
          <a:bodyPr wrap="square">
            <a:spAutoFit/>
          </a:bodyPr>
          <a:lstStyle/>
          <a:p>
            <a:pPr marL="285750" indent="-285750" algn="l" rtl="0">
              <a:buFont typeface="Arial" panose="020B0604020202020204" pitchFamily="34" charset="0"/>
              <a:buChar char="•"/>
            </a:pPr>
            <a:r>
              <a:rPr lang="en-US" sz="2800" dirty="0"/>
              <a:t>H</a:t>
            </a:r>
            <a:r>
              <a:rPr lang="en-US" sz="2800" baseline="-25000" dirty="0"/>
              <a:t>2</a:t>
            </a:r>
            <a:r>
              <a:rPr lang="en-US" sz="2800" dirty="0"/>
              <a:t>S and sulfur should be removed before using this method and applied only to gasoline.</a:t>
            </a:r>
          </a:p>
          <a:p>
            <a:pPr marL="285750" indent="-285750" algn="l" rtl="0">
              <a:buFont typeface="Arial" panose="020B0604020202020204" pitchFamily="34" charset="0"/>
              <a:buChar char="•"/>
            </a:pPr>
            <a:r>
              <a:rPr lang="en-US" sz="2800" dirty="0"/>
              <a:t>CuCl</a:t>
            </a:r>
            <a:r>
              <a:rPr lang="en-US" sz="2800" baseline="-25000" dirty="0"/>
              <a:t>2</a:t>
            </a:r>
            <a:r>
              <a:rPr lang="en-US" sz="2800" dirty="0"/>
              <a:t> is then reconstituted as follows:</a:t>
            </a:r>
            <a:endParaRPr lang="ar-EG"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33589358"/>
              </p:ext>
            </p:extLst>
          </p:nvPr>
        </p:nvGraphicFramePr>
        <p:xfrm>
          <a:off x="683568" y="4005064"/>
          <a:ext cx="7772400" cy="617538"/>
        </p:xfrm>
        <a:graphic>
          <a:graphicData uri="http://schemas.openxmlformats.org/presentationml/2006/ole">
            <mc:AlternateContent xmlns:mc="http://schemas.openxmlformats.org/markup-compatibility/2006">
              <mc:Choice xmlns:v="urn:schemas-microsoft-com:vml" Requires="v">
                <p:oleObj spid="_x0000_s21697" name="ISIS/Draw Sketch" r:id="rId7" imgW="3781408" imgH="247758" progId="ISISServer">
                  <p:embed/>
                </p:oleObj>
              </mc:Choice>
              <mc:Fallback>
                <p:oleObj name="ISIS/Draw Sketch" r:id="rId7" imgW="3781408" imgH="247758" progId="ISISServer">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4005064"/>
                        <a:ext cx="7772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583658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7824" y="404664"/>
            <a:ext cx="4320480" cy="523220"/>
          </a:xfrm>
          <a:prstGeom prst="rect">
            <a:avLst/>
          </a:prstGeom>
        </p:spPr>
        <p:txBody>
          <a:bodyPr wrap="square">
            <a:spAutoFit/>
          </a:bodyPr>
          <a:lstStyle/>
          <a:p>
            <a:pPr algn="l" rtl="0"/>
            <a:r>
              <a:rPr lang="en-US" altLang="ar-EG" sz="2800" b="1" dirty="0">
                <a:solidFill>
                  <a:srgbClr val="CC0000"/>
                </a:solidFill>
              </a:rPr>
              <a:t>Synthesis of Petroleum</a:t>
            </a:r>
            <a:endParaRPr lang="ar-EG" sz="2800" dirty="0"/>
          </a:p>
        </p:txBody>
      </p:sp>
      <p:sp>
        <p:nvSpPr>
          <p:cNvPr id="5" name="Rectangle 4"/>
          <p:cNvSpPr/>
          <p:nvPr/>
        </p:nvSpPr>
        <p:spPr>
          <a:xfrm>
            <a:off x="467544" y="971246"/>
            <a:ext cx="8424936" cy="2000548"/>
          </a:xfrm>
          <a:prstGeom prst="rect">
            <a:avLst/>
          </a:prstGeom>
        </p:spPr>
        <p:txBody>
          <a:bodyPr wrap="square">
            <a:spAutoFit/>
          </a:bodyPr>
          <a:lstStyle/>
          <a:p>
            <a:pPr algn="just" rtl="0"/>
            <a:r>
              <a:rPr lang="en-US" dirty="0"/>
              <a:t>- </a:t>
            </a:r>
            <a:r>
              <a:rPr lang="en-US" sz="2800" b="1" dirty="0" err="1">
                <a:effectLst>
                  <a:outerShdw blurRad="38100" dist="38100" dir="2700000" algn="tl">
                    <a:srgbClr val="000000">
                      <a:alpha val="43137"/>
                    </a:srgbClr>
                  </a:outerShdw>
                </a:effectLst>
              </a:rPr>
              <a:t>Burjios</a:t>
            </a:r>
            <a:r>
              <a:rPr lang="en-US" sz="2800" b="1" dirty="0">
                <a:effectLst>
                  <a:outerShdw blurRad="38100" dist="38100" dir="2700000" algn="tl">
                    <a:srgbClr val="000000">
                      <a:alpha val="43137"/>
                    </a:srgbClr>
                  </a:outerShdw>
                </a:effectLst>
              </a:rPr>
              <a:t> Method:</a:t>
            </a:r>
          </a:p>
          <a:p>
            <a:pPr algn="just" rtl="0"/>
            <a:r>
              <a:rPr lang="en-US" sz="2400" dirty="0"/>
              <a:t>Is achieved by means of the Hydrogenation of </a:t>
            </a:r>
            <a:r>
              <a:rPr lang="en-US" sz="2400" dirty="0" smtClean="0"/>
              <a:t>coal at </a:t>
            </a:r>
            <a:r>
              <a:rPr lang="en-US" sz="2400" dirty="0"/>
              <a:t>400 ° C and 275 ° C pressure. In the presence of catalysts, the oil is separated by the </a:t>
            </a:r>
            <a:r>
              <a:rPr lang="en-US" sz="2400" dirty="0" smtClean="0"/>
              <a:t>fractional </a:t>
            </a:r>
            <a:r>
              <a:rPr lang="en-US" sz="2400" dirty="0"/>
              <a:t>distillation. Hydrogen required for hydrogenation is obtained by the gas (Syn. Gas)</a:t>
            </a:r>
            <a:endParaRPr lang="ar-EG" sz="2400" dirty="0"/>
          </a:p>
        </p:txBody>
      </p:sp>
      <p:sp>
        <p:nvSpPr>
          <p:cNvPr id="6" name="Rectangle 5"/>
          <p:cNvSpPr/>
          <p:nvPr/>
        </p:nvSpPr>
        <p:spPr>
          <a:xfrm>
            <a:off x="2843808" y="2971794"/>
            <a:ext cx="4680520" cy="461665"/>
          </a:xfrm>
          <a:prstGeom prst="rect">
            <a:avLst/>
          </a:prstGeom>
        </p:spPr>
        <p:txBody>
          <a:bodyPr wrap="square">
            <a:spAutoFit/>
          </a:bodyPr>
          <a:lstStyle/>
          <a:p>
            <a:pPr algn="ctr" rtl="0">
              <a:spcBef>
                <a:spcPct val="50000"/>
              </a:spcBef>
              <a:buFontTx/>
              <a:buNone/>
            </a:pPr>
            <a:r>
              <a:rPr lang="en-US" altLang="ar-EG" sz="2400" b="1" dirty="0">
                <a:solidFill>
                  <a:srgbClr val="996600"/>
                </a:solidFill>
              </a:rPr>
              <a:t>C + H</a:t>
            </a:r>
            <a:r>
              <a:rPr lang="en-US" altLang="ar-EG" sz="2400" b="1" baseline="-25000" dirty="0">
                <a:solidFill>
                  <a:srgbClr val="996600"/>
                </a:solidFill>
              </a:rPr>
              <a:t>2</a:t>
            </a:r>
            <a:r>
              <a:rPr lang="en-US" altLang="ar-EG" sz="2400" b="1" dirty="0">
                <a:solidFill>
                  <a:srgbClr val="996600"/>
                </a:solidFill>
              </a:rPr>
              <a:t>O      </a:t>
            </a:r>
            <a:r>
              <a:rPr lang="en-US" altLang="ar-EG" sz="2400" b="1" dirty="0" smtClean="0">
                <a:solidFill>
                  <a:srgbClr val="996600"/>
                </a:solidFill>
              </a:rPr>
              <a:t>     </a:t>
            </a:r>
            <a:r>
              <a:rPr lang="en-US" altLang="ar-EG" sz="2000" b="1" dirty="0" smtClean="0">
                <a:solidFill>
                  <a:srgbClr val="996600"/>
                </a:solidFill>
              </a:rPr>
              <a:t>1200</a:t>
            </a:r>
            <a:r>
              <a:rPr lang="en-US" altLang="ar-EG" sz="2000" b="1" baseline="30000" dirty="0" smtClean="0">
                <a:solidFill>
                  <a:srgbClr val="996600"/>
                </a:solidFill>
              </a:rPr>
              <a:t>o</a:t>
            </a:r>
            <a:r>
              <a:rPr lang="en-US" altLang="ar-EG" sz="2000" b="1" dirty="0" smtClean="0">
                <a:solidFill>
                  <a:srgbClr val="996600"/>
                </a:solidFill>
              </a:rPr>
              <a:t>C </a:t>
            </a:r>
            <a:r>
              <a:rPr lang="en-US" altLang="ar-EG" sz="2400" b="1" dirty="0" smtClean="0">
                <a:solidFill>
                  <a:srgbClr val="996600"/>
                </a:solidFill>
              </a:rPr>
              <a:t>            </a:t>
            </a:r>
            <a:r>
              <a:rPr lang="en-US" altLang="ar-EG" sz="2400" b="1" dirty="0">
                <a:solidFill>
                  <a:srgbClr val="996600"/>
                </a:solidFill>
              </a:rPr>
              <a:t>CO +  H</a:t>
            </a:r>
            <a:r>
              <a:rPr lang="en-US" altLang="ar-EG" sz="2400" b="1" baseline="-25000" dirty="0">
                <a:solidFill>
                  <a:srgbClr val="996600"/>
                </a:solidFill>
              </a:rPr>
              <a:t>2</a:t>
            </a:r>
            <a:endParaRPr lang="ar-EG" altLang="ar-EG" sz="2400" b="1" baseline="-25000" dirty="0">
              <a:solidFill>
                <a:srgbClr val="996600"/>
              </a:solidFill>
            </a:endParaRPr>
          </a:p>
        </p:txBody>
      </p:sp>
      <p:cxnSp>
        <p:nvCxnSpPr>
          <p:cNvPr id="8" name="Straight Arrow Connector 7"/>
          <p:cNvCxnSpPr/>
          <p:nvPr/>
        </p:nvCxnSpPr>
        <p:spPr>
          <a:xfrm>
            <a:off x="4499992" y="3352683"/>
            <a:ext cx="136815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51520" y="3573016"/>
            <a:ext cx="8496944" cy="1938992"/>
          </a:xfrm>
          <a:prstGeom prst="rect">
            <a:avLst/>
          </a:prstGeom>
        </p:spPr>
        <p:txBody>
          <a:bodyPr wrap="square">
            <a:spAutoFit/>
          </a:bodyPr>
          <a:lstStyle/>
          <a:p>
            <a:pPr algn="l" rtl="0"/>
            <a:r>
              <a:rPr lang="en-US" dirty="0"/>
              <a:t>2 - </a:t>
            </a:r>
            <a:r>
              <a:rPr lang="en-US" sz="2400" b="1" dirty="0"/>
              <a:t>Fisher-</a:t>
            </a:r>
            <a:r>
              <a:rPr lang="en-US" sz="2400" b="1" dirty="0" err="1"/>
              <a:t>Tropsch</a:t>
            </a:r>
            <a:r>
              <a:rPr lang="en-US" sz="2400" b="1" dirty="0"/>
              <a:t> Method:</a:t>
            </a:r>
          </a:p>
          <a:p>
            <a:pPr algn="just" rtl="0"/>
            <a:r>
              <a:rPr lang="en-US" sz="2400" dirty="0"/>
              <a:t>It is summarized in the treatment of </a:t>
            </a:r>
            <a:r>
              <a:rPr lang="en-US" sz="2400" dirty="0" err="1" smtClean="0"/>
              <a:t>Syn</a:t>
            </a:r>
            <a:r>
              <a:rPr lang="en-US" sz="2400" dirty="0" smtClean="0"/>
              <a:t> </a:t>
            </a:r>
            <a:r>
              <a:rPr lang="en-US" sz="2400" dirty="0"/>
              <a:t>gas with catalysts such as cobalt at 200-250 degrees and under atmospheric pressure and separating oil produced by </a:t>
            </a:r>
            <a:r>
              <a:rPr lang="en-US" sz="2400" dirty="0" smtClean="0"/>
              <a:t>fractional </a:t>
            </a:r>
            <a:r>
              <a:rPr lang="en-US" sz="2400" dirty="0"/>
              <a:t>distillation. The reaction begins with the formation of free methylene (</a:t>
            </a:r>
            <a:r>
              <a:rPr lang="en-US" sz="2400" dirty="0" err="1" smtClean="0"/>
              <a:t>carbene</a:t>
            </a:r>
            <a:r>
              <a:rPr lang="en-US" sz="2400" dirty="0"/>
              <a:t>).</a:t>
            </a:r>
            <a:endParaRPr lang="ar-EG" sz="2400" dirty="0"/>
          </a:p>
        </p:txBody>
      </p:sp>
      <p:sp>
        <p:nvSpPr>
          <p:cNvPr id="10" name="Rectangle 9"/>
          <p:cNvSpPr/>
          <p:nvPr/>
        </p:nvSpPr>
        <p:spPr>
          <a:xfrm>
            <a:off x="2051720" y="5589240"/>
            <a:ext cx="5472608" cy="1169551"/>
          </a:xfrm>
          <a:prstGeom prst="rect">
            <a:avLst/>
          </a:prstGeom>
        </p:spPr>
        <p:txBody>
          <a:bodyPr wrap="square">
            <a:spAutoFit/>
          </a:bodyPr>
          <a:lstStyle/>
          <a:p>
            <a:pPr algn="ctr">
              <a:spcBef>
                <a:spcPct val="50000"/>
              </a:spcBef>
              <a:buFontTx/>
              <a:buNone/>
            </a:pPr>
            <a:r>
              <a:rPr lang="en-US" altLang="ar-EG" sz="2800" b="1" dirty="0">
                <a:solidFill>
                  <a:srgbClr val="996600"/>
                </a:solidFill>
              </a:rPr>
              <a:t>CO + 2H</a:t>
            </a:r>
            <a:r>
              <a:rPr lang="en-US" altLang="ar-EG" sz="2800" b="1" baseline="-25000" dirty="0">
                <a:solidFill>
                  <a:srgbClr val="996600"/>
                </a:solidFill>
              </a:rPr>
              <a:t>2</a:t>
            </a:r>
            <a:r>
              <a:rPr lang="en-US" altLang="ar-EG" sz="2800" b="1" dirty="0">
                <a:solidFill>
                  <a:srgbClr val="996600"/>
                </a:solidFill>
              </a:rPr>
              <a:t>            :CH</a:t>
            </a:r>
            <a:r>
              <a:rPr lang="en-US" altLang="ar-EG" sz="2800" b="1" baseline="-25000" dirty="0">
                <a:solidFill>
                  <a:srgbClr val="996600"/>
                </a:solidFill>
              </a:rPr>
              <a:t>2</a:t>
            </a:r>
            <a:r>
              <a:rPr lang="en-US" altLang="ar-EG" sz="2800" b="1" dirty="0">
                <a:solidFill>
                  <a:srgbClr val="996600"/>
                </a:solidFill>
              </a:rPr>
              <a:t> + H</a:t>
            </a:r>
            <a:r>
              <a:rPr lang="en-US" altLang="ar-EG" sz="2800" b="1" baseline="-25000" dirty="0">
                <a:solidFill>
                  <a:srgbClr val="996600"/>
                </a:solidFill>
              </a:rPr>
              <a:t>2</a:t>
            </a:r>
            <a:r>
              <a:rPr lang="en-US" altLang="ar-EG" sz="2800" b="1" dirty="0">
                <a:solidFill>
                  <a:srgbClr val="996600"/>
                </a:solidFill>
              </a:rPr>
              <a:t>O</a:t>
            </a:r>
          </a:p>
          <a:p>
            <a:pPr algn="ctr" rtl="0">
              <a:spcBef>
                <a:spcPct val="50000"/>
              </a:spcBef>
              <a:buFontTx/>
              <a:buNone/>
            </a:pPr>
            <a:r>
              <a:rPr lang="en-US" altLang="ar-EG" sz="2800" b="1" dirty="0">
                <a:solidFill>
                  <a:srgbClr val="996600"/>
                </a:solidFill>
              </a:rPr>
              <a:t>:CH</a:t>
            </a:r>
            <a:r>
              <a:rPr lang="en-US" altLang="ar-EG" sz="2800" b="1" baseline="-25000" dirty="0">
                <a:solidFill>
                  <a:srgbClr val="996600"/>
                </a:solidFill>
              </a:rPr>
              <a:t>2</a:t>
            </a:r>
            <a:r>
              <a:rPr lang="en-US" altLang="ar-EG" sz="2800" b="1" dirty="0">
                <a:solidFill>
                  <a:srgbClr val="996600"/>
                </a:solidFill>
              </a:rPr>
              <a:t> + H</a:t>
            </a:r>
            <a:r>
              <a:rPr lang="en-US" altLang="ar-EG" sz="2800" b="1" baseline="-25000" dirty="0">
                <a:solidFill>
                  <a:srgbClr val="996600"/>
                </a:solidFill>
              </a:rPr>
              <a:t>2</a:t>
            </a:r>
            <a:r>
              <a:rPr lang="en-US" altLang="ar-EG" sz="2800" b="1" dirty="0">
                <a:solidFill>
                  <a:srgbClr val="996600"/>
                </a:solidFill>
              </a:rPr>
              <a:t>          CH</a:t>
            </a:r>
            <a:r>
              <a:rPr lang="en-US" altLang="ar-EG" sz="2800" b="1" baseline="-25000" dirty="0">
                <a:solidFill>
                  <a:srgbClr val="996600"/>
                </a:solidFill>
              </a:rPr>
              <a:t>4</a:t>
            </a:r>
            <a:r>
              <a:rPr lang="en-US" altLang="ar-EG" sz="2800" b="1" dirty="0">
                <a:solidFill>
                  <a:srgbClr val="996600"/>
                </a:solidFill>
              </a:rPr>
              <a:t>, etc………</a:t>
            </a:r>
            <a:endParaRPr lang="ar-EG" altLang="ar-EG" sz="2800" b="1" dirty="0">
              <a:solidFill>
                <a:srgbClr val="996600"/>
              </a:solidFill>
            </a:endParaRPr>
          </a:p>
        </p:txBody>
      </p:sp>
      <p:cxnSp>
        <p:nvCxnSpPr>
          <p:cNvPr id="12" name="Straight Arrow Connector 11"/>
          <p:cNvCxnSpPr/>
          <p:nvPr/>
        </p:nvCxnSpPr>
        <p:spPr>
          <a:xfrm>
            <a:off x="4211960" y="5877272"/>
            <a:ext cx="936104" cy="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103948" y="6528590"/>
            <a:ext cx="684076" cy="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644109"/>
      </p:ext>
    </p:extLst>
  </p:cSld>
  <p:clrMapOvr>
    <a:masterClrMapping/>
  </p:clrMapOvr>
  <p:transition spd="slow">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332656"/>
            <a:ext cx="8640960" cy="2246769"/>
          </a:xfrm>
          <a:prstGeom prst="rect">
            <a:avLst/>
          </a:prstGeom>
        </p:spPr>
        <p:txBody>
          <a:bodyPr wrap="square">
            <a:spAutoFit/>
          </a:bodyPr>
          <a:lstStyle/>
          <a:p>
            <a:pPr algn="l" rtl="0"/>
            <a:r>
              <a:rPr lang="en-US" sz="2800" b="1" dirty="0"/>
              <a:t>Petrochemical Industries</a:t>
            </a:r>
          </a:p>
          <a:p>
            <a:pPr algn="l" rtl="0"/>
            <a:r>
              <a:rPr lang="en-US" sz="2800" b="1" dirty="0"/>
              <a:t>First: Major petrochemical products:</a:t>
            </a:r>
          </a:p>
          <a:p>
            <a:pPr algn="l" rtl="0"/>
            <a:r>
              <a:rPr lang="en-US" sz="2800" b="1" dirty="0"/>
              <a:t>1- </a:t>
            </a:r>
            <a:r>
              <a:rPr lang="en-US" sz="2800" b="1" dirty="0" smtClean="0"/>
              <a:t>Synthesis gas (</a:t>
            </a:r>
            <a:r>
              <a:rPr lang="en-US" sz="2800" b="1" dirty="0" err="1" smtClean="0"/>
              <a:t>Syn</a:t>
            </a:r>
            <a:r>
              <a:rPr lang="en-US" sz="2800" b="1" dirty="0" smtClean="0"/>
              <a:t> gas):</a:t>
            </a:r>
            <a:endParaRPr lang="en-US" sz="2800" b="1" dirty="0"/>
          </a:p>
          <a:p>
            <a:pPr algn="l" rtl="0"/>
            <a:r>
              <a:rPr lang="en-US" sz="2800" dirty="0"/>
              <a:t>Partial oxidation of methane at 1300-1500 degrees and high pressure</a:t>
            </a:r>
            <a:endParaRPr lang="ar-EG" sz="2800" dirty="0"/>
          </a:p>
        </p:txBody>
      </p:sp>
      <p:graphicFrame>
        <p:nvGraphicFramePr>
          <p:cNvPr id="5" name="Object 91"/>
          <p:cNvGraphicFramePr>
            <a:graphicFrameLocks noChangeAspect="1"/>
          </p:cNvGraphicFramePr>
          <p:nvPr>
            <p:extLst>
              <p:ext uri="{D42A27DB-BD31-4B8C-83A1-F6EECF244321}">
                <p14:modId xmlns:p14="http://schemas.microsoft.com/office/powerpoint/2010/main" val="3956912336"/>
              </p:ext>
            </p:extLst>
          </p:nvPr>
        </p:nvGraphicFramePr>
        <p:xfrm>
          <a:off x="323528" y="2636912"/>
          <a:ext cx="8626380" cy="609513"/>
        </p:xfrm>
        <a:graphic>
          <a:graphicData uri="http://schemas.openxmlformats.org/presentationml/2006/ole">
            <mc:AlternateContent xmlns:mc="http://schemas.openxmlformats.org/markup-compatibility/2006">
              <mc:Choice xmlns:v="urn:schemas-microsoft-com:vml" Requires="v">
                <p:oleObj spid="_x0000_s22628" name="ISIS/Draw Sketch" r:id="rId3" imgW="4391008" imgH="209662" progId="ISISServer">
                  <p:embed/>
                </p:oleObj>
              </mc:Choice>
              <mc:Fallback>
                <p:oleObj name="ISIS/Draw Sketch" r:id="rId3" imgW="4391008" imgH="209662"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636912"/>
                        <a:ext cx="8626380" cy="60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93"/>
          <p:cNvGraphicFramePr>
            <a:graphicFrameLocks noChangeAspect="1"/>
          </p:cNvGraphicFramePr>
          <p:nvPr>
            <p:extLst>
              <p:ext uri="{D42A27DB-BD31-4B8C-83A1-F6EECF244321}">
                <p14:modId xmlns:p14="http://schemas.microsoft.com/office/powerpoint/2010/main" val="1566442495"/>
              </p:ext>
            </p:extLst>
          </p:nvPr>
        </p:nvGraphicFramePr>
        <p:xfrm>
          <a:off x="2555776" y="4869160"/>
          <a:ext cx="4980178" cy="862347"/>
        </p:xfrm>
        <a:graphic>
          <a:graphicData uri="http://schemas.openxmlformats.org/presentationml/2006/ole">
            <mc:AlternateContent xmlns:mc="http://schemas.openxmlformats.org/markup-compatibility/2006">
              <mc:Choice xmlns:v="urn:schemas-microsoft-com:vml" Requires="v">
                <p:oleObj spid="_x0000_s22629" name="ISIS/Draw Sketch" r:id="rId5" imgW="1828800" imgH="219118" progId="ISISServer">
                  <p:embed/>
                </p:oleObj>
              </mc:Choice>
              <mc:Fallback>
                <p:oleObj name="ISIS/Draw Sketch" r:id="rId5" imgW="1828800" imgH="219118" progId="ISISServer">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4869160"/>
                        <a:ext cx="4980178" cy="86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539552" y="3861048"/>
            <a:ext cx="3168352" cy="523220"/>
          </a:xfrm>
          <a:prstGeom prst="rect">
            <a:avLst/>
          </a:prstGeom>
        </p:spPr>
        <p:txBody>
          <a:bodyPr wrap="square">
            <a:spAutoFit/>
          </a:bodyPr>
          <a:lstStyle/>
          <a:p>
            <a:pPr algn="l" rtl="0"/>
            <a:r>
              <a:rPr lang="en-US" sz="2800" dirty="0"/>
              <a:t>Steamed at 450 psi</a:t>
            </a:r>
            <a:endParaRPr lang="ar-EG" sz="2800" dirty="0"/>
          </a:p>
        </p:txBody>
      </p:sp>
    </p:spTree>
    <p:extLst>
      <p:ext uri="{BB962C8B-B14F-4D97-AF65-F5344CB8AC3E}">
        <p14:creationId xmlns:p14="http://schemas.microsoft.com/office/powerpoint/2010/main" val="1697145189"/>
      </p:ext>
    </p:extLst>
  </p:cSld>
  <p:clrMapOvr>
    <a:masterClrMapping/>
  </p:clrMapOvr>
  <p:transition spd="slow">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88640"/>
            <a:ext cx="8784976" cy="3539430"/>
          </a:xfrm>
          <a:prstGeom prst="rect">
            <a:avLst/>
          </a:prstGeom>
        </p:spPr>
        <p:txBody>
          <a:bodyPr wrap="square">
            <a:spAutoFit/>
          </a:bodyPr>
          <a:lstStyle/>
          <a:p>
            <a:pPr algn="l" rtl="0"/>
            <a:r>
              <a:rPr lang="en-US" sz="2800" b="1" dirty="0">
                <a:effectLst>
                  <a:outerShdw blurRad="38100" dist="38100" dir="2700000" algn="tl">
                    <a:srgbClr val="000000">
                      <a:alpha val="43137"/>
                    </a:srgbClr>
                  </a:outerShdw>
                </a:effectLst>
              </a:rPr>
              <a:t>2. Methanol: -</a:t>
            </a:r>
          </a:p>
          <a:p>
            <a:pPr algn="l" rtl="0"/>
            <a:r>
              <a:rPr lang="en-US" sz="2800" dirty="0" smtClean="0"/>
              <a:t>a- </a:t>
            </a:r>
            <a:r>
              <a:rPr lang="en-US" sz="2800" dirty="0"/>
              <a:t>produced from methane at 350 ° C and 300 </a:t>
            </a:r>
            <a:r>
              <a:rPr lang="en-US" sz="2800" dirty="0" smtClean="0"/>
              <a:t>atmosphere </a:t>
            </a:r>
            <a:r>
              <a:rPr lang="en-US" sz="2800" dirty="0"/>
              <a:t>in the presence of </a:t>
            </a:r>
            <a:r>
              <a:rPr lang="en-US" sz="2800" dirty="0" err="1"/>
              <a:t>ZnO</a:t>
            </a:r>
            <a:r>
              <a:rPr lang="en-US" sz="2800" dirty="0"/>
              <a:t> as a catalyst.</a:t>
            </a:r>
          </a:p>
          <a:p>
            <a:pPr algn="l" rtl="0"/>
            <a:endParaRPr lang="en-US" sz="2800" dirty="0"/>
          </a:p>
          <a:p>
            <a:pPr algn="l" rtl="0"/>
            <a:endParaRPr lang="en-US" sz="2800" dirty="0" smtClean="0"/>
          </a:p>
          <a:p>
            <a:pPr algn="l" rtl="0"/>
            <a:r>
              <a:rPr lang="en-US" sz="2800" dirty="0" smtClean="0"/>
              <a:t>B-of </a:t>
            </a:r>
            <a:r>
              <a:rPr lang="en-US" sz="2800" dirty="0" err="1" smtClean="0"/>
              <a:t>syn</a:t>
            </a:r>
            <a:r>
              <a:rPr lang="en-US" sz="2800" dirty="0" smtClean="0"/>
              <a:t> </a:t>
            </a:r>
            <a:r>
              <a:rPr lang="en-US" sz="2800" dirty="0"/>
              <a:t>gas at 400 degrees and pressure of 4000-6500 psi and the presence of Zn-CrO</a:t>
            </a:r>
            <a:r>
              <a:rPr lang="en-US" sz="2800" baseline="-25000" dirty="0"/>
              <a:t>3</a:t>
            </a:r>
            <a:r>
              <a:rPr lang="en-US" sz="2800" dirty="0"/>
              <a:t> as a </a:t>
            </a:r>
            <a:r>
              <a:rPr lang="en-US" sz="2800" dirty="0" smtClean="0"/>
              <a:t>catalyst</a:t>
            </a:r>
          </a:p>
          <a:p>
            <a:pPr algn="l" rtl="0"/>
            <a:endParaRPr lang="ar-EG" sz="2800" dirty="0"/>
          </a:p>
        </p:txBody>
      </p:sp>
      <p:graphicFrame>
        <p:nvGraphicFramePr>
          <p:cNvPr id="5" name="Object 4"/>
          <p:cNvGraphicFramePr>
            <a:graphicFrameLocks noChangeAspect="1"/>
          </p:cNvGraphicFramePr>
          <p:nvPr/>
        </p:nvGraphicFramePr>
        <p:xfrm>
          <a:off x="1474788" y="1565275"/>
          <a:ext cx="5113337" cy="711200"/>
        </p:xfrm>
        <a:graphic>
          <a:graphicData uri="http://schemas.openxmlformats.org/presentationml/2006/ole">
            <mc:AlternateContent xmlns:mc="http://schemas.openxmlformats.org/markup-compatibility/2006">
              <mc:Choice xmlns:v="urn:schemas-microsoft-com:vml" Requires="v">
                <p:oleObj spid="_x0000_s23641" name="ISIS/Draw Sketch" r:id="rId3" imgW="1781057" imgH="199935" progId="ISISServer">
                  <p:embed/>
                </p:oleObj>
              </mc:Choice>
              <mc:Fallback>
                <p:oleObj name="ISIS/Draw Sketch" r:id="rId3" imgW="1781057" imgH="199935" progId="ISISServer">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88" y="1565275"/>
                        <a:ext cx="5113337"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p:nvPr/>
        </p:nvSpPr>
        <p:spPr>
          <a:xfrm>
            <a:off x="2555776" y="3426281"/>
            <a:ext cx="4536504" cy="584775"/>
          </a:xfrm>
          <a:prstGeom prst="rect">
            <a:avLst/>
          </a:prstGeom>
        </p:spPr>
        <p:txBody>
          <a:bodyPr wrap="square">
            <a:spAutoFit/>
          </a:bodyPr>
          <a:lstStyle/>
          <a:p>
            <a:pPr algn="ctr" rtl="0">
              <a:spcBef>
                <a:spcPct val="50000"/>
              </a:spcBef>
              <a:buFontTx/>
              <a:buNone/>
            </a:pPr>
            <a:r>
              <a:rPr lang="en-US" altLang="ar-EG" sz="3200" b="1" dirty="0">
                <a:solidFill>
                  <a:srgbClr val="CC0000"/>
                </a:solidFill>
              </a:rPr>
              <a:t>2H</a:t>
            </a:r>
            <a:r>
              <a:rPr lang="en-US" altLang="ar-EG" sz="3200" b="1" baseline="-25000" dirty="0">
                <a:solidFill>
                  <a:srgbClr val="CC0000"/>
                </a:solidFill>
              </a:rPr>
              <a:t>2</a:t>
            </a:r>
            <a:r>
              <a:rPr lang="en-US" altLang="ar-EG" sz="3200" b="1" dirty="0">
                <a:solidFill>
                  <a:srgbClr val="CC0000"/>
                </a:solidFill>
              </a:rPr>
              <a:t> + CO                CH</a:t>
            </a:r>
            <a:r>
              <a:rPr lang="en-US" altLang="ar-EG" sz="3200" b="1" baseline="-25000" dirty="0">
                <a:solidFill>
                  <a:srgbClr val="CC0000"/>
                </a:solidFill>
              </a:rPr>
              <a:t>3</a:t>
            </a:r>
            <a:r>
              <a:rPr lang="en-US" altLang="ar-EG" sz="3200" b="1" dirty="0">
                <a:solidFill>
                  <a:srgbClr val="CC0000"/>
                </a:solidFill>
              </a:rPr>
              <a:t>OH</a:t>
            </a:r>
            <a:endParaRPr lang="en-US" altLang="ar-EG" sz="3200" b="1" dirty="0">
              <a:solidFill>
                <a:srgbClr val="CC0000"/>
              </a:solidFill>
            </a:endParaRPr>
          </a:p>
        </p:txBody>
      </p:sp>
      <p:cxnSp>
        <p:nvCxnSpPr>
          <p:cNvPr id="8" name="Straight Arrow Connector 7"/>
          <p:cNvCxnSpPr/>
          <p:nvPr/>
        </p:nvCxnSpPr>
        <p:spPr>
          <a:xfrm>
            <a:off x="4427984" y="3718668"/>
            <a:ext cx="1152128" cy="9402"/>
          </a:xfrm>
          <a:prstGeom prst="straightConnector1">
            <a:avLst/>
          </a:prstGeom>
          <a:ln w="28575">
            <a:solidFill>
              <a:srgbClr val="CC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9512" y="4221088"/>
            <a:ext cx="6606480" cy="954107"/>
          </a:xfrm>
          <a:prstGeom prst="rect">
            <a:avLst/>
          </a:prstGeom>
        </p:spPr>
        <p:txBody>
          <a:bodyPr wrap="square">
            <a:spAutoFit/>
          </a:bodyPr>
          <a:lstStyle/>
          <a:p>
            <a:pPr algn="l" rtl="0"/>
            <a:r>
              <a:rPr lang="en-US" b="1" dirty="0"/>
              <a:t>- </a:t>
            </a:r>
            <a:r>
              <a:rPr lang="en-US" sz="2800" b="1" dirty="0"/>
              <a:t>Formaldehyde: -</a:t>
            </a:r>
          </a:p>
          <a:p>
            <a:pPr algn="l" rtl="0"/>
            <a:r>
              <a:rPr lang="en-US" sz="2800" dirty="0"/>
              <a:t>- </a:t>
            </a:r>
            <a:r>
              <a:rPr lang="en-US" sz="2800" dirty="0" smtClean="0"/>
              <a:t>Produces from oxidation of methanol</a:t>
            </a:r>
            <a:endParaRPr lang="ar-EG"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4213350910"/>
              </p:ext>
            </p:extLst>
          </p:nvPr>
        </p:nvGraphicFramePr>
        <p:xfrm>
          <a:off x="647353" y="5301208"/>
          <a:ext cx="7561262" cy="735013"/>
        </p:xfrm>
        <a:graphic>
          <a:graphicData uri="http://schemas.openxmlformats.org/presentationml/2006/ole">
            <mc:AlternateContent xmlns:mc="http://schemas.openxmlformats.org/markup-compatibility/2006">
              <mc:Choice xmlns:v="urn:schemas-microsoft-com:vml" Requires="v">
                <p:oleObj spid="_x0000_s23642" name="ISIS/Draw Sketch" r:id="rId5" imgW="2486143" imgH="190479" progId="ISISServer">
                  <p:embed/>
                </p:oleObj>
              </mc:Choice>
              <mc:Fallback>
                <p:oleObj name="ISIS/Draw Sketch" r:id="rId5" imgW="2486143" imgH="190479" progId="ISISServer">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353" y="5301208"/>
                        <a:ext cx="7561262"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7929167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par>
                                <p:cTn id="8" presetID="2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edg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Dana_2005_pic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990" name="WordArt 6"/>
          <p:cNvSpPr>
            <a:spLocks noChangeArrowheads="1" noChangeShapeType="1" noTextEdit="1"/>
          </p:cNvSpPr>
          <p:nvPr/>
        </p:nvSpPr>
        <p:spPr bwMode="auto">
          <a:xfrm>
            <a:off x="4716463" y="260350"/>
            <a:ext cx="4238625" cy="469900"/>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round/>
                  <a:headEnd/>
                  <a:tailEnd/>
                </a:ln>
                <a:solidFill>
                  <a:srgbClr val="FFFFFF"/>
                </a:solidFill>
                <a:effectLst>
                  <a:outerShdw dist="35921" dir="2700000" algn="ctr" rotWithShape="0">
                    <a:srgbClr val="808080">
                      <a:alpha val="79999"/>
                    </a:srgbClr>
                  </a:outerShdw>
                </a:effectLst>
                <a:latin typeface="Arial Black"/>
              </a:rPr>
              <a:t>Origins of Oil and Gas</a:t>
            </a:r>
            <a:endParaRPr lang="ar-EG" sz="3600" i="1" kern="10">
              <a:ln w="9525">
                <a:solidFill>
                  <a:srgbClr val="000000"/>
                </a:solidFill>
                <a:round/>
                <a:headEnd/>
                <a:tailEnd/>
              </a:ln>
              <a:solidFill>
                <a:srgbClr val="FFFFFF"/>
              </a:solidFill>
              <a:effectLst>
                <a:outerShdw dist="35921" dir="2700000" algn="ctr" rotWithShape="0">
                  <a:srgbClr val="808080">
                    <a:alpha val="79999"/>
                  </a:srgbClr>
                </a:outerShdw>
              </a:effectLst>
              <a:latin typeface="Arial Black"/>
            </a:endParaRPr>
          </a:p>
        </p:txBody>
      </p:sp>
    </p:spTree>
    <p:extLst>
      <p:ext uri="{BB962C8B-B14F-4D97-AF65-F5344CB8AC3E}">
        <p14:creationId xmlns:p14="http://schemas.microsoft.com/office/powerpoint/2010/main" val="3745632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25990"/>
                                        </p:tgtEl>
                                        <p:attrNameLst>
                                          <p:attrName>style.visibility</p:attrName>
                                        </p:attrNameLst>
                                      </p:cBhvr>
                                      <p:to>
                                        <p:strVal val="visible"/>
                                      </p:to>
                                    </p:set>
                                    <p:animEffect transition="in" filter="blinds(horizontal)">
                                      <p:cBhvr>
                                        <p:cTn id="7" dur="500"/>
                                        <p:tgtEl>
                                          <p:spTgt spid="425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260648"/>
            <a:ext cx="3080459" cy="523220"/>
          </a:xfrm>
          <a:prstGeom prst="rect">
            <a:avLst/>
          </a:prstGeom>
        </p:spPr>
        <p:txBody>
          <a:bodyPr wrap="none">
            <a:spAutoFit/>
          </a:bodyPr>
          <a:lstStyle/>
          <a:p>
            <a:r>
              <a:rPr lang="en-US" sz="2800" b="1" u="sng" dirty="0" smtClean="0">
                <a:solidFill>
                  <a:srgbClr val="CC0000"/>
                </a:solidFill>
              </a:rPr>
              <a:t>Ammonia and Urea</a:t>
            </a:r>
            <a:endParaRPr lang="ar-EG" sz="2800" dirty="0"/>
          </a:p>
        </p:txBody>
      </p:sp>
      <p:sp>
        <p:nvSpPr>
          <p:cNvPr id="6" name="Rectangle 5"/>
          <p:cNvSpPr/>
          <p:nvPr/>
        </p:nvSpPr>
        <p:spPr>
          <a:xfrm>
            <a:off x="467543" y="794212"/>
            <a:ext cx="8280919" cy="3970318"/>
          </a:xfrm>
          <a:prstGeom prst="rect">
            <a:avLst/>
          </a:prstGeom>
        </p:spPr>
        <p:txBody>
          <a:bodyPr wrap="square">
            <a:spAutoFit/>
          </a:bodyPr>
          <a:lstStyle/>
          <a:p>
            <a:pPr algn="ctr" rtl="0">
              <a:spcBef>
                <a:spcPct val="50000"/>
              </a:spcBef>
              <a:buFontTx/>
              <a:buNone/>
            </a:pPr>
            <a:r>
              <a:rPr lang="en-US" altLang="ar-EG" sz="2800" b="1" dirty="0"/>
              <a:t>N</a:t>
            </a:r>
            <a:r>
              <a:rPr lang="en-US" altLang="ar-EG" sz="2800" b="1" baseline="-25000" dirty="0"/>
              <a:t>2</a:t>
            </a:r>
            <a:r>
              <a:rPr lang="en-US" altLang="ar-EG" sz="2800" b="1" dirty="0"/>
              <a:t> + 3H</a:t>
            </a:r>
            <a:r>
              <a:rPr lang="en-US" altLang="ar-EG" sz="2800" b="1" baseline="-25000" dirty="0"/>
              <a:t>2</a:t>
            </a:r>
            <a:r>
              <a:rPr lang="en-US" altLang="ar-EG" sz="2800" b="1" dirty="0"/>
              <a:t>                    </a:t>
            </a:r>
            <a:r>
              <a:rPr lang="en-US" altLang="ar-EG" sz="2800" b="1" dirty="0" smtClean="0"/>
              <a:t>  2NH</a:t>
            </a:r>
            <a:r>
              <a:rPr lang="en-US" altLang="ar-EG" sz="2800" b="1" baseline="-25000" dirty="0" smtClean="0"/>
              <a:t>3</a:t>
            </a:r>
            <a:endParaRPr lang="ar-EG" altLang="ar-EG" sz="2800" b="1" baseline="-25000" dirty="0"/>
          </a:p>
          <a:p>
            <a:pPr algn="ctr" rtl="0">
              <a:spcBef>
                <a:spcPct val="50000"/>
              </a:spcBef>
              <a:buFontTx/>
              <a:buNone/>
            </a:pPr>
            <a:endParaRPr lang="en-US" altLang="ar-EG" sz="2800" b="1" dirty="0"/>
          </a:p>
          <a:p>
            <a:pPr algn="ctr" rtl="0">
              <a:spcBef>
                <a:spcPct val="50000"/>
              </a:spcBef>
              <a:buFontTx/>
              <a:buNone/>
            </a:pPr>
            <a:r>
              <a:rPr lang="en-US" altLang="ar-EG" sz="2800" b="1" dirty="0"/>
              <a:t>CO</a:t>
            </a:r>
            <a:r>
              <a:rPr lang="en-US" altLang="ar-EG" sz="2800" b="1" baseline="-25000" dirty="0"/>
              <a:t>2</a:t>
            </a:r>
            <a:r>
              <a:rPr lang="en-US" altLang="ar-EG" sz="2800" b="1" dirty="0"/>
              <a:t> + 2NH</a:t>
            </a:r>
            <a:r>
              <a:rPr lang="en-US" altLang="ar-EG" sz="2800" b="1" baseline="-25000" dirty="0"/>
              <a:t>3</a:t>
            </a:r>
            <a:r>
              <a:rPr lang="en-US" altLang="ar-EG" sz="2800" b="1" dirty="0"/>
              <a:t>                      H</a:t>
            </a:r>
            <a:r>
              <a:rPr lang="en-US" altLang="ar-EG" sz="2800" b="1" baseline="-25000" dirty="0"/>
              <a:t>2</a:t>
            </a:r>
            <a:r>
              <a:rPr lang="en-US" altLang="ar-EG" sz="2800" b="1" dirty="0"/>
              <a:t>N-COONH</a:t>
            </a:r>
            <a:r>
              <a:rPr lang="en-US" altLang="ar-EG" sz="2800" b="1" baseline="-25000" dirty="0"/>
              <a:t>4</a:t>
            </a:r>
          </a:p>
          <a:p>
            <a:pPr algn="ctr" rtl="0">
              <a:spcBef>
                <a:spcPct val="50000"/>
              </a:spcBef>
              <a:buFontTx/>
              <a:buNone/>
            </a:pPr>
            <a:endParaRPr lang="en-US" altLang="ar-EG" sz="2800" b="1" baseline="-25000" dirty="0"/>
          </a:p>
          <a:p>
            <a:pPr algn="ctr" rtl="0">
              <a:spcBef>
                <a:spcPct val="50000"/>
              </a:spcBef>
              <a:buFontTx/>
              <a:buNone/>
            </a:pPr>
            <a:endParaRPr lang="en-US" altLang="ar-EG" sz="2800" b="1" baseline="-25000" dirty="0"/>
          </a:p>
          <a:p>
            <a:pPr algn="ctr" rtl="0">
              <a:spcBef>
                <a:spcPct val="50000"/>
              </a:spcBef>
              <a:buFontTx/>
              <a:buNone/>
            </a:pPr>
            <a:r>
              <a:rPr lang="en-US" altLang="ar-EG" sz="2800" b="1" dirty="0" smtClean="0"/>
              <a:t>H</a:t>
            </a:r>
            <a:r>
              <a:rPr lang="en-US" altLang="ar-EG" sz="2800" b="1" baseline="-25000" dirty="0" smtClean="0"/>
              <a:t>2</a:t>
            </a:r>
            <a:r>
              <a:rPr lang="en-US" altLang="ar-EG" sz="2800" b="1" dirty="0" smtClean="0"/>
              <a:t>NCOONH</a:t>
            </a:r>
            <a:r>
              <a:rPr lang="en-US" altLang="ar-EG" sz="2800" b="1" baseline="-25000" dirty="0" smtClean="0"/>
              <a:t>4    </a:t>
            </a:r>
            <a:r>
              <a:rPr lang="en-US" altLang="ar-EG" sz="2800" b="1" dirty="0" smtClean="0"/>
              <a:t>                   </a:t>
            </a:r>
            <a:r>
              <a:rPr lang="en-US" altLang="ar-EG" sz="2800" b="1" dirty="0"/>
              <a:t>H</a:t>
            </a:r>
            <a:r>
              <a:rPr lang="en-US" altLang="ar-EG" sz="2800" b="1" baseline="-25000" dirty="0"/>
              <a:t>2</a:t>
            </a:r>
            <a:r>
              <a:rPr lang="en-US" altLang="ar-EG" sz="2800" b="1" dirty="0"/>
              <a:t>N-CO-NH</a:t>
            </a:r>
            <a:r>
              <a:rPr lang="en-US" altLang="ar-EG" sz="2800" b="1" baseline="-25000" dirty="0"/>
              <a:t>2</a:t>
            </a:r>
          </a:p>
          <a:p>
            <a:pPr algn="ctr" rtl="0">
              <a:spcBef>
                <a:spcPct val="50000"/>
              </a:spcBef>
              <a:buFontTx/>
              <a:buNone/>
            </a:pPr>
            <a:endParaRPr lang="en-US" altLang="ar-EG" sz="2800" b="1" dirty="0"/>
          </a:p>
        </p:txBody>
      </p:sp>
      <p:sp>
        <p:nvSpPr>
          <p:cNvPr id="7" name="Line 304"/>
          <p:cNvSpPr>
            <a:spLocks noChangeShapeType="1"/>
          </p:cNvSpPr>
          <p:nvPr/>
        </p:nvSpPr>
        <p:spPr bwMode="auto">
          <a:xfrm>
            <a:off x="4077723" y="1052736"/>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ar-EG"/>
          </a:p>
        </p:txBody>
      </p:sp>
      <p:sp>
        <p:nvSpPr>
          <p:cNvPr id="8" name="Text Box 305"/>
          <p:cNvSpPr txBox="1">
            <a:spLocks noChangeArrowheads="1"/>
          </p:cNvSpPr>
          <p:nvPr/>
        </p:nvSpPr>
        <p:spPr bwMode="auto">
          <a:xfrm>
            <a:off x="4316543" y="610856"/>
            <a:ext cx="1152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1800" b="1" dirty="0"/>
              <a:t>450° C</a:t>
            </a:r>
          </a:p>
        </p:txBody>
      </p:sp>
      <p:sp>
        <p:nvSpPr>
          <p:cNvPr id="9" name="Text Box 306"/>
          <p:cNvSpPr txBox="1">
            <a:spLocks noChangeArrowheads="1"/>
          </p:cNvSpPr>
          <p:nvPr/>
        </p:nvSpPr>
        <p:spPr bwMode="auto">
          <a:xfrm>
            <a:off x="4293622" y="1079415"/>
            <a:ext cx="1152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1800" b="1" dirty="0"/>
              <a:t>300 atm.</a:t>
            </a:r>
          </a:p>
        </p:txBody>
      </p:sp>
      <p:sp>
        <p:nvSpPr>
          <p:cNvPr id="10" name="Text Box 308"/>
          <p:cNvSpPr txBox="1">
            <a:spLocks noChangeArrowheads="1"/>
          </p:cNvSpPr>
          <p:nvPr/>
        </p:nvSpPr>
        <p:spPr bwMode="auto">
          <a:xfrm>
            <a:off x="3640974" y="2034684"/>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1800" b="1" dirty="0"/>
              <a:t>170-190° C</a:t>
            </a:r>
          </a:p>
        </p:txBody>
      </p:sp>
      <p:sp>
        <p:nvSpPr>
          <p:cNvPr id="11" name="Text Box 309"/>
          <p:cNvSpPr txBox="1">
            <a:spLocks noChangeArrowheads="1"/>
          </p:cNvSpPr>
          <p:nvPr/>
        </p:nvSpPr>
        <p:spPr bwMode="auto">
          <a:xfrm>
            <a:off x="3934848" y="2412658"/>
            <a:ext cx="1152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1800" b="1" dirty="0"/>
              <a:t>150 atm.</a:t>
            </a:r>
          </a:p>
        </p:txBody>
      </p:sp>
      <p:sp>
        <p:nvSpPr>
          <p:cNvPr id="12" name="Line 304"/>
          <p:cNvSpPr>
            <a:spLocks noChangeShapeType="1"/>
          </p:cNvSpPr>
          <p:nvPr/>
        </p:nvSpPr>
        <p:spPr bwMode="auto">
          <a:xfrm>
            <a:off x="3640974" y="2404814"/>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ar-EG"/>
          </a:p>
        </p:txBody>
      </p:sp>
      <p:sp>
        <p:nvSpPr>
          <p:cNvPr id="13" name="Text Box 311"/>
          <p:cNvSpPr txBox="1">
            <a:spLocks noChangeArrowheads="1"/>
          </p:cNvSpPr>
          <p:nvPr/>
        </p:nvSpPr>
        <p:spPr bwMode="auto">
          <a:xfrm>
            <a:off x="3943653" y="3478456"/>
            <a:ext cx="1152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1800" b="1" dirty="0"/>
              <a:t>200° C</a:t>
            </a:r>
          </a:p>
        </p:txBody>
      </p:sp>
      <p:sp>
        <p:nvSpPr>
          <p:cNvPr id="14" name="Text Box 317"/>
          <p:cNvSpPr txBox="1">
            <a:spLocks noChangeArrowheads="1"/>
          </p:cNvSpPr>
          <p:nvPr/>
        </p:nvSpPr>
        <p:spPr bwMode="auto">
          <a:xfrm>
            <a:off x="4015091" y="3803894"/>
            <a:ext cx="1081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1800" b="1"/>
              <a:t>- H</a:t>
            </a:r>
            <a:r>
              <a:rPr lang="en-US" altLang="ar-EG" sz="1800" b="1" baseline="-25000"/>
              <a:t>2</a:t>
            </a:r>
            <a:r>
              <a:rPr lang="en-US" altLang="ar-EG" sz="1800" b="1"/>
              <a:t>O</a:t>
            </a:r>
          </a:p>
        </p:txBody>
      </p:sp>
      <p:sp>
        <p:nvSpPr>
          <p:cNvPr id="15" name="Line 304"/>
          <p:cNvSpPr>
            <a:spLocks noChangeShapeType="1"/>
          </p:cNvSpPr>
          <p:nvPr/>
        </p:nvSpPr>
        <p:spPr bwMode="auto">
          <a:xfrm>
            <a:off x="3793373" y="3864456"/>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ar-EG"/>
          </a:p>
        </p:txBody>
      </p:sp>
      <p:sp>
        <p:nvSpPr>
          <p:cNvPr id="16" name="Rectangle 15"/>
          <p:cNvSpPr/>
          <p:nvPr/>
        </p:nvSpPr>
        <p:spPr>
          <a:xfrm>
            <a:off x="251520" y="4170606"/>
            <a:ext cx="8712968" cy="1815882"/>
          </a:xfrm>
          <a:prstGeom prst="rect">
            <a:avLst/>
          </a:prstGeom>
        </p:spPr>
        <p:txBody>
          <a:bodyPr wrap="square">
            <a:spAutoFit/>
          </a:bodyPr>
          <a:lstStyle/>
          <a:p>
            <a:pPr algn="l" rtl="0"/>
            <a:r>
              <a:rPr lang="en-US" sz="2800" b="1" dirty="0"/>
              <a:t>5. Ethylene: -</a:t>
            </a:r>
          </a:p>
          <a:p>
            <a:pPr algn="l" rtl="0"/>
            <a:r>
              <a:rPr lang="en-US" sz="2800" dirty="0"/>
              <a:t>It results from steam cracking of ethane or </a:t>
            </a:r>
            <a:r>
              <a:rPr lang="en-US" sz="2800" dirty="0" smtClean="0"/>
              <a:t>high hydro- carbons </a:t>
            </a:r>
            <a:r>
              <a:rPr lang="en-US" sz="2800" dirty="0"/>
              <a:t>at 800 ° C</a:t>
            </a:r>
          </a:p>
          <a:p>
            <a:pPr algn="l" rtl="0"/>
            <a:r>
              <a:rPr lang="en-US" dirty="0"/>
              <a:t> </a:t>
            </a:r>
            <a:r>
              <a:rPr lang="en-US" sz="2800" dirty="0"/>
              <a:t> </a:t>
            </a:r>
            <a:r>
              <a:rPr lang="en-US" sz="2800" b="1" dirty="0"/>
              <a:t>CH</a:t>
            </a:r>
            <a:r>
              <a:rPr lang="en-US" sz="2800" b="1" baseline="-25000" dirty="0"/>
              <a:t>3</a:t>
            </a:r>
            <a:r>
              <a:rPr lang="en-US" sz="2800" b="1" dirty="0"/>
              <a:t>-CH</a:t>
            </a:r>
            <a:r>
              <a:rPr lang="en-US" sz="2800" b="1" baseline="-25000" dirty="0"/>
              <a:t>3</a:t>
            </a:r>
            <a:r>
              <a:rPr lang="en-US" sz="2800" b="1" dirty="0"/>
              <a:t> </a:t>
            </a:r>
            <a:r>
              <a:rPr lang="en-US" sz="2800" b="1" dirty="0" smtClean="0"/>
              <a:t>                          CH</a:t>
            </a:r>
            <a:r>
              <a:rPr lang="en-US" sz="2800" b="1" baseline="-25000" dirty="0" smtClean="0"/>
              <a:t>2</a:t>
            </a:r>
            <a:r>
              <a:rPr lang="en-US" sz="2800" b="1" dirty="0" smtClean="0"/>
              <a:t> </a:t>
            </a:r>
            <a:r>
              <a:rPr lang="en-US" sz="2800" b="1" dirty="0"/>
              <a:t>= CH</a:t>
            </a:r>
            <a:r>
              <a:rPr lang="en-US" sz="2800" b="1" baseline="-25000" dirty="0"/>
              <a:t>2</a:t>
            </a:r>
            <a:r>
              <a:rPr lang="en-US" sz="2800" b="1" dirty="0"/>
              <a:t> + H</a:t>
            </a:r>
            <a:r>
              <a:rPr lang="en-US" sz="2800" b="1" baseline="-25000" dirty="0"/>
              <a:t>2</a:t>
            </a:r>
            <a:endParaRPr lang="ar-EG" sz="2800" b="1" baseline="-25000" dirty="0"/>
          </a:p>
        </p:txBody>
      </p:sp>
      <p:cxnSp>
        <p:nvCxnSpPr>
          <p:cNvPr id="18" name="Straight Arrow Connector 17"/>
          <p:cNvCxnSpPr/>
          <p:nvPr/>
        </p:nvCxnSpPr>
        <p:spPr>
          <a:xfrm>
            <a:off x="1979712" y="5709524"/>
            <a:ext cx="151216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 Box 315"/>
          <p:cNvSpPr txBox="1">
            <a:spLocks noChangeArrowheads="1"/>
          </p:cNvSpPr>
          <p:nvPr/>
        </p:nvSpPr>
        <p:spPr bwMode="auto">
          <a:xfrm>
            <a:off x="5161569" y="2600564"/>
            <a:ext cx="2951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1800" b="1" dirty="0"/>
              <a:t>Ammonium </a:t>
            </a:r>
            <a:r>
              <a:rPr lang="en-US" altLang="ar-EG" sz="1800" b="1" dirty="0" err="1"/>
              <a:t>carbamate</a:t>
            </a:r>
            <a:endParaRPr lang="en-US" altLang="ar-EG" sz="1800" b="1" dirty="0"/>
          </a:p>
        </p:txBody>
      </p:sp>
      <p:sp>
        <p:nvSpPr>
          <p:cNvPr id="20" name="Text Box 316"/>
          <p:cNvSpPr txBox="1">
            <a:spLocks noChangeArrowheads="1"/>
          </p:cNvSpPr>
          <p:nvPr/>
        </p:nvSpPr>
        <p:spPr bwMode="auto">
          <a:xfrm>
            <a:off x="6012160" y="4007046"/>
            <a:ext cx="935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itchFamily="34" charset="0"/>
                <a:cs typeface="Arial" pitchFamily="34" charset="0"/>
              </a:defRPr>
            </a:lvl1pPr>
            <a:lvl2pPr marL="742950" indent="-285750" algn="r" rtl="1">
              <a:spcBef>
                <a:spcPct val="20000"/>
              </a:spcBef>
              <a:buChar char="–"/>
              <a:defRPr sz="2800">
                <a:solidFill>
                  <a:schemeClr val="tx1"/>
                </a:solidFill>
                <a:latin typeface="Arial" pitchFamily="34" charset="0"/>
                <a:cs typeface="Arial" pitchFamily="34" charset="0"/>
              </a:defRPr>
            </a:lvl2pPr>
            <a:lvl3pPr marL="1143000" indent="-228600" algn="r" rtl="1">
              <a:spcBef>
                <a:spcPct val="20000"/>
              </a:spcBef>
              <a:buChar char="•"/>
              <a:defRPr sz="2400">
                <a:solidFill>
                  <a:schemeClr val="tx1"/>
                </a:solidFill>
                <a:latin typeface="Arial" pitchFamily="34" charset="0"/>
                <a:cs typeface="Arial" pitchFamily="34" charset="0"/>
              </a:defRPr>
            </a:lvl3pPr>
            <a:lvl4pPr marL="1600200" indent="-228600" algn="r" rtl="1">
              <a:spcBef>
                <a:spcPct val="20000"/>
              </a:spcBef>
              <a:buChar char="–"/>
              <a:defRPr sz="2000">
                <a:solidFill>
                  <a:schemeClr val="tx1"/>
                </a:solidFill>
                <a:latin typeface="Arial" pitchFamily="34" charset="0"/>
                <a:cs typeface="Arial" pitchFamily="34" charset="0"/>
              </a:defRPr>
            </a:lvl4pPr>
            <a:lvl5pPr marL="2057400" indent="-228600" algn="r" rtl="1">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l" rtl="0">
              <a:spcBef>
                <a:spcPct val="50000"/>
              </a:spcBef>
              <a:buFontTx/>
              <a:buNone/>
            </a:pPr>
            <a:r>
              <a:rPr lang="en-US" altLang="ar-EG" sz="1800" b="1"/>
              <a:t>urea</a:t>
            </a:r>
          </a:p>
        </p:txBody>
      </p:sp>
    </p:spTree>
    <p:extLst>
      <p:ext uri="{BB962C8B-B14F-4D97-AF65-F5344CB8AC3E}">
        <p14:creationId xmlns:p14="http://schemas.microsoft.com/office/powerpoint/2010/main" val="9639580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p:bldP spid="14" grpId="0"/>
      <p:bldP spid="15" grpId="0" animBg="1"/>
      <p:bldP spid="19" grpId="0"/>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165507868"/>
              </p:ext>
            </p:extLst>
          </p:nvPr>
        </p:nvGraphicFramePr>
        <p:xfrm>
          <a:off x="395536" y="1796040"/>
          <a:ext cx="8352928" cy="3720225"/>
        </p:xfrm>
        <a:graphic>
          <a:graphicData uri="http://schemas.openxmlformats.org/presentationml/2006/ole">
            <mc:AlternateContent xmlns:mc="http://schemas.openxmlformats.org/markup-compatibility/2006">
              <mc:Choice xmlns:v="urn:schemas-microsoft-com:vml" Requires="v">
                <p:oleObj spid="_x0000_s24615" name="CS ChemDraw Drawing" r:id="rId3" imgW="5344363" imgH="2381707" progId="ChemDraw.Document.6.0">
                  <p:embed/>
                </p:oleObj>
              </mc:Choice>
              <mc:Fallback>
                <p:oleObj name="CS ChemDraw Drawing" r:id="rId3" imgW="5344363" imgH="2381707" progId="ChemDraw.Document.6.0">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796040"/>
                        <a:ext cx="8352928" cy="3720225"/>
                      </a:xfrm>
                      <a:prstGeom prst="rect">
                        <a:avLst/>
                      </a:prstGeom>
                      <a:noFill/>
                      <a:ln>
                        <a:noFill/>
                      </a:ln>
                      <a:effectLst/>
                    </p:spPr>
                  </p:pic>
                </p:oleObj>
              </mc:Fallback>
            </mc:AlternateContent>
          </a:graphicData>
        </a:graphic>
      </p:graphicFrame>
      <p:sp>
        <p:nvSpPr>
          <p:cNvPr id="5" name="Rectangle 4"/>
          <p:cNvSpPr/>
          <p:nvPr/>
        </p:nvSpPr>
        <p:spPr>
          <a:xfrm>
            <a:off x="1043608" y="404664"/>
            <a:ext cx="7488832" cy="954107"/>
          </a:xfrm>
          <a:prstGeom prst="rect">
            <a:avLst/>
          </a:prstGeom>
        </p:spPr>
        <p:txBody>
          <a:bodyPr wrap="square">
            <a:spAutoFit/>
          </a:bodyPr>
          <a:lstStyle/>
          <a:p>
            <a:pPr algn="l" rtl="0"/>
            <a:r>
              <a:rPr lang="en-US" b="1" dirty="0"/>
              <a:t>- </a:t>
            </a:r>
            <a:r>
              <a:rPr lang="en-US" sz="2800" b="1" dirty="0"/>
              <a:t>Ethyl alcohol: -</a:t>
            </a:r>
          </a:p>
          <a:p>
            <a:pPr algn="l" rtl="0"/>
            <a:r>
              <a:rPr lang="en-US" sz="2800" dirty="0"/>
              <a:t>It is produced from ethylene in two different ways</a:t>
            </a:r>
            <a:endParaRPr lang="ar-EG" sz="2800" dirty="0"/>
          </a:p>
        </p:txBody>
      </p:sp>
    </p:spTree>
    <p:extLst>
      <p:ext uri="{BB962C8B-B14F-4D97-AF65-F5344CB8AC3E}">
        <p14:creationId xmlns:p14="http://schemas.microsoft.com/office/powerpoint/2010/main" val="6108576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607083002"/>
              </p:ext>
            </p:extLst>
          </p:nvPr>
        </p:nvGraphicFramePr>
        <p:xfrm>
          <a:off x="467544" y="1196752"/>
          <a:ext cx="8070850" cy="1633538"/>
        </p:xfrm>
        <a:graphic>
          <a:graphicData uri="http://schemas.openxmlformats.org/presentationml/2006/ole">
            <mc:AlternateContent xmlns:mc="http://schemas.openxmlformats.org/markup-compatibility/2006">
              <mc:Choice xmlns:v="urn:schemas-microsoft-com:vml" Requires="v">
                <p:oleObj spid="_x0000_s25673" name="CS ChemDraw Drawing" r:id="rId3" imgW="4477512" imgH="905866" progId="ChemDraw.Document.6.0">
                  <p:embed/>
                </p:oleObj>
              </mc:Choice>
              <mc:Fallback>
                <p:oleObj name="CS ChemDraw Drawing" r:id="rId3" imgW="4477512" imgH="905866" progId="ChemDraw.Document.6.0">
                  <p:embed/>
                  <p:pic>
                    <p:nvPicPr>
                      <p:cNvPr id="0" name="Object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196752"/>
                        <a:ext cx="8070850" cy="163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1540100"/>
              </p:ext>
            </p:extLst>
          </p:nvPr>
        </p:nvGraphicFramePr>
        <p:xfrm>
          <a:off x="323528" y="4437112"/>
          <a:ext cx="7993063" cy="1957388"/>
        </p:xfrm>
        <a:graphic>
          <a:graphicData uri="http://schemas.openxmlformats.org/presentationml/2006/ole">
            <mc:AlternateContent xmlns:mc="http://schemas.openxmlformats.org/markup-compatibility/2006">
              <mc:Choice xmlns:v="urn:schemas-microsoft-com:vml" Requires="v">
                <p:oleObj spid="_x0000_s25674" name="CS ChemDraw Drawing" r:id="rId5" imgW="5064557" imgH="1239317" progId="ChemDraw.Document.6.0">
                  <p:embed/>
                </p:oleObj>
              </mc:Choice>
              <mc:Fallback>
                <p:oleObj name="CS ChemDraw Drawing" r:id="rId5" imgW="5064557" imgH="1239317" progId="ChemDraw.Document.6.0">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437112"/>
                        <a:ext cx="7993063"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899592" y="404664"/>
            <a:ext cx="2952328" cy="553998"/>
          </a:xfrm>
          <a:prstGeom prst="rect">
            <a:avLst/>
          </a:prstGeom>
          <a:noFill/>
        </p:spPr>
        <p:txBody>
          <a:bodyPr wrap="square" rtlCol="1">
            <a:spAutoFit/>
          </a:bodyPr>
          <a:lstStyle/>
          <a:p>
            <a:pPr algn="l" rtl="0"/>
            <a:r>
              <a:rPr lang="en-US" sz="3000" b="1" dirty="0" smtClean="0">
                <a:effectLst>
                  <a:outerShdw blurRad="38100" dist="38100" dir="2700000" algn="tl">
                    <a:srgbClr val="000000">
                      <a:alpha val="43137"/>
                    </a:srgbClr>
                  </a:outerShdw>
                </a:effectLst>
                <a:cs typeface="+mj-cs"/>
              </a:rPr>
              <a:t>7- Vinyl Chloride</a:t>
            </a:r>
            <a:endParaRPr lang="ar-EG" sz="3000" b="1" dirty="0">
              <a:effectLst>
                <a:outerShdw blurRad="38100" dist="38100" dir="2700000" algn="tl">
                  <a:srgbClr val="000000">
                    <a:alpha val="43137"/>
                  </a:srgbClr>
                </a:outerShdw>
              </a:effectLst>
              <a:cs typeface="+mj-cs"/>
            </a:endParaRPr>
          </a:p>
        </p:txBody>
      </p:sp>
      <p:sp>
        <p:nvSpPr>
          <p:cNvPr id="7" name="TextBox 6"/>
          <p:cNvSpPr txBox="1"/>
          <p:nvPr/>
        </p:nvSpPr>
        <p:spPr>
          <a:xfrm>
            <a:off x="755576" y="3573016"/>
            <a:ext cx="2952328" cy="553998"/>
          </a:xfrm>
          <a:prstGeom prst="rect">
            <a:avLst/>
          </a:prstGeom>
          <a:noFill/>
        </p:spPr>
        <p:txBody>
          <a:bodyPr wrap="square" rtlCol="1">
            <a:spAutoFit/>
          </a:bodyPr>
          <a:lstStyle/>
          <a:p>
            <a:pPr algn="l" rtl="0"/>
            <a:r>
              <a:rPr lang="en-US" sz="3000" b="1" dirty="0" smtClean="0">
                <a:effectLst>
                  <a:outerShdw blurRad="38100" dist="38100" dir="2700000" algn="tl">
                    <a:srgbClr val="000000">
                      <a:alpha val="43137"/>
                    </a:srgbClr>
                  </a:outerShdw>
                </a:effectLst>
                <a:cs typeface="+mj-cs"/>
              </a:rPr>
              <a:t>8- Styrene</a:t>
            </a:r>
            <a:endParaRPr lang="ar-EG" sz="3000" b="1" dirty="0">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40138487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476672"/>
            <a:ext cx="6216766" cy="523220"/>
          </a:xfrm>
          <a:prstGeom prst="rect">
            <a:avLst/>
          </a:prstGeom>
        </p:spPr>
        <p:txBody>
          <a:bodyPr wrap="none">
            <a:spAutoFit/>
          </a:bodyPr>
          <a:lstStyle/>
          <a:p>
            <a:pPr algn="l" rtl="0"/>
            <a:r>
              <a:rPr lang="en-US" sz="2800" b="1" dirty="0" smtClean="0">
                <a:latin typeface="Arial" panose="020B0604020202020204" pitchFamily="34" charset="0"/>
                <a:cs typeface="Arial" panose="020B0604020202020204" pitchFamily="34" charset="0"/>
              </a:rPr>
              <a:t>9- </a:t>
            </a:r>
            <a:r>
              <a:rPr lang="en-US" sz="2800" b="1" dirty="0" err="1">
                <a:latin typeface="Arial" panose="020B0604020202020204" pitchFamily="34" charset="0"/>
                <a:cs typeface="Arial" panose="020B0604020202020204" pitchFamily="34" charset="0"/>
              </a:rPr>
              <a:t>Fluorchloromethane</a:t>
            </a:r>
            <a:r>
              <a:rPr lang="en-US" sz="2800" b="1" dirty="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compounds</a:t>
            </a:r>
            <a:endParaRPr lang="ar-EG" sz="2800" b="1" dirty="0">
              <a:latin typeface="Arial" panose="020B0604020202020204" pitchFamily="34" charset="0"/>
              <a:cs typeface="Arial" panose="020B0604020202020204" pitchFamily="34" charset="0"/>
            </a:endParaRPr>
          </a:p>
        </p:txBody>
      </p:sp>
      <p:sp>
        <p:nvSpPr>
          <p:cNvPr id="6" name="Rectangle 5"/>
          <p:cNvSpPr/>
          <p:nvPr/>
        </p:nvSpPr>
        <p:spPr>
          <a:xfrm>
            <a:off x="179512" y="1988840"/>
            <a:ext cx="8352928" cy="461665"/>
          </a:xfrm>
          <a:prstGeom prst="rect">
            <a:avLst/>
          </a:prstGeom>
        </p:spPr>
        <p:txBody>
          <a:bodyPr wrap="square">
            <a:spAutoFit/>
          </a:bodyPr>
          <a:lstStyle/>
          <a:p>
            <a:pPr algn="l" rtl="0">
              <a:spcBef>
                <a:spcPct val="50000"/>
              </a:spcBef>
              <a:buFontTx/>
              <a:buNone/>
            </a:pPr>
            <a:r>
              <a:rPr lang="en-US" altLang="ar-EG" sz="2400" b="1" dirty="0">
                <a:latin typeface="Arial" panose="020B0604020202020204" pitchFamily="34" charset="0"/>
                <a:cs typeface="Arial" panose="020B0604020202020204" pitchFamily="34" charset="0"/>
              </a:rPr>
              <a:t>CH</a:t>
            </a:r>
            <a:r>
              <a:rPr lang="en-US" altLang="ar-EG" sz="2400" b="1" baseline="-25000" dirty="0">
                <a:latin typeface="Arial" panose="020B0604020202020204" pitchFamily="34" charset="0"/>
                <a:cs typeface="Arial" panose="020B0604020202020204" pitchFamily="34" charset="0"/>
              </a:rPr>
              <a:t>4</a:t>
            </a:r>
            <a:r>
              <a:rPr lang="en-US" altLang="ar-EG" sz="2400" b="1" dirty="0">
                <a:latin typeface="Arial" panose="020B0604020202020204" pitchFamily="34" charset="0"/>
                <a:cs typeface="Arial" panose="020B0604020202020204" pitchFamily="34" charset="0"/>
              </a:rPr>
              <a:t>  +  Cl</a:t>
            </a:r>
            <a:r>
              <a:rPr lang="en-US" altLang="ar-EG" sz="2400" b="1" baseline="-25000" dirty="0">
                <a:latin typeface="Arial" panose="020B0604020202020204" pitchFamily="34" charset="0"/>
                <a:cs typeface="Arial" panose="020B0604020202020204" pitchFamily="34" charset="0"/>
              </a:rPr>
              <a:t>2</a:t>
            </a:r>
            <a:r>
              <a:rPr lang="en-US" altLang="ar-EG" sz="2400" b="1" dirty="0">
                <a:latin typeface="Arial" panose="020B0604020202020204" pitchFamily="34" charset="0"/>
                <a:cs typeface="Arial" panose="020B0604020202020204" pitchFamily="34" charset="0"/>
              </a:rPr>
              <a:t>  </a:t>
            </a:r>
            <a:r>
              <a:rPr lang="en-US" altLang="ar-EG" sz="2400" b="1" dirty="0" smtClean="0">
                <a:latin typeface="Arial" panose="020B0604020202020204" pitchFamily="34" charset="0"/>
                <a:cs typeface="Arial" panose="020B0604020202020204" pitchFamily="34" charset="0"/>
              </a:rPr>
              <a:t>               CH</a:t>
            </a:r>
            <a:r>
              <a:rPr lang="en-US" altLang="ar-EG" sz="2400" b="1" baseline="-25000" dirty="0" smtClean="0">
                <a:latin typeface="Arial" panose="020B0604020202020204" pitchFamily="34" charset="0"/>
                <a:cs typeface="Arial" panose="020B0604020202020204" pitchFamily="34" charset="0"/>
              </a:rPr>
              <a:t>3</a:t>
            </a:r>
            <a:r>
              <a:rPr lang="en-US" altLang="ar-EG" sz="2400" b="1" dirty="0" smtClean="0">
                <a:latin typeface="Arial" panose="020B0604020202020204" pitchFamily="34" charset="0"/>
                <a:cs typeface="Arial" panose="020B0604020202020204" pitchFamily="34" charset="0"/>
              </a:rPr>
              <a:t>Cl   </a:t>
            </a:r>
            <a:r>
              <a:rPr lang="en-US" altLang="ar-EG" sz="2400" b="1" dirty="0">
                <a:latin typeface="Arial" panose="020B0604020202020204" pitchFamily="34" charset="0"/>
                <a:cs typeface="Arial" panose="020B0604020202020204" pitchFamily="34" charset="0"/>
              </a:rPr>
              <a:t>+  CH</a:t>
            </a:r>
            <a:r>
              <a:rPr lang="en-US" altLang="ar-EG" sz="2400" b="1" baseline="-25000" dirty="0">
                <a:latin typeface="Arial" panose="020B0604020202020204" pitchFamily="34" charset="0"/>
                <a:cs typeface="Arial" panose="020B0604020202020204" pitchFamily="34" charset="0"/>
              </a:rPr>
              <a:t>2</a:t>
            </a:r>
            <a:r>
              <a:rPr lang="en-US" altLang="ar-EG" sz="2400" b="1" dirty="0">
                <a:latin typeface="Arial" panose="020B0604020202020204" pitchFamily="34" charset="0"/>
                <a:cs typeface="Arial" panose="020B0604020202020204" pitchFamily="34" charset="0"/>
              </a:rPr>
              <a:t>Cl</a:t>
            </a:r>
            <a:r>
              <a:rPr lang="en-US" altLang="ar-EG" sz="2400" b="1" baseline="-25000" dirty="0">
                <a:latin typeface="Arial" panose="020B0604020202020204" pitchFamily="34" charset="0"/>
                <a:cs typeface="Arial" panose="020B0604020202020204" pitchFamily="34" charset="0"/>
              </a:rPr>
              <a:t>2</a:t>
            </a:r>
            <a:r>
              <a:rPr lang="en-US" altLang="ar-EG" sz="2400" b="1" dirty="0">
                <a:latin typeface="Arial" panose="020B0604020202020204" pitchFamily="34" charset="0"/>
                <a:cs typeface="Arial" panose="020B0604020202020204" pitchFamily="34" charset="0"/>
              </a:rPr>
              <a:t>  +  CHCl</a:t>
            </a:r>
            <a:r>
              <a:rPr lang="en-US" altLang="ar-EG" sz="2400" b="1" baseline="-25000" dirty="0">
                <a:latin typeface="Arial" panose="020B0604020202020204" pitchFamily="34" charset="0"/>
                <a:cs typeface="Arial" panose="020B0604020202020204" pitchFamily="34" charset="0"/>
              </a:rPr>
              <a:t>3</a:t>
            </a:r>
            <a:r>
              <a:rPr lang="en-US" altLang="ar-EG" sz="2400" b="1" dirty="0">
                <a:latin typeface="Arial" panose="020B0604020202020204" pitchFamily="34" charset="0"/>
                <a:cs typeface="Arial" panose="020B0604020202020204" pitchFamily="34" charset="0"/>
              </a:rPr>
              <a:t>  +  CCl</a:t>
            </a:r>
            <a:r>
              <a:rPr lang="en-US" altLang="ar-EG" sz="2400" b="1" baseline="-25000" dirty="0">
                <a:latin typeface="Arial" panose="020B0604020202020204" pitchFamily="34" charset="0"/>
                <a:cs typeface="Arial" panose="020B0604020202020204" pitchFamily="34" charset="0"/>
              </a:rPr>
              <a:t>4</a:t>
            </a:r>
            <a:endParaRPr lang="en-US" altLang="ar-EG" sz="2400" b="1" baseline="-25000" dirty="0">
              <a:latin typeface="Arial" panose="020B0604020202020204" pitchFamily="34" charset="0"/>
              <a:cs typeface="Arial" panose="020B0604020202020204" pitchFamily="34" charset="0"/>
            </a:endParaRPr>
          </a:p>
        </p:txBody>
      </p:sp>
      <p:sp>
        <p:nvSpPr>
          <p:cNvPr id="7" name="Rectangle 6"/>
          <p:cNvSpPr/>
          <p:nvPr/>
        </p:nvSpPr>
        <p:spPr>
          <a:xfrm>
            <a:off x="1835696" y="1751498"/>
            <a:ext cx="1132040" cy="461665"/>
          </a:xfrm>
          <a:prstGeom prst="rect">
            <a:avLst/>
          </a:prstGeom>
        </p:spPr>
        <p:txBody>
          <a:bodyPr wrap="none">
            <a:spAutoFit/>
          </a:bodyPr>
          <a:lstStyle/>
          <a:p>
            <a:r>
              <a:rPr lang="en-US" altLang="ar-EG" sz="2400" b="1" dirty="0">
                <a:solidFill>
                  <a:prstClr val="black"/>
                </a:solidFill>
                <a:latin typeface="Arial" panose="020B0604020202020204" pitchFamily="34" charset="0"/>
                <a:cs typeface="Arial" panose="020B0604020202020204" pitchFamily="34" charset="0"/>
              </a:rPr>
              <a:t>360</a:t>
            </a:r>
            <a:r>
              <a:rPr lang="en-US" altLang="ar-EG" sz="2400" b="1" baseline="30000" dirty="0">
                <a:solidFill>
                  <a:prstClr val="black"/>
                </a:solidFill>
                <a:latin typeface="Arial" panose="020B0604020202020204" pitchFamily="34" charset="0"/>
                <a:cs typeface="Arial" panose="020B0604020202020204" pitchFamily="34" charset="0"/>
              </a:rPr>
              <a:t>o</a:t>
            </a:r>
            <a:r>
              <a:rPr lang="en-US" altLang="ar-EG" sz="2400" b="1" dirty="0">
                <a:solidFill>
                  <a:prstClr val="black"/>
                </a:solidFill>
                <a:latin typeface="Arial" panose="020B0604020202020204" pitchFamily="34" charset="0"/>
                <a:cs typeface="Arial" panose="020B0604020202020204" pitchFamily="34" charset="0"/>
              </a:rPr>
              <a:t>C </a:t>
            </a:r>
            <a:endParaRPr lang="ar-EG" dirty="0"/>
          </a:p>
        </p:txBody>
      </p:sp>
      <p:cxnSp>
        <p:nvCxnSpPr>
          <p:cNvPr id="9" name="Straight Arrow Connector 8"/>
          <p:cNvCxnSpPr/>
          <p:nvPr/>
        </p:nvCxnSpPr>
        <p:spPr>
          <a:xfrm>
            <a:off x="1921280" y="2258413"/>
            <a:ext cx="115212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6095" y="1124744"/>
            <a:ext cx="6302303" cy="523220"/>
          </a:xfrm>
          <a:prstGeom prst="rect">
            <a:avLst/>
          </a:prstGeom>
        </p:spPr>
        <p:txBody>
          <a:bodyPr wrap="none">
            <a:spAutoFit/>
          </a:bodyPr>
          <a:lstStyle/>
          <a:p>
            <a:pPr algn="ctr" rtl="0">
              <a:spcBef>
                <a:spcPct val="50000"/>
              </a:spcBef>
              <a:buFontTx/>
              <a:buNone/>
            </a:pPr>
            <a:r>
              <a:rPr lang="en-US" altLang="ar-EG" sz="2800" b="1" dirty="0"/>
              <a:t>CH</a:t>
            </a:r>
            <a:r>
              <a:rPr lang="en-US" altLang="ar-EG" sz="2800" b="1" baseline="-25000" dirty="0"/>
              <a:t>4</a:t>
            </a:r>
            <a:r>
              <a:rPr lang="en-US" altLang="ar-EG" sz="2800" b="1" dirty="0"/>
              <a:t>  +  Cl</a:t>
            </a:r>
            <a:r>
              <a:rPr lang="en-US" altLang="ar-EG" sz="2800" b="1" baseline="-25000" dirty="0"/>
              <a:t>2</a:t>
            </a:r>
            <a:r>
              <a:rPr lang="en-US" altLang="ar-EG" sz="2800" b="1" dirty="0"/>
              <a:t>  +  HF                    CF</a:t>
            </a:r>
            <a:r>
              <a:rPr lang="en-US" altLang="ar-EG" sz="2800" b="1" baseline="-25000" dirty="0"/>
              <a:t>2</a:t>
            </a:r>
            <a:r>
              <a:rPr lang="en-US" altLang="ar-EG" sz="2800" b="1" dirty="0"/>
              <a:t>Cl</a:t>
            </a:r>
            <a:r>
              <a:rPr lang="en-US" altLang="ar-EG" sz="2800" b="1" baseline="-25000" dirty="0"/>
              <a:t>2</a:t>
            </a:r>
            <a:r>
              <a:rPr lang="en-US" altLang="ar-EG" sz="2800" b="1" dirty="0"/>
              <a:t>  +  CFCl</a:t>
            </a:r>
            <a:r>
              <a:rPr lang="en-US" altLang="ar-EG" sz="2800" b="1" baseline="-25000" dirty="0"/>
              <a:t>3</a:t>
            </a:r>
            <a:endParaRPr lang="ar-EG" altLang="ar-EG" sz="2800" b="1" baseline="-25000" dirty="0"/>
          </a:p>
        </p:txBody>
      </p:sp>
      <p:cxnSp>
        <p:nvCxnSpPr>
          <p:cNvPr id="12" name="Straight Arrow Connector 11"/>
          <p:cNvCxnSpPr/>
          <p:nvPr/>
        </p:nvCxnSpPr>
        <p:spPr>
          <a:xfrm>
            <a:off x="2967736" y="1386354"/>
            <a:ext cx="138824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666413" y="2708920"/>
            <a:ext cx="6361971" cy="523220"/>
          </a:xfrm>
          <a:prstGeom prst="rect">
            <a:avLst/>
          </a:prstGeom>
        </p:spPr>
        <p:txBody>
          <a:bodyPr wrap="square">
            <a:spAutoFit/>
          </a:bodyPr>
          <a:lstStyle/>
          <a:p>
            <a:pPr algn="l" rtl="0">
              <a:spcBef>
                <a:spcPct val="50000"/>
              </a:spcBef>
              <a:buFontTx/>
              <a:buNone/>
            </a:pPr>
            <a:r>
              <a:rPr lang="en-US" altLang="ar-EG" sz="2800" b="1" dirty="0"/>
              <a:t>CCl</a:t>
            </a:r>
            <a:r>
              <a:rPr lang="en-US" altLang="ar-EG" sz="2800" b="1" baseline="-25000" dirty="0"/>
              <a:t>4</a:t>
            </a:r>
            <a:r>
              <a:rPr lang="en-US" altLang="ar-EG" sz="2800" b="1" dirty="0"/>
              <a:t>   +  3HF </a:t>
            </a:r>
            <a:r>
              <a:rPr lang="en-US" altLang="ar-EG" sz="2800" b="1" dirty="0" smtClean="0"/>
              <a:t>                  CF</a:t>
            </a:r>
            <a:r>
              <a:rPr lang="en-US" altLang="ar-EG" sz="2800" b="1" baseline="-25000" dirty="0" smtClean="0"/>
              <a:t>2</a:t>
            </a:r>
            <a:r>
              <a:rPr lang="en-US" altLang="ar-EG" sz="2800" b="1" dirty="0" smtClean="0"/>
              <a:t>Cl</a:t>
            </a:r>
            <a:r>
              <a:rPr lang="en-US" altLang="ar-EG" sz="2800" b="1" baseline="-25000" dirty="0" smtClean="0"/>
              <a:t>2</a:t>
            </a:r>
            <a:r>
              <a:rPr lang="en-US" altLang="ar-EG" sz="2800" b="1" dirty="0" smtClean="0"/>
              <a:t> </a:t>
            </a:r>
            <a:r>
              <a:rPr lang="en-US" altLang="ar-EG" sz="2800" b="1" dirty="0"/>
              <a:t>+  CFCl</a:t>
            </a:r>
            <a:r>
              <a:rPr lang="en-US" altLang="ar-EG" sz="2800" b="1" baseline="-25000" dirty="0"/>
              <a:t>3</a:t>
            </a:r>
            <a:endParaRPr lang="en-US" altLang="ar-EG" sz="2800" b="1" baseline="-25000" dirty="0"/>
          </a:p>
        </p:txBody>
      </p:sp>
      <p:cxnSp>
        <p:nvCxnSpPr>
          <p:cNvPr id="15" name="Straight Arrow Connector 14"/>
          <p:cNvCxnSpPr/>
          <p:nvPr/>
        </p:nvCxnSpPr>
        <p:spPr>
          <a:xfrm>
            <a:off x="3537246" y="2970530"/>
            <a:ext cx="1414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37246" y="2564904"/>
            <a:ext cx="1414200" cy="461665"/>
          </a:xfrm>
          <a:prstGeom prst="rect">
            <a:avLst/>
          </a:prstGeom>
          <a:noFill/>
        </p:spPr>
        <p:txBody>
          <a:bodyPr wrap="square" rtlCol="1">
            <a:spAutoFit/>
          </a:bodyPr>
          <a:lstStyle/>
          <a:p>
            <a:pPr algn="l" rtl="0"/>
            <a:r>
              <a:rPr lang="en-US" sz="2400" b="1" dirty="0" smtClean="0"/>
              <a:t>65-100</a:t>
            </a:r>
            <a:r>
              <a:rPr lang="en-US" sz="2400" b="1" baseline="30000" dirty="0" smtClean="0"/>
              <a:t>o</a:t>
            </a:r>
            <a:r>
              <a:rPr lang="en-US" sz="2400" b="1" dirty="0" smtClean="0"/>
              <a:t>C</a:t>
            </a:r>
            <a:endParaRPr lang="ar-EG" sz="2400" b="1" dirty="0"/>
          </a:p>
        </p:txBody>
      </p:sp>
      <p:sp>
        <p:nvSpPr>
          <p:cNvPr id="17" name="Rectangle 16"/>
          <p:cNvSpPr/>
          <p:nvPr/>
        </p:nvSpPr>
        <p:spPr>
          <a:xfrm>
            <a:off x="107504" y="3645024"/>
            <a:ext cx="8784975" cy="1815882"/>
          </a:xfrm>
          <a:prstGeom prst="rect">
            <a:avLst/>
          </a:prstGeom>
        </p:spPr>
        <p:txBody>
          <a:bodyPr wrap="square">
            <a:spAutoFit/>
          </a:bodyPr>
          <a:lstStyle/>
          <a:p>
            <a:pPr algn="just" rtl="0"/>
            <a:r>
              <a:rPr lang="en-US" sz="2800" b="1" dirty="0" err="1">
                <a:cs typeface="+mj-cs"/>
              </a:rPr>
              <a:t>Fluorocoromethane</a:t>
            </a:r>
            <a:r>
              <a:rPr lang="en-US" sz="2800" b="1" dirty="0">
                <a:cs typeface="+mj-cs"/>
              </a:rPr>
              <a:t> compounds are used in refrigeration in the form of Freon gases.</a:t>
            </a:r>
          </a:p>
          <a:p>
            <a:pPr algn="just" rtl="0"/>
            <a:r>
              <a:rPr lang="en-US" sz="2800" b="1" dirty="0">
                <a:cs typeface="+mj-cs"/>
              </a:rPr>
              <a:t>CF</a:t>
            </a:r>
            <a:r>
              <a:rPr lang="en-US" sz="2800" b="1" baseline="-25000" dirty="0">
                <a:cs typeface="+mj-cs"/>
              </a:rPr>
              <a:t>2</a:t>
            </a:r>
            <a:r>
              <a:rPr lang="en-US" sz="2800" b="1" dirty="0">
                <a:cs typeface="+mj-cs"/>
              </a:rPr>
              <a:t>Cl</a:t>
            </a:r>
            <a:r>
              <a:rPr lang="en-US" sz="2800" b="1" baseline="-25000" dirty="0">
                <a:cs typeface="+mj-cs"/>
              </a:rPr>
              <a:t>2</a:t>
            </a:r>
            <a:r>
              <a:rPr lang="en-US" sz="2800" b="1" dirty="0">
                <a:cs typeface="+mj-cs"/>
              </a:rPr>
              <a:t> is called Freon 12</a:t>
            </a:r>
          </a:p>
          <a:p>
            <a:pPr algn="just" rtl="0"/>
            <a:r>
              <a:rPr lang="en-US" sz="2800" b="1" dirty="0" smtClean="0">
                <a:cs typeface="+mj-cs"/>
              </a:rPr>
              <a:t>CFCl</a:t>
            </a:r>
            <a:r>
              <a:rPr lang="en-US" sz="2800" b="1" baseline="-25000" dirty="0" smtClean="0">
                <a:cs typeface="+mj-cs"/>
              </a:rPr>
              <a:t>3</a:t>
            </a:r>
            <a:r>
              <a:rPr lang="en-US" sz="2800" b="1" dirty="0" smtClean="0">
                <a:cs typeface="+mj-cs"/>
              </a:rPr>
              <a:t> </a:t>
            </a:r>
            <a:r>
              <a:rPr lang="en-US" sz="2800" b="1" dirty="0">
                <a:cs typeface="+mj-cs"/>
              </a:rPr>
              <a:t>is called Freon 11</a:t>
            </a:r>
            <a:endParaRPr lang="ar-EG" sz="2800" b="1" dirty="0">
              <a:cs typeface="+mj-cs"/>
            </a:endParaRPr>
          </a:p>
        </p:txBody>
      </p:sp>
    </p:spTree>
    <p:extLst>
      <p:ext uri="{BB962C8B-B14F-4D97-AF65-F5344CB8AC3E}">
        <p14:creationId xmlns:p14="http://schemas.microsoft.com/office/powerpoint/2010/main" val="2676643706"/>
      </p:ext>
    </p:extLst>
  </p:cSld>
  <p:clrMapOvr>
    <a:masterClrMapping/>
  </p:clrMapOvr>
  <p:transition spd="slow">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98262"/>
            <a:ext cx="5961568" cy="523220"/>
          </a:xfrm>
          <a:prstGeom prst="rect">
            <a:avLst/>
          </a:prstGeom>
        </p:spPr>
        <p:txBody>
          <a:bodyPr wrap="none">
            <a:spAutoFit/>
          </a:bodyPr>
          <a:lstStyle/>
          <a:p>
            <a:r>
              <a:rPr lang="ar-EG" altLang="ar-EG" sz="2800" b="1" u="sng" dirty="0" smtClean="0">
                <a:solidFill>
                  <a:srgbClr val="CC0000"/>
                </a:solidFill>
              </a:rPr>
              <a:t>(</a:t>
            </a:r>
            <a:r>
              <a:rPr lang="en-US" altLang="ar-EG" sz="2800" b="1" u="sng" dirty="0">
                <a:solidFill>
                  <a:srgbClr val="CC0000"/>
                </a:solidFill>
              </a:rPr>
              <a:t>MTBE</a:t>
            </a:r>
            <a:r>
              <a:rPr lang="ar-EG" altLang="ar-EG" sz="2800" b="1" u="sng" dirty="0" smtClean="0">
                <a:solidFill>
                  <a:srgbClr val="CC0000"/>
                </a:solidFill>
              </a:rPr>
              <a:t>)</a:t>
            </a:r>
            <a:r>
              <a:rPr lang="en-US" altLang="ar-EG" sz="2800" b="1" u="sng" dirty="0" smtClean="0">
                <a:solidFill>
                  <a:srgbClr val="CC0000"/>
                </a:solidFill>
              </a:rPr>
              <a:t>10- </a:t>
            </a:r>
            <a:r>
              <a:rPr lang="en-US" altLang="ar-EG" sz="2800" b="1" dirty="0" smtClean="0">
                <a:solidFill>
                  <a:srgbClr val="CC0000"/>
                </a:solidFill>
              </a:rPr>
              <a:t>Methyl Tertiary Butyl Ether </a:t>
            </a:r>
            <a:endParaRPr lang="ar-EG" sz="2800" dirty="0"/>
          </a:p>
        </p:txBody>
      </p:sp>
      <p:graphicFrame>
        <p:nvGraphicFramePr>
          <p:cNvPr id="5" name="Object 4"/>
          <p:cNvGraphicFramePr>
            <a:graphicFrameLocks noChangeAspect="1"/>
          </p:cNvGraphicFramePr>
          <p:nvPr/>
        </p:nvGraphicFramePr>
        <p:xfrm>
          <a:off x="900113" y="908050"/>
          <a:ext cx="7632700" cy="1914525"/>
        </p:xfrm>
        <a:graphic>
          <a:graphicData uri="http://schemas.openxmlformats.org/presentationml/2006/ole">
            <mc:AlternateContent xmlns:mc="http://schemas.openxmlformats.org/markup-compatibility/2006">
              <mc:Choice xmlns:v="urn:schemas-microsoft-com:vml" Requires="v">
                <p:oleObj spid="_x0000_s26662" name="CS ChemDraw Drawing" r:id="rId3" imgW="4303166" imgH="1078992" progId="ChemDraw.Document.6.0">
                  <p:embed/>
                </p:oleObj>
              </mc:Choice>
              <mc:Fallback>
                <p:oleObj name="CS ChemDraw Drawing" r:id="rId3" imgW="4303166" imgH="1078992" progId="ChemDraw.Document.6.0">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08050"/>
                        <a:ext cx="76327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287828" y="2924944"/>
            <a:ext cx="8424936" cy="954107"/>
          </a:xfrm>
          <a:prstGeom prst="rect">
            <a:avLst/>
          </a:prstGeom>
        </p:spPr>
        <p:txBody>
          <a:bodyPr wrap="square">
            <a:spAutoFit/>
          </a:bodyPr>
          <a:lstStyle/>
          <a:p>
            <a:pPr algn="l" rtl="0"/>
            <a:r>
              <a:rPr lang="en-US" sz="2800" dirty="0"/>
              <a:t>Used to increase the octane number of car fuel rather than tetraethyl </a:t>
            </a:r>
            <a:r>
              <a:rPr lang="en-US" sz="2800" dirty="0" smtClean="0"/>
              <a:t>lead.</a:t>
            </a:r>
            <a:endParaRPr lang="ar-EG" sz="2800" dirty="0"/>
          </a:p>
        </p:txBody>
      </p:sp>
      <p:sp>
        <p:nvSpPr>
          <p:cNvPr id="7" name="Rectangle 6"/>
          <p:cNvSpPr/>
          <p:nvPr/>
        </p:nvSpPr>
        <p:spPr>
          <a:xfrm>
            <a:off x="203554" y="3879051"/>
            <a:ext cx="3055260" cy="523220"/>
          </a:xfrm>
          <a:prstGeom prst="rect">
            <a:avLst/>
          </a:prstGeom>
        </p:spPr>
        <p:txBody>
          <a:bodyPr wrap="none">
            <a:spAutoFit/>
          </a:bodyPr>
          <a:lstStyle/>
          <a:p>
            <a:r>
              <a:rPr lang="en-US" sz="2800" b="1" dirty="0">
                <a:effectLst>
                  <a:outerShdw blurRad="38100" dist="38100" dir="2700000" algn="tl">
                    <a:srgbClr val="000000">
                      <a:alpha val="43137"/>
                    </a:srgbClr>
                  </a:outerShdw>
                </a:effectLst>
              </a:rPr>
              <a:t>11. Ethylene glycol:</a:t>
            </a:r>
            <a:endParaRPr lang="ar-EG" sz="2800" b="1" dirty="0">
              <a:effectLst>
                <a:outerShdw blurRad="38100" dist="38100" dir="2700000" algn="tl">
                  <a:srgbClr val="000000">
                    <a:alpha val="43137"/>
                  </a:srgbClr>
                </a:outerShdw>
              </a:effectLst>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119641804"/>
              </p:ext>
            </p:extLst>
          </p:nvPr>
        </p:nvGraphicFramePr>
        <p:xfrm>
          <a:off x="647433" y="4509120"/>
          <a:ext cx="7705725" cy="1606550"/>
        </p:xfrm>
        <a:graphic>
          <a:graphicData uri="http://schemas.openxmlformats.org/presentationml/2006/ole">
            <mc:AlternateContent xmlns:mc="http://schemas.openxmlformats.org/markup-compatibility/2006">
              <mc:Choice xmlns:v="urn:schemas-microsoft-com:vml" Requires="v">
                <p:oleObj spid="_x0000_s26663" name="CS ChemDraw Drawing" r:id="rId5" imgW="4746650" imgH="989686" progId="ChemDraw.Document.6.0">
                  <p:embed/>
                </p:oleObj>
              </mc:Choice>
              <mc:Fallback>
                <p:oleObj name="CS ChemDraw Drawing" r:id="rId5" imgW="4746650" imgH="989686" progId="ChemDraw.Document.6.0">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433" y="4509120"/>
                        <a:ext cx="7705725"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84111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ar-EG" b="1" dirty="0">
                <a:solidFill>
                  <a:srgbClr val="0000FF"/>
                </a:solidFill>
              </a:rPr>
              <a:t>1- Origins of Oil and Gas</a:t>
            </a:r>
            <a:r>
              <a:rPr lang="en-US" altLang="ar-EG" dirty="0"/>
              <a:t> </a:t>
            </a:r>
            <a:endParaRPr lang="ar-EG" dirty="0"/>
          </a:p>
        </p:txBody>
      </p:sp>
      <p:sp>
        <p:nvSpPr>
          <p:cNvPr id="4" name="Rectangle 3"/>
          <p:cNvSpPr/>
          <p:nvPr/>
        </p:nvSpPr>
        <p:spPr>
          <a:xfrm>
            <a:off x="711966" y="1196752"/>
            <a:ext cx="8108506" cy="5016758"/>
          </a:xfrm>
          <a:prstGeom prst="rect">
            <a:avLst/>
          </a:prstGeom>
        </p:spPr>
        <p:txBody>
          <a:bodyPr wrap="square">
            <a:spAutoFit/>
          </a:bodyPr>
          <a:lstStyle/>
          <a:p>
            <a:pPr algn="l" rtl="0"/>
            <a:r>
              <a:rPr lang="en-US" altLang="ar-EG" sz="3200" b="1" dirty="0">
                <a:solidFill>
                  <a:srgbClr val="FF0066"/>
                </a:solidFill>
              </a:rPr>
              <a:t>1.b Inorganic Theory:</a:t>
            </a:r>
            <a:endParaRPr lang="en-US" altLang="ar-EG" sz="3200" dirty="0">
              <a:solidFill>
                <a:srgbClr val="FF0066"/>
              </a:solidFill>
              <a:cs typeface="+mj-cs"/>
            </a:endParaRPr>
          </a:p>
          <a:p>
            <a:pPr algn="l" rtl="0"/>
            <a:r>
              <a:rPr lang="en-US" altLang="ar-EG" sz="3200" dirty="0">
                <a:solidFill>
                  <a:srgbClr val="0000FF"/>
                </a:solidFill>
                <a:cs typeface="+mj-cs"/>
              </a:rPr>
              <a:t>Inorganic origin source of petroleum was assumed in nineteenth century by:</a:t>
            </a:r>
          </a:p>
          <a:p>
            <a:pPr lvl="1" algn="l" rtl="0"/>
            <a:r>
              <a:rPr lang="en-US" altLang="ar-EG" sz="3200" b="1" dirty="0">
                <a:solidFill>
                  <a:srgbClr val="FF0066"/>
                </a:solidFill>
                <a:cs typeface="+mj-cs"/>
              </a:rPr>
              <a:t>(A) Berthelot theory (1866):</a:t>
            </a:r>
            <a:endParaRPr lang="en-US" altLang="ar-EG" sz="3200" dirty="0">
              <a:solidFill>
                <a:srgbClr val="FF0066"/>
              </a:solidFill>
              <a:cs typeface="+mj-cs"/>
            </a:endParaRPr>
          </a:p>
          <a:p>
            <a:pPr lvl="2" algn="just" rtl="0"/>
            <a:r>
              <a:rPr lang="en-US" altLang="ar-EG" sz="3200" dirty="0">
                <a:solidFill>
                  <a:srgbClr val="0000FF"/>
                </a:solidFill>
                <a:cs typeface="+mj-cs"/>
              </a:rPr>
              <a:t>This theory regards petroleum origin that carbonic acid or carbonates dissolved in ground water acting on alkali metals present in the earth's interior formed acetylene and other hydrocarbons.</a:t>
            </a:r>
            <a:r>
              <a:rPr lang="en-US" altLang="ar-EG" sz="3200" dirty="0">
                <a:cs typeface="+mj-cs"/>
              </a:rPr>
              <a:t> </a:t>
            </a:r>
            <a:endParaRPr lang="ar-EG" altLang="ar-EG" sz="3200" dirty="0">
              <a:cs typeface="+mj-cs"/>
            </a:endParaRPr>
          </a:p>
          <a:p>
            <a:pPr lvl="2" algn="just" rtl="0"/>
            <a:r>
              <a:rPr lang="en-US" altLang="ar-EG" sz="3200" dirty="0">
                <a:cs typeface="+mj-cs"/>
              </a:rPr>
              <a:t>Acetylene                 </a:t>
            </a:r>
            <a:r>
              <a:rPr lang="en-US" altLang="ar-EG" sz="3200" dirty="0" smtClean="0">
                <a:cs typeface="+mj-cs"/>
              </a:rPr>
              <a:t>     </a:t>
            </a:r>
            <a:r>
              <a:rPr lang="en-US" altLang="ar-EG" sz="3200" dirty="0">
                <a:cs typeface="+mj-cs"/>
              </a:rPr>
              <a:t>other hydrocarbons</a:t>
            </a:r>
          </a:p>
        </p:txBody>
      </p:sp>
      <p:sp>
        <p:nvSpPr>
          <p:cNvPr id="5" name="Line 5"/>
          <p:cNvSpPr>
            <a:spLocks noChangeShapeType="1"/>
          </p:cNvSpPr>
          <p:nvPr/>
        </p:nvSpPr>
        <p:spPr bwMode="auto">
          <a:xfrm>
            <a:off x="3491880" y="5877272"/>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EG"/>
          </a:p>
        </p:txBody>
      </p:sp>
      <p:sp>
        <p:nvSpPr>
          <p:cNvPr id="6" name="Text Box 6"/>
          <p:cNvSpPr txBox="1">
            <a:spLocks noChangeArrowheads="1"/>
          </p:cNvSpPr>
          <p:nvPr/>
        </p:nvSpPr>
        <p:spPr bwMode="auto">
          <a:xfrm>
            <a:off x="3726254" y="5589240"/>
            <a:ext cx="10509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ar-EG" sz="1400" b="1" dirty="0"/>
              <a:t>High temp</a:t>
            </a:r>
          </a:p>
          <a:p>
            <a:pPr eaLnBrk="1" hangingPunct="1">
              <a:spcBef>
                <a:spcPct val="0"/>
              </a:spcBef>
              <a:buClrTx/>
              <a:buSzTx/>
              <a:buFontTx/>
              <a:buNone/>
            </a:pPr>
            <a:endParaRPr lang="en-US" altLang="ar-EG" sz="1400" b="1" dirty="0"/>
          </a:p>
          <a:p>
            <a:pPr eaLnBrk="1" hangingPunct="1">
              <a:spcBef>
                <a:spcPct val="0"/>
              </a:spcBef>
              <a:buClrTx/>
              <a:buSzTx/>
              <a:buFontTx/>
              <a:buNone/>
            </a:pPr>
            <a:r>
              <a:rPr lang="en-US" altLang="ar-EG" sz="1400" b="1" dirty="0"/>
              <a:t>Pressure </a:t>
            </a:r>
          </a:p>
        </p:txBody>
      </p:sp>
    </p:spTree>
    <p:extLst>
      <p:ext uri="{BB962C8B-B14F-4D97-AF65-F5344CB8AC3E}">
        <p14:creationId xmlns:p14="http://schemas.microsoft.com/office/powerpoint/2010/main" val="363874515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258" y="476672"/>
            <a:ext cx="8208912" cy="6001643"/>
          </a:xfrm>
          <a:prstGeom prst="rect">
            <a:avLst/>
          </a:prstGeom>
        </p:spPr>
        <p:txBody>
          <a:bodyPr wrap="square">
            <a:spAutoFit/>
          </a:bodyPr>
          <a:lstStyle/>
          <a:p>
            <a:pPr lvl="1" algn="l" rtl="0"/>
            <a:r>
              <a:rPr lang="en-US" altLang="ar-EG" sz="3200" b="1" dirty="0">
                <a:solidFill>
                  <a:srgbClr val="FF0066"/>
                </a:solidFill>
              </a:rPr>
              <a:t>(B) Carbide Theory:</a:t>
            </a:r>
            <a:endParaRPr lang="en-US" altLang="ar-EG" sz="3200" dirty="0">
              <a:solidFill>
                <a:srgbClr val="FF0066"/>
              </a:solidFill>
            </a:endParaRPr>
          </a:p>
          <a:p>
            <a:pPr lvl="2" algn="just" rtl="0"/>
            <a:r>
              <a:rPr lang="en-US" altLang="ar-EG" sz="3200" dirty="0">
                <a:solidFill>
                  <a:srgbClr val="0000FF"/>
                </a:solidFill>
              </a:rPr>
              <a:t>This theory was originally suggested by </a:t>
            </a:r>
            <a:r>
              <a:rPr lang="en-US" altLang="ar-EG" sz="3200" u="sng" dirty="0" err="1">
                <a:solidFill>
                  <a:srgbClr val="0000FF"/>
                </a:solidFill>
              </a:rPr>
              <a:t>Mendeleeff</a:t>
            </a:r>
            <a:r>
              <a:rPr lang="en-US" altLang="ar-EG" sz="3200" dirty="0">
                <a:solidFill>
                  <a:srgbClr val="0000FF"/>
                </a:solidFill>
              </a:rPr>
              <a:t> and supported by </a:t>
            </a:r>
            <a:r>
              <a:rPr lang="en-US" altLang="ar-EG" sz="3200" u="sng" dirty="0" err="1">
                <a:solidFill>
                  <a:srgbClr val="0000FF"/>
                </a:solidFill>
              </a:rPr>
              <a:t>Mossan</a:t>
            </a:r>
            <a:r>
              <a:rPr lang="en-US" altLang="ar-EG" sz="3200" dirty="0">
                <a:solidFill>
                  <a:srgbClr val="0000FF"/>
                </a:solidFill>
              </a:rPr>
              <a:t>, </a:t>
            </a:r>
            <a:r>
              <a:rPr lang="en-US" altLang="ar-EG" sz="3200" u="sng" dirty="0">
                <a:solidFill>
                  <a:srgbClr val="0000FF"/>
                </a:solidFill>
              </a:rPr>
              <a:t>Sabatier</a:t>
            </a:r>
            <a:r>
              <a:rPr lang="en-US" altLang="ar-EG" sz="3200" dirty="0">
                <a:solidFill>
                  <a:srgbClr val="0000FF"/>
                </a:solidFill>
              </a:rPr>
              <a:t> and </a:t>
            </a:r>
            <a:r>
              <a:rPr lang="en-US" altLang="ar-EG" sz="3200" dirty="0" err="1">
                <a:solidFill>
                  <a:srgbClr val="0000FF"/>
                </a:solidFill>
              </a:rPr>
              <a:t>Senderens</a:t>
            </a:r>
            <a:r>
              <a:rPr lang="en-US" altLang="ar-EG" sz="3200" dirty="0">
                <a:solidFill>
                  <a:srgbClr val="0000FF"/>
                </a:solidFill>
              </a:rPr>
              <a:t>. </a:t>
            </a:r>
          </a:p>
          <a:p>
            <a:pPr lvl="2" algn="just" rtl="0"/>
            <a:r>
              <a:rPr lang="en-US" altLang="ar-EG" sz="3200" dirty="0">
                <a:solidFill>
                  <a:srgbClr val="0000FF"/>
                </a:solidFill>
              </a:rPr>
              <a:t>It regards petroleum as of inorganic origin being formed by the action of steam or water on metallic carbides in the inner portion of earth's crust.</a:t>
            </a:r>
          </a:p>
          <a:p>
            <a:pPr lvl="2" algn="just" rtl="0"/>
            <a:endParaRPr lang="en-US" altLang="ar-EG" sz="3200" dirty="0">
              <a:solidFill>
                <a:srgbClr val="0000FF"/>
              </a:solidFill>
            </a:endParaRPr>
          </a:p>
          <a:p>
            <a:pPr lvl="2" algn="just" rtl="0"/>
            <a:r>
              <a:rPr lang="en-US" altLang="ar-EG" sz="3200" dirty="0">
                <a:solidFill>
                  <a:srgbClr val="0000FF"/>
                </a:solidFill>
              </a:rPr>
              <a:t> The carbide theory describes the formation of petroleum by the following steps:</a:t>
            </a:r>
          </a:p>
        </p:txBody>
      </p:sp>
    </p:spTree>
    <p:extLst>
      <p:ext uri="{BB962C8B-B14F-4D97-AF65-F5344CB8AC3E}">
        <p14:creationId xmlns:p14="http://schemas.microsoft.com/office/powerpoint/2010/main" val="29746803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4"/>
                                        </p:tgtEl>
                                        <p:attrNameLst>
                                          <p:attrName>style.color</p:attrName>
                                        </p:attrNameLst>
                                      </p:cBhvr>
                                      <p:to>
                                        <p:clrVal>
                                          <a:schemeClr val="accent2"/>
                                        </p:clrVal>
                                      </p:to>
                                    </p:set>
                                    <p:set>
                                      <p:cBhvr>
                                        <p:cTn id="7" dur="500" fill="hold"/>
                                        <p:tgtEl>
                                          <p:spTgt spid="4"/>
                                        </p:tgtEl>
                                        <p:attrNameLst>
                                          <p:attrName>fillcolor</p:attrName>
                                        </p:attrNameLst>
                                      </p:cBhvr>
                                      <p:to>
                                        <p:clrVal>
                                          <a:schemeClr val="accent2"/>
                                        </p:clrVal>
                                      </p:to>
                                    </p:set>
                                    <p:set>
                                      <p:cBhvr>
                                        <p:cTn id="8"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sz="half" idx="1"/>
          </p:nvPr>
        </p:nvSpPr>
        <p:spPr>
          <a:xfrm>
            <a:off x="467544" y="404664"/>
            <a:ext cx="8153400" cy="1752600"/>
          </a:xfrm>
        </p:spPr>
        <p:txBody>
          <a:bodyPr>
            <a:noAutofit/>
          </a:bodyPr>
          <a:lstStyle/>
          <a:p>
            <a:pPr marL="577850" indent="-577850" algn="l" rtl="0" eaLnBrk="1" hangingPunct="1">
              <a:buFont typeface="Wingdings" pitchFamily="2" charset="2"/>
              <a:buAutoNum type="romanLcParenBoth"/>
            </a:pPr>
            <a:r>
              <a:rPr lang="en-US" altLang="ar-EG" dirty="0" smtClean="0">
                <a:solidFill>
                  <a:srgbClr val="FF0066"/>
                </a:solidFill>
              </a:rPr>
              <a:t>Formation of Carbides:</a:t>
            </a:r>
            <a:r>
              <a:rPr lang="en-US" altLang="ar-EG" dirty="0" smtClean="0"/>
              <a:t> </a:t>
            </a:r>
          </a:p>
          <a:p>
            <a:pPr marL="577850" indent="-577850" algn="just" rtl="0" eaLnBrk="1" hangingPunct="1">
              <a:buFont typeface="Wingdings" pitchFamily="2" charset="2"/>
              <a:buNone/>
            </a:pPr>
            <a:r>
              <a:rPr lang="en-US" altLang="ar-EG" dirty="0" smtClean="0">
                <a:solidFill>
                  <a:srgbClr val="0000FF"/>
                </a:solidFill>
              </a:rPr>
              <a:t>      The molten metals in the hot interior of the earth came in contact with coal and carbides were formed.</a:t>
            </a:r>
          </a:p>
        </p:txBody>
      </p:sp>
      <p:graphicFrame>
        <p:nvGraphicFramePr>
          <p:cNvPr id="41987" name="Object 3"/>
          <p:cNvGraphicFramePr>
            <a:graphicFrameLocks noGrp="1" noChangeAspect="1"/>
          </p:cNvGraphicFramePr>
          <p:nvPr>
            <p:ph sz="half" idx="2"/>
            <p:extLst>
              <p:ext uri="{D42A27DB-BD31-4B8C-83A1-F6EECF244321}">
                <p14:modId xmlns:p14="http://schemas.microsoft.com/office/powerpoint/2010/main" val="1701937411"/>
              </p:ext>
            </p:extLst>
          </p:nvPr>
        </p:nvGraphicFramePr>
        <p:xfrm>
          <a:off x="971600" y="3284984"/>
          <a:ext cx="7239000" cy="1778000"/>
        </p:xfrm>
        <a:graphic>
          <a:graphicData uri="http://schemas.openxmlformats.org/presentationml/2006/ole">
            <mc:AlternateContent xmlns:mc="http://schemas.openxmlformats.org/markup-compatibility/2006">
              <mc:Choice xmlns:v="urn:schemas-microsoft-com:vml" Requires="v">
                <p:oleObj spid="_x0000_s1260" name="ISIS/Draw Sketch" r:id="rId3" imgW="3810000" imgH="914299" progId="ISISServer">
                  <p:embed/>
                </p:oleObj>
              </mc:Choice>
              <mc:Fallback>
                <p:oleObj name="ISIS/Draw Sketch" r:id="rId3" imgW="3810000" imgH="914299"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284984"/>
                        <a:ext cx="723900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60965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fade">
                                      <p:cBhvr>
                                        <p:cTn id="7" dur="1000"/>
                                        <p:tgtEl>
                                          <p:spTgt spid="41986">
                                            <p:txEl>
                                              <p:pRg st="0" end="0"/>
                                            </p:txEl>
                                          </p:spTgt>
                                        </p:tgtEl>
                                      </p:cBhvr>
                                    </p:animEffect>
                                    <p:anim calcmode="lin" valueType="num">
                                      <p:cBhvr>
                                        <p:cTn id="8" dur="10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986">
                                            <p:txEl>
                                              <p:pRg st="1" end="1"/>
                                            </p:txEl>
                                          </p:spTgt>
                                        </p:tgtEl>
                                        <p:attrNameLst>
                                          <p:attrName>style.visibility</p:attrName>
                                        </p:attrNameLst>
                                      </p:cBhvr>
                                      <p:to>
                                        <p:strVal val="visible"/>
                                      </p:to>
                                    </p:set>
                                    <p:animEffect transition="in" filter="fade">
                                      <p:cBhvr>
                                        <p:cTn id="14" dur="1000"/>
                                        <p:tgtEl>
                                          <p:spTgt spid="41986">
                                            <p:txEl>
                                              <p:pRg st="1" end="1"/>
                                            </p:txEl>
                                          </p:spTgt>
                                        </p:tgtEl>
                                      </p:cBhvr>
                                    </p:animEffect>
                                    <p:anim calcmode="lin" valueType="num">
                                      <p:cBhvr>
                                        <p:cTn id="15" dur="1000" fill="hold"/>
                                        <p:tgtEl>
                                          <p:spTgt spid="4198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98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1987"/>
                                        </p:tgtEl>
                                        <p:attrNameLst>
                                          <p:attrName>style.visibility</p:attrName>
                                        </p:attrNameLst>
                                      </p:cBhvr>
                                      <p:to>
                                        <p:strVal val="visible"/>
                                      </p:to>
                                    </p:set>
                                    <p:animEffect transition="in" filter="barn(inVertical)">
                                      <p:cBhvr>
                                        <p:cTn id="21"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3863</Words>
  <Application>Microsoft Office PowerPoint</Application>
  <PresentationFormat>On-screen Show (4:3)</PresentationFormat>
  <Paragraphs>347</Paragraphs>
  <Slides>64</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67" baseType="lpstr">
      <vt:lpstr>Office Theme</vt:lpstr>
      <vt:lpstr>ISIS/Draw Sketch</vt:lpstr>
      <vt:lpstr>CS ChemDraw Drawing</vt:lpstr>
      <vt:lpstr>  Prepared By Dr. Remon Melad Zaki Assistant Professor of Organic Chemistry, Department of Chemistry   Faculty of Science - Assiut University</vt:lpstr>
      <vt:lpstr>PowerPoint Presentation</vt:lpstr>
      <vt:lpstr>PowerPoint Presentation</vt:lpstr>
      <vt:lpstr>Composition? </vt:lpstr>
      <vt:lpstr>PowerPoint Presentation</vt:lpstr>
      <vt:lpstr>PowerPoint Presentation</vt:lpstr>
      <vt:lpstr>1- Origins of Oil and Gas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Chemical Composition of Petroleum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E L L</dc:creator>
  <cp:lastModifiedBy>D E L L</cp:lastModifiedBy>
  <cp:revision>229</cp:revision>
  <cp:lastPrinted>2019-04-17T23:23:50Z</cp:lastPrinted>
  <dcterms:created xsi:type="dcterms:W3CDTF">2019-04-02T21:56:43Z</dcterms:created>
  <dcterms:modified xsi:type="dcterms:W3CDTF">2019-05-01T20:05:15Z</dcterms:modified>
</cp:coreProperties>
</file>