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300" r:id="rId9"/>
    <p:sldId id="295" r:id="rId10"/>
    <p:sldId id="267" r:id="rId11"/>
    <p:sldId id="296" r:id="rId12"/>
    <p:sldId id="297" r:id="rId13"/>
    <p:sldId id="299" r:id="rId14"/>
    <p:sldId id="269" r:id="rId15"/>
    <p:sldId id="301" r:id="rId16"/>
    <p:sldId id="302" r:id="rId17"/>
    <p:sldId id="270" r:id="rId18"/>
    <p:sldId id="271" r:id="rId19"/>
    <p:sldId id="272" r:id="rId20"/>
    <p:sldId id="273" r:id="rId21"/>
    <p:sldId id="274" r:id="rId22"/>
    <p:sldId id="298" r:id="rId23"/>
    <p:sldId id="281" r:id="rId24"/>
    <p:sldId id="284" r:id="rId25"/>
    <p:sldId id="285" r:id="rId26"/>
    <p:sldId id="286" r:id="rId27"/>
    <p:sldId id="287" r:id="rId28"/>
    <p:sldId id="288" r:id="rId29"/>
    <p:sldId id="289" r:id="rId30"/>
    <p:sldId id="290" r:id="rId31"/>
    <p:sldId id="292" r:id="rId32"/>
    <p:sldId id="291" r:id="rId33"/>
    <p:sldId id="293" r:id="rId34"/>
    <p:sldId id="294" r:id="rId35"/>
  </p:sldIdLst>
  <p:sldSz cx="18288000" cy="10287000"/>
  <p:notesSz cx="6858000" cy="9144000"/>
  <p:embeddedFontLst>
    <p:embeddedFont>
      <p:font typeface="Abadi" panose="020B0604020104020204" pitchFamily="34" charset="0"/>
      <p:regular r:id="rId36"/>
    </p:embeddedFont>
    <p:embeddedFont>
      <p:font typeface="Droid Arabic Kufi" panose="020B0604020202020204" charset="0"/>
      <p:regular r:id="rId37"/>
    </p:embeddedFont>
    <p:embeddedFont>
      <p:font typeface="Montserrat Bold" panose="020B0604020202020204" charset="0"/>
      <p:regular r:id="rId38"/>
    </p:embeddedFont>
    <p:embeddedFont>
      <p:font typeface="Poppins" panose="00000500000000000000" pitchFamily="2" charset="0"/>
      <p:regular r:id="rId39"/>
      <p:bold r:id="rId40"/>
      <p:italic r:id="rId41"/>
      <p:boldItalic r:id="rId42"/>
    </p:embeddedFont>
    <p:embeddedFont>
      <p:font typeface="Poppins Bold" panose="00000800000000000000" charset="0"/>
      <p:regular r:id="rId43"/>
    </p:embeddedFont>
    <p:embeddedFont>
      <p:font typeface="Poppins Medium" panose="00000600000000000000" pitchFamily="2" charset="0"/>
      <p:regular r:id="rId44"/>
    </p:embeddedFont>
    <p:embeddedFont>
      <p:font typeface="Poppins Semi-Bold" panose="020B0604020202020204" charset="0"/>
      <p:regular r:id="rId45"/>
    </p:embeddedFont>
    <p:embeddedFont>
      <p:font typeface="Poppins Ultra-Bold" panose="020B0604020202020204" charset="0"/>
      <p:regular r:id="rId4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5DFBF-331D-4AB3-9A69-691158BAA374}" v="39" dt="2025-05-13T13:19:59.6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097" autoAdjust="0"/>
  </p:normalViewPr>
  <p:slideViewPr>
    <p:cSldViewPr>
      <p:cViewPr varScale="1">
        <p:scale>
          <a:sx n="60" d="100"/>
          <a:sy n="60" d="100"/>
        </p:scale>
        <p:origin x="269"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8.fntdata"/><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ek1102004@outlook.com" userId="eff247ec8fb00ef2" providerId="LiveId" clId="{78F5DFBF-331D-4AB3-9A69-691158BAA374}"/>
    <pc:docChg chg="undo redo custSel addSld modSld sldOrd">
      <pc:chgData name="tarek1102004@outlook.com" userId="eff247ec8fb00ef2" providerId="LiveId" clId="{78F5DFBF-331D-4AB3-9A69-691158BAA374}" dt="2025-05-13T13:20:56.312" v="672" actId="14100"/>
      <pc:docMkLst>
        <pc:docMk/>
      </pc:docMkLst>
      <pc:sldChg chg="addSp delSp modSp mod">
        <pc:chgData name="tarek1102004@outlook.com" userId="eff247ec8fb00ef2" providerId="LiveId" clId="{78F5DFBF-331D-4AB3-9A69-691158BAA374}" dt="2025-05-13T12:38:33.645" v="379" actId="167"/>
        <pc:sldMkLst>
          <pc:docMk/>
          <pc:sldMk cId="0" sldId="269"/>
        </pc:sldMkLst>
        <pc:picChg chg="add mod ord">
          <ac:chgData name="tarek1102004@outlook.com" userId="eff247ec8fb00ef2" providerId="LiveId" clId="{78F5DFBF-331D-4AB3-9A69-691158BAA374}" dt="2025-05-13T12:38:33.645" v="379" actId="167"/>
          <ac:picMkLst>
            <pc:docMk/>
            <pc:sldMk cId="0" sldId="269"/>
            <ac:picMk id="18" creationId="{464DEC0B-B770-1AD3-7719-DD15935C5E24}"/>
          </ac:picMkLst>
        </pc:picChg>
        <pc:picChg chg="del">
          <ac:chgData name="tarek1102004@outlook.com" userId="eff247ec8fb00ef2" providerId="LiveId" clId="{78F5DFBF-331D-4AB3-9A69-691158BAA374}" dt="2025-05-13T12:38:19.043" v="374" actId="478"/>
          <ac:picMkLst>
            <pc:docMk/>
            <pc:sldMk cId="0" sldId="269"/>
            <ac:picMk id="21" creationId="{48C1CB5A-49DE-AF2E-F29F-2F938B109577}"/>
          </ac:picMkLst>
        </pc:picChg>
      </pc:sldChg>
      <pc:sldChg chg="addSp delSp modSp mod">
        <pc:chgData name="tarek1102004@outlook.com" userId="eff247ec8fb00ef2" providerId="LiveId" clId="{78F5DFBF-331D-4AB3-9A69-691158BAA374}" dt="2025-05-13T12:35:23.432" v="373" actId="1440"/>
        <pc:sldMkLst>
          <pc:docMk/>
          <pc:sldMk cId="0" sldId="271"/>
        </pc:sldMkLst>
        <pc:picChg chg="add mod ord">
          <ac:chgData name="tarek1102004@outlook.com" userId="eff247ec8fb00ef2" providerId="LiveId" clId="{78F5DFBF-331D-4AB3-9A69-691158BAA374}" dt="2025-05-13T12:35:23.432" v="373" actId="1440"/>
          <ac:picMkLst>
            <pc:docMk/>
            <pc:sldMk cId="0" sldId="271"/>
            <ac:picMk id="16" creationId="{3477FFCA-DD69-C821-544C-6D0BDD2E6818}"/>
          </ac:picMkLst>
        </pc:picChg>
        <pc:picChg chg="del">
          <ac:chgData name="tarek1102004@outlook.com" userId="eff247ec8fb00ef2" providerId="LiveId" clId="{78F5DFBF-331D-4AB3-9A69-691158BAA374}" dt="2025-05-13T12:34:57.504" v="366" actId="478"/>
          <ac:picMkLst>
            <pc:docMk/>
            <pc:sldMk cId="0" sldId="271"/>
            <ac:picMk id="20" creationId="{21154408-C76E-07C0-0DE0-328E4314C249}"/>
          </ac:picMkLst>
        </pc:picChg>
      </pc:sldChg>
      <pc:sldChg chg="modSp mod">
        <pc:chgData name="tarek1102004@outlook.com" userId="eff247ec8fb00ef2" providerId="LiveId" clId="{78F5DFBF-331D-4AB3-9A69-691158BAA374}" dt="2025-05-07T21:24:08.922" v="12" actId="20577"/>
        <pc:sldMkLst>
          <pc:docMk/>
          <pc:sldMk cId="0" sldId="287"/>
        </pc:sldMkLst>
        <pc:spChg chg="mod">
          <ac:chgData name="tarek1102004@outlook.com" userId="eff247ec8fb00ef2" providerId="LiveId" clId="{78F5DFBF-331D-4AB3-9A69-691158BAA374}" dt="2025-05-07T21:24:08.922" v="12" actId="20577"/>
          <ac:spMkLst>
            <pc:docMk/>
            <pc:sldMk cId="0" sldId="287"/>
            <ac:spMk id="18" creationId="{9E5D235F-2CE0-F5AD-AE33-F9631FFF924A}"/>
          </ac:spMkLst>
        </pc:spChg>
      </pc:sldChg>
      <pc:sldChg chg="addSp delSp modSp mod">
        <pc:chgData name="tarek1102004@outlook.com" userId="eff247ec8fb00ef2" providerId="LiveId" clId="{78F5DFBF-331D-4AB3-9A69-691158BAA374}" dt="2025-05-13T13:14:20.596" v="575" actId="14100"/>
        <pc:sldMkLst>
          <pc:docMk/>
          <pc:sldMk cId="0" sldId="288"/>
        </pc:sldMkLst>
        <pc:spChg chg="add del mod">
          <ac:chgData name="tarek1102004@outlook.com" userId="eff247ec8fb00ef2" providerId="LiveId" clId="{78F5DFBF-331D-4AB3-9A69-691158BAA374}" dt="2025-05-13T13:09:23.653" v="525" actId="14100"/>
          <ac:spMkLst>
            <pc:docMk/>
            <pc:sldMk cId="0" sldId="288"/>
            <ac:spMk id="17" creationId="{00000000-0000-0000-0000-000000000000}"/>
          </ac:spMkLst>
        </pc:spChg>
        <pc:spChg chg="add mod">
          <ac:chgData name="tarek1102004@outlook.com" userId="eff247ec8fb00ef2" providerId="LiveId" clId="{78F5DFBF-331D-4AB3-9A69-691158BAA374}" dt="2025-05-13T13:14:14.146" v="571" actId="1036"/>
          <ac:spMkLst>
            <pc:docMk/>
            <pc:sldMk cId="0" sldId="288"/>
            <ac:spMk id="18" creationId="{A3944E7E-97DC-2BE2-CFED-975B3A0355F5}"/>
          </ac:spMkLst>
        </pc:spChg>
        <pc:picChg chg="add mod">
          <ac:chgData name="tarek1102004@outlook.com" userId="eff247ec8fb00ef2" providerId="LiveId" clId="{78F5DFBF-331D-4AB3-9A69-691158BAA374}" dt="2025-05-13T13:08:24.900" v="506"/>
          <ac:picMkLst>
            <pc:docMk/>
            <pc:sldMk cId="0" sldId="288"/>
            <ac:picMk id="15" creationId="{D3E8E87D-7725-769E-87DA-7B4BCAC6D249}"/>
          </ac:picMkLst>
        </pc:picChg>
        <pc:picChg chg="add mod">
          <ac:chgData name="tarek1102004@outlook.com" userId="eff247ec8fb00ef2" providerId="LiveId" clId="{78F5DFBF-331D-4AB3-9A69-691158BAA374}" dt="2025-05-13T13:14:20.596" v="575" actId="14100"/>
          <ac:picMkLst>
            <pc:docMk/>
            <pc:sldMk cId="0" sldId="288"/>
            <ac:picMk id="16" creationId="{CB6295BE-1144-CE9C-CAE1-D7BF636F816A}"/>
          </ac:picMkLst>
        </pc:picChg>
      </pc:sldChg>
      <pc:sldChg chg="addSp modSp mod">
        <pc:chgData name="tarek1102004@outlook.com" userId="eff247ec8fb00ef2" providerId="LiveId" clId="{78F5DFBF-331D-4AB3-9A69-691158BAA374}" dt="2025-05-13T13:13:20.109" v="554" actId="14100"/>
        <pc:sldMkLst>
          <pc:docMk/>
          <pc:sldMk cId="0" sldId="289"/>
        </pc:sldMkLst>
        <pc:spChg chg="mod">
          <ac:chgData name="tarek1102004@outlook.com" userId="eff247ec8fb00ef2" providerId="LiveId" clId="{78F5DFBF-331D-4AB3-9A69-691158BAA374}" dt="2025-05-13T13:10:46.684" v="533" actId="20577"/>
          <ac:spMkLst>
            <pc:docMk/>
            <pc:sldMk cId="0" sldId="289"/>
            <ac:spMk id="17" creationId="{00000000-0000-0000-0000-000000000000}"/>
          </ac:spMkLst>
        </pc:spChg>
        <pc:spChg chg="add mod">
          <ac:chgData name="tarek1102004@outlook.com" userId="eff247ec8fb00ef2" providerId="LiveId" clId="{78F5DFBF-331D-4AB3-9A69-691158BAA374}" dt="2025-05-13T13:12:36.900" v="548" actId="14100"/>
          <ac:spMkLst>
            <pc:docMk/>
            <pc:sldMk cId="0" sldId="289"/>
            <ac:spMk id="19" creationId="{19C68D06-4C46-44DA-6363-676A85BA5E4C}"/>
          </ac:spMkLst>
        </pc:spChg>
        <pc:picChg chg="add mod">
          <ac:chgData name="tarek1102004@outlook.com" userId="eff247ec8fb00ef2" providerId="LiveId" clId="{78F5DFBF-331D-4AB3-9A69-691158BAA374}" dt="2025-05-13T13:13:20.109" v="554" actId="14100"/>
          <ac:picMkLst>
            <pc:docMk/>
            <pc:sldMk cId="0" sldId="289"/>
            <ac:picMk id="15" creationId="{FEFA2251-3A74-D7DB-8A93-57B9453288B6}"/>
          </ac:picMkLst>
        </pc:picChg>
        <pc:picChg chg="add mod ord">
          <ac:chgData name="tarek1102004@outlook.com" userId="eff247ec8fb00ef2" providerId="LiveId" clId="{78F5DFBF-331D-4AB3-9A69-691158BAA374}" dt="2025-05-13T13:12:30.005" v="547" actId="167"/>
          <ac:picMkLst>
            <pc:docMk/>
            <pc:sldMk cId="0" sldId="289"/>
            <ac:picMk id="16" creationId="{F04C25DE-1A01-1453-1649-E45A0248B5BA}"/>
          </ac:picMkLst>
        </pc:picChg>
        <pc:picChg chg="add mod">
          <ac:chgData name="tarek1102004@outlook.com" userId="eff247ec8fb00ef2" providerId="LiveId" clId="{78F5DFBF-331D-4AB3-9A69-691158BAA374}" dt="2025-05-13T13:13:05.795" v="553" actId="14100"/>
          <ac:picMkLst>
            <pc:docMk/>
            <pc:sldMk cId="0" sldId="289"/>
            <ac:picMk id="18" creationId="{07E61E78-FF07-E27F-6E7B-C0E2DD21CCE0}"/>
          </ac:picMkLst>
        </pc:picChg>
      </pc:sldChg>
      <pc:sldChg chg="addSp modSp mod">
        <pc:chgData name="tarek1102004@outlook.com" userId="eff247ec8fb00ef2" providerId="LiveId" clId="{78F5DFBF-331D-4AB3-9A69-691158BAA374}" dt="2025-05-13T13:16:23.518" v="606" actId="167"/>
        <pc:sldMkLst>
          <pc:docMk/>
          <pc:sldMk cId="0" sldId="290"/>
        </pc:sldMkLst>
        <pc:spChg chg="add mod">
          <ac:chgData name="tarek1102004@outlook.com" userId="eff247ec8fb00ef2" providerId="LiveId" clId="{78F5DFBF-331D-4AB3-9A69-691158BAA374}" dt="2025-05-13T13:16:00.569" v="601" actId="14100"/>
          <ac:spMkLst>
            <pc:docMk/>
            <pc:sldMk cId="0" sldId="290"/>
            <ac:spMk id="16" creationId="{85F54939-F84F-3784-C084-224C7B8C17AA}"/>
          </ac:spMkLst>
        </pc:spChg>
        <pc:spChg chg="mod">
          <ac:chgData name="tarek1102004@outlook.com" userId="eff247ec8fb00ef2" providerId="LiveId" clId="{78F5DFBF-331D-4AB3-9A69-691158BAA374}" dt="2025-05-13T13:15:16.757" v="596" actId="1035"/>
          <ac:spMkLst>
            <pc:docMk/>
            <pc:sldMk cId="0" sldId="290"/>
            <ac:spMk id="17" creationId="{00000000-0000-0000-0000-000000000000}"/>
          </ac:spMkLst>
        </pc:spChg>
        <pc:picChg chg="add mod ord">
          <ac:chgData name="tarek1102004@outlook.com" userId="eff247ec8fb00ef2" providerId="LiveId" clId="{78F5DFBF-331D-4AB3-9A69-691158BAA374}" dt="2025-05-13T13:16:23.518" v="606" actId="167"/>
          <ac:picMkLst>
            <pc:docMk/>
            <pc:sldMk cId="0" sldId="290"/>
            <ac:picMk id="15" creationId="{8BEBD596-897A-ED3A-8E79-44A86114A29E}"/>
          </ac:picMkLst>
        </pc:picChg>
      </pc:sldChg>
      <pc:sldChg chg="addSp modSp mod">
        <pc:chgData name="tarek1102004@outlook.com" userId="eff247ec8fb00ef2" providerId="LiveId" clId="{78F5DFBF-331D-4AB3-9A69-691158BAA374}" dt="2025-05-13T13:20:03.041" v="664" actId="1076"/>
        <pc:sldMkLst>
          <pc:docMk/>
          <pc:sldMk cId="0" sldId="292"/>
        </pc:sldMkLst>
        <pc:spChg chg="add mod">
          <ac:chgData name="tarek1102004@outlook.com" userId="eff247ec8fb00ef2" providerId="LiveId" clId="{78F5DFBF-331D-4AB3-9A69-691158BAA374}" dt="2025-05-13T13:19:27.789" v="662" actId="20577"/>
          <ac:spMkLst>
            <pc:docMk/>
            <pc:sldMk cId="0" sldId="292"/>
            <ac:spMk id="17" creationId="{C2910326-9E29-3108-34A3-8B4F67868269}"/>
          </ac:spMkLst>
        </pc:spChg>
        <pc:spChg chg="add mod">
          <ac:chgData name="tarek1102004@outlook.com" userId="eff247ec8fb00ef2" providerId="LiveId" clId="{78F5DFBF-331D-4AB3-9A69-691158BAA374}" dt="2025-05-13T13:20:03.041" v="664" actId="1076"/>
          <ac:spMkLst>
            <pc:docMk/>
            <pc:sldMk cId="0" sldId="292"/>
            <ac:spMk id="18" creationId="{D8A0AAE4-0CC2-3655-3EC6-26D7F8CCF122}"/>
          </ac:spMkLst>
        </pc:spChg>
      </pc:sldChg>
      <pc:sldChg chg="addSp delSp modSp mod">
        <pc:chgData name="tarek1102004@outlook.com" userId="eff247ec8fb00ef2" providerId="LiveId" clId="{78F5DFBF-331D-4AB3-9A69-691158BAA374}" dt="2025-05-13T13:20:56.312" v="672" actId="14100"/>
        <pc:sldMkLst>
          <pc:docMk/>
          <pc:sldMk cId="0" sldId="293"/>
        </pc:sldMkLst>
        <pc:spChg chg="add del mod">
          <ac:chgData name="tarek1102004@outlook.com" userId="eff247ec8fb00ef2" providerId="LiveId" clId="{78F5DFBF-331D-4AB3-9A69-691158BAA374}" dt="2025-05-12T18:47:15.285" v="306" actId="478"/>
          <ac:spMkLst>
            <pc:docMk/>
            <pc:sldMk cId="0" sldId="293"/>
            <ac:spMk id="3" creationId="{3A90398F-B75B-E422-F77C-21BF54DA4CB1}"/>
          </ac:spMkLst>
        </pc:spChg>
        <pc:spChg chg="mod">
          <ac:chgData name="tarek1102004@outlook.com" userId="eff247ec8fb00ef2" providerId="LiveId" clId="{78F5DFBF-331D-4AB3-9A69-691158BAA374}" dt="2025-05-13T13:20:56.312" v="672" actId="14100"/>
          <ac:spMkLst>
            <pc:docMk/>
            <pc:sldMk cId="0" sldId="293"/>
            <ac:spMk id="9" creationId="{00000000-0000-0000-0000-000000000000}"/>
          </ac:spMkLst>
        </pc:spChg>
        <pc:spChg chg="del mod">
          <ac:chgData name="tarek1102004@outlook.com" userId="eff247ec8fb00ef2" providerId="LiveId" clId="{78F5DFBF-331D-4AB3-9A69-691158BAA374}" dt="2025-05-12T18:48:07.056" v="322" actId="478"/>
          <ac:spMkLst>
            <pc:docMk/>
            <pc:sldMk cId="0" sldId="293"/>
            <ac:spMk id="43" creationId="{00000000-0000-0000-0000-000000000000}"/>
          </ac:spMkLst>
        </pc:spChg>
        <pc:spChg chg="del mod">
          <ac:chgData name="tarek1102004@outlook.com" userId="eff247ec8fb00ef2" providerId="LiveId" clId="{78F5DFBF-331D-4AB3-9A69-691158BAA374}" dt="2025-05-12T18:48:25.357" v="326" actId="478"/>
          <ac:spMkLst>
            <pc:docMk/>
            <pc:sldMk cId="0" sldId="293"/>
            <ac:spMk id="44" creationId="{00000000-0000-0000-0000-000000000000}"/>
          </ac:spMkLst>
        </pc:spChg>
        <pc:spChg chg="del mod ord">
          <ac:chgData name="tarek1102004@outlook.com" userId="eff247ec8fb00ef2" providerId="LiveId" clId="{78F5DFBF-331D-4AB3-9A69-691158BAA374}" dt="2025-05-12T19:53:45.087" v="341"/>
          <ac:spMkLst>
            <pc:docMk/>
            <pc:sldMk cId="0" sldId="293"/>
            <ac:spMk id="45" creationId="{00000000-0000-0000-0000-000000000000}"/>
          </ac:spMkLst>
        </pc:spChg>
        <pc:spChg chg="del mod">
          <ac:chgData name="tarek1102004@outlook.com" userId="eff247ec8fb00ef2" providerId="LiveId" clId="{78F5DFBF-331D-4AB3-9A69-691158BAA374}" dt="2025-05-12T18:48:37.080" v="333"/>
          <ac:spMkLst>
            <pc:docMk/>
            <pc:sldMk cId="0" sldId="293"/>
            <ac:spMk id="46" creationId="{00000000-0000-0000-0000-000000000000}"/>
          </ac:spMkLst>
        </pc:spChg>
        <pc:picChg chg="add del mod">
          <ac:chgData name="tarek1102004@outlook.com" userId="eff247ec8fb00ef2" providerId="LiveId" clId="{78F5DFBF-331D-4AB3-9A69-691158BAA374}" dt="2025-05-12T18:47:13.568" v="305" actId="478"/>
          <ac:picMkLst>
            <pc:docMk/>
            <pc:sldMk cId="0" sldId="293"/>
            <ac:picMk id="4" creationId="{75D6142B-6007-2015-A126-FFBC9FCE38B2}"/>
          </ac:picMkLst>
        </pc:picChg>
        <pc:picChg chg="add del mod ord modCrop">
          <ac:chgData name="tarek1102004@outlook.com" userId="eff247ec8fb00ef2" providerId="LiveId" clId="{78F5DFBF-331D-4AB3-9A69-691158BAA374}" dt="2025-05-12T18:47:18.884" v="308" actId="478"/>
          <ac:picMkLst>
            <pc:docMk/>
            <pc:sldMk cId="0" sldId="293"/>
            <ac:picMk id="8" creationId="{6D070F3C-FA95-2D5F-2F69-EE15175837E5}"/>
          </ac:picMkLst>
        </pc:picChg>
        <pc:picChg chg="add del mod ord modCrop">
          <ac:chgData name="tarek1102004@outlook.com" userId="eff247ec8fb00ef2" providerId="LiveId" clId="{78F5DFBF-331D-4AB3-9A69-691158BAA374}" dt="2025-05-12T18:47:17.080" v="307" actId="478"/>
          <ac:picMkLst>
            <pc:docMk/>
            <pc:sldMk cId="0" sldId="293"/>
            <ac:picMk id="17" creationId="{231BBD45-D08B-7520-FCF1-A19AC78CE246}"/>
          </ac:picMkLst>
        </pc:picChg>
      </pc:sldChg>
      <pc:sldChg chg="addSp delSp modSp mod">
        <pc:chgData name="tarek1102004@outlook.com" userId="eff247ec8fb00ef2" providerId="LiveId" clId="{78F5DFBF-331D-4AB3-9A69-691158BAA374}" dt="2025-05-07T21:29:34.843" v="34" actId="1076"/>
        <pc:sldMkLst>
          <pc:docMk/>
          <pc:sldMk cId="0" sldId="294"/>
        </pc:sldMkLst>
        <pc:spChg chg="add mod">
          <ac:chgData name="tarek1102004@outlook.com" userId="eff247ec8fb00ef2" providerId="LiveId" clId="{78F5DFBF-331D-4AB3-9A69-691158BAA374}" dt="2025-05-07T21:29:34.843" v="34" actId="1076"/>
          <ac:spMkLst>
            <pc:docMk/>
            <pc:sldMk cId="0" sldId="294"/>
            <ac:spMk id="5" creationId="{94F06F91-DBAE-1882-A9F5-44FC16C6FB22}"/>
          </ac:spMkLst>
        </pc:spChg>
      </pc:sldChg>
      <pc:sldChg chg="addSp delSp modSp mod">
        <pc:chgData name="tarek1102004@outlook.com" userId="eff247ec8fb00ef2" providerId="LiveId" clId="{78F5DFBF-331D-4AB3-9A69-691158BAA374}" dt="2025-05-09T17:51:57.936" v="263" actId="12"/>
        <pc:sldMkLst>
          <pc:docMk/>
          <pc:sldMk cId="3988717016" sldId="295"/>
        </pc:sldMkLst>
        <pc:spChg chg="mod">
          <ac:chgData name="tarek1102004@outlook.com" userId="eff247ec8fb00ef2" providerId="LiveId" clId="{78F5DFBF-331D-4AB3-9A69-691158BAA374}" dt="2025-05-09T13:00:17.171" v="255" actId="14100"/>
          <ac:spMkLst>
            <pc:docMk/>
            <pc:sldMk cId="3988717016" sldId="295"/>
            <ac:spMk id="17" creationId="{BEC5A3E3-7E05-D386-8E0F-1554ACB264BA}"/>
          </ac:spMkLst>
        </pc:spChg>
        <pc:spChg chg="mod">
          <ac:chgData name="tarek1102004@outlook.com" userId="eff247ec8fb00ef2" providerId="LiveId" clId="{78F5DFBF-331D-4AB3-9A69-691158BAA374}" dt="2025-05-09T13:00:32.767" v="258" actId="14100"/>
          <ac:spMkLst>
            <pc:docMk/>
            <pc:sldMk cId="3988717016" sldId="295"/>
            <ac:spMk id="18" creationId="{411EF2A5-AAB0-51C3-9B10-67E2CA0AB562}"/>
          </ac:spMkLst>
        </pc:spChg>
        <pc:spChg chg="mod">
          <ac:chgData name="tarek1102004@outlook.com" userId="eff247ec8fb00ef2" providerId="LiveId" clId="{78F5DFBF-331D-4AB3-9A69-691158BAA374}" dt="2025-05-09T11:39:41.759" v="197" actId="1035"/>
          <ac:spMkLst>
            <pc:docMk/>
            <pc:sldMk cId="3988717016" sldId="295"/>
            <ac:spMk id="20" creationId="{65D904DE-B6A1-A46C-F8B8-4421424420E9}"/>
          </ac:spMkLst>
        </pc:spChg>
        <pc:spChg chg="mod">
          <ac:chgData name="tarek1102004@outlook.com" userId="eff247ec8fb00ef2" providerId="LiveId" clId="{78F5DFBF-331D-4AB3-9A69-691158BAA374}" dt="2025-05-09T17:51:57.936" v="263" actId="12"/>
          <ac:spMkLst>
            <pc:docMk/>
            <pc:sldMk cId="3988717016" sldId="295"/>
            <ac:spMk id="25" creationId="{5A5E7C41-E233-F5C3-F50D-63AF8E75711A}"/>
          </ac:spMkLst>
        </pc:spChg>
        <pc:picChg chg="mod">
          <ac:chgData name="tarek1102004@outlook.com" userId="eff247ec8fb00ef2" providerId="LiveId" clId="{78F5DFBF-331D-4AB3-9A69-691158BAA374}" dt="2025-05-09T13:00:27.089" v="257" actId="14100"/>
          <ac:picMkLst>
            <pc:docMk/>
            <pc:sldMk cId="3988717016" sldId="295"/>
            <ac:picMk id="22" creationId="{F29D3973-32EC-CD06-F6C4-4F1C821BE94F}"/>
          </ac:picMkLst>
        </pc:picChg>
        <pc:picChg chg="mod">
          <ac:chgData name="tarek1102004@outlook.com" userId="eff247ec8fb00ef2" providerId="LiveId" clId="{78F5DFBF-331D-4AB3-9A69-691158BAA374}" dt="2025-05-09T13:00:37.665" v="259" actId="14100"/>
          <ac:picMkLst>
            <pc:docMk/>
            <pc:sldMk cId="3988717016" sldId="295"/>
            <ac:picMk id="24" creationId="{423254E7-3717-0A82-9231-0F27274A1796}"/>
          </ac:picMkLst>
        </pc:picChg>
      </pc:sldChg>
      <pc:sldChg chg="addSp delSp modSp add mod ord">
        <pc:chgData name="tarek1102004@outlook.com" userId="eff247ec8fb00ef2" providerId="LiveId" clId="{78F5DFBF-331D-4AB3-9A69-691158BAA374}" dt="2025-05-09T11:25:42.495" v="195" actId="167"/>
        <pc:sldMkLst>
          <pc:docMk/>
          <pc:sldMk cId="3188223566" sldId="299"/>
        </pc:sldMkLst>
        <pc:spChg chg="mod">
          <ac:chgData name="tarek1102004@outlook.com" userId="eff247ec8fb00ef2" providerId="LiveId" clId="{78F5DFBF-331D-4AB3-9A69-691158BAA374}" dt="2025-05-09T11:25:09.087" v="185" actId="1038"/>
          <ac:spMkLst>
            <pc:docMk/>
            <pc:sldMk cId="3188223566" sldId="299"/>
            <ac:spMk id="17" creationId="{B2287D42-872C-7B97-4025-AC15781EC676}"/>
          </ac:spMkLst>
        </pc:spChg>
        <pc:spChg chg="mod ord">
          <ac:chgData name="tarek1102004@outlook.com" userId="eff247ec8fb00ef2" providerId="LiveId" clId="{78F5DFBF-331D-4AB3-9A69-691158BAA374}" dt="2025-05-09T11:25:42.495" v="195" actId="167"/>
          <ac:spMkLst>
            <pc:docMk/>
            <pc:sldMk cId="3188223566" sldId="299"/>
            <ac:spMk id="18" creationId="{48EAB3A1-C541-D32E-F005-7CE621D8C591}"/>
          </ac:spMkLst>
        </pc:spChg>
        <pc:picChg chg="add mod">
          <ac:chgData name="tarek1102004@outlook.com" userId="eff247ec8fb00ef2" providerId="LiveId" clId="{78F5DFBF-331D-4AB3-9A69-691158BAA374}" dt="2025-05-09T11:25:05.441" v="184" actId="1038"/>
          <ac:picMkLst>
            <pc:docMk/>
            <pc:sldMk cId="3188223566" sldId="299"/>
            <ac:picMk id="16" creationId="{7B749A39-5107-39B0-38F2-B02D0644CE96}"/>
          </ac:picMkLst>
        </pc:picChg>
        <pc:picChg chg="add mod ord">
          <ac:chgData name="tarek1102004@outlook.com" userId="eff247ec8fb00ef2" providerId="LiveId" clId="{78F5DFBF-331D-4AB3-9A69-691158BAA374}" dt="2025-05-09T11:25:39.264" v="194" actId="167"/>
          <ac:picMkLst>
            <pc:docMk/>
            <pc:sldMk cId="3188223566" sldId="299"/>
            <ac:picMk id="22" creationId="{A0501AA6-3ADB-0707-4E11-730461F7EE9E}"/>
          </ac:picMkLst>
        </pc:picChg>
      </pc:sldChg>
      <pc:sldChg chg="addSp delSp modSp add mod">
        <pc:chgData name="tarek1102004@outlook.com" userId="eff247ec8fb00ef2" providerId="LiveId" clId="{78F5DFBF-331D-4AB3-9A69-691158BAA374}" dt="2025-05-13T12:32:02.036" v="365" actId="14100"/>
        <pc:sldMkLst>
          <pc:docMk/>
          <pc:sldMk cId="1760123667" sldId="300"/>
        </pc:sldMkLst>
        <pc:spChg chg="mod">
          <ac:chgData name="tarek1102004@outlook.com" userId="eff247ec8fb00ef2" providerId="LiveId" clId="{78F5DFBF-331D-4AB3-9A69-691158BAA374}" dt="2025-05-13T12:30:56.423" v="363" actId="14100"/>
          <ac:spMkLst>
            <pc:docMk/>
            <pc:sldMk cId="1760123667" sldId="300"/>
            <ac:spMk id="17" creationId="{E09E4AC0-FC91-ABC3-9D77-162C1DA0B9CE}"/>
          </ac:spMkLst>
        </pc:spChg>
        <pc:spChg chg="mod">
          <ac:chgData name="tarek1102004@outlook.com" userId="eff247ec8fb00ef2" providerId="LiveId" clId="{78F5DFBF-331D-4AB3-9A69-691158BAA374}" dt="2025-05-13T12:30:46.203" v="361" actId="14100"/>
          <ac:spMkLst>
            <pc:docMk/>
            <pc:sldMk cId="1760123667" sldId="300"/>
            <ac:spMk id="18" creationId="{E7EAF31E-397E-A2BE-10C0-39C38A13D575}"/>
          </ac:spMkLst>
        </pc:spChg>
        <pc:spChg chg="del">
          <ac:chgData name="tarek1102004@outlook.com" userId="eff247ec8fb00ef2" providerId="LiveId" clId="{78F5DFBF-331D-4AB3-9A69-691158BAA374}" dt="2025-05-13T12:25:15.606" v="346" actId="478"/>
          <ac:spMkLst>
            <pc:docMk/>
            <pc:sldMk cId="1760123667" sldId="300"/>
            <ac:spMk id="19" creationId="{5D5A8FDE-C4FC-7867-E7BF-6985FBF1C455}"/>
          </ac:spMkLst>
        </pc:spChg>
        <pc:spChg chg="del">
          <ac:chgData name="tarek1102004@outlook.com" userId="eff247ec8fb00ef2" providerId="LiveId" clId="{78F5DFBF-331D-4AB3-9A69-691158BAA374}" dt="2025-05-13T12:25:13.335" v="345" actId="478"/>
          <ac:spMkLst>
            <pc:docMk/>
            <pc:sldMk cId="1760123667" sldId="300"/>
            <ac:spMk id="29" creationId="{07809176-0849-1D52-9E39-840D73F4E675}"/>
          </ac:spMkLst>
        </pc:spChg>
        <pc:picChg chg="add mod">
          <ac:chgData name="tarek1102004@outlook.com" userId="eff247ec8fb00ef2" providerId="LiveId" clId="{78F5DFBF-331D-4AB3-9A69-691158BAA374}" dt="2025-05-13T12:32:02.036" v="365" actId="14100"/>
          <ac:picMkLst>
            <pc:docMk/>
            <pc:sldMk cId="1760123667" sldId="300"/>
            <ac:picMk id="16" creationId="{0BAC64C5-538A-AA20-89CE-D1B2E27B67F4}"/>
          </ac:picMkLst>
        </pc:picChg>
        <pc:picChg chg="add mod">
          <ac:chgData name="tarek1102004@outlook.com" userId="eff247ec8fb00ef2" providerId="LiveId" clId="{78F5DFBF-331D-4AB3-9A69-691158BAA374}" dt="2025-05-13T12:30:50.535" v="362" actId="14100"/>
          <ac:picMkLst>
            <pc:docMk/>
            <pc:sldMk cId="1760123667" sldId="300"/>
            <ac:picMk id="22" creationId="{471F24C4-235C-69A8-A298-EF63A2F10ECE}"/>
          </ac:picMkLst>
        </pc:picChg>
        <pc:picChg chg="del">
          <ac:chgData name="tarek1102004@outlook.com" userId="eff247ec8fb00ef2" providerId="LiveId" clId="{78F5DFBF-331D-4AB3-9A69-691158BAA374}" dt="2025-05-13T12:25:07.957" v="343" actId="478"/>
          <ac:picMkLst>
            <pc:docMk/>
            <pc:sldMk cId="1760123667" sldId="300"/>
            <ac:picMk id="26" creationId="{820E7C40-1DBC-1677-2D64-FB0CA56EACA0}"/>
          </ac:picMkLst>
        </pc:picChg>
        <pc:picChg chg="del">
          <ac:chgData name="tarek1102004@outlook.com" userId="eff247ec8fb00ef2" providerId="LiveId" clId="{78F5DFBF-331D-4AB3-9A69-691158BAA374}" dt="2025-05-13T12:25:09.593" v="344" actId="478"/>
          <ac:picMkLst>
            <pc:docMk/>
            <pc:sldMk cId="1760123667" sldId="300"/>
            <ac:picMk id="28" creationId="{E80D4ED7-F0CD-2D38-1B2C-6A948F640A09}"/>
          </ac:picMkLst>
        </pc:picChg>
      </pc:sldChg>
      <pc:sldChg chg="addSp delSp modSp add mod">
        <pc:chgData name="tarek1102004@outlook.com" userId="eff247ec8fb00ef2" providerId="LiveId" clId="{78F5DFBF-331D-4AB3-9A69-691158BAA374}" dt="2025-05-13T12:47:44.818" v="481" actId="14100"/>
        <pc:sldMkLst>
          <pc:docMk/>
          <pc:sldMk cId="774098656" sldId="301"/>
        </pc:sldMkLst>
        <pc:spChg chg="mod">
          <ac:chgData name="tarek1102004@outlook.com" userId="eff247ec8fb00ef2" providerId="LiveId" clId="{78F5DFBF-331D-4AB3-9A69-691158BAA374}" dt="2025-05-13T12:47:44.818" v="481" actId="14100"/>
          <ac:spMkLst>
            <pc:docMk/>
            <pc:sldMk cId="774098656" sldId="301"/>
            <ac:spMk id="16" creationId="{B51D72D3-98EA-5D5A-2F6B-66790D52A264}"/>
          </ac:spMkLst>
        </pc:spChg>
        <pc:picChg chg="del">
          <ac:chgData name="tarek1102004@outlook.com" userId="eff247ec8fb00ef2" providerId="LiveId" clId="{78F5DFBF-331D-4AB3-9A69-691158BAA374}" dt="2025-05-13T12:43:22.231" v="381" actId="478"/>
          <ac:picMkLst>
            <pc:docMk/>
            <pc:sldMk cId="774098656" sldId="301"/>
            <ac:picMk id="18" creationId="{E70EE9A8-7FF6-37E5-0413-8095CC9CC9FF}"/>
          </ac:picMkLst>
        </pc:picChg>
        <pc:picChg chg="add mod ord">
          <ac:chgData name="tarek1102004@outlook.com" userId="eff247ec8fb00ef2" providerId="LiveId" clId="{78F5DFBF-331D-4AB3-9A69-691158BAA374}" dt="2025-05-13T12:43:42.167" v="388" actId="167"/>
          <ac:picMkLst>
            <pc:docMk/>
            <pc:sldMk cId="774098656" sldId="301"/>
            <ac:picMk id="19" creationId="{57943B9B-FF53-2421-1E77-767D5FE01BF0}"/>
          </ac:picMkLst>
        </pc:picChg>
      </pc:sldChg>
      <pc:sldChg chg="addSp delSp modSp add mod">
        <pc:chgData name="tarek1102004@outlook.com" userId="eff247ec8fb00ef2" providerId="LiveId" clId="{78F5DFBF-331D-4AB3-9A69-691158BAA374}" dt="2025-05-13T12:53:18.908" v="504" actId="14100"/>
        <pc:sldMkLst>
          <pc:docMk/>
          <pc:sldMk cId="1049894257" sldId="302"/>
        </pc:sldMkLst>
        <pc:spChg chg="mod">
          <ac:chgData name="tarek1102004@outlook.com" userId="eff247ec8fb00ef2" providerId="LiveId" clId="{78F5DFBF-331D-4AB3-9A69-691158BAA374}" dt="2025-05-13T12:53:18.908" v="504" actId="14100"/>
          <ac:spMkLst>
            <pc:docMk/>
            <pc:sldMk cId="1049894257" sldId="302"/>
            <ac:spMk id="16" creationId="{77C0439A-382E-1AA4-E86C-164486C7E60E}"/>
          </ac:spMkLst>
        </pc:spChg>
        <pc:picChg chg="add mod ord">
          <ac:chgData name="tarek1102004@outlook.com" userId="eff247ec8fb00ef2" providerId="LiveId" clId="{78F5DFBF-331D-4AB3-9A69-691158BAA374}" dt="2025-05-13T12:53:10.639" v="503" actId="1038"/>
          <ac:picMkLst>
            <pc:docMk/>
            <pc:sldMk cId="1049894257" sldId="302"/>
            <ac:picMk id="18" creationId="{8CAFC571-2269-6947-E0A4-536AC0CC7B97}"/>
          </ac:picMkLst>
        </pc:picChg>
        <pc:picChg chg="del">
          <ac:chgData name="tarek1102004@outlook.com" userId="eff247ec8fb00ef2" providerId="LiveId" clId="{78F5DFBF-331D-4AB3-9A69-691158BAA374}" dt="2025-05-13T12:48:50.702" v="488" actId="478"/>
          <ac:picMkLst>
            <pc:docMk/>
            <pc:sldMk cId="1049894257" sldId="302"/>
            <ac:picMk id="19" creationId="{8B6D074E-E06C-354F-6CDC-214F86BEDD3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svg"/><Relationship Id="rId7" Type="http://schemas.openxmlformats.org/officeDocument/2006/relationships/image" Target="../media/image37.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github.com/Tarek2882004/DEPI_project/tree/main/Week%202/Data%20Analysis%20Questions" TargetMode="External"/><Relationship Id="rId5" Type="http://schemas.openxmlformats.org/officeDocument/2006/relationships/image" Target="../media/image28.sv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3.sv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Tarek2882004/DEPI_project/tree/main/Week3/set%20of%20forecasting%20questions" TargetMode="External"/><Relationship Id="rId3" Type="http://schemas.openxmlformats.org/officeDocument/2006/relationships/image" Target="../media/image3.svg"/><Relationship Id="rId7"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10" Type="http://schemas.openxmlformats.org/officeDocument/2006/relationships/image" Target="../media/image45.png"/><Relationship Id="rId4" Type="http://schemas.openxmlformats.org/officeDocument/2006/relationships/image" Target="../media/image25.pn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46.png"/></Relationships>
</file>

<file path=ppt/slides/_rels/slide2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8.svg"/><Relationship Id="rId7" Type="http://schemas.openxmlformats.org/officeDocument/2006/relationships/image" Target="../media/image25.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hyperlink" Target="https://github.com/Tarek2882004/DEPI_project/tree/main/Week3/set%20of%20forecasting%20questions"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3.sv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56.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28.svg"/><Relationship Id="rId4" Type="http://schemas.openxmlformats.org/officeDocument/2006/relationships/image" Target="../media/image27.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github.com/Tarek2882004/DEPI_project/tree/main/Week3/set%20of%20forecasting%20questions" TargetMode="External"/><Relationship Id="rId5" Type="http://schemas.openxmlformats.org/officeDocument/2006/relationships/image" Target="../media/image28.sv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8.svg"/><Relationship Id="rId7" Type="http://schemas.openxmlformats.org/officeDocument/2006/relationships/image" Target="../media/image5.svg"/><Relationship Id="rId2" Type="http://schemas.openxmlformats.org/officeDocument/2006/relationships/image" Target="../media/image57.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56.svg"/><Relationship Id="rId5" Type="http://schemas.openxmlformats.org/officeDocument/2006/relationships/image" Target="../media/image3.svg"/><Relationship Id="rId10" Type="http://schemas.openxmlformats.org/officeDocument/2006/relationships/image" Target="../media/image55.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3.svg"/><Relationship Id="rId7" Type="http://schemas.openxmlformats.org/officeDocument/2006/relationships/image" Target="../media/image2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10" Type="http://schemas.openxmlformats.org/officeDocument/2006/relationships/hyperlink" Target="https://github.com/Tarek2882004/DEPI_project/tree/main/Week%201/Data%20preprocessing%20notebook" TargetMode="External"/><Relationship Id="rId4" Type="http://schemas.openxmlformats.org/officeDocument/2006/relationships/image" Target="../media/image25.png"/><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2.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6.sv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3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26.sv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group of people looking at a large screen with graphs and charts">
            <a:extLst>
              <a:ext uri="{FF2B5EF4-FFF2-40B4-BE49-F238E27FC236}">
                <a16:creationId xmlns:a16="http://schemas.microsoft.com/office/drawing/2014/main" id="{B58D74B3-795D-55DF-AF08-31C81BA7A1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19" y="-28229"/>
            <a:ext cx="8287784" cy="10300777"/>
          </a:xfrm>
          <a:prstGeom prst="rect">
            <a:avLst/>
          </a:prstGeom>
        </p:spPr>
      </p:pic>
      <p:sp>
        <p:nvSpPr>
          <p:cNvPr id="6" name="Freeform 6"/>
          <p:cNvSpPr/>
          <p:nvPr/>
        </p:nvSpPr>
        <p:spPr>
          <a:xfrm rot="9966578">
            <a:off x="13849429" y="7299508"/>
            <a:ext cx="7398683" cy="4457707"/>
          </a:xfrm>
          <a:custGeom>
            <a:avLst/>
            <a:gdLst/>
            <a:ahLst/>
            <a:cxnLst/>
            <a:rect l="l" t="t" r="r" b="b"/>
            <a:pathLst>
              <a:path w="7398683" h="4457707">
                <a:moveTo>
                  <a:pt x="0" y="0"/>
                </a:moveTo>
                <a:lnTo>
                  <a:pt x="7398683" y="0"/>
                </a:lnTo>
                <a:lnTo>
                  <a:pt x="7398683" y="4457706"/>
                </a:lnTo>
                <a:lnTo>
                  <a:pt x="0" y="445770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rot="2023761">
            <a:off x="-4981360" y="-5906730"/>
            <a:ext cx="6180658" cy="12487917"/>
            <a:chOff x="0" y="0"/>
            <a:chExt cx="1627828" cy="3288999"/>
          </a:xfrm>
        </p:grpSpPr>
        <p:sp>
          <p:nvSpPr>
            <p:cNvPr id="8" name="Freeform 8"/>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9" name="TextBox 9"/>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2023761">
            <a:off x="-348299" y="-3646875"/>
            <a:ext cx="125097" cy="12487917"/>
            <a:chOff x="0" y="0"/>
            <a:chExt cx="32947" cy="3288999"/>
          </a:xfrm>
        </p:grpSpPr>
        <p:sp>
          <p:nvSpPr>
            <p:cNvPr id="11" name="Freeform 11"/>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2" name="TextBox 12"/>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737645" y="8050509"/>
            <a:ext cx="4050208" cy="4529608"/>
            <a:chOff x="0" y="0"/>
            <a:chExt cx="635929" cy="711200"/>
          </a:xfrm>
        </p:grpSpPr>
        <p:sp>
          <p:nvSpPr>
            <p:cNvPr id="14" name="Freeform 14"/>
            <p:cNvSpPr/>
            <p:nvPr/>
          </p:nvSpPr>
          <p:spPr>
            <a:xfrm>
              <a:off x="0" y="0"/>
              <a:ext cx="635929" cy="711200"/>
            </a:xfrm>
            <a:custGeom>
              <a:avLst/>
              <a:gdLst/>
              <a:ahLst/>
              <a:cxnLst/>
              <a:rect l="l" t="t" r="r" b="b"/>
              <a:pathLst>
                <a:path w="635929" h="711200">
                  <a:moveTo>
                    <a:pt x="317964" y="0"/>
                  </a:moveTo>
                  <a:lnTo>
                    <a:pt x="635929" y="711200"/>
                  </a:lnTo>
                  <a:lnTo>
                    <a:pt x="0" y="711200"/>
                  </a:lnTo>
                  <a:lnTo>
                    <a:pt x="317964" y="0"/>
                  </a:lnTo>
                  <a:close/>
                </a:path>
              </a:pathLst>
            </a:custGeom>
            <a:solidFill>
              <a:srgbClr val="000000">
                <a:alpha val="0"/>
              </a:srgbClr>
            </a:solidFill>
            <a:ln w="95250" cap="sq">
              <a:solidFill>
                <a:srgbClr val="FFFFFF"/>
              </a:solidFill>
              <a:prstDash val="solid"/>
              <a:miter/>
            </a:ln>
          </p:spPr>
          <p:txBody>
            <a:bodyPr/>
            <a:lstStyle/>
            <a:p>
              <a:endParaRPr lang="en-US"/>
            </a:p>
          </p:txBody>
        </p:sp>
        <p:sp>
          <p:nvSpPr>
            <p:cNvPr id="15" name="TextBox 15"/>
            <p:cNvSpPr txBox="1"/>
            <p:nvPr/>
          </p:nvSpPr>
          <p:spPr>
            <a:xfrm>
              <a:off x="99364" y="273050"/>
              <a:ext cx="437201" cy="38735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6376487" y="1028700"/>
            <a:ext cx="872369" cy="815665"/>
          </a:xfrm>
          <a:custGeom>
            <a:avLst/>
            <a:gdLst/>
            <a:ahLst/>
            <a:cxnLst/>
            <a:rect l="l" t="t" r="r" b="b"/>
            <a:pathLst>
              <a:path w="872369" h="815665">
                <a:moveTo>
                  <a:pt x="0" y="0"/>
                </a:moveTo>
                <a:lnTo>
                  <a:pt x="872369" y="0"/>
                </a:lnTo>
                <a:lnTo>
                  <a:pt x="872369" y="815665"/>
                </a:lnTo>
                <a:lnTo>
                  <a:pt x="0" y="81566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7" name="AutoShape 17"/>
          <p:cNvSpPr/>
          <p:nvPr/>
        </p:nvSpPr>
        <p:spPr>
          <a:xfrm>
            <a:off x="8920629" y="3432458"/>
            <a:ext cx="3653625" cy="0"/>
          </a:xfrm>
          <a:prstGeom prst="line">
            <a:avLst/>
          </a:prstGeom>
          <a:ln w="38100" cap="flat">
            <a:solidFill>
              <a:srgbClr val="000000"/>
            </a:solidFill>
            <a:prstDash val="solid"/>
            <a:headEnd type="none" w="sm" len="sm"/>
            <a:tailEnd type="none" w="sm" len="sm"/>
          </a:ln>
        </p:spPr>
        <p:txBody>
          <a:bodyPr/>
          <a:lstStyle/>
          <a:p>
            <a:endParaRPr lang="en-US"/>
          </a:p>
        </p:txBody>
      </p:sp>
      <p:sp>
        <p:nvSpPr>
          <p:cNvPr id="18" name="Freeform 18"/>
          <p:cNvSpPr/>
          <p:nvPr/>
        </p:nvSpPr>
        <p:spPr>
          <a:xfrm>
            <a:off x="16376487" y="8327221"/>
            <a:ext cx="859118" cy="859118"/>
          </a:xfrm>
          <a:custGeom>
            <a:avLst/>
            <a:gdLst/>
            <a:ahLst/>
            <a:cxnLst/>
            <a:rect l="l" t="t" r="r" b="b"/>
            <a:pathLst>
              <a:path w="859118" h="859118">
                <a:moveTo>
                  <a:pt x="0" y="0"/>
                </a:moveTo>
                <a:lnTo>
                  <a:pt x="859119" y="0"/>
                </a:lnTo>
                <a:lnTo>
                  <a:pt x="859119" y="859118"/>
                </a:lnTo>
                <a:lnTo>
                  <a:pt x="0" y="8591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9" name="Freeform 19"/>
          <p:cNvSpPr/>
          <p:nvPr/>
        </p:nvSpPr>
        <p:spPr>
          <a:xfrm>
            <a:off x="12701257" y="-14853"/>
            <a:ext cx="2522692" cy="2511480"/>
          </a:xfrm>
          <a:custGeom>
            <a:avLst/>
            <a:gdLst/>
            <a:ahLst/>
            <a:cxnLst/>
            <a:rect l="l" t="t" r="r" b="b"/>
            <a:pathLst>
              <a:path w="2522692" h="2511480">
                <a:moveTo>
                  <a:pt x="0" y="0"/>
                </a:moveTo>
                <a:lnTo>
                  <a:pt x="2522693" y="0"/>
                </a:lnTo>
                <a:lnTo>
                  <a:pt x="2522693" y="2511481"/>
                </a:lnTo>
                <a:lnTo>
                  <a:pt x="0" y="2511481"/>
                </a:lnTo>
                <a:lnTo>
                  <a:pt x="0" y="0"/>
                </a:lnTo>
                <a:close/>
              </a:path>
            </a:pathLst>
          </a:custGeom>
          <a:blipFill>
            <a:blip r:embed="rId9"/>
            <a:stretch>
              <a:fillRect/>
            </a:stretch>
          </a:blipFill>
        </p:spPr>
        <p:txBody>
          <a:bodyPr/>
          <a:lstStyle/>
          <a:p>
            <a:endParaRPr lang="en-US"/>
          </a:p>
        </p:txBody>
      </p:sp>
      <p:sp>
        <p:nvSpPr>
          <p:cNvPr id="20" name="TextBox 20"/>
          <p:cNvSpPr txBox="1"/>
          <p:nvPr/>
        </p:nvSpPr>
        <p:spPr>
          <a:xfrm>
            <a:off x="11010952" y="8493255"/>
            <a:ext cx="5081754" cy="450850"/>
          </a:xfrm>
          <a:prstGeom prst="rect">
            <a:avLst/>
          </a:prstGeom>
        </p:spPr>
        <p:txBody>
          <a:bodyPr lIns="0" tIns="0" rIns="0" bIns="0" rtlCol="0" anchor="t">
            <a:spAutoFit/>
          </a:bodyPr>
          <a:lstStyle/>
          <a:p>
            <a:pPr algn="r">
              <a:lnSpc>
                <a:spcPts val="3500"/>
              </a:lnSpc>
            </a:pPr>
            <a:r>
              <a:rPr lang="en-US" sz="2500" b="1">
                <a:solidFill>
                  <a:srgbClr val="000000"/>
                </a:solidFill>
                <a:latin typeface="Poppins Medium"/>
                <a:ea typeface="Poppins Medium"/>
                <a:cs typeface="Poppins Medium"/>
                <a:sym typeface="Poppins Medium"/>
              </a:rPr>
              <a:t>..............</a:t>
            </a:r>
          </a:p>
        </p:txBody>
      </p:sp>
      <p:sp>
        <p:nvSpPr>
          <p:cNvPr id="21" name="TextBox 21"/>
          <p:cNvSpPr txBox="1"/>
          <p:nvPr/>
        </p:nvSpPr>
        <p:spPr>
          <a:xfrm>
            <a:off x="7579216" y="3165296"/>
            <a:ext cx="9727709" cy="2047420"/>
          </a:xfrm>
          <a:prstGeom prst="rect">
            <a:avLst/>
          </a:prstGeom>
        </p:spPr>
        <p:txBody>
          <a:bodyPr lIns="0" tIns="0" rIns="0" bIns="0" rtlCol="0" anchor="t">
            <a:spAutoFit/>
          </a:bodyPr>
          <a:lstStyle/>
          <a:p>
            <a:pPr algn="r">
              <a:lnSpc>
                <a:spcPts val="16828"/>
              </a:lnSpc>
            </a:pPr>
            <a:r>
              <a:rPr lang="en-US" sz="12020" b="1" dirty="0">
                <a:solidFill>
                  <a:srgbClr val="000000"/>
                </a:solidFill>
                <a:latin typeface="Poppins Ultra-Bold"/>
                <a:ea typeface="Poppins Ultra-Bold"/>
                <a:cs typeface="Poppins Ultra-Bold"/>
                <a:sym typeface="Poppins Ultra-Bold"/>
              </a:rPr>
              <a:t>Store sales</a:t>
            </a:r>
          </a:p>
        </p:txBody>
      </p:sp>
      <p:sp>
        <p:nvSpPr>
          <p:cNvPr id="22" name="TextBox 22"/>
          <p:cNvSpPr txBox="1"/>
          <p:nvPr/>
        </p:nvSpPr>
        <p:spPr>
          <a:xfrm>
            <a:off x="8292376" y="5197180"/>
            <a:ext cx="9708518" cy="768480"/>
          </a:xfrm>
          <a:prstGeom prst="rect">
            <a:avLst/>
          </a:prstGeom>
        </p:spPr>
        <p:txBody>
          <a:bodyPr lIns="0" tIns="0" rIns="0" bIns="0" rtlCol="0" anchor="t">
            <a:spAutoFit/>
          </a:bodyPr>
          <a:lstStyle/>
          <a:p>
            <a:pPr algn="ctr">
              <a:lnSpc>
                <a:spcPts val="6338"/>
              </a:lnSpc>
            </a:pPr>
            <a:r>
              <a:rPr lang="en-US" sz="4527" b="1" spc="1706" dirty="0">
                <a:solidFill>
                  <a:srgbClr val="000000"/>
                </a:solidFill>
                <a:latin typeface="Poppins Semi-Bold"/>
                <a:ea typeface="Poppins Semi-Bold"/>
                <a:cs typeface="Poppins Semi-Bold"/>
                <a:sym typeface="Poppins Semi-Bold"/>
              </a:rPr>
              <a:t>DATASET ANALYSIS</a:t>
            </a:r>
          </a:p>
        </p:txBody>
      </p:sp>
      <p:sp>
        <p:nvSpPr>
          <p:cNvPr id="23" name="TextBox 23"/>
          <p:cNvSpPr txBox="1"/>
          <p:nvPr/>
        </p:nvSpPr>
        <p:spPr>
          <a:xfrm>
            <a:off x="12258770" y="1214137"/>
            <a:ext cx="3833936" cy="441325"/>
          </a:xfrm>
          <a:prstGeom prst="rect">
            <a:avLst/>
          </a:prstGeom>
        </p:spPr>
        <p:txBody>
          <a:bodyPr lIns="0" tIns="0" rIns="0" bIns="0" rtlCol="0" anchor="t">
            <a:spAutoFit/>
          </a:bodyPr>
          <a:lstStyle/>
          <a:p>
            <a:pPr algn="r">
              <a:lnSpc>
                <a:spcPts val="3499"/>
              </a:lnSpc>
            </a:pPr>
            <a:r>
              <a:rPr lang="en-US" sz="2499" b="1">
                <a:solidFill>
                  <a:srgbClr val="000000"/>
                </a:solidFill>
                <a:latin typeface="Poppins Medium"/>
                <a:ea typeface="Poppins Medium"/>
                <a:cs typeface="Poppins Medium"/>
                <a:sym typeface="Poppins Medium"/>
              </a:rPr>
              <a:t>...........</a:t>
            </a:r>
          </a:p>
        </p:txBody>
      </p:sp>
      <p:sp>
        <p:nvSpPr>
          <p:cNvPr id="24" name="TextBox 24"/>
          <p:cNvSpPr txBox="1"/>
          <p:nvPr/>
        </p:nvSpPr>
        <p:spPr>
          <a:xfrm>
            <a:off x="12701257" y="3137847"/>
            <a:ext cx="4558043" cy="541597"/>
          </a:xfrm>
          <a:prstGeom prst="rect">
            <a:avLst/>
          </a:prstGeom>
        </p:spPr>
        <p:txBody>
          <a:bodyPr lIns="0" tIns="0" rIns="0" bIns="0" rtlCol="0" anchor="t">
            <a:spAutoFit/>
          </a:bodyPr>
          <a:lstStyle/>
          <a:p>
            <a:pPr algn="r">
              <a:lnSpc>
                <a:spcPts val="4273"/>
              </a:lnSpc>
            </a:pPr>
            <a:r>
              <a:rPr lang="en-US" sz="3052" b="1" dirty="0">
                <a:solidFill>
                  <a:srgbClr val="000000"/>
                </a:solidFill>
                <a:latin typeface="Poppins Semi-Bold"/>
                <a:ea typeface="Poppins Semi-Bold"/>
                <a:cs typeface="Poppins Semi-Bold"/>
                <a:sym typeface="Poppins Semi-Bold"/>
              </a:rPr>
              <a:t>PRESENTATION - 2025</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749737" flipH="1" flipV="1">
            <a:off x="3541329" y="8060502"/>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974718" y="1678149"/>
            <a:ext cx="21307910" cy="6930702"/>
            <a:chOff x="0" y="0"/>
            <a:chExt cx="5611960" cy="1825370"/>
          </a:xfrm>
        </p:grpSpPr>
        <p:sp>
          <p:nvSpPr>
            <p:cNvPr id="4" name="Freeform 4"/>
            <p:cNvSpPr/>
            <p:nvPr/>
          </p:nvSpPr>
          <p:spPr>
            <a:xfrm>
              <a:off x="0" y="0"/>
              <a:ext cx="5611960" cy="1825370"/>
            </a:xfrm>
            <a:custGeom>
              <a:avLst/>
              <a:gdLst/>
              <a:ahLst/>
              <a:cxnLst/>
              <a:rect l="l" t="t" r="r" b="b"/>
              <a:pathLst>
                <a:path w="5611960" h="1825370">
                  <a:moveTo>
                    <a:pt x="0" y="0"/>
                  </a:moveTo>
                  <a:lnTo>
                    <a:pt x="5611960" y="0"/>
                  </a:lnTo>
                  <a:lnTo>
                    <a:pt x="5611960" y="1825370"/>
                  </a:lnTo>
                  <a:lnTo>
                    <a:pt x="0" y="1825370"/>
                  </a:lnTo>
                  <a:close/>
                </a:path>
              </a:pathLst>
            </a:custGeom>
            <a:solidFill>
              <a:srgbClr val="0E6B84"/>
            </a:solidFill>
          </p:spPr>
          <p:txBody>
            <a:bodyPr/>
            <a:lstStyle/>
            <a:p>
              <a:endParaRPr lang="en-US"/>
            </a:p>
          </p:txBody>
        </p:sp>
        <p:sp>
          <p:nvSpPr>
            <p:cNvPr id="5" name="TextBox 5"/>
            <p:cNvSpPr txBox="1"/>
            <p:nvPr/>
          </p:nvSpPr>
          <p:spPr>
            <a:xfrm>
              <a:off x="0" y="-57150"/>
              <a:ext cx="5611960" cy="188252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2192000" y="3555434"/>
            <a:ext cx="24201078" cy="2324100"/>
          </a:xfrm>
          <a:prstGeom prst="rect">
            <a:avLst/>
          </a:prstGeom>
        </p:spPr>
        <p:txBody>
          <a:bodyPr lIns="0" tIns="0" rIns="0" bIns="0" rtlCol="0" anchor="t">
            <a:spAutoFit/>
          </a:bodyPr>
          <a:lstStyle/>
          <a:p>
            <a:pPr algn="r">
              <a:lnSpc>
                <a:spcPts val="17280"/>
              </a:lnSpc>
            </a:pPr>
            <a:r>
              <a:rPr lang="en-US" sz="14400" b="1" dirty="0">
                <a:solidFill>
                  <a:srgbClr val="FFFFFF"/>
                </a:solidFill>
                <a:latin typeface="Poppins Bold"/>
                <a:ea typeface="Poppins Bold"/>
                <a:cs typeface="Poppins Bold"/>
                <a:sym typeface="Poppins Bold"/>
              </a:rPr>
              <a:t>Week 2</a:t>
            </a:r>
          </a:p>
        </p:txBody>
      </p:sp>
      <p:sp>
        <p:nvSpPr>
          <p:cNvPr id="9" name="Freeform 9"/>
          <p:cNvSpPr/>
          <p:nvPr/>
        </p:nvSpPr>
        <p:spPr>
          <a:xfrm rot="-9002839">
            <a:off x="12735395" y="-2907320"/>
            <a:ext cx="8454389" cy="5093770"/>
          </a:xfrm>
          <a:custGeom>
            <a:avLst/>
            <a:gdLst/>
            <a:ahLst/>
            <a:cxnLst/>
            <a:rect l="l" t="t" r="r" b="b"/>
            <a:pathLst>
              <a:path w="8454389" h="5093770">
                <a:moveTo>
                  <a:pt x="0" y="0"/>
                </a:moveTo>
                <a:lnTo>
                  <a:pt x="8454390" y="0"/>
                </a:lnTo>
                <a:lnTo>
                  <a:pt x="8454390" y="5093770"/>
                </a:lnTo>
                <a:lnTo>
                  <a:pt x="0" y="5093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EA2AD-2B0F-776D-3521-6665BB5849A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51BEEB30-13D4-4995-A3AD-F58C6000193B}"/>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965A348E-97DF-0ED9-A8D6-6525B17BF729}"/>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F35AAF6D-1430-DA82-24E9-D73F64F7D958}"/>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DE5B3ED6-BD1E-22A7-E924-DA95D3B07514}"/>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C901DB6D-96FF-C260-150D-F0F968A2BC48}"/>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A6EEF68A-1D3C-301B-765E-5ED0F93AA3B8}"/>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7B8BDE11-3C57-1EE5-A594-DF5275C06042}"/>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DBBDBC0E-3F08-4D5F-6C2B-BF1A78103B67}"/>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0E1684E9-9337-317D-7B81-48EFCF038FC3}"/>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8C32C0B8-ECF9-3CF2-7245-7BD31DCF9B48}"/>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C87956E3-6C7D-C0B0-7DF9-800F560C7DAF}"/>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99B1F19A-8711-7D29-B947-9B49E3956E60}"/>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846FDC08-E543-446C-8FFF-3FE43DE1BEA3}"/>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48D7B67E-1443-494A-2D11-6D166C6822E2}"/>
              </a:ext>
            </a:extLst>
          </p:cNvPr>
          <p:cNvSpPr txBox="1"/>
          <p:nvPr/>
        </p:nvSpPr>
        <p:spPr>
          <a:xfrm>
            <a:off x="970442" y="2353957"/>
            <a:ext cx="11895117" cy="1453539"/>
          </a:xfrm>
          <a:prstGeom prst="rect">
            <a:avLst/>
          </a:prstGeom>
        </p:spPr>
        <p:txBody>
          <a:bodyPr lIns="0" tIns="0" rIns="0" bIns="0" rtlCol="0" anchor="t">
            <a:spAutoFit/>
          </a:bodyPr>
          <a:lstStyle/>
          <a:p>
            <a:pPr marL="681846" lvl="1" indent="-340923">
              <a:lnSpc>
                <a:spcPts val="3789"/>
              </a:lnSpc>
              <a:buFont typeface="Arial"/>
              <a:buChar char="•"/>
            </a:pPr>
            <a:r>
              <a:rPr lang="en-US" sz="3158" b="1" dirty="0">
                <a:solidFill>
                  <a:srgbClr val="000000"/>
                </a:solidFill>
                <a:latin typeface="Poppins Bold"/>
                <a:ea typeface="Poppins Bold"/>
                <a:cs typeface="Poppins Bold"/>
                <a:sym typeface="Poppins Bold"/>
              </a:rPr>
              <a:t>Focus</a:t>
            </a:r>
            <a:r>
              <a:rPr lang="en-US" sz="3158" dirty="0">
                <a:solidFill>
                  <a:srgbClr val="000000"/>
                </a:solidFill>
                <a:latin typeface="Poppins"/>
                <a:ea typeface="Poppins"/>
                <a:cs typeface="Poppins"/>
                <a:sym typeface="Poppins"/>
              </a:rPr>
              <a:t>:</a:t>
            </a:r>
            <a:r>
              <a:rPr lang="ar-EG" sz="3158" dirty="0">
                <a:solidFill>
                  <a:srgbClr val="000000"/>
                </a:solidFill>
                <a:latin typeface="Poppins"/>
                <a:ea typeface="Poppins"/>
                <a:cs typeface="Poppins"/>
                <a:sym typeface="Poppins"/>
              </a:rPr>
              <a:t> </a:t>
            </a:r>
            <a:r>
              <a:rPr lang="en-US" sz="3158" dirty="0">
                <a:solidFill>
                  <a:srgbClr val="000000"/>
                </a:solidFill>
                <a:latin typeface="Poppins"/>
                <a:ea typeface="Poppins"/>
                <a:cs typeface="Poppins"/>
                <a:sym typeface="Poppins"/>
              </a:rPr>
              <a:t>Focus on formulating meaningful, data-driven questions that align with business objectives and guide the entire analysis process toward actionable insights.</a:t>
            </a:r>
          </a:p>
        </p:txBody>
      </p:sp>
      <p:sp>
        <p:nvSpPr>
          <p:cNvPr id="17" name="TextBox 17">
            <a:extLst>
              <a:ext uri="{FF2B5EF4-FFF2-40B4-BE49-F238E27FC236}">
                <a16:creationId xmlns:a16="http://schemas.microsoft.com/office/drawing/2014/main" id="{311D92C9-BFCE-B621-6F77-A9BE10F28054}"/>
              </a:ext>
            </a:extLst>
          </p:cNvPr>
          <p:cNvSpPr txBox="1"/>
          <p:nvPr/>
        </p:nvSpPr>
        <p:spPr>
          <a:xfrm>
            <a:off x="4087803" y="546649"/>
            <a:ext cx="900703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1. Analysis Questions</a:t>
            </a:r>
          </a:p>
        </p:txBody>
      </p:sp>
      <p:sp>
        <p:nvSpPr>
          <p:cNvPr id="18" name="TextBox 18">
            <a:extLst>
              <a:ext uri="{FF2B5EF4-FFF2-40B4-BE49-F238E27FC236}">
                <a16:creationId xmlns:a16="http://schemas.microsoft.com/office/drawing/2014/main" id="{A15E1034-A906-538B-B491-8F5BB66C9AC6}"/>
              </a:ext>
            </a:extLst>
          </p:cNvPr>
          <p:cNvSpPr txBox="1"/>
          <p:nvPr/>
        </p:nvSpPr>
        <p:spPr>
          <a:xfrm>
            <a:off x="970442" y="5295900"/>
            <a:ext cx="9773758" cy="2051844"/>
          </a:xfrm>
          <a:prstGeom prst="rect">
            <a:avLst/>
          </a:prstGeom>
        </p:spPr>
        <p:txBody>
          <a:bodyPr wrap="square" lIns="0" tIns="0" rIns="0" bIns="0" rtlCol="0" anchor="t">
            <a:spAutoFit/>
          </a:bodyPr>
          <a:lstStyle/>
          <a:p>
            <a:pPr marL="724640" lvl="1" indent="-362320">
              <a:lnSpc>
                <a:spcPts val="4027"/>
              </a:lnSpc>
              <a:buFont typeface="Arial"/>
              <a:buChar char="•"/>
            </a:pPr>
            <a:r>
              <a:rPr lang="en-US" sz="3356" b="1" dirty="0">
                <a:solidFill>
                  <a:srgbClr val="000000"/>
                </a:solidFill>
                <a:latin typeface="Poppins Bold"/>
                <a:ea typeface="Poppins Bold"/>
                <a:cs typeface="Poppins Bold"/>
                <a:sym typeface="Poppins Bold"/>
              </a:rPr>
              <a:t>Key Message:</a:t>
            </a:r>
            <a:r>
              <a:rPr lang="en-US" sz="3356" dirty="0">
                <a:solidFill>
                  <a:srgbClr val="000000"/>
                </a:solidFill>
                <a:latin typeface="Poppins"/>
                <a:ea typeface="Poppins"/>
                <a:cs typeface="Poppins"/>
                <a:sym typeface="Poppins"/>
              </a:rPr>
              <a:t> Well-defined questions are the foundation of impactful analysis — they ensure clarity, direction, and relevance to real-world objectives.</a:t>
            </a:r>
          </a:p>
        </p:txBody>
      </p:sp>
      <p:pic>
        <p:nvPicPr>
          <p:cNvPr id="19" name="Picture 18" descr="A black and white icon of a book and a magnifying glass">
            <a:extLst>
              <a:ext uri="{FF2B5EF4-FFF2-40B4-BE49-F238E27FC236}">
                <a16:creationId xmlns:a16="http://schemas.microsoft.com/office/drawing/2014/main" id="{6E09D4AD-93A0-FEE5-FA57-AF441C7866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77642" y="3355052"/>
            <a:ext cx="3477106" cy="388169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347856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EB5B1-BECF-2F6D-1010-48A537FA7E9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FD71663-B6C5-AB3A-4C18-B74263CA966D}"/>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43CA708B-738D-AD68-5FE0-E9617B1B8136}"/>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EBAE4017-AB55-2460-3250-582797764016}"/>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E852F359-D10A-8B64-7D1E-F811B7C1E7B8}"/>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B9E54EEE-02FF-2277-2240-36BA0E323CE2}"/>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255160A0-A0CA-1C69-D86A-82D127D9C110}"/>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62F86CA0-0341-68B3-590F-16E7A1B3566D}"/>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C0E2E90F-1EBA-E598-971C-7E49DF4AC1CD}"/>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906753CD-4553-A700-54CE-30E6066C7A58}"/>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6A3F719D-59D4-82E7-910D-D872E1A8DBAB}"/>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3098847F-10CA-97D9-C00F-D62119DE18F7}"/>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FD44A61A-D333-479D-87EF-042E641448D2}"/>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3E2BD03D-1C03-151E-5A94-AB04E4D69C8C}"/>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5" name="TextBox 15">
            <a:extLst>
              <a:ext uri="{FF2B5EF4-FFF2-40B4-BE49-F238E27FC236}">
                <a16:creationId xmlns:a16="http://schemas.microsoft.com/office/drawing/2014/main" id="{4271763C-44ED-E7ED-2A7E-FF8B7993BB11}"/>
              </a:ext>
            </a:extLst>
          </p:cNvPr>
          <p:cNvSpPr txBox="1"/>
          <p:nvPr/>
        </p:nvSpPr>
        <p:spPr>
          <a:xfrm>
            <a:off x="2516187" y="992656"/>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2. Tools Used</a:t>
            </a:r>
          </a:p>
        </p:txBody>
      </p:sp>
      <p:sp>
        <p:nvSpPr>
          <p:cNvPr id="23" name="TextBox 22">
            <a:extLst>
              <a:ext uri="{FF2B5EF4-FFF2-40B4-BE49-F238E27FC236}">
                <a16:creationId xmlns:a16="http://schemas.microsoft.com/office/drawing/2014/main" id="{9DDA5A1D-9285-1024-894D-4F07E244CE5A}"/>
              </a:ext>
            </a:extLst>
          </p:cNvPr>
          <p:cNvSpPr txBox="1"/>
          <p:nvPr/>
        </p:nvSpPr>
        <p:spPr>
          <a:xfrm>
            <a:off x="2286000" y="2583240"/>
            <a:ext cx="9601200"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In this project, we used Python as one of the most important languages ​​in the data cleaning and model building process.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We have used some important libraries in the data cleaning process such as </a:t>
            </a:r>
            <a:r>
              <a:rPr lang="en-US" sz="3200" dirty="0" err="1"/>
              <a:t>numpy</a:t>
            </a:r>
            <a:r>
              <a:rPr lang="en-US" sz="3200" dirty="0"/>
              <a:t> and pandas libraries and other libraries for the visualization process such as matplotlib and seaborn libraries.</a:t>
            </a:r>
          </a:p>
          <a:p>
            <a:pPr marL="457200" indent="-457200">
              <a:buFont typeface="Arial" panose="020B0604020202020204" pitchFamily="34" charset="0"/>
              <a:buChar char="•"/>
            </a:pPr>
            <a:endParaRPr lang="en-US" sz="3200" dirty="0"/>
          </a:p>
        </p:txBody>
      </p:sp>
      <p:pic>
        <p:nvPicPr>
          <p:cNvPr id="30" name="Picture 29" descr="A computer logo on a white background">
            <a:extLst>
              <a:ext uri="{FF2B5EF4-FFF2-40B4-BE49-F238E27FC236}">
                <a16:creationId xmlns:a16="http://schemas.microsoft.com/office/drawing/2014/main" id="{578371BC-363E-7106-0AE0-E27A8212C0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600" y="2250569"/>
            <a:ext cx="4648200" cy="51789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8714708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F1463-1BFF-0C94-1BA9-EF989F79BEF1}"/>
            </a:ext>
          </a:extLst>
        </p:cNvPr>
        <p:cNvGrpSpPr/>
        <p:nvPr/>
      </p:nvGrpSpPr>
      <p:grpSpPr>
        <a:xfrm>
          <a:off x="0" y="0"/>
          <a:ext cx="0" cy="0"/>
          <a:chOff x="0" y="0"/>
          <a:chExt cx="0" cy="0"/>
        </a:xfrm>
      </p:grpSpPr>
      <p:sp>
        <p:nvSpPr>
          <p:cNvPr id="18" name="Freeform 18">
            <a:extLst>
              <a:ext uri="{FF2B5EF4-FFF2-40B4-BE49-F238E27FC236}">
                <a16:creationId xmlns:a16="http://schemas.microsoft.com/office/drawing/2014/main" id="{48EAB3A1-C541-D32E-F005-7CE621D8C591}"/>
              </a:ext>
            </a:extLst>
          </p:cNvPr>
          <p:cNvSpPr/>
          <p:nvPr/>
        </p:nvSpPr>
        <p:spPr>
          <a:xfrm>
            <a:off x="8991600" y="1866901"/>
            <a:ext cx="8856186" cy="7497870"/>
          </a:xfrm>
          <a:custGeom>
            <a:avLst/>
            <a:gdLst/>
            <a:ahLst/>
            <a:cxnLst/>
            <a:rect l="l" t="t" r="r" b="b"/>
            <a:pathLst>
              <a:path w="8448245" h="4224122">
                <a:moveTo>
                  <a:pt x="0" y="0"/>
                </a:moveTo>
                <a:lnTo>
                  <a:pt x="8448245" y="0"/>
                </a:lnTo>
                <a:lnTo>
                  <a:pt x="8448245" y="4224122"/>
                </a:lnTo>
                <a:lnTo>
                  <a:pt x="0" y="422412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2" name="Picture 21">
            <a:extLst>
              <a:ext uri="{FF2B5EF4-FFF2-40B4-BE49-F238E27FC236}">
                <a16:creationId xmlns:a16="http://schemas.microsoft.com/office/drawing/2014/main" id="{A0501AA6-3ADB-0707-4E11-730461F7EE9E}"/>
              </a:ext>
            </a:extLst>
          </p:cNvPr>
          <p:cNvPicPr>
            <a:picLocks noChangeAspect="1"/>
          </p:cNvPicPr>
          <p:nvPr/>
        </p:nvPicPr>
        <p:blipFill>
          <a:blip r:embed="rId4"/>
          <a:stretch>
            <a:fillRect/>
          </a:stretch>
        </p:blipFill>
        <p:spPr>
          <a:xfrm>
            <a:off x="9096805" y="2110178"/>
            <a:ext cx="8598581" cy="7079552"/>
          </a:xfrm>
          <a:prstGeom prst="rect">
            <a:avLst/>
          </a:prstGeom>
        </p:spPr>
      </p:pic>
      <p:grpSp>
        <p:nvGrpSpPr>
          <p:cNvPr id="2" name="Group 2">
            <a:extLst>
              <a:ext uri="{FF2B5EF4-FFF2-40B4-BE49-F238E27FC236}">
                <a16:creationId xmlns:a16="http://schemas.microsoft.com/office/drawing/2014/main" id="{DBD9F577-9AB7-81A8-BF55-036D103AF9C2}"/>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831FDA5C-C828-CABE-FB54-C82A08D93E9F}"/>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1FFCBBC8-85AD-7ADD-97E0-5F8753192A3B}"/>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8B46A73C-40B3-C721-C7EF-B1855BB4297C}"/>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3D6DEC2C-CDD1-1D43-050F-51313B73885F}"/>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D1F7BC9C-5B0D-8D76-2CFB-4891D4B1D081}"/>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7C56F4B2-3EA0-8E32-D6F5-2D27F0C41905}"/>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7B45C54D-785C-9E7D-3ECA-3B673DD217D3}"/>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B68465D9-2ED4-7CAC-FDA8-E8F398824DED}"/>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F3D3D6A9-3F43-6AC3-EA9A-F894E835E965}"/>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2CD1CFB9-B6C5-A658-B683-6C17B6A82CAB}"/>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71F3937E-C645-4A8A-D534-58AC80F73B76}"/>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DFEEE8BC-2BDC-C282-0E09-9BD79845A07F}"/>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Freeform 17">
            <a:extLst>
              <a:ext uri="{FF2B5EF4-FFF2-40B4-BE49-F238E27FC236}">
                <a16:creationId xmlns:a16="http://schemas.microsoft.com/office/drawing/2014/main" id="{B2287D42-872C-7B97-4025-AC15781EC676}"/>
              </a:ext>
            </a:extLst>
          </p:cNvPr>
          <p:cNvSpPr/>
          <p:nvPr/>
        </p:nvSpPr>
        <p:spPr>
          <a:xfrm>
            <a:off x="-13859" y="1866901"/>
            <a:ext cx="8929259" cy="7527434"/>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0" name="TextBox 20">
            <a:extLst>
              <a:ext uri="{FF2B5EF4-FFF2-40B4-BE49-F238E27FC236}">
                <a16:creationId xmlns:a16="http://schemas.microsoft.com/office/drawing/2014/main" id="{30AE2DB1-734C-DF27-6E1A-9B50AE3B194F}"/>
              </a:ext>
            </a:extLst>
          </p:cNvPr>
          <p:cNvSpPr txBox="1"/>
          <p:nvPr/>
        </p:nvSpPr>
        <p:spPr>
          <a:xfrm>
            <a:off x="3281886" y="546649"/>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a:t>
            </a:r>
            <a:r>
              <a:rPr lang="ar-EG" sz="4500" b="1" dirty="0">
                <a:solidFill>
                  <a:srgbClr val="000000"/>
                </a:solidFill>
                <a:latin typeface="Poppins Bold"/>
                <a:ea typeface="Poppins Bold"/>
                <a:cs typeface="Poppins Bold"/>
                <a:sym typeface="Poppins Bold"/>
              </a:rPr>
              <a:t>3</a:t>
            </a:r>
            <a:r>
              <a:rPr lang="en-US" sz="4500" b="1" dirty="0">
                <a:solidFill>
                  <a:srgbClr val="000000"/>
                </a:solidFill>
                <a:latin typeface="Poppins Bold"/>
                <a:ea typeface="Poppins Bold"/>
                <a:cs typeface="Poppins Bold"/>
                <a:sym typeface="Poppins Bold"/>
              </a:rPr>
              <a:t>. Sample of code</a:t>
            </a:r>
          </a:p>
        </p:txBody>
      </p:sp>
      <p:pic>
        <p:nvPicPr>
          <p:cNvPr id="16" name="Picture 15">
            <a:extLst>
              <a:ext uri="{FF2B5EF4-FFF2-40B4-BE49-F238E27FC236}">
                <a16:creationId xmlns:a16="http://schemas.microsoft.com/office/drawing/2014/main" id="{7B749A39-5107-39B0-38F2-B02D0644CE96}"/>
              </a:ext>
            </a:extLst>
          </p:cNvPr>
          <p:cNvPicPr>
            <a:picLocks noChangeAspect="1"/>
          </p:cNvPicPr>
          <p:nvPr/>
        </p:nvPicPr>
        <p:blipFill>
          <a:blip r:embed="rId7"/>
          <a:stretch>
            <a:fillRect/>
          </a:stretch>
        </p:blipFill>
        <p:spPr>
          <a:xfrm>
            <a:off x="152400" y="2110178"/>
            <a:ext cx="8610600" cy="7086600"/>
          </a:xfrm>
          <a:prstGeom prst="rect">
            <a:avLst/>
          </a:prstGeom>
        </p:spPr>
      </p:pic>
    </p:spTree>
    <p:extLst>
      <p:ext uri="{BB962C8B-B14F-4D97-AF65-F5344CB8AC3E}">
        <p14:creationId xmlns:p14="http://schemas.microsoft.com/office/powerpoint/2010/main" val="318822356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464DEC0B-B770-1AD3-7719-DD15935C5E24}"/>
              </a:ext>
            </a:extLst>
          </p:cNvPr>
          <p:cNvPicPr>
            <a:picLocks noChangeAspect="1"/>
          </p:cNvPicPr>
          <p:nvPr/>
        </p:nvPicPr>
        <p:blipFill>
          <a:blip r:embed="rId2"/>
          <a:stretch>
            <a:fillRect/>
          </a:stretch>
        </p:blipFill>
        <p:spPr>
          <a:xfrm>
            <a:off x="10820400" y="1752843"/>
            <a:ext cx="6429375" cy="657225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273162" y="2539645"/>
            <a:ext cx="9785238" cy="4369466"/>
          </a:xfrm>
          <a:prstGeom prst="rect">
            <a:avLst/>
          </a:prstGeom>
        </p:spPr>
        <p:txBody>
          <a:bodyPr wrap="square" lIns="0" tIns="0" rIns="0" bIns="0" rtlCol="0" anchor="t">
            <a:spAutoFit/>
          </a:bodyPr>
          <a:lstStyle/>
          <a:p>
            <a:pPr marL="340922" lvl="1" algn="just">
              <a:lnSpc>
                <a:spcPts val="3789"/>
              </a:lnSpc>
            </a:pPr>
            <a:r>
              <a:rPr lang="en-US" sz="3158" b="1" dirty="0">
                <a:solidFill>
                  <a:srgbClr val="000000"/>
                </a:solidFill>
                <a:latin typeface="Poppins Bold"/>
                <a:ea typeface="Poppins Bold"/>
                <a:cs typeface="Poppins Bold"/>
                <a:sym typeface="Poppins Bold"/>
              </a:rPr>
              <a:t>1. What are the total sales by region?</a:t>
            </a:r>
          </a:p>
          <a:p>
            <a:pPr marL="340922" lvl="1" algn="just">
              <a:lnSpc>
                <a:spcPts val="3789"/>
              </a:lnSpc>
            </a:pPr>
            <a:endParaRPr lang="ar-EG" sz="3158" b="1" dirty="0">
              <a:solidFill>
                <a:srgbClr val="000000"/>
              </a:solidFill>
              <a:latin typeface="Poppins Bold"/>
              <a:ea typeface="Poppins Bold"/>
              <a:cs typeface="Poppins Bold"/>
              <a:sym typeface="Poppins Bold"/>
            </a:endParaRPr>
          </a:p>
          <a:p>
            <a:pPr marL="681845" lvl="1" indent="-340923" algn="just">
              <a:lnSpc>
                <a:spcPts val="3789"/>
              </a:lnSpc>
              <a:buFont typeface="Arial"/>
              <a:buChar char="•"/>
            </a:pPr>
            <a:endParaRPr lang="ar-EG" sz="3158" b="1" dirty="0">
              <a:solidFill>
                <a:srgbClr val="000000"/>
              </a:solidFill>
              <a:latin typeface="Poppins Bold"/>
              <a:ea typeface="Poppins Bold"/>
              <a:cs typeface="Poppins Bold"/>
              <a:sym typeface="Poppins Bold"/>
            </a:endParaRPr>
          </a:p>
          <a:p>
            <a:pPr marL="798122" lvl="1" indent="-457200" algn="just">
              <a:lnSpc>
                <a:spcPts val="3789"/>
              </a:lnSpc>
              <a:buFont typeface="Wingdings" panose="05000000000000000000" pitchFamily="2" charset="2"/>
              <a:buChar char="à"/>
            </a:pPr>
            <a:r>
              <a:rPr lang="en-US" sz="3158" dirty="0">
                <a:solidFill>
                  <a:srgbClr val="000000"/>
                </a:solidFill>
                <a:latin typeface="Abadi" panose="020F0502020204030204" pitchFamily="34" charset="0"/>
                <a:ea typeface="Poppins Bold"/>
                <a:cs typeface="Poppins Bold"/>
                <a:sym typeface="Poppins Bold"/>
              </a:rPr>
              <a:t>From the chart shown, we found that the Western and Eastern regions are the regions with the highest sales.</a:t>
            </a:r>
            <a:endParaRPr lang="ar-EG" sz="3158" dirty="0">
              <a:solidFill>
                <a:srgbClr val="000000"/>
              </a:solidFill>
              <a:latin typeface="Abadi" panose="020F0502020204030204" pitchFamily="34" charset="0"/>
              <a:ea typeface="Poppins Bold"/>
              <a:cs typeface="Poppins Bold"/>
              <a:sym typeface="Poppins Bold"/>
            </a:endParaRP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a:p>
            <a:pPr marL="798122" lvl="1" indent="-457200" algn="just">
              <a:lnSpc>
                <a:spcPts val="3789"/>
              </a:lnSpc>
              <a:buFont typeface="Wingdings" panose="05000000000000000000" pitchFamily="2" charset="2"/>
              <a:buChar char="à"/>
            </a:pPr>
            <a:r>
              <a:rPr lang="en-US" sz="3158" dirty="0">
                <a:solidFill>
                  <a:srgbClr val="000000"/>
                </a:solidFill>
                <a:latin typeface="Abadi" panose="020F0502020204030204" pitchFamily="34" charset="0"/>
                <a:ea typeface="Poppins Bold"/>
                <a:cs typeface="Poppins Bold"/>
                <a:sym typeface="Poppins Bold"/>
              </a:rPr>
              <a:t>We also found that the southern region is the least. </a:t>
            </a: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p:txBody>
      </p:sp>
      <p:sp>
        <p:nvSpPr>
          <p:cNvPr id="17" name="TextBox 17"/>
          <p:cNvSpPr txBox="1"/>
          <p:nvPr/>
        </p:nvSpPr>
        <p:spPr>
          <a:xfrm>
            <a:off x="2756153" y="546649"/>
            <a:ext cx="1033868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3. Sample of Question</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C3982-B57E-0EFE-DF6D-C4D3B9ACBE53}"/>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57943B9B-FF53-2421-1E77-767D5FE01BF0}"/>
              </a:ext>
            </a:extLst>
          </p:cNvPr>
          <p:cNvPicPr>
            <a:picLocks noChangeAspect="1"/>
          </p:cNvPicPr>
          <p:nvPr/>
        </p:nvPicPr>
        <p:blipFill>
          <a:blip r:embed="rId2"/>
          <a:stretch>
            <a:fillRect/>
          </a:stretch>
        </p:blipFill>
        <p:spPr>
          <a:xfrm>
            <a:off x="10287000" y="2104093"/>
            <a:ext cx="7296150" cy="603930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a:extLst>
              <a:ext uri="{FF2B5EF4-FFF2-40B4-BE49-F238E27FC236}">
                <a16:creationId xmlns:a16="http://schemas.microsoft.com/office/drawing/2014/main" id="{C6CC7FAD-5ED9-A79F-EDD7-77461A9AE601}"/>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4F020973-A5D6-C026-3352-413C0EE1AC09}"/>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95760AF5-2BBA-7D80-4935-48653D176D46}"/>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F80B5254-759E-46FC-0093-15CE1C4F631D}"/>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8EF5D778-ADC9-8116-82C8-1597819D411E}"/>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4D94A2A4-181C-A030-B8CB-7B433AAAD922}"/>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8F7242E4-C873-765E-947F-B6B701E4225F}"/>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42D355E7-787C-D5E3-35CB-E4599BF9C496}"/>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32A2C4B5-988E-97F2-96D0-CE53E6A9EE71}"/>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934CA3B5-9F8A-F541-EBC1-7CE5D43BC504}"/>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17B89C5D-A27E-E60C-D5FA-8BAAC22DE6AA}"/>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48B9AC76-6215-2CC5-4D9B-0FE411AFBDE2}"/>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F59B8CB4-2DA7-275D-C64D-5DC16C9945CC}"/>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B51D72D3-98EA-5D5A-2F6B-66790D52A264}"/>
              </a:ext>
            </a:extLst>
          </p:cNvPr>
          <p:cNvSpPr txBox="1"/>
          <p:nvPr/>
        </p:nvSpPr>
        <p:spPr>
          <a:xfrm>
            <a:off x="0" y="2539645"/>
            <a:ext cx="9677400" cy="5344092"/>
          </a:xfrm>
          <a:prstGeom prst="rect">
            <a:avLst/>
          </a:prstGeom>
        </p:spPr>
        <p:txBody>
          <a:bodyPr wrap="square" lIns="0" tIns="0" rIns="0" bIns="0" rtlCol="0" anchor="t">
            <a:spAutoFit/>
          </a:bodyPr>
          <a:lstStyle/>
          <a:p>
            <a:pPr marL="340922" lvl="1" algn="just">
              <a:lnSpc>
                <a:spcPts val="3789"/>
              </a:lnSpc>
            </a:pPr>
            <a:r>
              <a:rPr lang="en-US" sz="3158" b="1" dirty="0">
                <a:solidFill>
                  <a:srgbClr val="000000"/>
                </a:solidFill>
                <a:latin typeface="Poppins Bold"/>
                <a:ea typeface="Poppins Bold"/>
                <a:cs typeface="Poppins Bold"/>
                <a:sym typeface="Poppins Bold"/>
              </a:rPr>
              <a:t>1. What are the total sales by Shipping Mode?</a:t>
            </a:r>
          </a:p>
          <a:p>
            <a:pPr marL="340922" lvl="1" algn="just">
              <a:lnSpc>
                <a:spcPts val="3789"/>
              </a:lnSpc>
            </a:pPr>
            <a:endParaRPr lang="ar-EG" sz="3158" b="1" dirty="0">
              <a:solidFill>
                <a:srgbClr val="000000"/>
              </a:solidFill>
              <a:latin typeface="Poppins Bold"/>
              <a:ea typeface="Poppins Bold"/>
              <a:cs typeface="Poppins Bold"/>
              <a:sym typeface="Poppins Bold"/>
            </a:endParaRPr>
          </a:p>
          <a:p>
            <a:pPr marL="681845" lvl="1" indent="-340923" algn="just">
              <a:lnSpc>
                <a:spcPts val="3789"/>
              </a:lnSpc>
              <a:buFont typeface="Arial"/>
              <a:buChar char="•"/>
            </a:pPr>
            <a:endParaRPr lang="ar-EG" sz="3158" b="1" dirty="0">
              <a:solidFill>
                <a:srgbClr val="000000"/>
              </a:solidFill>
              <a:latin typeface="Poppins Bold"/>
              <a:ea typeface="Poppins Bold"/>
              <a:cs typeface="Poppins Bold"/>
              <a:sym typeface="Poppins Bold"/>
            </a:endParaRP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a:p>
            <a:pPr marL="798122" lvl="1" indent="-457200" algn="just">
              <a:lnSpc>
                <a:spcPts val="3789"/>
              </a:lnSpc>
              <a:buFont typeface="Wingdings" panose="05000000000000000000" pitchFamily="2" charset="2"/>
              <a:buChar char="à"/>
            </a:pPr>
            <a:r>
              <a:rPr lang="en-US" sz="3200" dirty="0"/>
              <a:t>The bar chart shows total sales by shipping mode. </a:t>
            </a:r>
            <a:r>
              <a:rPr lang="en-US" sz="3200" b="1" dirty="0"/>
              <a:t>Standard Class</a:t>
            </a:r>
            <a:r>
              <a:rPr lang="en-US" sz="3200" dirty="0"/>
              <a:t> has the highest sales, exceeding 1.3 million. It is followed by </a:t>
            </a:r>
            <a:r>
              <a:rPr lang="en-US" sz="3200" b="1" dirty="0"/>
              <a:t>Second Class</a:t>
            </a:r>
            <a:r>
              <a:rPr lang="en-US" sz="3200" dirty="0"/>
              <a:t> and </a:t>
            </a:r>
            <a:r>
              <a:rPr lang="en-US" sz="3200" b="1" dirty="0"/>
              <a:t>First Class</a:t>
            </a:r>
            <a:r>
              <a:rPr lang="en-US" sz="3200" dirty="0"/>
              <a:t>, while </a:t>
            </a:r>
            <a:r>
              <a:rPr lang="en-US" sz="3200" b="1" dirty="0"/>
              <a:t>Same Day</a:t>
            </a:r>
            <a:r>
              <a:rPr lang="en-US" sz="3200" dirty="0"/>
              <a:t> shipping has the lowest sales. This indicates that most customers prefer the Standard Class shipping method over other options.</a:t>
            </a:r>
            <a:endParaRPr lang="en-US" sz="3158" dirty="0">
              <a:solidFill>
                <a:srgbClr val="000000"/>
              </a:solidFill>
              <a:latin typeface="Abadi" panose="020F0502020204030204" pitchFamily="34" charset="0"/>
              <a:ea typeface="Poppins Bold"/>
              <a:cs typeface="Poppins Bold"/>
              <a:sym typeface="Poppins Bold"/>
            </a:endParaRP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p:txBody>
      </p:sp>
      <p:sp>
        <p:nvSpPr>
          <p:cNvPr id="17" name="TextBox 17">
            <a:extLst>
              <a:ext uri="{FF2B5EF4-FFF2-40B4-BE49-F238E27FC236}">
                <a16:creationId xmlns:a16="http://schemas.microsoft.com/office/drawing/2014/main" id="{000E2C53-425A-0E48-0AFA-43AF2457D9E6}"/>
              </a:ext>
            </a:extLst>
          </p:cNvPr>
          <p:cNvSpPr txBox="1"/>
          <p:nvPr/>
        </p:nvSpPr>
        <p:spPr>
          <a:xfrm>
            <a:off x="2756153" y="546649"/>
            <a:ext cx="1033868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3. Sample of Question</a:t>
            </a:r>
          </a:p>
        </p:txBody>
      </p:sp>
    </p:spTree>
    <p:extLst>
      <p:ext uri="{BB962C8B-B14F-4D97-AF65-F5344CB8AC3E}">
        <p14:creationId xmlns:p14="http://schemas.microsoft.com/office/powerpoint/2010/main" val="774098656"/>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6E2D-20AB-8A4F-0A09-8D783E450CCD}"/>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8CAFC571-2269-6947-E0A4-536AC0CC7B97}"/>
              </a:ext>
            </a:extLst>
          </p:cNvPr>
          <p:cNvPicPr>
            <a:picLocks noChangeAspect="1"/>
          </p:cNvPicPr>
          <p:nvPr/>
        </p:nvPicPr>
        <p:blipFill>
          <a:blip r:embed="rId2"/>
          <a:stretch>
            <a:fillRect/>
          </a:stretch>
        </p:blipFill>
        <p:spPr>
          <a:xfrm>
            <a:off x="7796916" y="2182849"/>
            <a:ext cx="10338684" cy="731057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a:extLst>
              <a:ext uri="{FF2B5EF4-FFF2-40B4-BE49-F238E27FC236}">
                <a16:creationId xmlns:a16="http://schemas.microsoft.com/office/drawing/2014/main" id="{F2EDD04B-D949-A985-8C9E-D5C27439FC20}"/>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813E74AA-2857-2A52-3ECE-9370372B4C16}"/>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61586BE6-EED5-D0E9-16E9-546AE40DD676}"/>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03896BBA-8606-D60E-82E3-EA12A53EE11B}"/>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E502B917-C386-5447-7C81-67B1DA78D5BE}"/>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01E14371-55CE-0E3F-9B3F-902DFAF1D4C0}"/>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F68BB281-B316-4D4E-2EC6-4A11734C3249}"/>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607A6DAE-2DEF-289F-5159-56F4B52E3A35}"/>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DE20C856-F348-6EC4-70E0-FA1084CEFC53}"/>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63E48DC4-24D7-5A2A-EF2D-0B6A32E68AA8}"/>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B9DC6F97-E73E-9025-BFB5-0AB236E03DEE}"/>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DAE030E3-C9D4-909B-6FF4-9F735FFCF929}"/>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24A467A2-56BC-BE76-07DE-8982F1B6A5D7}"/>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a:extLst>
              <a:ext uri="{FF2B5EF4-FFF2-40B4-BE49-F238E27FC236}">
                <a16:creationId xmlns:a16="http://schemas.microsoft.com/office/drawing/2014/main" id="{77C0439A-382E-1AA4-E86C-164486C7E60E}"/>
              </a:ext>
            </a:extLst>
          </p:cNvPr>
          <p:cNvSpPr txBox="1"/>
          <p:nvPr/>
        </p:nvSpPr>
        <p:spPr>
          <a:xfrm>
            <a:off x="143978" y="2539645"/>
            <a:ext cx="7218955" cy="6852197"/>
          </a:xfrm>
          <a:prstGeom prst="rect">
            <a:avLst/>
          </a:prstGeom>
        </p:spPr>
        <p:txBody>
          <a:bodyPr wrap="square" lIns="0" tIns="0" rIns="0" bIns="0" rtlCol="0" anchor="t">
            <a:spAutoFit/>
          </a:bodyPr>
          <a:lstStyle/>
          <a:p>
            <a:pPr marL="340922" lvl="1" algn="just">
              <a:lnSpc>
                <a:spcPts val="3789"/>
              </a:lnSpc>
            </a:pPr>
            <a:r>
              <a:rPr lang="en-US" sz="3158" b="1" dirty="0">
                <a:solidFill>
                  <a:srgbClr val="000000"/>
                </a:solidFill>
                <a:latin typeface="Poppins Bold"/>
                <a:ea typeface="Poppins Bold"/>
                <a:cs typeface="Poppins Bold"/>
                <a:sym typeface="Poppins Bold"/>
              </a:rPr>
              <a:t>What are the top and bottom performing sub-categories?</a:t>
            </a:r>
            <a:endParaRPr lang="ar-EG" sz="3158" b="1" dirty="0">
              <a:solidFill>
                <a:srgbClr val="000000"/>
              </a:solidFill>
              <a:latin typeface="Poppins Bold"/>
              <a:ea typeface="Poppins Bold"/>
              <a:cs typeface="Poppins Bold"/>
              <a:sym typeface="Poppins Bold"/>
            </a:endParaRPr>
          </a:p>
          <a:p>
            <a:pPr marL="681845" lvl="1" indent="-340923" algn="just">
              <a:lnSpc>
                <a:spcPts val="3789"/>
              </a:lnSpc>
              <a:buFont typeface="Arial"/>
              <a:buChar char="•"/>
            </a:pPr>
            <a:endParaRPr lang="ar-EG" sz="3158" b="1" dirty="0">
              <a:solidFill>
                <a:srgbClr val="000000"/>
              </a:solidFill>
              <a:latin typeface="Poppins Bold"/>
              <a:ea typeface="Poppins Bold"/>
              <a:cs typeface="Poppins Bold"/>
              <a:sym typeface="Poppins Bold"/>
            </a:endParaRP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a:p>
            <a:pPr>
              <a:buNone/>
            </a:pPr>
            <a:r>
              <a:rPr lang="en-US" sz="3200" dirty="0"/>
              <a:t>The chart shows the 5 best-selling and 5 least-selling products.</a:t>
            </a:r>
          </a:p>
          <a:p>
            <a:pPr>
              <a:buFont typeface="Arial" panose="020B0604020202020204" pitchFamily="34" charset="0"/>
              <a:buChar char="•"/>
            </a:pPr>
            <a:r>
              <a:rPr lang="en-US" sz="3200" dirty="0"/>
              <a:t>The </a:t>
            </a:r>
            <a:r>
              <a:rPr lang="en-US" sz="3200" b="1" dirty="0"/>
              <a:t>Canon </a:t>
            </a:r>
            <a:r>
              <a:rPr lang="en-US" sz="3200" b="1" dirty="0" err="1"/>
              <a:t>imageCLASS</a:t>
            </a:r>
            <a:r>
              <a:rPr lang="en-US" sz="3200" b="1" dirty="0"/>
              <a:t> 2200 Advanced Copier</a:t>
            </a:r>
            <a:r>
              <a:rPr lang="en-US" sz="3200" dirty="0"/>
              <a:t> is the top-selling product.</a:t>
            </a:r>
          </a:p>
          <a:p>
            <a:pPr>
              <a:buFont typeface="Arial" panose="020B0604020202020204" pitchFamily="34" charset="0"/>
              <a:buChar char="•"/>
            </a:pPr>
            <a:r>
              <a:rPr lang="en-US" sz="3200" dirty="0"/>
              <a:t>Other popular products include machines and office equipment.</a:t>
            </a:r>
          </a:p>
          <a:p>
            <a:pPr>
              <a:buFont typeface="Arial" panose="020B0604020202020204" pitchFamily="34" charset="0"/>
              <a:buChar char="•"/>
            </a:pPr>
            <a:r>
              <a:rPr lang="en-US" sz="3200" dirty="0"/>
              <a:t>The </a:t>
            </a:r>
            <a:r>
              <a:rPr lang="en-US" sz="3200" b="1" dirty="0"/>
              <a:t>Eureka Disposable Bags</a:t>
            </a:r>
            <a:r>
              <a:rPr lang="en-US" sz="3200" dirty="0"/>
              <a:t> sold the least.</a:t>
            </a:r>
          </a:p>
          <a:p>
            <a:pPr>
              <a:buFont typeface="Arial" panose="020B0604020202020204" pitchFamily="34" charset="0"/>
              <a:buChar char="•"/>
            </a:pPr>
            <a:r>
              <a:rPr lang="en-US" sz="3200" dirty="0"/>
              <a:t>Other low-selling items include letter openers and envelopes.</a:t>
            </a:r>
          </a:p>
          <a:p>
            <a:pPr marL="340922" lvl="1" algn="just">
              <a:lnSpc>
                <a:spcPts val="3789"/>
              </a:lnSpc>
            </a:pPr>
            <a:endParaRPr lang="en-US" sz="3158" dirty="0">
              <a:solidFill>
                <a:srgbClr val="000000"/>
              </a:solidFill>
              <a:latin typeface="Abadi" panose="020F0502020204030204" pitchFamily="34" charset="0"/>
              <a:ea typeface="Poppins Bold"/>
              <a:cs typeface="Poppins Bold"/>
              <a:sym typeface="Poppins Bold"/>
            </a:endParaRPr>
          </a:p>
        </p:txBody>
      </p:sp>
      <p:sp>
        <p:nvSpPr>
          <p:cNvPr id="17" name="TextBox 17">
            <a:extLst>
              <a:ext uri="{FF2B5EF4-FFF2-40B4-BE49-F238E27FC236}">
                <a16:creationId xmlns:a16="http://schemas.microsoft.com/office/drawing/2014/main" id="{9B440EF0-9CA4-8EC7-AAC9-E7E5755FDA64}"/>
              </a:ext>
            </a:extLst>
          </p:cNvPr>
          <p:cNvSpPr txBox="1"/>
          <p:nvPr/>
        </p:nvSpPr>
        <p:spPr>
          <a:xfrm>
            <a:off x="2756153" y="546649"/>
            <a:ext cx="1033868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3. Sample of Question</a:t>
            </a:r>
          </a:p>
        </p:txBody>
      </p:sp>
    </p:spTree>
    <p:extLst>
      <p:ext uri="{BB962C8B-B14F-4D97-AF65-F5344CB8AC3E}">
        <p14:creationId xmlns:p14="http://schemas.microsoft.com/office/powerpoint/2010/main" val="104989425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A5FA58CD-5C5B-EDE4-59E2-CA337B2AC3D0}"/>
              </a:ext>
            </a:extLst>
          </p:cNvPr>
          <p:cNvPicPr>
            <a:picLocks noChangeAspect="1"/>
          </p:cNvPicPr>
          <p:nvPr/>
        </p:nvPicPr>
        <p:blipFill>
          <a:blip r:embed="rId2"/>
          <a:stretch>
            <a:fillRect/>
          </a:stretch>
        </p:blipFill>
        <p:spPr>
          <a:xfrm>
            <a:off x="11818917" y="2107582"/>
            <a:ext cx="6011883" cy="659326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55588" y="2571390"/>
            <a:ext cx="11662148" cy="4864730"/>
          </a:xfrm>
          <a:prstGeom prst="rect">
            <a:avLst/>
          </a:prstGeom>
        </p:spPr>
        <p:txBody>
          <a:bodyPr wrap="square" lIns="0" tIns="0" rIns="0" bIns="0" rtlCol="0" anchor="t">
            <a:spAutoFit/>
          </a:bodyPr>
          <a:lstStyle/>
          <a:p>
            <a:pPr marL="340922" lvl="1" algn="just">
              <a:lnSpc>
                <a:spcPts val="3789"/>
              </a:lnSpc>
            </a:pPr>
            <a:r>
              <a:rPr lang="en-US" sz="3158" b="1" dirty="0">
                <a:solidFill>
                  <a:srgbClr val="000000"/>
                </a:solidFill>
                <a:latin typeface="Poppins Bold"/>
                <a:ea typeface="Poppins Bold"/>
                <a:cs typeface="Poppins Bold"/>
                <a:sym typeface="Poppins Bold"/>
              </a:rPr>
              <a:t>2. What is the total sales by category?</a:t>
            </a:r>
            <a:endParaRPr lang="ar-EG" sz="3158" b="1" dirty="0">
              <a:solidFill>
                <a:srgbClr val="000000"/>
              </a:solidFill>
              <a:latin typeface="Poppins Bold"/>
              <a:ea typeface="Poppins Bold"/>
              <a:cs typeface="Poppins Bold"/>
              <a:sym typeface="Poppins Bold"/>
            </a:endParaRPr>
          </a:p>
          <a:p>
            <a:pPr marL="681845" lvl="1" indent="-340923" algn="just">
              <a:lnSpc>
                <a:spcPts val="3789"/>
              </a:lnSpc>
              <a:buFont typeface="Arial"/>
              <a:buChar char="•"/>
            </a:pPr>
            <a:endParaRPr lang="ar-EG" sz="3158" b="1" dirty="0">
              <a:solidFill>
                <a:srgbClr val="000000"/>
              </a:solidFill>
              <a:latin typeface="Poppins Bold"/>
              <a:ea typeface="Poppins Bold"/>
              <a:cs typeface="Poppins Bold"/>
              <a:sym typeface="Poppins Bold"/>
            </a:endParaRPr>
          </a:p>
          <a:p>
            <a:pPr marL="681845" lvl="1" indent="-340923" algn="just">
              <a:lnSpc>
                <a:spcPts val="3789"/>
              </a:lnSpc>
              <a:buFont typeface="Arial"/>
              <a:buChar char="•"/>
            </a:pPr>
            <a:endParaRPr lang="ar-EG" sz="3158" b="1" dirty="0">
              <a:solidFill>
                <a:srgbClr val="000000"/>
              </a:solidFill>
              <a:latin typeface="Poppins Bold"/>
              <a:ea typeface="Poppins Bold"/>
              <a:cs typeface="Poppins Bold"/>
              <a:sym typeface="Poppins Bold"/>
            </a:endParaRPr>
          </a:p>
          <a:p>
            <a:pPr marL="340922" lvl="1" algn="just">
              <a:lnSpc>
                <a:spcPts val="3789"/>
              </a:lnSpc>
            </a:pPr>
            <a:endParaRPr lang="ar-EG" sz="3158" b="1" dirty="0">
              <a:solidFill>
                <a:srgbClr val="000000"/>
              </a:solidFill>
              <a:latin typeface="Poppins Bold"/>
              <a:ea typeface="Poppins Bold"/>
              <a:cs typeface="Poppins Bold"/>
              <a:sym typeface="Poppins Bold"/>
            </a:endParaRPr>
          </a:p>
          <a:p>
            <a:pPr marL="798122" lvl="1" indent="-457200" algn="just">
              <a:lnSpc>
                <a:spcPts val="3789"/>
              </a:lnSpc>
              <a:buFont typeface="Wingdings" panose="05000000000000000000" pitchFamily="2" charset="2"/>
              <a:buChar char="à"/>
            </a:pPr>
            <a:r>
              <a:rPr lang="en-US" sz="3158" dirty="0">
                <a:solidFill>
                  <a:srgbClr val="000000"/>
                </a:solidFill>
                <a:latin typeface="Abadi" panose="020F0502020204030204" pitchFamily="34" charset="0"/>
                <a:ea typeface="Poppins Bold"/>
                <a:cs typeface="Poppins Bold"/>
                <a:sym typeface="Poppins Bold"/>
              </a:rPr>
              <a:t>From the chart shown, we find that the</a:t>
            </a:r>
            <a:r>
              <a:rPr lang="ar-EG" sz="3158" dirty="0">
                <a:solidFill>
                  <a:srgbClr val="000000"/>
                </a:solidFill>
                <a:latin typeface="Abadi" panose="020F0502020204030204" pitchFamily="34" charset="0"/>
                <a:ea typeface="Poppins Bold"/>
                <a:cs typeface="Poppins Bold"/>
                <a:sym typeface="Poppins Bold"/>
              </a:rPr>
              <a:t> </a:t>
            </a:r>
            <a:r>
              <a:rPr lang="en-US" sz="3158" dirty="0">
                <a:solidFill>
                  <a:srgbClr val="000000"/>
                </a:solidFill>
                <a:latin typeface="Abadi" panose="020F0502020204030204" pitchFamily="34" charset="0"/>
                <a:ea typeface="Poppins Bold"/>
                <a:cs typeface="Poppins Bold"/>
                <a:sym typeface="Poppins Bold"/>
              </a:rPr>
              <a:t>Technology category occupies a very large portion of sales.</a:t>
            </a:r>
            <a:endParaRPr lang="ar-EG" sz="3158" dirty="0">
              <a:solidFill>
                <a:srgbClr val="000000"/>
              </a:solidFill>
              <a:latin typeface="Abadi" panose="020F0502020204030204" pitchFamily="34" charset="0"/>
              <a:ea typeface="Poppins Bold"/>
              <a:cs typeface="Poppins Bold"/>
              <a:sym typeface="Poppins Bold"/>
            </a:endParaRPr>
          </a:p>
          <a:p>
            <a:pPr marL="798122" lvl="1" indent="-457200" algn="just">
              <a:lnSpc>
                <a:spcPts val="3789"/>
              </a:lnSpc>
              <a:buFont typeface="Wingdings" panose="05000000000000000000" pitchFamily="2" charset="2"/>
              <a:buChar char="à"/>
            </a:pPr>
            <a:endParaRPr lang="ar-EG" sz="3158" b="1" dirty="0">
              <a:solidFill>
                <a:srgbClr val="000000"/>
              </a:solidFill>
              <a:latin typeface="Abadi" panose="020F0502020204030204" pitchFamily="34" charset="0"/>
              <a:ea typeface="Poppins Bold"/>
              <a:cs typeface="Poppins Bold"/>
              <a:sym typeface="Poppins Bold"/>
            </a:endParaRPr>
          </a:p>
          <a:p>
            <a:pPr marL="798122" lvl="1" indent="-457200">
              <a:lnSpc>
                <a:spcPts val="3789"/>
              </a:lnSpc>
              <a:buFont typeface="Wingdings" panose="05000000000000000000" pitchFamily="2" charset="2"/>
              <a:buChar char="à"/>
            </a:pPr>
            <a:r>
              <a:rPr lang="en-US" sz="3158" dirty="0">
                <a:solidFill>
                  <a:srgbClr val="000000"/>
                </a:solidFill>
                <a:latin typeface="Abadi" panose="020B0604020104020204" pitchFamily="34" charset="0"/>
                <a:ea typeface="Poppins Bold"/>
                <a:cs typeface="Poppins Bold"/>
                <a:sym typeface="Poppins Bold"/>
              </a:rPr>
              <a:t>Sales of the remaining categories (furniture and office supplies) may be closer to equality in</a:t>
            </a:r>
            <a:r>
              <a:rPr lang="ar-EG" sz="3158" dirty="0">
                <a:solidFill>
                  <a:srgbClr val="000000"/>
                </a:solidFill>
                <a:latin typeface="Abadi" panose="020B0604020104020204" pitchFamily="34" charset="0"/>
                <a:ea typeface="Poppins Bold"/>
                <a:cs typeface="Poppins Bold"/>
                <a:sym typeface="Poppins Bold"/>
              </a:rPr>
              <a:t>  </a:t>
            </a:r>
            <a:r>
              <a:rPr lang="en-US" sz="3158" dirty="0">
                <a:solidFill>
                  <a:srgbClr val="000000"/>
                </a:solidFill>
                <a:latin typeface="Abadi" panose="020B0604020104020204" pitchFamily="34" charset="0"/>
                <a:ea typeface="Poppins Bold"/>
                <a:cs typeface="Poppins Bold"/>
                <a:sym typeface="Poppins Bold"/>
              </a:rPr>
              <a:t>total sales.</a:t>
            </a:r>
            <a:endParaRPr lang="ar-EG" sz="3158" dirty="0">
              <a:solidFill>
                <a:srgbClr val="000000"/>
              </a:solidFill>
              <a:latin typeface="Abadi" panose="020B0604020104020204" pitchFamily="34" charset="0"/>
              <a:ea typeface="Poppins Bold"/>
              <a:cs typeface="Poppins Bold"/>
              <a:sym typeface="Poppins Bold"/>
            </a:endParaRPr>
          </a:p>
          <a:p>
            <a:pPr marL="340922" lvl="1" algn="just">
              <a:lnSpc>
                <a:spcPts val="3789"/>
              </a:lnSpc>
            </a:pPr>
            <a:endParaRPr lang="en-US" sz="3158" b="1" dirty="0">
              <a:solidFill>
                <a:srgbClr val="000000"/>
              </a:solidFill>
              <a:latin typeface="Poppins Bold"/>
              <a:ea typeface="Poppins Bold"/>
              <a:cs typeface="Poppins Bold"/>
              <a:sym typeface="Poppins Bold"/>
            </a:endParaRPr>
          </a:p>
        </p:txBody>
      </p:sp>
      <p:sp>
        <p:nvSpPr>
          <p:cNvPr id="18" name="TextBox 18"/>
          <p:cNvSpPr txBox="1"/>
          <p:nvPr/>
        </p:nvSpPr>
        <p:spPr>
          <a:xfrm>
            <a:off x="2756153" y="546649"/>
            <a:ext cx="1033868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3. Sample of Question</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3477FFCA-DD69-C821-544C-6D0BDD2E6818}"/>
              </a:ext>
            </a:extLst>
          </p:cNvPr>
          <p:cNvPicPr>
            <a:picLocks noChangeAspect="1"/>
          </p:cNvPicPr>
          <p:nvPr/>
        </p:nvPicPr>
        <p:blipFill>
          <a:blip r:embed="rId2"/>
          <a:stretch>
            <a:fillRect/>
          </a:stretch>
        </p:blipFill>
        <p:spPr>
          <a:xfrm>
            <a:off x="7388323" y="1943100"/>
            <a:ext cx="10442477" cy="7134044"/>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3522370" y="409201"/>
            <a:ext cx="11631190" cy="807913"/>
          </a:xfrm>
          <a:prstGeom prst="rect">
            <a:avLst/>
          </a:prstGeom>
        </p:spPr>
        <p:txBody>
          <a:bodyPr lIns="0" tIns="0" rIns="0" bIns="0" rtlCol="0" anchor="t">
            <a:spAutoFit/>
          </a:bodyPr>
          <a:lstStyle/>
          <a:p>
            <a:pPr algn="ctr">
              <a:lnSpc>
                <a:spcPts val="6299"/>
              </a:lnSpc>
            </a:pPr>
            <a:r>
              <a:rPr lang="en-US" sz="5400" b="1" dirty="0">
                <a:solidFill>
                  <a:srgbClr val="000000"/>
                </a:solidFill>
                <a:latin typeface="Poppins Bold"/>
                <a:ea typeface="Poppins Bold"/>
                <a:cs typeface="Poppins Bold"/>
                <a:sym typeface="Poppins Bold"/>
              </a:rPr>
              <a:t>3. Sample of Question</a:t>
            </a:r>
          </a:p>
        </p:txBody>
      </p:sp>
      <p:sp>
        <p:nvSpPr>
          <p:cNvPr id="18" name="TextBox 18"/>
          <p:cNvSpPr txBox="1"/>
          <p:nvPr/>
        </p:nvSpPr>
        <p:spPr>
          <a:xfrm>
            <a:off x="142288" y="2186260"/>
            <a:ext cx="7020512" cy="8697317"/>
          </a:xfrm>
          <a:prstGeom prst="rect">
            <a:avLst/>
          </a:prstGeom>
        </p:spPr>
        <p:txBody>
          <a:bodyPr wrap="square" lIns="0" tIns="0" rIns="0" bIns="0" rtlCol="0" anchor="t">
            <a:spAutoFit/>
          </a:bodyPr>
          <a:lstStyle/>
          <a:p>
            <a:pPr algn="ctr">
              <a:lnSpc>
                <a:spcPts val="4277"/>
              </a:lnSpc>
            </a:pPr>
            <a:r>
              <a:rPr lang="en-US" sz="3055" b="1" dirty="0">
                <a:solidFill>
                  <a:srgbClr val="000000"/>
                </a:solidFill>
                <a:latin typeface="Poppins"/>
                <a:ea typeface="Poppins"/>
                <a:cs typeface="Poppins"/>
                <a:sym typeface="Poppins"/>
              </a:rPr>
              <a:t>3. How have total sales changed over time on a monthly basis?</a:t>
            </a:r>
            <a:endParaRPr lang="ar-EG" sz="3055" b="1" dirty="0">
              <a:solidFill>
                <a:srgbClr val="000000"/>
              </a:solidFill>
              <a:latin typeface="Poppins"/>
              <a:ea typeface="Poppins"/>
              <a:cs typeface="Poppins"/>
              <a:sym typeface="Poppins"/>
            </a:endParaRPr>
          </a:p>
          <a:p>
            <a:pPr algn="ctr">
              <a:lnSpc>
                <a:spcPts val="4277"/>
              </a:lnSpc>
            </a:pPr>
            <a:endParaRPr lang="en-US" sz="3055" b="1" dirty="0">
              <a:solidFill>
                <a:srgbClr val="000000"/>
              </a:solidFill>
              <a:latin typeface="Poppins"/>
              <a:ea typeface="Poppins"/>
              <a:cs typeface="Poppins"/>
              <a:sym typeface="Poppins"/>
            </a:endParaRPr>
          </a:p>
          <a:p>
            <a:pPr>
              <a:buNone/>
            </a:pPr>
            <a:r>
              <a:rPr lang="en-US" sz="3200" b="1" dirty="0"/>
              <a:t>Key Insights:</a:t>
            </a:r>
          </a:p>
          <a:p>
            <a:pPr>
              <a:buFont typeface="Arial" panose="020B0604020202020204" pitchFamily="34" charset="0"/>
              <a:buChar char="•"/>
            </a:pPr>
            <a:r>
              <a:rPr lang="en-US" sz="3200" dirty="0"/>
              <a:t>There is a </a:t>
            </a:r>
            <a:r>
              <a:rPr lang="en-US" sz="3200" b="1" dirty="0"/>
              <a:t>general upward trend</a:t>
            </a:r>
            <a:r>
              <a:rPr lang="en-US" sz="3200" dirty="0"/>
              <a:t> in sales over time, especially noticeable in the second half of 2018.</a:t>
            </a:r>
          </a:p>
          <a:p>
            <a:pPr>
              <a:buFont typeface="Arial" panose="020B0604020202020204" pitchFamily="34" charset="0"/>
              <a:buChar char="•"/>
            </a:pPr>
            <a:r>
              <a:rPr lang="en-US" sz="3200" dirty="0"/>
              <a:t>Sales </a:t>
            </a:r>
            <a:r>
              <a:rPr lang="en-US" sz="3200" b="1" dirty="0"/>
              <a:t>fluctuate significantly</a:t>
            </a:r>
            <a:r>
              <a:rPr lang="en-US" sz="3200" dirty="0"/>
              <a:t> month to month, indicating possible seasonality or promotional spikes.</a:t>
            </a:r>
          </a:p>
          <a:p>
            <a:pPr>
              <a:buFont typeface="Arial" panose="020B0604020202020204" pitchFamily="34" charset="0"/>
              <a:buChar char="•"/>
            </a:pPr>
            <a:r>
              <a:rPr lang="en-US" sz="3200" b="1" dirty="0"/>
              <a:t>Sharp peaks</a:t>
            </a:r>
            <a:r>
              <a:rPr lang="en-US" sz="3200" dirty="0"/>
              <a:t> appear during certain months (e.g., late 2018), which may correspond to high-demand periods such as holidays or major sales campaigns.</a:t>
            </a:r>
            <a:endParaRPr kumimoji="0" lang="ar-EG" sz="3158" b="0" i="0" u="none" strike="noStrike" kern="1200" cap="none" spc="0" normalizeH="0" baseline="0" noProof="0" dirty="0">
              <a:ln>
                <a:noFill/>
              </a:ln>
              <a:solidFill>
                <a:srgbClr val="000000"/>
              </a:solidFill>
              <a:effectLst/>
              <a:uLnTx/>
              <a:uFillTx/>
              <a:latin typeface="Abadi" panose="020F0502020204030204" pitchFamily="34" charset="0"/>
              <a:ea typeface="Poppins Bold"/>
              <a:cs typeface="Poppins Bold"/>
              <a:sym typeface="Poppins Bold"/>
            </a:endParaRPr>
          </a:p>
          <a:p>
            <a:pPr algn="ctr">
              <a:lnSpc>
                <a:spcPts val="4277"/>
              </a:lnSpc>
            </a:pPr>
            <a:endParaRPr lang="en-US" sz="3055" b="1" dirty="0">
              <a:solidFill>
                <a:srgbClr val="000000"/>
              </a:solidFill>
              <a:latin typeface="Poppins"/>
              <a:ea typeface="Poppins"/>
              <a:cs typeface="Poppins"/>
              <a:sym typeface="Poppins"/>
            </a:endParaRPr>
          </a:p>
          <a:p>
            <a:pPr algn="ctr">
              <a:lnSpc>
                <a:spcPts val="4277"/>
              </a:lnSpc>
            </a:pPr>
            <a:endParaRPr lang="en-US" sz="3055" b="1" dirty="0">
              <a:solidFill>
                <a:srgbClr val="000000"/>
              </a:solidFill>
              <a:latin typeface="Poppins"/>
              <a:ea typeface="Poppins"/>
              <a:cs typeface="Poppins"/>
              <a:sym typeface="Poppins"/>
            </a:endParaRPr>
          </a:p>
          <a:p>
            <a:pPr algn="ctr">
              <a:lnSpc>
                <a:spcPts val="4277"/>
              </a:lnSpc>
            </a:pPr>
            <a:endParaRPr lang="en-US" sz="3055" b="1" dirty="0">
              <a:solidFill>
                <a:srgbClr val="000000"/>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827690" y="4810105"/>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TextBox 18">
            <a:extLst>
              <a:ext uri="{FF2B5EF4-FFF2-40B4-BE49-F238E27FC236}">
                <a16:creationId xmlns:a16="http://schemas.microsoft.com/office/drawing/2014/main" id="{AF735DAB-EA06-1E48-4446-2B1773D147C6}"/>
              </a:ext>
            </a:extLst>
          </p:cNvPr>
          <p:cNvSpPr txBox="1"/>
          <p:nvPr/>
        </p:nvSpPr>
        <p:spPr>
          <a:xfrm>
            <a:off x="1981200" y="1921014"/>
            <a:ext cx="14706600" cy="707886"/>
          </a:xfrm>
          <a:prstGeom prst="rect">
            <a:avLst/>
          </a:prstGeom>
          <a:noFill/>
        </p:spPr>
        <p:txBody>
          <a:bodyPr wrap="square" rtlCol="0">
            <a:spAutoFit/>
          </a:bodyPr>
          <a:lstStyle/>
          <a:p>
            <a:r>
              <a:rPr lang="en-US" sz="4000" b="1" dirty="0">
                <a:latin typeface="Poppins" panose="00000500000000000000" pitchFamily="2" charset="0"/>
                <a:cs typeface="Poppins" panose="00000500000000000000" pitchFamily="2" charset="0"/>
              </a:rPr>
              <a:t>4. Click to see all the questions extracted from the data.</a:t>
            </a:r>
          </a:p>
        </p:txBody>
      </p:sp>
      <p:sp>
        <p:nvSpPr>
          <p:cNvPr id="22" name="TextBox 21">
            <a:extLst>
              <a:ext uri="{FF2B5EF4-FFF2-40B4-BE49-F238E27FC236}">
                <a16:creationId xmlns:a16="http://schemas.microsoft.com/office/drawing/2014/main" id="{2B79D8B6-6B54-4F8F-172F-245C1178CB52}"/>
              </a:ext>
            </a:extLst>
          </p:cNvPr>
          <p:cNvSpPr txBox="1"/>
          <p:nvPr/>
        </p:nvSpPr>
        <p:spPr>
          <a:xfrm>
            <a:off x="3581400" y="4610100"/>
            <a:ext cx="13716000" cy="1077218"/>
          </a:xfrm>
          <a:prstGeom prst="rect">
            <a:avLst/>
          </a:prstGeom>
          <a:noFill/>
        </p:spPr>
        <p:txBody>
          <a:bodyPr wrap="square" rtlCol="0">
            <a:spAutoFit/>
          </a:bodyPr>
          <a:lstStyle/>
          <a:p>
            <a:r>
              <a:rPr lang="en-US" sz="3200" dirty="0">
                <a:hlinkClick r:id="rId6"/>
              </a:rPr>
              <a:t>https://github.com/Tarek2882004/DEPI_project/tree/main/Week%202/Data%20Analysis%20Questions</a:t>
            </a:r>
            <a:endParaRPr lang="en-US" sz="32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693059" flipH="1">
            <a:off x="-2818418" y="-2707714"/>
            <a:ext cx="8454389" cy="5093770"/>
          </a:xfrm>
          <a:custGeom>
            <a:avLst/>
            <a:gdLst/>
            <a:ahLst/>
            <a:cxnLst/>
            <a:rect l="l" t="t" r="r" b="b"/>
            <a:pathLst>
              <a:path w="8454389" h="5093770">
                <a:moveTo>
                  <a:pt x="8454389" y="0"/>
                </a:moveTo>
                <a:lnTo>
                  <a:pt x="0" y="0"/>
                </a:lnTo>
                <a:lnTo>
                  <a:pt x="0" y="5093769"/>
                </a:lnTo>
                <a:lnTo>
                  <a:pt x="8454389" y="5093769"/>
                </a:lnTo>
                <a:lnTo>
                  <a:pt x="845438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919746" flipH="1" flipV="1">
            <a:off x="12659225" y="-2707714"/>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744156" y="10026168"/>
            <a:ext cx="21323215" cy="2652117"/>
            <a:chOff x="0" y="0"/>
            <a:chExt cx="5615991" cy="698500"/>
          </a:xfrm>
        </p:grpSpPr>
        <p:sp>
          <p:nvSpPr>
            <p:cNvPr id="5" name="Freeform 5"/>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6" name="TextBox 6"/>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4061137" y="9778518"/>
            <a:ext cx="10165725" cy="2652117"/>
            <a:chOff x="0" y="0"/>
            <a:chExt cx="2677393" cy="698500"/>
          </a:xfrm>
        </p:grpSpPr>
        <p:sp>
          <p:nvSpPr>
            <p:cNvPr id="8" name="Freeform 8"/>
            <p:cNvSpPr/>
            <p:nvPr/>
          </p:nvSpPr>
          <p:spPr>
            <a:xfrm>
              <a:off x="0" y="0"/>
              <a:ext cx="2677393" cy="698500"/>
            </a:xfrm>
            <a:custGeom>
              <a:avLst/>
              <a:gdLst/>
              <a:ahLst/>
              <a:cxnLst/>
              <a:rect l="l" t="t" r="r" b="b"/>
              <a:pathLst>
                <a:path w="2677393" h="698500">
                  <a:moveTo>
                    <a:pt x="2677393" y="349250"/>
                  </a:moveTo>
                  <a:lnTo>
                    <a:pt x="2474193" y="698500"/>
                  </a:lnTo>
                  <a:lnTo>
                    <a:pt x="203200" y="698500"/>
                  </a:lnTo>
                  <a:lnTo>
                    <a:pt x="0" y="349250"/>
                  </a:lnTo>
                  <a:lnTo>
                    <a:pt x="203200" y="0"/>
                  </a:lnTo>
                  <a:lnTo>
                    <a:pt x="2474193" y="0"/>
                  </a:lnTo>
                  <a:lnTo>
                    <a:pt x="2677393" y="349250"/>
                  </a:lnTo>
                  <a:close/>
                </a:path>
              </a:pathLst>
            </a:custGeom>
            <a:solidFill>
              <a:srgbClr val="269BBB"/>
            </a:solidFill>
          </p:spPr>
          <p:txBody>
            <a:bodyPr/>
            <a:lstStyle/>
            <a:p>
              <a:endParaRPr lang="en-US"/>
            </a:p>
          </p:txBody>
        </p:sp>
        <p:sp>
          <p:nvSpPr>
            <p:cNvPr id="9" name="TextBox 9"/>
            <p:cNvSpPr txBox="1"/>
            <p:nvPr/>
          </p:nvSpPr>
          <p:spPr>
            <a:xfrm>
              <a:off x="114300" y="-57150"/>
              <a:ext cx="2448793" cy="755650"/>
            </a:xfrm>
            <a:prstGeom prst="rect">
              <a:avLst/>
            </a:prstGeom>
          </p:spPr>
          <p:txBody>
            <a:bodyPr lIns="50800" tIns="50800" rIns="50800" bIns="50800" rtlCol="0" anchor="ctr"/>
            <a:lstStyle/>
            <a:p>
              <a:pPr algn="ctr">
                <a:lnSpc>
                  <a:spcPts val="2659"/>
                </a:lnSpc>
              </a:pPr>
              <a:endParaRPr/>
            </a:p>
          </p:txBody>
        </p:sp>
      </p:grpSp>
      <p:sp>
        <p:nvSpPr>
          <p:cNvPr id="10" name="Freeform 10"/>
          <p:cNvSpPr/>
          <p:nvPr/>
        </p:nvSpPr>
        <p:spPr>
          <a:xfrm rot="-10800000">
            <a:off x="838200" y="3267367"/>
            <a:ext cx="2874717" cy="1437359"/>
          </a:xfrm>
          <a:custGeom>
            <a:avLst/>
            <a:gdLst/>
            <a:ahLst/>
            <a:cxnLst/>
            <a:rect l="l" t="t" r="r" b="b"/>
            <a:pathLst>
              <a:path w="2874717" h="1437359">
                <a:moveTo>
                  <a:pt x="0" y="0"/>
                </a:moveTo>
                <a:lnTo>
                  <a:pt x="2874717" y="0"/>
                </a:lnTo>
                <a:lnTo>
                  <a:pt x="2874717"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1" name="AutoShape 11"/>
          <p:cNvSpPr/>
          <p:nvPr/>
        </p:nvSpPr>
        <p:spPr>
          <a:xfrm>
            <a:off x="3733800" y="390984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12" name="Freeform 12"/>
          <p:cNvSpPr/>
          <p:nvPr/>
        </p:nvSpPr>
        <p:spPr>
          <a:xfrm rot="-10800000">
            <a:off x="4953000" y="3191167"/>
            <a:ext cx="2874717" cy="1437359"/>
          </a:xfrm>
          <a:custGeom>
            <a:avLst/>
            <a:gdLst/>
            <a:ahLst/>
            <a:cxnLst/>
            <a:rect l="l" t="t" r="r" b="b"/>
            <a:pathLst>
              <a:path w="2874717" h="1437359">
                <a:moveTo>
                  <a:pt x="0" y="0"/>
                </a:moveTo>
                <a:lnTo>
                  <a:pt x="2874718" y="0"/>
                </a:lnTo>
                <a:lnTo>
                  <a:pt x="2874718"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AutoShape 13"/>
          <p:cNvSpPr/>
          <p:nvPr/>
        </p:nvSpPr>
        <p:spPr>
          <a:xfrm>
            <a:off x="7772400" y="383364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14" name="Freeform 14"/>
          <p:cNvSpPr/>
          <p:nvPr/>
        </p:nvSpPr>
        <p:spPr>
          <a:xfrm rot="-10800000">
            <a:off x="9067800" y="3191167"/>
            <a:ext cx="2874717" cy="1437359"/>
          </a:xfrm>
          <a:custGeom>
            <a:avLst/>
            <a:gdLst/>
            <a:ahLst/>
            <a:cxnLst/>
            <a:rect l="l" t="t" r="r" b="b"/>
            <a:pathLst>
              <a:path w="2874717" h="1437359">
                <a:moveTo>
                  <a:pt x="0" y="0"/>
                </a:moveTo>
                <a:lnTo>
                  <a:pt x="2874717" y="0"/>
                </a:lnTo>
                <a:lnTo>
                  <a:pt x="2874717"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5" name="AutoShape 15"/>
          <p:cNvSpPr/>
          <p:nvPr/>
        </p:nvSpPr>
        <p:spPr>
          <a:xfrm>
            <a:off x="11942517" y="383364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19" name="Freeform 19"/>
          <p:cNvSpPr/>
          <p:nvPr/>
        </p:nvSpPr>
        <p:spPr>
          <a:xfrm rot="-10800000">
            <a:off x="13500770" y="3191167"/>
            <a:ext cx="2874717" cy="1437359"/>
          </a:xfrm>
          <a:custGeom>
            <a:avLst/>
            <a:gdLst/>
            <a:ahLst/>
            <a:cxnLst/>
            <a:rect l="l" t="t" r="r" b="b"/>
            <a:pathLst>
              <a:path w="2874717" h="1437359">
                <a:moveTo>
                  <a:pt x="0" y="0"/>
                </a:moveTo>
                <a:lnTo>
                  <a:pt x="2874718" y="0"/>
                </a:lnTo>
                <a:lnTo>
                  <a:pt x="2874718"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AutoShape 20"/>
          <p:cNvSpPr/>
          <p:nvPr/>
        </p:nvSpPr>
        <p:spPr>
          <a:xfrm flipH="1" flipV="1">
            <a:off x="16615447" y="7584061"/>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22" name="AutoShape 22"/>
          <p:cNvSpPr/>
          <p:nvPr/>
        </p:nvSpPr>
        <p:spPr>
          <a:xfrm>
            <a:off x="16617622" y="3977149"/>
            <a:ext cx="1289378" cy="0"/>
          </a:xfrm>
          <a:prstGeom prst="line">
            <a:avLst/>
          </a:prstGeom>
          <a:ln w="152400" cap="flat">
            <a:solidFill>
              <a:srgbClr val="000000"/>
            </a:solidFill>
            <a:prstDash val="solid"/>
            <a:headEnd type="none" w="sm" len="sm"/>
            <a:tailEnd type="none" w="sm" len="sm"/>
          </a:ln>
        </p:spPr>
        <p:txBody>
          <a:bodyPr/>
          <a:lstStyle/>
          <a:p>
            <a:endParaRPr lang="en-US"/>
          </a:p>
        </p:txBody>
      </p:sp>
      <p:sp>
        <p:nvSpPr>
          <p:cNvPr id="23" name="AutoShape 23"/>
          <p:cNvSpPr/>
          <p:nvPr/>
        </p:nvSpPr>
        <p:spPr>
          <a:xfrm>
            <a:off x="17830800" y="4053349"/>
            <a:ext cx="0" cy="3606912"/>
          </a:xfrm>
          <a:prstGeom prst="line">
            <a:avLst/>
          </a:prstGeom>
          <a:ln w="152400" cap="flat">
            <a:solidFill>
              <a:srgbClr val="000000"/>
            </a:solidFill>
            <a:prstDash val="solid"/>
            <a:headEnd type="none" w="sm" len="sm"/>
            <a:tailEnd type="none" w="sm" len="sm"/>
          </a:ln>
        </p:spPr>
        <p:txBody>
          <a:bodyPr/>
          <a:lstStyle/>
          <a:p>
            <a:endParaRPr lang="en-US"/>
          </a:p>
        </p:txBody>
      </p:sp>
      <p:sp>
        <p:nvSpPr>
          <p:cNvPr id="24" name="Freeform 24"/>
          <p:cNvSpPr/>
          <p:nvPr/>
        </p:nvSpPr>
        <p:spPr>
          <a:xfrm rot="-10800000">
            <a:off x="13402884" y="7154592"/>
            <a:ext cx="2874717" cy="1437359"/>
          </a:xfrm>
          <a:custGeom>
            <a:avLst/>
            <a:gdLst/>
            <a:ahLst/>
            <a:cxnLst/>
            <a:rect l="l" t="t" r="r" b="b"/>
            <a:pathLst>
              <a:path w="2874717" h="1437359">
                <a:moveTo>
                  <a:pt x="0" y="0"/>
                </a:moveTo>
                <a:lnTo>
                  <a:pt x="2874718" y="0"/>
                </a:lnTo>
                <a:lnTo>
                  <a:pt x="2874718"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6" name="AutoShape 26"/>
          <p:cNvSpPr/>
          <p:nvPr/>
        </p:nvSpPr>
        <p:spPr>
          <a:xfrm flipH="1" flipV="1">
            <a:off x="12242567" y="790017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27" name="Freeform 27"/>
          <p:cNvSpPr/>
          <p:nvPr/>
        </p:nvSpPr>
        <p:spPr>
          <a:xfrm rot="-10800000">
            <a:off x="9367850" y="7257696"/>
            <a:ext cx="2874717" cy="1437359"/>
          </a:xfrm>
          <a:custGeom>
            <a:avLst/>
            <a:gdLst/>
            <a:ahLst/>
            <a:cxnLst/>
            <a:rect l="l" t="t" r="r" b="b"/>
            <a:pathLst>
              <a:path w="2874717" h="1437359">
                <a:moveTo>
                  <a:pt x="0" y="0"/>
                </a:moveTo>
                <a:lnTo>
                  <a:pt x="2874717" y="0"/>
                </a:lnTo>
                <a:lnTo>
                  <a:pt x="2874717"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9" name="AutoShape 29"/>
          <p:cNvSpPr/>
          <p:nvPr/>
        </p:nvSpPr>
        <p:spPr>
          <a:xfrm flipH="1" flipV="1">
            <a:off x="8152497" y="790017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30" name="Freeform 30"/>
          <p:cNvSpPr/>
          <p:nvPr/>
        </p:nvSpPr>
        <p:spPr>
          <a:xfrm rot="-10800000">
            <a:off x="5277779" y="7257696"/>
            <a:ext cx="2874717" cy="1437359"/>
          </a:xfrm>
          <a:custGeom>
            <a:avLst/>
            <a:gdLst/>
            <a:ahLst/>
            <a:cxnLst/>
            <a:rect l="l" t="t" r="r" b="b"/>
            <a:pathLst>
              <a:path w="2874717" h="1437359">
                <a:moveTo>
                  <a:pt x="0" y="0"/>
                </a:moveTo>
                <a:lnTo>
                  <a:pt x="2874718" y="0"/>
                </a:lnTo>
                <a:lnTo>
                  <a:pt x="2874718"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2" name="AutoShape 32"/>
          <p:cNvSpPr/>
          <p:nvPr/>
        </p:nvSpPr>
        <p:spPr>
          <a:xfrm flipH="1" flipV="1">
            <a:off x="4064278" y="7900176"/>
            <a:ext cx="1215353" cy="0"/>
          </a:xfrm>
          <a:prstGeom prst="line">
            <a:avLst/>
          </a:prstGeom>
          <a:ln w="152400" cap="flat">
            <a:solidFill>
              <a:srgbClr val="000000"/>
            </a:solidFill>
            <a:prstDash val="solid"/>
            <a:headEnd type="none" w="sm" len="sm"/>
            <a:tailEnd type="arrow" w="med" len="sm"/>
          </a:ln>
        </p:spPr>
        <p:txBody>
          <a:bodyPr/>
          <a:lstStyle/>
          <a:p>
            <a:endParaRPr lang="en-US"/>
          </a:p>
        </p:txBody>
      </p:sp>
      <p:sp>
        <p:nvSpPr>
          <p:cNvPr id="33" name="Freeform 33"/>
          <p:cNvSpPr/>
          <p:nvPr/>
        </p:nvSpPr>
        <p:spPr>
          <a:xfrm rot="-10800000">
            <a:off x="1189561" y="7257696"/>
            <a:ext cx="2874717" cy="1437359"/>
          </a:xfrm>
          <a:custGeom>
            <a:avLst/>
            <a:gdLst/>
            <a:ahLst/>
            <a:cxnLst/>
            <a:rect l="l" t="t" r="r" b="b"/>
            <a:pathLst>
              <a:path w="2874717" h="1437359">
                <a:moveTo>
                  <a:pt x="0" y="0"/>
                </a:moveTo>
                <a:lnTo>
                  <a:pt x="2874717" y="0"/>
                </a:lnTo>
                <a:lnTo>
                  <a:pt x="2874717" y="1437359"/>
                </a:lnTo>
                <a:lnTo>
                  <a:pt x="0" y="14373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5" name="TextBox 35"/>
          <p:cNvSpPr txBox="1"/>
          <p:nvPr/>
        </p:nvSpPr>
        <p:spPr>
          <a:xfrm>
            <a:off x="3392881" y="178402"/>
            <a:ext cx="11502239" cy="1176946"/>
          </a:xfrm>
          <a:prstGeom prst="rect">
            <a:avLst/>
          </a:prstGeom>
        </p:spPr>
        <p:txBody>
          <a:bodyPr lIns="0" tIns="0" rIns="0" bIns="0" rtlCol="0" anchor="t">
            <a:spAutoFit/>
          </a:bodyPr>
          <a:lstStyle/>
          <a:p>
            <a:pPr algn="ctr">
              <a:lnSpc>
                <a:spcPts val="8638"/>
              </a:lnSpc>
            </a:pPr>
            <a:r>
              <a:rPr lang="en-US" sz="7511" b="1" dirty="0">
                <a:solidFill>
                  <a:srgbClr val="000000"/>
                </a:solidFill>
                <a:latin typeface="Poppins Bold"/>
                <a:ea typeface="Poppins Bold"/>
                <a:cs typeface="Poppins Bold"/>
                <a:sym typeface="Poppins Bold"/>
              </a:rPr>
              <a:t>Data Pipeline</a:t>
            </a:r>
          </a:p>
        </p:txBody>
      </p:sp>
      <p:sp>
        <p:nvSpPr>
          <p:cNvPr id="36" name="TextBox 36"/>
          <p:cNvSpPr txBox="1"/>
          <p:nvPr/>
        </p:nvSpPr>
        <p:spPr>
          <a:xfrm>
            <a:off x="-3581400" y="4746949"/>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Data Collection</a:t>
            </a:r>
          </a:p>
        </p:txBody>
      </p:sp>
      <p:sp>
        <p:nvSpPr>
          <p:cNvPr id="37" name="TextBox 37"/>
          <p:cNvSpPr txBox="1"/>
          <p:nvPr/>
        </p:nvSpPr>
        <p:spPr>
          <a:xfrm>
            <a:off x="533400" y="4746949"/>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Data</a:t>
            </a:r>
            <a:r>
              <a:rPr lang="ar-EG" sz="3200" dirty="0">
                <a:solidFill>
                  <a:srgbClr val="000000"/>
                </a:solidFill>
                <a:latin typeface="Poppins"/>
                <a:ea typeface="Poppins"/>
                <a:cs typeface="Poppins"/>
                <a:sym typeface="Poppins"/>
              </a:rPr>
              <a:t> </a:t>
            </a:r>
            <a:r>
              <a:rPr lang="en-US" sz="3200" dirty="0">
                <a:solidFill>
                  <a:srgbClr val="000000"/>
                </a:solidFill>
                <a:latin typeface="Poppins"/>
                <a:ea typeface="Poppins"/>
                <a:cs typeface="Poppins"/>
                <a:sym typeface="Poppins"/>
              </a:rPr>
              <a:t>Cleaning</a:t>
            </a:r>
          </a:p>
        </p:txBody>
      </p:sp>
      <p:sp>
        <p:nvSpPr>
          <p:cNvPr id="38" name="TextBox 38"/>
          <p:cNvSpPr txBox="1"/>
          <p:nvPr/>
        </p:nvSpPr>
        <p:spPr>
          <a:xfrm>
            <a:off x="4724400" y="4746949"/>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Data Validation</a:t>
            </a:r>
          </a:p>
        </p:txBody>
      </p:sp>
      <p:sp>
        <p:nvSpPr>
          <p:cNvPr id="39" name="TextBox 39"/>
          <p:cNvSpPr txBox="1"/>
          <p:nvPr/>
        </p:nvSpPr>
        <p:spPr>
          <a:xfrm>
            <a:off x="9300361" y="4746949"/>
            <a:ext cx="11502239" cy="948978"/>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Exploratory Data Analysis</a:t>
            </a:r>
          </a:p>
          <a:p>
            <a:pPr algn="ctr">
              <a:lnSpc>
                <a:spcPts val="3680"/>
              </a:lnSpc>
            </a:pPr>
            <a:r>
              <a:rPr lang="en-US" sz="3200" dirty="0">
                <a:solidFill>
                  <a:srgbClr val="000000"/>
                </a:solidFill>
                <a:latin typeface="Poppins"/>
                <a:ea typeface="Poppins"/>
                <a:cs typeface="Poppins"/>
                <a:sym typeface="Poppins"/>
              </a:rPr>
              <a:t> (EDA)</a:t>
            </a:r>
          </a:p>
        </p:txBody>
      </p:sp>
      <p:sp>
        <p:nvSpPr>
          <p:cNvPr id="40" name="TextBox 40"/>
          <p:cNvSpPr txBox="1"/>
          <p:nvPr/>
        </p:nvSpPr>
        <p:spPr>
          <a:xfrm>
            <a:off x="9275750" y="8837930"/>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Data Analysis</a:t>
            </a:r>
          </a:p>
        </p:txBody>
      </p:sp>
      <p:sp>
        <p:nvSpPr>
          <p:cNvPr id="41" name="TextBox 41"/>
          <p:cNvSpPr txBox="1"/>
          <p:nvPr/>
        </p:nvSpPr>
        <p:spPr>
          <a:xfrm>
            <a:off x="5201579" y="8837930"/>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Forecasting model</a:t>
            </a:r>
          </a:p>
        </p:txBody>
      </p:sp>
      <p:sp>
        <p:nvSpPr>
          <p:cNvPr id="42" name="TextBox 42"/>
          <p:cNvSpPr txBox="1"/>
          <p:nvPr/>
        </p:nvSpPr>
        <p:spPr>
          <a:xfrm>
            <a:off x="990600" y="8837930"/>
            <a:ext cx="11502239" cy="474489"/>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Data visualization</a:t>
            </a:r>
          </a:p>
        </p:txBody>
      </p:sp>
      <p:sp>
        <p:nvSpPr>
          <p:cNvPr id="43" name="TextBox 43"/>
          <p:cNvSpPr txBox="1"/>
          <p:nvPr/>
        </p:nvSpPr>
        <p:spPr>
          <a:xfrm>
            <a:off x="-3200400" y="8837930"/>
            <a:ext cx="11502239" cy="496570"/>
          </a:xfrm>
          <a:prstGeom prst="rect">
            <a:avLst/>
          </a:prstGeom>
        </p:spPr>
        <p:txBody>
          <a:bodyPr lIns="0" tIns="0" rIns="0" bIns="0" rtlCol="0" anchor="t">
            <a:spAutoFit/>
          </a:bodyPr>
          <a:lstStyle/>
          <a:p>
            <a:pPr algn="ctr">
              <a:lnSpc>
                <a:spcPts val="3680"/>
              </a:lnSpc>
            </a:pPr>
            <a:r>
              <a:rPr lang="en-US" sz="3200" dirty="0">
                <a:solidFill>
                  <a:srgbClr val="000000"/>
                </a:solidFill>
                <a:latin typeface="Poppins"/>
                <a:ea typeface="Poppins"/>
                <a:cs typeface="Poppins"/>
                <a:sym typeface="Poppins"/>
              </a:rPr>
              <a:t>Monitoring</a:t>
            </a:r>
          </a:p>
        </p:txBody>
      </p:sp>
      <p:pic>
        <p:nvPicPr>
          <p:cNvPr id="46" name="Picture 45" descr="A blue icon of a document&#10;&#10;AI-generated content may be incorrect.">
            <a:extLst>
              <a:ext uri="{FF2B5EF4-FFF2-40B4-BE49-F238E27FC236}">
                <a16:creationId xmlns:a16="http://schemas.microsoft.com/office/drawing/2014/main" id="{CD82D2D7-FD02-DD9A-63D1-CFF96DFE16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01314" y="1790700"/>
            <a:ext cx="1839339" cy="226459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48" name="Picture 47" descr="A blue circular object with stars and a broom&#10;&#10;AI-generated content may be incorrect.">
            <a:extLst>
              <a:ext uri="{FF2B5EF4-FFF2-40B4-BE49-F238E27FC236}">
                <a16:creationId xmlns:a16="http://schemas.microsoft.com/office/drawing/2014/main" id="{634BE027-7C5D-9256-4F76-32B3E02CA4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257800" y="1920999"/>
            <a:ext cx="2143125" cy="20978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0" name="Picture 49" descr="A computer file folder with several files&#10;&#10;AI-generated content may be incorrect.">
            <a:extLst>
              <a:ext uri="{FF2B5EF4-FFF2-40B4-BE49-F238E27FC236}">
                <a16:creationId xmlns:a16="http://schemas.microsoft.com/office/drawing/2014/main" id="{97ECF614-435E-6909-2028-313740FCC79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19200" y="2113383"/>
            <a:ext cx="2143125" cy="195737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2" name="Picture 51" descr="A computer with a magnifying glass&#10;&#10;AI-generated content may be incorrect.">
            <a:extLst>
              <a:ext uri="{FF2B5EF4-FFF2-40B4-BE49-F238E27FC236}">
                <a16:creationId xmlns:a16="http://schemas.microsoft.com/office/drawing/2014/main" id="{721E27D0-6606-5EF8-2E95-A0A55C64BDB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856382" y="1883609"/>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4" name="Picture 53" descr="A computer with a graph and gear&#10;&#10;AI-generated content may be incorrect.">
            <a:extLst>
              <a:ext uri="{FF2B5EF4-FFF2-40B4-BE49-F238E27FC236}">
                <a16:creationId xmlns:a16="http://schemas.microsoft.com/office/drawing/2014/main" id="{BD6D03FF-B3CA-54F6-EB0F-DD664FBBF30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774156" y="5833250"/>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6" name="Picture 55" descr="A colorful graph with a magnifying glass and a question mark&#10;&#10;AI-generated content may be incorrect.">
            <a:extLst>
              <a:ext uri="{FF2B5EF4-FFF2-40B4-BE49-F238E27FC236}">
                <a16:creationId xmlns:a16="http://schemas.microsoft.com/office/drawing/2014/main" id="{FE8E8576-D9A0-9AD3-9332-D06B9446D6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690180" y="5898703"/>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58" name="Picture 57" descr="A computer screen with graphics and graphs&#10;&#10;AI-generated content may be incorrect.">
            <a:extLst>
              <a:ext uri="{FF2B5EF4-FFF2-40B4-BE49-F238E27FC236}">
                <a16:creationId xmlns:a16="http://schemas.microsoft.com/office/drawing/2014/main" id="{8D3887CA-E21C-FA9B-20BD-74C103FB767D}"/>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464211" y="5865141"/>
            <a:ext cx="2456628" cy="2437002"/>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60" name="Picture 59" descr="A person in a red hat and yellow shirt&#10;&#10;AI-generated content may be incorrect.">
            <a:extLst>
              <a:ext uri="{FF2B5EF4-FFF2-40B4-BE49-F238E27FC236}">
                <a16:creationId xmlns:a16="http://schemas.microsoft.com/office/drawing/2014/main" id="{0D8D3101-B960-BC9D-382F-8D0FF84BECF4}"/>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562807" y="5855915"/>
            <a:ext cx="2143125" cy="21431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749737" flipH="1" flipV="1">
            <a:off x="3541329" y="8060502"/>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974718" y="1678149"/>
            <a:ext cx="21307910" cy="6930702"/>
            <a:chOff x="0" y="0"/>
            <a:chExt cx="5611960" cy="1825370"/>
          </a:xfrm>
        </p:grpSpPr>
        <p:sp>
          <p:nvSpPr>
            <p:cNvPr id="4" name="Freeform 4"/>
            <p:cNvSpPr/>
            <p:nvPr/>
          </p:nvSpPr>
          <p:spPr>
            <a:xfrm>
              <a:off x="0" y="0"/>
              <a:ext cx="5611960" cy="1825370"/>
            </a:xfrm>
            <a:custGeom>
              <a:avLst/>
              <a:gdLst/>
              <a:ahLst/>
              <a:cxnLst/>
              <a:rect l="l" t="t" r="r" b="b"/>
              <a:pathLst>
                <a:path w="5611960" h="1825370">
                  <a:moveTo>
                    <a:pt x="0" y="0"/>
                  </a:moveTo>
                  <a:lnTo>
                    <a:pt x="5611960" y="0"/>
                  </a:lnTo>
                  <a:lnTo>
                    <a:pt x="5611960" y="1825370"/>
                  </a:lnTo>
                  <a:lnTo>
                    <a:pt x="0" y="1825370"/>
                  </a:lnTo>
                  <a:close/>
                </a:path>
              </a:pathLst>
            </a:custGeom>
            <a:solidFill>
              <a:srgbClr val="0E6B84"/>
            </a:solidFill>
          </p:spPr>
          <p:txBody>
            <a:bodyPr/>
            <a:lstStyle/>
            <a:p>
              <a:endParaRPr lang="en-US"/>
            </a:p>
          </p:txBody>
        </p:sp>
        <p:sp>
          <p:nvSpPr>
            <p:cNvPr id="5" name="TextBox 5"/>
            <p:cNvSpPr txBox="1"/>
            <p:nvPr/>
          </p:nvSpPr>
          <p:spPr>
            <a:xfrm>
              <a:off x="0" y="-57150"/>
              <a:ext cx="5611960" cy="188252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2192000" y="3555434"/>
            <a:ext cx="24201078" cy="2324100"/>
          </a:xfrm>
          <a:prstGeom prst="rect">
            <a:avLst/>
          </a:prstGeom>
        </p:spPr>
        <p:txBody>
          <a:bodyPr lIns="0" tIns="0" rIns="0" bIns="0" rtlCol="0" anchor="t">
            <a:spAutoFit/>
          </a:bodyPr>
          <a:lstStyle/>
          <a:p>
            <a:pPr algn="r">
              <a:lnSpc>
                <a:spcPts val="17280"/>
              </a:lnSpc>
            </a:pPr>
            <a:r>
              <a:rPr lang="en-US" sz="14400" b="1" dirty="0">
                <a:solidFill>
                  <a:srgbClr val="FFFFFF"/>
                </a:solidFill>
                <a:latin typeface="Poppins Bold"/>
                <a:ea typeface="Poppins Bold"/>
                <a:cs typeface="Poppins Bold"/>
                <a:sym typeface="Poppins Bold"/>
              </a:rPr>
              <a:t>Week 3</a:t>
            </a:r>
          </a:p>
        </p:txBody>
      </p:sp>
      <p:sp>
        <p:nvSpPr>
          <p:cNvPr id="9" name="Freeform 9"/>
          <p:cNvSpPr/>
          <p:nvPr/>
        </p:nvSpPr>
        <p:spPr>
          <a:xfrm rot="-9002839">
            <a:off x="12735395" y="-2907320"/>
            <a:ext cx="8454389" cy="5093770"/>
          </a:xfrm>
          <a:custGeom>
            <a:avLst/>
            <a:gdLst/>
            <a:ahLst/>
            <a:cxnLst/>
            <a:rect l="l" t="t" r="r" b="b"/>
            <a:pathLst>
              <a:path w="8454389" h="5093770">
                <a:moveTo>
                  <a:pt x="0" y="0"/>
                </a:moveTo>
                <a:lnTo>
                  <a:pt x="8454390" y="0"/>
                </a:lnTo>
                <a:lnTo>
                  <a:pt x="8454390" y="5093770"/>
                </a:lnTo>
                <a:lnTo>
                  <a:pt x="0" y="5093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A black and white circle with a graph and arrow&#10;&#10;AI-generated content may be incorrect.">
            <a:extLst>
              <a:ext uri="{FF2B5EF4-FFF2-40B4-BE49-F238E27FC236}">
                <a16:creationId xmlns:a16="http://schemas.microsoft.com/office/drawing/2014/main" id="{9573A536-9C5D-AA3F-ACB5-2CC9ABB8A2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990600"/>
            <a:ext cx="6400800" cy="86019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4" name="Freeform 4"/>
          <p:cNvSpPr/>
          <p:nvPr/>
        </p:nvSpPr>
        <p:spPr>
          <a:xfrm rot="-2018356" flipV="1">
            <a:off x="-2609719" y="-2771313"/>
            <a:ext cx="8454389" cy="5093770"/>
          </a:xfrm>
          <a:custGeom>
            <a:avLst/>
            <a:gdLst/>
            <a:ahLst/>
            <a:cxnLst/>
            <a:rect l="l" t="t" r="r" b="b"/>
            <a:pathLst>
              <a:path w="8454389" h="5093770">
                <a:moveTo>
                  <a:pt x="0" y="5093770"/>
                </a:moveTo>
                <a:lnTo>
                  <a:pt x="8454389" y="5093770"/>
                </a:lnTo>
                <a:lnTo>
                  <a:pt x="8454389" y="0"/>
                </a:lnTo>
                <a:lnTo>
                  <a:pt x="0" y="0"/>
                </a:lnTo>
                <a:lnTo>
                  <a:pt x="0" y="509377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Freeform 5"/>
          <p:cNvSpPr/>
          <p:nvPr/>
        </p:nvSpPr>
        <p:spPr>
          <a:xfrm rot="-4638223" flipV="1">
            <a:off x="10082799" y="5213452"/>
            <a:ext cx="12862869" cy="7749879"/>
          </a:xfrm>
          <a:custGeom>
            <a:avLst/>
            <a:gdLst/>
            <a:ahLst/>
            <a:cxnLst/>
            <a:rect l="l" t="t" r="r" b="b"/>
            <a:pathLst>
              <a:path w="12862869" h="7749879">
                <a:moveTo>
                  <a:pt x="0" y="7749879"/>
                </a:moveTo>
                <a:lnTo>
                  <a:pt x="12862869" y="7749879"/>
                </a:lnTo>
                <a:lnTo>
                  <a:pt x="12862869" y="0"/>
                </a:lnTo>
                <a:lnTo>
                  <a:pt x="0" y="0"/>
                </a:lnTo>
                <a:lnTo>
                  <a:pt x="0" y="7749879"/>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6" name="TextBox 6"/>
          <p:cNvSpPr txBox="1"/>
          <p:nvPr/>
        </p:nvSpPr>
        <p:spPr>
          <a:xfrm>
            <a:off x="7292736" y="3008941"/>
            <a:ext cx="9966564" cy="1939762"/>
          </a:xfrm>
          <a:prstGeom prst="rect">
            <a:avLst/>
          </a:prstGeom>
        </p:spPr>
        <p:txBody>
          <a:bodyPr lIns="0" tIns="0" rIns="0" bIns="0" rtlCol="0" anchor="t">
            <a:spAutoFit/>
          </a:bodyPr>
          <a:lstStyle/>
          <a:p>
            <a:pPr marL="675451" lvl="1" indent="-337725" algn="l">
              <a:lnSpc>
                <a:spcPts val="3754"/>
              </a:lnSpc>
              <a:buFont typeface="Arial"/>
              <a:buChar char="•"/>
            </a:pPr>
            <a:r>
              <a:rPr lang="en-US" sz="3128" b="1" dirty="0">
                <a:solidFill>
                  <a:srgbClr val="000000"/>
                </a:solidFill>
                <a:latin typeface="Poppins"/>
                <a:ea typeface="Poppins"/>
                <a:cs typeface="Poppins"/>
                <a:sym typeface="Poppins"/>
              </a:rPr>
              <a:t>Objective</a:t>
            </a:r>
            <a:r>
              <a:rPr lang="en-US" sz="3128" dirty="0">
                <a:solidFill>
                  <a:srgbClr val="000000"/>
                </a:solidFill>
                <a:latin typeface="Poppins"/>
                <a:ea typeface="Poppins"/>
                <a:cs typeface="Poppins"/>
                <a:sym typeface="Poppins"/>
              </a:rPr>
              <a:t>: To forecast total sales using historical data, performing data ingestion from SQL Server, exploratory data analysis, ARIMA modeling.</a:t>
            </a:r>
          </a:p>
        </p:txBody>
      </p:sp>
      <p:sp>
        <p:nvSpPr>
          <p:cNvPr id="7" name="TextBox 7"/>
          <p:cNvSpPr txBox="1"/>
          <p:nvPr/>
        </p:nvSpPr>
        <p:spPr>
          <a:xfrm>
            <a:off x="7683064" y="990600"/>
            <a:ext cx="10604936" cy="641971"/>
          </a:xfrm>
          <a:prstGeom prst="rect">
            <a:avLst/>
          </a:prstGeom>
        </p:spPr>
        <p:txBody>
          <a:bodyPr lIns="0" tIns="0" rIns="0" bIns="0" rtlCol="0" anchor="t">
            <a:spAutoFit/>
          </a:bodyPr>
          <a:lstStyle/>
          <a:p>
            <a:pPr algn="l">
              <a:lnSpc>
                <a:spcPts val="5061"/>
              </a:lnSpc>
            </a:pPr>
            <a:r>
              <a:rPr lang="en-US" sz="4218" b="1" dirty="0">
                <a:solidFill>
                  <a:srgbClr val="000000"/>
                </a:solidFill>
                <a:latin typeface="Poppins Bold"/>
                <a:ea typeface="Poppins Bold"/>
                <a:cs typeface="Poppins Bold"/>
                <a:sym typeface="Poppins Bold"/>
              </a:rPr>
              <a:t>1. Sales Forecasting with ARIMA Model </a:t>
            </a:r>
          </a:p>
        </p:txBody>
      </p:sp>
      <p:sp>
        <p:nvSpPr>
          <p:cNvPr id="14" name="TextBox 14"/>
          <p:cNvSpPr txBox="1"/>
          <p:nvPr/>
        </p:nvSpPr>
        <p:spPr>
          <a:xfrm>
            <a:off x="7292736" y="6325073"/>
            <a:ext cx="9966564" cy="990600"/>
          </a:xfrm>
          <a:prstGeom prst="rect">
            <a:avLst/>
          </a:prstGeom>
        </p:spPr>
        <p:txBody>
          <a:bodyPr lIns="0" tIns="0" rIns="0" bIns="0" rtlCol="0" anchor="t">
            <a:spAutoFit/>
          </a:bodyPr>
          <a:lstStyle/>
          <a:p>
            <a:pPr marL="675451" lvl="1" indent="-337725" algn="l">
              <a:lnSpc>
                <a:spcPts val="3754"/>
              </a:lnSpc>
              <a:buFont typeface="Arial"/>
              <a:buChar char="•"/>
            </a:pPr>
            <a:r>
              <a:rPr lang="en-US" sz="3128" b="1" dirty="0">
                <a:solidFill>
                  <a:srgbClr val="000000"/>
                </a:solidFill>
                <a:latin typeface="Poppins"/>
                <a:ea typeface="Poppins"/>
                <a:cs typeface="Poppins"/>
                <a:sym typeface="Poppins"/>
              </a:rPr>
              <a:t>Technologies Used</a:t>
            </a:r>
            <a:r>
              <a:rPr lang="en-US" sz="3128" dirty="0">
                <a:solidFill>
                  <a:srgbClr val="000000"/>
                </a:solidFill>
                <a:latin typeface="Poppins"/>
                <a:ea typeface="Poppins"/>
                <a:cs typeface="Poppins"/>
                <a:sym typeface="Poppins"/>
              </a:rPr>
              <a:t>: Python, Pandas, Matplotlib, ARIMA (from </a:t>
            </a:r>
            <a:r>
              <a:rPr lang="en-US" sz="3128" dirty="0" err="1">
                <a:solidFill>
                  <a:srgbClr val="000000"/>
                </a:solidFill>
                <a:latin typeface="Poppins"/>
                <a:ea typeface="Poppins"/>
                <a:cs typeface="Poppins"/>
                <a:sym typeface="Poppins"/>
              </a:rPr>
              <a:t>statsmodels</a:t>
            </a:r>
            <a:r>
              <a:rPr lang="en-US" sz="3128" dirty="0">
                <a:solidFill>
                  <a:srgbClr val="000000"/>
                </a:solidFill>
                <a:latin typeface="Poppins"/>
                <a:ea typeface="Poppins"/>
                <a:cs typeface="Poppins"/>
                <a:sym typeface="Poppins"/>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67A66-BB30-5F5C-4CEA-1FF708C773B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B3A52E4-277C-DE5E-074D-4A93FE4F773D}"/>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484475BF-CE38-0E3D-1620-D80D214258E2}"/>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F1C2D6C8-A33D-DDFB-6473-B04A1546D2D9}"/>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947BA874-96D9-D1F0-4D73-9FD8539A6F41}"/>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E2DA6665-B701-E534-CB36-180541C8070A}"/>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FE698FF4-02FB-D953-5815-E703EB0C3989}"/>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9681E074-5852-F1C9-DC4E-7B9DA9EC76AB}"/>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F5E7D103-3F4C-7CCC-E28A-1043801E6A5F}"/>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33957513-9BD5-9D4A-FD50-B8EE18BD9A99}"/>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10BBA363-141B-B897-80D5-B43FB725FBA3}"/>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E5375B1C-DF06-4F91-BA11-01CA4D2D71B1}"/>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E7E70771-BD14-54AA-A66C-BF3A4ACAA496}"/>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3809591A-6AD6-9933-5961-43B7DAD070C7}"/>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Freeform 17">
            <a:extLst>
              <a:ext uri="{FF2B5EF4-FFF2-40B4-BE49-F238E27FC236}">
                <a16:creationId xmlns:a16="http://schemas.microsoft.com/office/drawing/2014/main" id="{DE3FB4D2-7F1A-047C-3312-620EA5B5FB4B}"/>
              </a:ext>
            </a:extLst>
          </p:cNvPr>
          <p:cNvSpPr/>
          <p:nvPr/>
        </p:nvSpPr>
        <p:spPr>
          <a:xfrm>
            <a:off x="76200" y="1866901"/>
            <a:ext cx="8929259" cy="6040692"/>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E2D57E75-6C3B-41D7-3616-BA7FD176E6C5}"/>
              </a:ext>
            </a:extLst>
          </p:cNvPr>
          <p:cNvSpPr/>
          <p:nvPr/>
        </p:nvSpPr>
        <p:spPr>
          <a:xfrm>
            <a:off x="9133699" y="1866901"/>
            <a:ext cx="8448245" cy="6040692"/>
          </a:xfrm>
          <a:custGeom>
            <a:avLst/>
            <a:gdLst/>
            <a:ahLst/>
            <a:cxnLst/>
            <a:rect l="l" t="t" r="r" b="b"/>
            <a:pathLst>
              <a:path w="8448245" h="4224122">
                <a:moveTo>
                  <a:pt x="0" y="0"/>
                </a:moveTo>
                <a:lnTo>
                  <a:pt x="8448245" y="0"/>
                </a:lnTo>
                <a:lnTo>
                  <a:pt x="8448245" y="4224122"/>
                </a:lnTo>
                <a:lnTo>
                  <a:pt x="0" y="4224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a:extLst>
              <a:ext uri="{FF2B5EF4-FFF2-40B4-BE49-F238E27FC236}">
                <a16:creationId xmlns:a16="http://schemas.microsoft.com/office/drawing/2014/main" id="{B4FDC77F-42C4-9A0A-DE8E-5171E4422C07}"/>
              </a:ext>
            </a:extLst>
          </p:cNvPr>
          <p:cNvSpPr/>
          <p:nvPr/>
        </p:nvSpPr>
        <p:spPr>
          <a:xfrm>
            <a:off x="457200" y="8332693"/>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a:extLst>
              <a:ext uri="{FF2B5EF4-FFF2-40B4-BE49-F238E27FC236}">
                <a16:creationId xmlns:a16="http://schemas.microsoft.com/office/drawing/2014/main" id="{9B2B0DEC-17AC-05A0-24D3-9643D4E9F14B}"/>
              </a:ext>
            </a:extLst>
          </p:cNvPr>
          <p:cNvSpPr txBox="1"/>
          <p:nvPr/>
        </p:nvSpPr>
        <p:spPr>
          <a:xfrm>
            <a:off x="3281886" y="546649"/>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2. Sample of code</a:t>
            </a:r>
          </a:p>
        </p:txBody>
      </p:sp>
      <p:sp>
        <p:nvSpPr>
          <p:cNvPr id="29" name="TextBox 28">
            <a:extLst>
              <a:ext uri="{FF2B5EF4-FFF2-40B4-BE49-F238E27FC236}">
                <a16:creationId xmlns:a16="http://schemas.microsoft.com/office/drawing/2014/main" id="{FDE359AD-570B-9697-D4BC-1EB2A7BFFFED}"/>
              </a:ext>
            </a:extLst>
          </p:cNvPr>
          <p:cNvSpPr txBox="1"/>
          <p:nvPr/>
        </p:nvSpPr>
        <p:spPr>
          <a:xfrm>
            <a:off x="1905000" y="8582680"/>
            <a:ext cx="15925800" cy="523220"/>
          </a:xfrm>
          <a:prstGeom prst="rect">
            <a:avLst/>
          </a:prstGeom>
          <a:noFill/>
        </p:spPr>
        <p:txBody>
          <a:bodyPr wrap="square" rtlCol="0">
            <a:spAutoFit/>
          </a:bodyPr>
          <a:lstStyle/>
          <a:p>
            <a:r>
              <a:rPr lang="en-US" sz="2800" dirty="0">
                <a:hlinkClick r:id="rId8"/>
              </a:rPr>
              <a:t>https://github.com/Tarek2882004/DEPI_project/tree/main/Week3/set%20of%20forecasting%20questions</a:t>
            </a:r>
            <a:endParaRPr lang="en-US" sz="2800" dirty="0"/>
          </a:p>
        </p:txBody>
      </p:sp>
      <p:pic>
        <p:nvPicPr>
          <p:cNvPr id="16" name="Picture 15">
            <a:extLst>
              <a:ext uri="{FF2B5EF4-FFF2-40B4-BE49-F238E27FC236}">
                <a16:creationId xmlns:a16="http://schemas.microsoft.com/office/drawing/2014/main" id="{4DD39A17-2466-3D85-42D7-1B207FADF256}"/>
              </a:ext>
            </a:extLst>
          </p:cNvPr>
          <p:cNvPicPr>
            <a:picLocks noChangeAspect="1"/>
          </p:cNvPicPr>
          <p:nvPr/>
        </p:nvPicPr>
        <p:blipFill>
          <a:blip r:embed="rId9"/>
          <a:stretch>
            <a:fillRect/>
          </a:stretch>
        </p:blipFill>
        <p:spPr>
          <a:xfrm>
            <a:off x="228600" y="2019301"/>
            <a:ext cx="8610599" cy="5735194"/>
          </a:xfrm>
          <a:prstGeom prst="rect">
            <a:avLst/>
          </a:prstGeom>
        </p:spPr>
      </p:pic>
      <p:pic>
        <p:nvPicPr>
          <p:cNvPr id="22" name="Picture 21">
            <a:extLst>
              <a:ext uri="{FF2B5EF4-FFF2-40B4-BE49-F238E27FC236}">
                <a16:creationId xmlns:a16="http://schemas.microsoft.com/office/drawing/2014/main" id="{48E27B4B-0B64-8209-5CAC-28F43FE67814}"/>
              </a:ext>
            </a:extLst>
          </p:cNvPr>
          <p:cNvPicPr>
            <a:picLocks noChangeAspect="1"/>
          </p:cNvPicPr>
          <p:nvPr/>
        </p:nvPicPr>
        <p:blipFill>
          <a:blip r:embed="rId10"/>
          <a:stretch>
            <a:fillRect/>
          </a:stretch>
        </p:blipFill>
        <p:spPr>
          <a:xfrm>
            <a:off x="9296400" y="2019301"/>
            <a:ext cx="8153400" cy="5711213"/>
          </a:xfrm>
          <a:prstGeom prst="rect">
            <a:avLst/>
          </a:prstGeom>
        </p:spPr>
      </p:pic>
    </p:spTree>
    <p:extLst>
      <p:ext uri="{BB962C8B-B14F-4D97-AF65-F5344CB8AC3E}">
        <p14:creationId xmlns:p14="http://schemas.microsoft.com/office/powerpoint/2010/main" val="278755962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638223" flipV="1">
            <a:off x="10082799" y="5213452"/>
            <a:ext cx="12862869" cy="7749879"/>
          </a:xfrm>
          <a:custGeom>
            <a:avLst/>
            <a:gdLst/>
            <a:ahLst/>
            <a:cxnLst/>
            <a:rect l="l" t="t" r="r" b="b"/>
            <a:pathLst>
              <a:path w="12862869" h="7749879">
                <a:moveTo>
                  <a:pt x="0" y="7749879"/>
                </a:moveTo>
                <a:lnTo>
                  <a:pt x="12862869" y="7749879"/>
                </a:lnTo>
                <a:lnTo>
                  <a:pt x="12862869" y="0"/>
                </a:lnTo>
                <a:lnTo>
                  <a:pt x="0" y="0"/>
                </a:lnTo>
                <a:lnTo>
                  <a:pt x="0" y="774987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rot="2306386">
            <a:off x="-4957602" y="-5905752"/>
            <a:ext cx="6180658" cy="12487917"/>
            <a:chOff x="0" y="0"/>
            <a:chExt cx="1627828" cy="3288999"/>
          </a:xfrm>
        </p:grpSpPr>
        <p:sp>
          <p:nvSpPr>
            <p:cNvPr id="4" name="Freeform 4"/>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5" name="TextBox 5"/>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rot="2306386">
            <a:off x="-515541" y="-3521706"/>
            <a:ext cx="125097" cy="12487917"/>
            <a:chOff x="0" y="0"/>
            <a:chExt cx="32947" cy="3288999"/>
          </a:xfrm>
        </p:grpSpPr>
        <p:sp>
          <p:nvSpPr>
            <p:cNvPr id="7" name="Freeform 7"/>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8" name="TextBox 8"/>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4220487" y="342900"/>
            <a:ext cx="10959878" cy="605230"/>
          </a:xfrm>
          <a:prstGeom prst="rect">
            <a:avLst/>
          </a:prstGeom>
        </p:spPr>
        <p:txBody>
          <a:bodyPr lIns="0" tIns="0" rIns="0" bIns="0" rtlCol="0" anchor="t">
            <a:spAutoFit/>
          </a:bodyPr>
          <a:lstStyle/>
          <a:p>
            <a:pPr algn="ctr">
              <a:lnSpc>
                <a:spcPts val="4799"/>
              </a:lnSpc>
            </a:pPr>
            <a:r>
              <a:rPr lang="en-US" sz="3999" b="1" dirty="0">
                <a:solidFill>
                  <a:srgbClr val="000000"/>
                </a:solidFill>
                <a:latin typeface="Poppins Bold"/>
                <a:ea typeface="Poppins Bold"/>
                <a:cs typeface="Poppins Bold"/>
                <a:sym typeface="Poppins Bold"/>
              </a:rPr>
              <a:t>3. Forecasting  </a:t>
            </a:r>
          </a:p>
        </p:txBody>
      </p:sp>
      <p:sp>
        <p:nvSpPr>
          <p:cNvPr id="13" name="TextBox 13"/>
          <p:cNvSpPr txBox="1"/>
          <p:nvPr/>
        </p:nvSpPr>
        <p:spPr>
          <a:xfrm>
            <a:off x="2438400" y="1485900"/>
            <a:ext cx="13103116" cy="820738"/>
          </a:xfrm>
          <a:prstGeom prst="rect">
            <a:avLst/>
          </a:prstGeom>
        </p:spPr>
        <p:txBody>
          <a:bodyPr wrap="square" lIns="0" tIns="0" rIns="0" bIns="0" rtlCol="0" anchor="t">
            <a:spAutoFit/>
          </a:bodyPr>
          <a:lstStyle/>
          <a:p>
            <a:pPr marL="748666" lvl="1" indent="-457200" algn="just">
              <a:lnSpc>
                <a:spcPts val="3240"/>
              </a:lnSpc>
              <a:buFont typeface="Arial" panose="020B0604020202020204" pitchFamily="34" charset="0"/>
              <a:buChar char="•"/>
            </a:pPr>
            <a:r>
              <a:rPr lang="en-US" sz="2700" dirty="0">
                <a:solidFill>
                  <a:srgbClr val="000000"/>
                </a:solidFill>
                <a:latin typeface="Poppins"/>
                <a:ea typeface="Poppins"/>
                <a:cs typeface="Poppins"/>
                <a:sym typeface="Poppins"/>
              </a:rPr>
              <a:t> Forecasting: The model was used to forecast sales for the next 6 months, providing a projection of future sales based on historical data.</a:t>
            </a:r>
            <a:r>
              <a:rPr lang="en-US" sz="2700" b="1" dirty="0">
                <a:solidFill>
                  <a:srgbClr val="000000"/>
                </a:solidFill>
                <a:latin typeface="Poppins Bold"/>
                <a:ea typeface="Poppins Bold"/>
                <a:cs typeface="Poppins Bold"/>
                <a:sym typeface="Poppins Bold"/>
              </a:rPr>
              <a:t> </a:t>
            </a:r>
          </a:p>
        </p:txBody>
      </p:sp>
      <p:pic>
        <p:nvPicPr>
          <p:cNvPr id="14" name="Picture 13">
            <a:extLst>
              <a:ext uri="{FF2B5EF4-FFF2-40B4-BE49-F238E27FC236}">
                <a16:creationId xmlns:a16="http://schemas.microsoft.com/office/drawing/2014/main" id="{309424C5-F3AF-DB2F-8437-0A4AB3A0B9EB}"/>
              </a:ext>
            </a:extLst>
          </p:cNvPr>
          <p:cNvPicPr>
            <a:picLocks noChangeAspect="1"/>
          </p:cNvPicPr>
          <p:nvPr/>
        </p:nvPicPr>
        <p:blipFill>
          <a:blip r:embed="rId4"/>
          <a:stretch>
            <a:fillRect/>
          </a:stretch>
        </p:blipFill>
        <p:spPr>
          <a:xfrm>
            <a:off x="266700" y="2724150"/>
            <a:ext cx="17449800" cy="7273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Freeform 17">
            <a:extLst>
              <a:ext uri="{FF2B5EF4-FFF2-40B4-BE49-F238E27FC236}">
                <a16:creationId xmlns:a16="http://schemas.microsoft.com/office/drawing/2014/main" id="{A765D1CE-1D43-2B95-0F2C-96F4262E7275}"/>
              </a:ext>
            </a:extLst>
          </p:cNvPr>
          <p:cNvSpPr/>
          <p:nvPr/>
        </p:nvSpPr>
        <p:spPr>
          <a:xfrm>
            <a:off x="76200" y="2628900"/>
            <a:ext cx="17830800" cy="7566681"/>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5"/>
          <p:cNvSpPr/>
          <p:nvPr/>
        </p:nvSpPr>
        <p:spPr>
          <a:xfrm>
            <a:off x="609600" y="8866093"/>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pic>
        <p:nvPicPr>
          <p:cNvPr id="19" name="Picture 18">
            <a:extLst>
              <a:ext uri="{FF2B5EF4-FFF2-40B4-BE49-F238E27FC236}">
                <a16:creationId xmlns:a16="http://schemas.microsoft.com/office/drawing/2014/main" id="{9D922B76-009B-87F6-6F67-CBB6E733D8EF}"/>
              </a:ext>
            </a:extLst>
          </p:cNvPr>
          <p:cNvPicPr>
            <a:picLocks noChangeAspect="1"/>
          </p:cNvPicPr>
          <p:nvPr/>
        </p:nvPicPr>
        <p:blipFill>
          <a:blip r:embed="rId6"/>
          <a:stretch>
            <a:fillRect/>
          </a:stretch>
        </p:blipFill>
        <p:spPr>
          <a:xfrm>
            <a:off x="1219200" y="2753286"/>
            <a:ext cx="15316200" cy="5785224"/>
          </a:xfrm>
          <a:prstGeom prst="rect">
            <a:avLst/>
          </a:prstGeom>
        </p:spPr>
      </p:pic>
      <p:sp>
        <p:nvSpPr>
          <p:cNvPr id="20" name="Freeform 17">
            <a:extLst>
              <a:ext uri="{FF2B5EF4-FFF2-40B4-BE49-F238E27FC236}">
                <a16:creationId xmlns:a16="http://schemas.microsoft.com/office/drawing/2014/main" id="{4E45264F-749C-76A8-D748-B693DE44B200}"/>
              </a:ext>
            </a:extLst>
          </p:cNvPr>
          <p:cNvSpPr/>
          <p:nvPr/>
        </p:nvSpPr>
        <p:spPr>
          <a:xfrm>
            <a:off x="970442" y="2608008"/>
            <a:ext cx="15717358" cy="6040692"/>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21" name="TextBox 12">
            <a:extLst>
              <a:ext uri="{FF2B5EF4-FFF2-40B4-BE49-F238E27FC236}">
                <a16:creationId xmlns:a16="http://schemas.microsoft.com/office/drawing/2014/main" id="{6BD3AA4C-986F-602C-78FD-A002810096D1}"/>
              </a:ext>
            </a:extLst>
          </p:cNvPr>
          <p:cNvSpPr txBox="1"/>
          <p:nvPr/>
        </p:nvSpPr>
        <p:spPr>
          <a:xfrm>
            <a:off x="779684" y="342900"/>
            <a:ext cx="15316200" cy="2451890"/>
          </a:xfrm>
          <a:prstGeom prst="rect">
            <a:avLst/>
          </a:prstGeom>
        </p:spPr>
        <p:txBody>
          <a:bodyPr wrap="square" lIns="0" tIns="0" rIns="0" bIns="0" rtlCol="0" anchor="t">
            <a:spAutoFit/>
          </a:bodyPr>
          <a:lstStyle/>
          <a:p>
            <a:pPr algn="ctr">
              <a:lnSpc>
                <a:spcPts val="4799"/>
              </a:lnSpc>
            </a:pPr>
            <a:r>
              <a:rPr lang="en-US" sz="3999" b="1" dirty="0">
                <a:solidFill>
                  <a:srgbClr val="000000"/>
                </a:solidFill>
                <a:latin typeface="Poppins Bold"/>
                <a:ea typeface="Poppins Bold"/>
                <a:cs typeface="Poppins Bold"/>
                <a:sym typeface="Poppins Bold"/>
              </a:rPr>
              <a:t>3. Forecasting </a:t>
            </a:r>
          </a:p>
          <a:p>
            <a:r>
              <a:rPr lang="en-US" sz="4000" dirty="0"/>
              <a:t>The model was used to forecast the increase in sales percentage for each region, providing insights into potential growth based on historical data.</a:t>
            </a:r>
          </a:p>
          <a:p>
            <a:pPr>
              <a:lnSpc>
                <a:spcPts val="4799"/>
              </a:lnSpc>
            </a:pPr>
            <a:r>
              <a:rPr lang="en-US" sz="3999" b="1" dirty="0">
                <a:solidFill>
                  <a:srgbClr val="000000"/>
                </a:solidFill>
                <a:latin typeface="Poppins Bold"/>
                <a:ea typeface="Poppins Bold"/>
                <a:cs typeface="Poppins Bold"/>
                <a:sym typeface="Poppins Bold"/>
              </a:rPr>
              <a:t> </a:t>
            </a:r>
          </a:p>
        </p:txBody>
      </p:sp>
      <p:sp>
        <p:nvSpPr>
          <p:cNvPr id="23" name="TextBox 22">
            <a:extLst>
              <a:ext uri="{FF2B5EF4-FFF2-40B4-BE49-F238E27FC236}">
                <a16:creationId xmlns:a16="http://schemas.microsoft.com/office/drawing/2014/main" id="{04758AA1-607B-1381-A1F0-EC0C4AE850EE}"/>
              </a:ext>
            </a:extLst>
          </p:cNvPr>
          <p:cNvSpPr txBox="1"/>
          <p:nvPr/>
        </p:nvSpPr>
        <p:spPr>
          <a:xfrm>
            <a:off x="1740988" y="9029700"/>
            <a:ext cx="15576570" cy="523220"/>
          </a:xfrm>
          <a:prstGeom prst="rect">
            <a:avLst/>
          </a:prstGeom>
          <a:noFill/>
        </p:spPr>
        <p:txBody>
          <a:bodyPr wrap="square" rtlCol="0">
            <a:spAutoFit/>
          </a:bodyPr>
          <a:lstStyle/>
          <a:p>
            <a:r>
              <a:rPr lang="en-US" sz="2800" dirty="0">
                <a:hlinkClick r:id="rId9"/>
              </a:rPr>
              <a:t>https://github.com/Tarek2882004/DEPI_project/tree/main/Week3/set%20of%20forecasting%20questions</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749737" flipH="1" flipV="1">
            <a:off x="3541329" y="8060502"/>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974718" y="1678149"/>
            <a:ext cx="21307910" cy="6930702"/>
            <a:chOff x="0" y="0"/>
            <a:chExt cx="5611960" cy="1825370"/>
          </a:xfrm>
        </p:grpSpPr>
        <p:sp>
          <p:nvSpPr>
            <p:cNvPr id="4" name="Freeform 4"/>
            <p:cNvSpPr/>
            <p:nvPr/>
          </p:nvSpPr>
          <p:spPr>
            <a:xfrm>
              <a:off x="0" y="0"/>
              <a:ext cx="5611960" cy="1825370"/>
            </a:xfrm>
            <a:custGeom>
              <a:avLst/>
              <a:gdLst/>
              <a:ahLst/>
              <a:cxnLst/>
              <a:rect l="l" t="t" r="r" b="b"/>
              <a:pathLst>
                <a:path w="5611960" h="1825370">
                  <a:moveTo>
                    <a:pt x="0" y="0"/>
                  </a:moveTo>
                  <a:lnTo>
                    <a:pt x="5611960" y="0"/>
                  </a:lnTo>
                  <a:lnTo>
                    <a:pt x="5611960" y="1825370"/>
                  </a:lnTo>
                  <a:lnTo>
                    <a:pt x="0" y="1825370"/>
                  </a:lnTo>
                  <a:close/>
                </a:path>
              </a:pathLst>
            </a:custGeom>
            <a:solidFill>
              <a:srgbClr val="0E6B84"/>
            </a:solidFill>
          </p:spPr>
          <p:txBody>
            <a:bodyPr/>
            <a:lstStyle/>
            <a:p>
              <a:endParaRPr lang="en-US"/>
            </a:p>
          </p:txBody>
        </p:sp>
        <p:sp>
          <p:nvSpPr>
            <p:cNvPr id="5" name="TextBox 5"/>
            <p:cNvSpPr txBox="1"/>
            <p:nvPr/>
          </p:nvSpPr>
          <p:spPr>
            <a:xfrm>
              <a:off x="0" y="-57150"/>
              <a:ext cx="5611960" cy="188252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1582400" y="3555434"/>
            <a:ext cx="24201078" cy="2324100"/>
          </a:xfrm>
          <a:prstGeom prst="rect">
            <a:avLst/>
          </a:prstGeom>
        </p:spPr>
        <p:txBody>
          <a:bodyPr lIns="0" tIns="0" rIns="0" bIns="0" rtlCol="0" anchor="t">
            <a:spAutoFit/>
          </a:bodyPr>
          <a:lstStyle/>
          <a:p>
            <a:pPr algn="r">
              <a:lnSpc>
                <a:spcPts val="17280"/>
              </a:lnSpc>
            </a:pPr>
            <a:r>
              <a:rPr lang="en-US" sz="14400" b="1" dirty="0">
                <a:solidFill>
                  <a:srgbClr val="FFFFFF"/>
                </a:solidFill>
                <a:latin typeface="Poppins Bold"/>
                <a:ea typeface="Poppins Bold"/>
                <a:cs typeface="Poppins Bold"/>
                <a:sym typeface="Poppins Bold"/>
              </a:rPr>
              <a:t>Week 4</a:t>
            </a:r>
          </a:p>
        </p:txBody>
      </p:sp>
      <p:sp>
        <p:nvSpPr>
          <p:cNvPr id="9" name="Freeform 9"/>
          <p:cNvSpPr/>
          <p:nvPr/>
        </p:nvSpPr>
        <p:spPr>
          <a:xfrm rot="-9002839">
            <a:off x="12735395" y="-2907320"/>
            <a:ext cx="8454389" cy="5093770"/>
          </a:xfrm>
          <a:custGeom>
            <a:avLst/>
            <a:gdLst/>
            <a:ahLst/>
            <a:cxnLst/>
            <a:rect l="l" t="t" r="r" b="b"/>
            <a:pathLst>
              <a:path w="8454389" h="5093770">
                <a:moveTo>
                  <a:pt x="0" y="0"/>
                </a:moveTo>
                <a:lnTo>
                  <a:pt x="8454390" y="0"/>
                </a:lnTo>
                <a:lnTo>
                  <a:pt x="8454390" y="5093770"/>
                </a:lnTo>
                <a:lnTo>
                  <a:pt x="0" y="5093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computer with a graph on it">
            <a:extLst>
              <a:ext uri="{FF2B5EF4-FFF2-40B4-BE49-F238E27FC236}">
                <a16:creationId xmlns:a16="http://schemas.microsoft.com/office/drawing/2014/main" id="{76A3894D-AD60-DDA2-84D5-55DA7D811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8307" y="1714500"/>
            <a:ext cx="4664893" cy="729738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577962" y="2539645"/>
            <a:ext cx="11895117" cy="1453539"/>
          </a:xfrm>
          <a:prstGeom prst="rect">
            <a:avLst/>
          </a:prstGeom>
        </p:spPr>
        <p:txBody>
          <a:bodyPr lIns="0" tIns="0" rIns="0" bIns="0" rtlCol="0" anchor="t">
            <a:spAutoFit/>
          </a:bodyPr>
          <a:lstStyle/>
          <a:p>
            <a:pPr marL="681845" lvl="1" indent="-340923" algn="just">
              <a:lnSpc>
                <a:spcPts val="3789"/>
              </a:lnSpc>
              <a:buFont typeface="Arial"/>
              <a:buChar char="•"/>
            </a:pPr>
            <a:r>
              <a:rPr lang="en-US" sz="3158" b="1" dirty="0">
                <a:solidFill>
                  <a:srgbClr val="000000"/>
                </a:solidFill>
                <a:latin typeface="Poppins Bold"/>
                <a:ea typeface="Poppins Bold"/>
                <a:cs typeface="Poppins Bold"/>
                <a:sym typeface="Poppins Bold"/>
              </a:rPr>
              <a:t>Focus</a:t>
            </a:r>
            <a:r>
              <a:rPr lang="en-US" sz="3158" dirty="0">
                <a:solidFill>
                  <a:srgbClr val="000000"/>
                </a:solidFill>
                <a:latin typeface="Poppins"/>
                <a:ea typeface="Poppins"/>
                <a:cs typeface="Poppins"/>
                <a:sym typeface="Poppins"/>
              </a:rPr>
              <a:t>: Focus on transforming raw data into clear, interactive dashboards that enable quick and informed data-driven decisions.</a:t>
            </a:r>
          </a:p>
        </p:txBody>
      </p:sp>
      <p:sp>
        <p:nvSpPr>
          <p:cNvPr id="17" name="TextBox 17"/>
          <p:cNvSpPr txBox="1"/>
          <p:nvPr/>
        </p:nvSpPr>
        <p:spPr>
          <a:xfrm>
            <a:off x="2756153" y="546649"/>
            <a:ext cx="1196995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1. Visualization Dashboard</a:t>
            </a:r>
          </a:p>
        </p:txBody>
      </p:sp>
      <p:sp>
        <p:nvSpPr>
          <p:cNvPr id="18" name="TextBox 18"/>
          <p:cNvSpPr txBox="1"/>
          <p:nvPr/>
        </p:nvSpPr>
        <p:spPr>
          <a:xfrm>
            <a:off x="533400" y="5143500"/>
            <a:ext cx="10833732" cy="1538883"/>
          </a:xfrm>
          <a:prstGeom prst="rect">
            <a:avLst/>
          </a:prstGeom>
        </p:spPr>
        <p:txBody>
          <a:bodyPr lIns="0" tIns="0" rIns="0" bIns="0" rtlCol="0" anchor="t">
            <a:spAutoFit/>
          </a:bodyPr>
          <a:lstStyle/>
          <a:p>
            <a:pPr marL="724640" lvl="1" indent="-362320" algn="just">
              <a:lnSpc>
                <a:spcPts val="4027"/>
              </a:lnSpc>
              <a:buFont typeface="Arial"/>
              <a:buChar char="•"/>
            </a:pPr>
            <a:r>
              <a:rPr lang="en-US" sz="3356" b="1" dirty="0">
                <a:solidFill>
                  <a:srgbClr val="000000"/>
                </a:solidFill>
                <a:latin typeface="Poppins Bold"/>
                <a:ea typeface="Poppins Bold"/>
                <a:cs typeface="Poppins Bold"/>
                <a:sym typeface="Poppins Bold"/>
              </a:rPr>
              <a:t>Key Message:</a:t>
            </a:r>
            <a:r>
              <a:rPr lang="en-US" sz="3356" dirty="0">
                <a:solidFill>
                  <a:srgbClr val="000000"/>
                </a:solidFill>
                <a:latin typeface="Poppins"/>
                <a:ea typeface="Poppins"/>
                <a:cs typeface="Poppins"/>
                <a:sym typeface="Poppins"/>
              </a:rPr>
              <a:t> Effective data visualization turns complexity into clarity, empowering teams to uncover insights and act with confidence.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descr="A graphic of a diagram&#10;&#10;AI-generated content may be incorrect.">
            <a:extLst>
              <a:ext uri="{FF2B5EF4-FFF2-40B4-BE49-F238E27FC236}">
                <a16:creationId xmlns:a16="http://schemas.microsoft.com/office/drawing/2014/main" id="{AB307997-E28B-BEBF-1B7E-134775FD88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400" y="2247900"/>
            <a:ext cx="5486400" cy="579120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756153" y="794582"/>
            <a:ext cx="1196995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2. Tools Used</a:t>
            </a:r>
          </a:p>
        </p:txBody>
      </p:sp>
      <p:sp>
        <p:nvSpPr>
          <p:cNvPr id="18" name="TextBox 17">
            <a:extLst>
              <a:ext uri="{FF2B5EF4-FFF2-40B4-BE49-F238E27FC236}">
                <a16:creationId xmlns:a16="http://schemas.microsoft.com/office/drawing/2014/main" id="{9E5D235F-2CE0-F5AD-AE33-F9631FFF924A}"/>
              </a:ext>
            </a:extLst>
          </p:cNvPr>
          <p:cNvSpPr txBox="1"/>
          <p:nvPr/>
        </p:nvSpPr>
        <p:spPr>
          <a:xfrm>
            <a:off x="1011945" y="2799159"/>
            <a:ext cx="10418055" cy="3944541"/>
          </a:xfrm>
          <a:prstGeom prst="rect">
            <a:avLst/>
          </a:prstGeom>
        </p:spPr>
        <p:txBody>
          <a:bodyPr wrap="square" lIns="0" tIns="0" rIns="0" bIns="0" rtlCol="0" anchor="t">
            <a:spAutoFit/>
          </a:bodyPr>
          <a:lstStyle/>
          <a:p>
            <a:pPr marL="685800" indent="-685800">
              <a:lnSpc>
                <a:spcPts val="6299"/>
              </a:lnSpc>
              <a:buFont typeface="Arial" panose="020B0604020202020204" pitchFamily="34" charset="0"/>
              <a:buChar char="•"/>
            </a:pPr>
            <a:r>
              <a:rPr lang="en-US" sz="3200" dirty="0">
                <a:solidFill>
                  <a:srgbClr val="000000"/>
                </a:solidFill>
                <a:latin typeface="Abadi" panose="020B0604020104020204" pitchFamily="34" charset="0"/>
                <a:ea typeface="Poppins Bold"/>
                <a:cs typeface="Poppins Bold"/>
                <a:sym typeface="Poppins Bold"/>
              </a:rPr>
              <a:t>In this project, we used one of the most important data visualization programs, Tableau, which is distinguished by its storytelling feature, the importance of which lies in how to convey the purpose of the analysis to non-technical people.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371600" y="546649"/>
            <a:ext cx="14097000" cy="1575431"/>
          </a:xfrm>
          <a:prstGeom prst="rect">
            <a:avLst/>
          </a:prstGeom>
        </p:spPr>
        <p:txBody>
          <a:bodyPr wrap="square" lIns="0" tIns="0" rIns="0" bIns="0" rtlCol="0" anchor="t">
            <a:spAutoFit/>
          </a:bodyPr>
          <a:lstStyle/>
          <a:p>
            <a:pPr algn="ctr">
              <a:lnSpc>
                <a:spcPts val="6299"/>
              </a:lnSpc>
            </a:pPr>
            <a:r>
              <a:rPr lang="en-US" sz="4800" b="1" dirty="0">
                <a:solidFill>
                  <a:srgbClr val="000000"/>
                </a:solidFill>
                <a:latin typeface="Poppins Bold"/>
                <a:ea typeface="Poppins Bold"/>
                <a:cs typeface="Poppins Bold"/>
                <a:sym typeface="Poppins Bold"/>
              </a:rPr>
              <a:t>3. Predicting sales future based on the past</a:t>
            </a:r>
          </a:p>
          <a:p>
            <a:pPr algn="ctr">
              <a:lnSpc>
                <a:spcPts val="6299"/>
              </a:lnSpc>
            </a:pPr>
            <a:endParaRPr lang="en-US" sz="4500" b="1" dirty="0">
              <a:solidFill>
                <a:srgbClr val="000000"/>
              </a:solidFill>
              <a:latin typeface="Poppins Bold"/>
              <a:ea typeface="Poppins Bold"/>
              <a:cs typeface="Poppins Bold"/>
              <a:sym typeface="Poppins Bold"/>
            </a:endParaRPr>
          </a:p>
        </p:txBody>
      </p:sp>
      <p:pic>
        <p:nvPicPr>
          <p:cNvPr id="16" name="Picture 15">
            <a:extLst>
              <a:ext uri="{FF2B5EF4-FFF2-40B4-BE49-F238E27FC236}">
                <a16:creationId xmlns:a16="http://schemas.microsoft.com/office/drawing/2014/main" id="{CB6295BE-1144-CE9C-CAE1-D7BF636F816A}"/>
              </a:ext>
            </a:extLst>
          </p:cNvPr>
          <p:cNvPicPr>
            <a:picLocks noChangeAspect="1"/>
          </p:cNvPicPr>
          <p:nvPr/>
        </p:nvPicPr>
        <p:blipFill>
          <a:blip r:embed="rId4"/>
          <a:stretch>
            <a:fillRect/>
          </a:stretch>
        </p:blipFill>
        <p:spPr>
          <a:xfrm>
            <a:off x="1989679" y="1790700"/>
            <a:ext cx="13252529" cy="76200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Freeform 17">
            <a:extLst>
              <a:ext uri="{FF2B5EF4-FFF2-40B4-BE49-F238E27FC236}">
                <a16:creationId xmlns:a16="http://schemas.microsoft.com/office/drawing/2014/main" id="{A3944E7E-97DC-2BE2-CFED-975B3A0355F5}"/>
              </a:ext>
            </a:extLst>
          </p:cNvPr>
          <p:cNvSpPr/>
          <p:nvPr/>
        </p:nvSpPr>
        <p:spPr>
          <a:xfrm>
            <a:off x="1752600" y="1464233"/>
            <a:ext cx="13716000" cy="8251267"/>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04C25DE-1A01-1453-1649-E45A0248B5BA}"/>
              </a:ext>
            </a:extLst>
          </p:cNvPr>
          <p:cNvPicPr>
            <a:picLocks noChangeAspect="1"/>
          </p:cNvPicPr>
          <p:nvPr/>
        </p:nvPicPr>
        <p:blipFill>
          <a:blip r:embed="rId2"/>
          <a:stretch>
            <a:fillRect/>
          </a:stretch>
        </p:blipFill>
        <p:spPr>
          <a:xfrm>
            <a:off x="9431490" y="1829411"/>
            <a:ext cx="8170710" cy="3292630"/>
          </a:xfrm>
          <a:prstGeom prst="rect">
            <a:avLst/>
          </a:prstGeom>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2756153" y="546649"/>
            <a:ext cx="1196995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4. Best of the Best</a:t>
            </a:r>
          </a:p>
        </p:txBody>
      </p:sp>
      <p:pic>
        <p:nvPicPr>
          <p:cNvPr id="15" name="Picture 14">
            <a:extLst>
              <a:ext uri="{FF2B5EF4-FFF2-40B4-BE49-F238E27FC236}">
                <a16:creationId xmlns:a16="http://schemas.microsoft.com/office/drawing/2014/main" id="{FEFA2251-3A74-D7DB-8A93-57B9453288B6}"/>
              </a:ext>
            </a:extLst>
          </p:cNvPr>
          <p:cNvPicPr>
            <a:picLocks noChangeAspect="1"/>
          </p:cNvPicPr>
          <p:nvPr/>
        </p:nvPicPr>
        <p:blipFill>
          <a:blip r:embed="rId5"/>
          <a:stretch>
            <a:fillRect/>
          </a:stretch>
        </p:blipFill>
        <p:spPr>
          <a:xfrm>
            <a:off x="368300" y="1799610"/>
            <a:ext cx="8928100" cy="3322430"/>
          </a:xfrm>
          <a:prstGeom prst="rect">
            <a:avLst/>
          </a:prstGeom>
        </p:spPr>
      </p:pic>
      <p:pic>
        <p:nvPicPr>
          <p:cNvPr id="18" name="Picture 17">
            <a:extLst>
              <a:ext uri="{FF2B5EF4-FFF2-40B4-BE49-F238E27FC236}">
                <a16:creationId xmlns:a16="http://schemas.microsoft.com/office/drawing/2014/main" id="{07E61E78-FF07-E27F-6E7B-C0E2DD21CCE0}"/>
              </a:ext>
            </a:extLst>
          </p:cNvPr>
          <p:cNvPicPr>
            <a:picLocks noChangeAspect="1"/>
          </p:cNvPicPr>
          <p:nvPr/>
        </p:nvPicPr>
        <p:blipFill>
          <a:blip r:embed="rId6"/>
          <a:stretch>
            <a:fillRect/>
          </a:stretch>
        </p:blipFill>
        <p:spPr>
          <a:xfrm>
            <a:off x="574718" y="5339031"/>
            <a:ext cx="17027481" cy="2852468"/>
          </a:xfrm>
          <a:prstGeom prst="rect">
            <a:avLst/>
          </a:prstGeom>
        </p:spPr>
      </p:pic>
      <p:sp>
        <p:nvSpPr>
          <p:cNvPr id="19" name="Freeform 17">
            <a:extLst>
              <a:ext uri="{FF2B5EF4-FFF2-40B4-BE49-F238E27FC236}">
                <a16:creationId xmlns:a16="http://schemas.microsoft.com/office/drawing/2014/main" id="{19C68D06-4C46-44DA-6363-676A85BA5E4C}"/>
              </a:ext>
            </a:extLst>
          </p:cNvPr>
          <p:cNvSpPr/>
          <p:nvPr/>
        </p:nvSpPr>
        <p:spPr>
          <a:xfrm>
            <a:off x="76200" y="1531159"/>
            <a:ext cx="17830800" cy="6964004"/>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693059" flipH="1">
            <a:off x="-2818418" y="-2707714"/>
            <a:ext cx="8454389" cy="5093770"/>
          </a:xfrm>
          <a:custGeom>
            <a:avLst/>
            <a:gdLst/>
            <a:ahLst/>
            <a:cxnLst/>
            <a:rect l="l" t="t" r="r" b="b"/>
            <a:pathLst>
              <a:path w="8454389" h="5093770">
                <a:moveTo>
                  <a:pt x="8454389" y="0"/>
                </a:moveTo>
                <a:lnTo>
                  <a:pt x="0" y="0"/>
                </a:lnTo>
                <a:lnTo>
                  <a:pt x="0" y="5093769"/>
                </a:lnTo>
                <a:lnTo>
                  <a:pt x="8454389" y="5093769"/>
                </a:lnTo>
                <a:lnTo>
                  <a:pt x="845438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rot="1919746" flipH="1" flipV="1">
            <a:off x="12659225" y="-2707714"/>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1744156" y="10026168"/>
            <a:ext cx="21323215" cy="2652117"/>
            <a:chOff x="0" y="0"/>
            <a:chExt cx="5615991" cy="698500"/>
          </a:xfrm>
        </p:grpSpPr>
        <p:sp>
          <p:nvSpPr>
            <p:cNvPr id="5" name="Freeform 5"/>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6" name="TextBox 6"/>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4061137" y="9778518"/>
            <a:ext cx="10165725" cy="2652117"/>
            <a:chOff x="0" y="0"/>
            <a:chExt cx="2677393" cy="698500"/>
          </a:xfrm>
        </p:grpSpPr>
        <p:sp>
          <p:nvSpPr>
            <p:cNvPr id="8" name="Freeform 8"/>
            <p:cNvSpPr/>
            <p:nvPr/>
          </p:nvSpPr>
          <p:spPr>
            <a:xfrm>
              <a:off x="0" y="0"/>
              <a:ext cx="2677393" cy="698500"/>
            </a:xfrm>
            <a:custGeom>
              <a:avLst/>
              <a:gdLst/>
              <a:ahLst/>
              <a:cxnLst/>
              <a:rect l="l" t="t" r="r" b="b"/>
              <a:pathLst>
                <a:path w="2677393" h="698500">
                  <a:moveTo>
                    <a:pt x="2677393" y="349250"/>
                  </a:moveTo>
                  <a:lnTo>
                    <a:pt x="2474193" y="698500"/>
                  </a:lnTo>
                  <a:lnTo>
                    <a:pt x="203200" y="698500"/>
                  </a:lnTo>
                  <a:lnTo>
                    <a:pt x="0" y="349250"/>
                  </a:lnTo>
                  <a:lnTo>
                    <a:pt x="203200" y="0"/>
                  </a:lnTo>
                  <a:lnTo>
                    <a:pt x="2474193" y="0"/>
                  </a:lnTo>
                  <a:lnTo>
                    <a:pt x="2677393" y="349250"/>
                  </a:lnTo>
                  <a:close/>
                </a:path>
              </a:pathLst>
            </a:custGeom>
            <a:solidFill>
              <a:srgbClr val="269BBB"/>
            </a:solidFill>
          </p:spPr>
          <p:txBody>
            <a:bodyPr/>
            <a:lstStyle/>
            <a:p>
              <a:endParaRPr lang="en-US"/>
            </a:p>
          </p:txBody>
        </p:sp>
        <p:sp>
          <p:nvSpPr>
            <p:cNvPr id="9" name="TextBox 9"/>
            <p:cNvSpPr txBox="1"/>
            <p:nvPr/>
          </p:nvSpPr>
          <p:spPr>
            <a:xfrm>
              <a:off x="114300" y="-57150"/>
              <a:ext cx="2448793" cy="755650"/>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76200" y="4136867"/>
            <a:ext cx="4590477" cy="5033796"/>
            <a:chOff x="0" y="0"/>
            <a:chExt cx="928825" cy="1325773"/>
          </a:xfrm>
        </p:grpSpPr>
        <p:sp>
          <p:nvSpPr>
            <p:cNvPr id="11" name="Freeform 11"/>
            <p:cNvSpPr/>
            <p:nvPr/>
          </p:nvSpPr>
          <p:spPr>
            <a:xfrm>
              <a:off x="0" y="0"/>
              <a:ext cx="928825" cy="1325773"/>
            </a:xfrm>
            <a:custGeom>
              <a:avLst/>
              <a:gdLst/>
              <a:ahLst/>
              <a:cxnLst/>
              <a:rect l="l" t="t" r="r" b="b"/>
              <a:pathLst>
                <a:path w="928825" h="1325773">
                  <a:moveTo>
                    <a:pt x="0" y="0"/>
                  </a:moveTo>
                  <a:lnTo>
                    <a:pt x="928825" y="0"/>
                  </a:lnTo>
                  <a:lnTo>
                    <a:pt x="928825" y="1325773"/>
                  </a:lnTo>
                  <a:lnTo>
                    <a:pt x="0" y="1325773"/>
                  </a:lnTo>
                  <a:close/>
                </a:path>
              </a:pathLst>
            </a:custGeom>
            <a:solidFill>
              <a:srgbClr val="269BBB"/>
            </a:solidFill>
          </p:spPr>
          <p:txBody>
            <a:bodyPr/>
            <a:lstStyle/>
            <a:p>
              <a:endParaRPr lang="en-US" dirty="0"/>
            </a:p>
          </p:txBody>
        </p:sp>
        <p:sp>
          <p:nvSpPr>
            <p:cNvPr id="12" name="TextBox 12"/>
            <p:cNvSpPr txBox="1"/>
            <p:nvPr/>
          </p:nvSpPr>
          <p:spPr>
            <a:xfrm>
              <a:off x="0" y="-57150"/>
              <a:ext cx="928825" cy="1382923"/>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4825691" y="4148304"/>
            <a:ext cx="4242109" cy="5033796"/>
            <a:chOff x="0" y="0"/>
            <a:chExt cx="928825" cy="1325773"/>
          </a:xfrm>
        </p:grpSpPr>
        <p:sp>
          <p:nvSpPr>
            <p:cNvPr id="14" name="Freeform 14"/>
            <p:cNvSpPr/>
            <p:nvPr/>
          </p:nvSpPr>
          <p:spPr>
            <a:xfrm>
              <a:off x="0" y="0"/>
              <a:ext cx="928825" cy="1325773"/>
            </a:xfrm>
            <a:custGeom>
              <a:avLst/>
              <a:gdLst/>
              <a:ahLst/>
              <a:cxnLst/>
              <a:rect l="l" t="t" r="r" b="b"/>
              <a:pathLst>
                <a:path w="928825" h="1325773">
                  <a:moveTo>
                    <a:pt x="0" y="0"/>
                  </a:moveTo>
                  <a:lnTo>
                    <a:pt x="928825" y="0"/>
                  </a:lnTo>
                  <a:lnTo>
                    <a:pt x="928825" y="1325773"/>
                  </a:lnTo>
                  <a:lnTo>
                    <a:pt x="0" y="1325773"/>
                  </a:lnTo>
                  <a:close/>
                </a:path>
              </a:pathLst>
            </a:custGeom>
            <a:solidFill>
              <a:srgbClr val="269BBB"/>
            </a:solidFill>
          </p:spPr>
          <p:txBody>
            <a:bodyPr/>
            <a:lstStyle/>
            <a:p>
              <a:endParaRPr lang="en-US"/>
            </a:p>
          </p:txBody>
        </p:sp>
        <p:sp>
          <p:nvSpPr>
            <p:cNvPr id="15" name="TextBox 15"/>
            <p:cNvSpPr txBox="1"/>
            <p:nvPr/>
          </p:nvSpPr>
          <p:spPr>
            <a:xfrm>
              <a:off x="0" y="-57150"/>
              <a:ext cx="928825" cy="1382923"/>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a:off x="9193529" y="4148304"/>
            <a:ext cx="4141471" cy="5033796"/>
            <a:chOff x="0" y="0"/>
            <a:chExt cx="928825" cy="1325773"/>
          </a:xfrm>
        </p:grpSpPr>
        <p:sp>
          <p:nvSpPr>
            <p:cNvPr id="17" name="Freeform 17"/>
            <p:cNvSpPr/>
            <p:nvPr/>
          </p:nvSpPr>
          <p:spPr>
            <a:xfrm>
              <a:off x="0" y="0"/>
              <a:ext cx="928825" cy="1325773"/>
            </a:xfrm>
            <a:custGeom>
              <a:avLst/>
              <a:gdLst/>
              <a:ahLst/>
              <a:cxnLst/>
              <a:rect l="l" t="t" r="r" b="b"/>
              <a:pathLst>
                <a:path w="928825" h="1325773">
                  <a:moveTo>
                    <a:pt x="0" y="0"/>
                  </a:moveTo>
                  <a:lnTo>
                    <a:pt x="928825" y="0"/>
                  </a:lnTo>
                  <a:lnTo>
                    <a:pt x="928825" y="1325773"/>
                  </a:lnTo>
                  <a:lnTo>
                    <a:pt x="0" y="1325773"/>
                  </a:lnTo>
                  <a:close/>
                </a:path>
              </a:pathLst>
            </a:custGeom>
            <a:solidFill>
              <a:srgbClr val="269BBB"/>
            </a:solidFill>
          </p:spPr>
          <p:txBody>
            <a:bodyPr/>
            <a:lstStyle/>
            <a:p>
              <a:endParaRPr lang="en-US"/>
            </a:p>
          </p:txBody>
        </p:sp>
        <p:sp>
          <p:nvSpPr>
            <p:cNvPr id="18" name="TextBox 18"/>
            <p:cNvSpPr txBox="1"/>
            <p:nvPr/>
          </p:nvSpPr>
          <p:spPr>
            <a:xfrm>
              <a:off x="0" y="-57150"/>
              <a:ext cx="928825" cy="1382923"/>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a:off x="13411200" y="3931313"/>
            <a:ext cx="4528747" cy="5250787"/>
            <a:chOff x="0" y="-57150"/>
            <a:chExt cx="928825" cy="1382923"/>
          </a:xfrm>
        </p:grpSpPr>
        <p:sp>
          <p:nvSpPr>
            <p:cNvPr id="20" name="Freeform 20"/>
            <p:cNvSpPr/>
            <p:nvPr/>
          </p:nvSpPr>
          <p:spPr>
            <a:xfrm>
              <a:off x="26896" y="0"/>
              <a:ext cx="901929" cy="1325773"/>
            </a:xfrm>
            <a:custGeom>
              <a:avLst/>
              <a:gdLst/>
              <a:ahLst/>
              <a:cxnLst/>
              <a:rect l="l" t="t" r="r" b="b"/>
              <a:pathLst>
                <a:path w="928825" h="1325773">
                  <a:moveTo>
                    <a:pt x="0" y="0"/>
                  </a:moveTo>
                  <a:lnTo>
                    <a:pt x="928825" y="0"/>
                  </a:lnTo>
                  <a:lnTo>
                    <a:pt x="928825" y="1325773"/>
                  </a:lnTo>
                  <a:lnTo>
                    <a:pt x="0" y="1325773"/>
                  </a:lnTo>
                  <a:close/>
                </a:path>
              </a:pathLst>
            </a:custGeom>
            <a:solidFill>
              <a:srgbClr val="269BBB"/>
            </a:solidFill>
          </p:spPr>
          <p:txBody>
            <a:bodyPr/>
            <a:lstStyle/>
            <a:p>
              <a:endParaRPr lang="en-US"/>
            </a:p>
          </p:txBody>
        </p:sp>
        <p:sp>
          <p:nvSpPr>
            <p:cNvPr id="21" name="TextBox 21"/>
            <p:cNvSpPr txBox="1"/>
            <p:nvPr/>
          </p:nvSpPr>
          <p:spPr>
            <a:xfrm>
              <a:off x="0" y="-57150"/>
              <a:ext cx="928825" cy="1382923"/>
            </a:xfrm>
            <a:prstGeom prst="rect">
              <a:avLst/>
            </a:prstGeom>
          </p:spPr>
          <p:txBody>
            <a:bodyPr lIns="50800" tIns="50800" rIns="50800" bIns="50800" rtlCol="0" anchor="ctr"/>
            <a:lstStyle/>
            <a:p>
              <a:pPr algn="ctr">
                <a:lnSpc>
                  <a:spcPts val="2659"/>
                </a:lnSpc>
              </a:pPr>
              <a:endParaRPr/>
            </a:p>
          </p:txBody>
        </p:sp>
      </p:grpSp>
      <p:grpSp>
        <p:nvGrpSpPr>
          <p:cNvPr id="22" name="Group 22"/>
          <p:cNvGrpSpPr/>
          <p:nvPr/>
        </p:nvGrpSpPr>
        <p:grpSpPr>
          <a:xfrm>
            <a:off x="1219200" y="2630632"/>
            <a:ext cx="2672997" cy="2672997"/>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B84"/>
            </a:solidFill>
            <a:ln w="142875" cap="sq">
              <a:solidFill>
                <a:srgbClr val="FFFFFF"/>
              </a:solidFill>
              <a:prstDash val="solid"/>
              <a:miter/>
            </a:ln>
          </p:spPr>
          <p:txBody>
            <a:bodyPr/>
            <a:lstStyle/>
            <a:p>
              <a:endParaRPr lang="en-US" dirty="0"/>
            </a:p>
          </p:txBody>
        </p:sp>
        <p:sp>
          <p:nvSpPr>
            <p:cNvPr id="24" name="TextBox 24"/>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5" name="Group 25"/>
          <p:cNvGrpSpPr/>
          <p:nvPr/>
        </p:nvGrpSpPr>
        <p:grpSpPr>
          <a:xfrm>
            <a:off x="5693204" y="2630632"/>
            <a:ext cx="2672997" cy="2672997"/>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B84"/>
            </a:solidFill>
            <a:ln w="142875" cap="sq">
              <a:solidFill>
                <a:srgbClr val="FFFFFF"/>
              </a:solidFill>
              <a:prstDash val="solid"/>
              <a:miter/>
            </a:ln>
          </p:spPr>
          <p:txBody>
            <a:bodyPr/>
            <a:lstStyle/>
            <a:p>
              <a:endParaRPr lang="en-US"/>
            </a:p>
          </p:txBody>
        </p:sp>
        <p:sp>
          <p:nvSpPr>
            <p:cNvPr id="27" name="TextBox 27"/>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28" name="Group 28"/>
          <p:cNvGrpSpPr/>
          <p:nvPr/>
        </p:nvGrpSpPr>
        <p:grpSpPr>
          <a:xfrm>
            <a:off x="9900003" y="2630632"/>
            <a:ext cx="2672997" cy="2672997"/>
            <a:chOff x="0" y="0"/>
            <a:chExt cx="812800" cy="812800"/>
          </a:xfrm>
        </p:grpSpPr>
        <p:sp>
          <p:nvSpPr>
            <p:cNvPr id="29" name="Freeform 2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B84"/>
            </a:solidFill>
            <a:ln w="142875" cap="sq">
              <a:solidFill>
                <a:srgbClr val="FFFFFF"/>
              </a:solidFill>
              <a:prstDash val="solid"/>
              <a:miter/>
            </a:ln>
          </p:spPr>
          <p:txBody>
            <a:bodyPr/>
            <a:lstStyle/>
            <a:p>
              <a:endParaRPr lang="en-US" dirty="0"/>
            </a:p>
          </p:txBody>
        </p:sp>
        <p:sp>
          <p:nvSpPr>
            <p:cNvPr id="30" name="TextBox 30"/>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grpSp>
        <p:nvGrpSpPr>
          <p:cNvPr id="31" name="Group 31"/>
          <p:cNvGrpSpPr/>
          <p:nvPr/>
        </p:nvGrpSpPr>
        <p:grpSpPr>
          <a:xfrm>
            <a:off x="14395803" y="2630632"/>
            <a:ext cx="2672997" cy="2672997"/>
            <a:chOff x="0" y="0"/>
            <a:chExt cx="812800" cy="812800"/>
          </a:xfrm>
        </p:grpSpPr>
        <p:sp>
          <p:nvSpPr>
            <p:cNvPr id="32" name="Freeform 3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E6B84"/>
            </a:solidFill>
            <a:ln w="142875" cap="sq">
              <a:solidFill>
                <a:srgbClr val="FFFFFF"/>
              </a:solidFill>
              <a:prstDash val="solid"/>
              <a:miter/>
            </a:ln>
          </p:spPr>
          <p:txBody>
            <a:bodyPr/>
            <a:lstStyle/>
            <a:p>
              <a:endParaRPr lang="en-US"/>
            </a:p>
          </p:txBody>
        </p:sp>
        <p:sp>
          <p:nvSpPr>
            <p:cNvPr id="33" name="TextBox 33"/>
            <p:cNvSpPr txBox="1"/>
            <p:nvPr/>
          </p:nvSpPr>
          <p:spPr>
            <a:xfrm>
              <a:off x="76200" y="38100"/>
              <a:ext cx="660400" cy="698500"/>
            </a:xfrm>
            <a:prstGeom prst="rect">
              <a:avLst/>
            </a:prstGeom>
          </p:spPr>
          <p:txBody>
            <a:bodyPr lIns="50800" tIns="50800" rIns="50800" bIns="50800" rtlCol="0" anchor="ctr"/>
            <a:lstStyle/>
            <a:p>
              <a:pPr algn="ctr">
                <a:lnSpc>
                  <a:spcPts val="3359"/>
                </a:lnSpc>
              </a:pPr>
              <a:endParaRPr/>
            </a:p>
          </p:txBody>
        </p:sp>
      </p:grpSp>
      <p:sp>
        <p:nvSpPr>
          <p:cNvPr id="38" name="TextBox 38"/>
          <p:cNvSpPr txBox="1"/>
          <p:nvPr/>
        </p:nvSpPr>
        <p:spPr>
          <a:xfrm>
            <a:off x="4283494" y="789083"/>
            <a:ext cx="9267917" cy="946199"/>
          </a:xfrm>
          <a:prstGeom prst="rect">
            <a:avLst/>
          </a:prstGeom>
        </p:spPr>
        <p:txBody>
          <a:bodyPr lIns="0" tIns="0" rIns="0" bIns="0" rtlCol="0" anchor="t">
            <a:spAutoFit/>
          </a:bodyPr>
          <a:lstStyle/>
          <a:p>
            <a:pPr algn="ctr">
              <a:lnSpc>
                <a:spcPts val="6960"/>
              </a:lnSpc>
            </a:pPr>
            <a:r>
              <a:rPr lang="en-US" sz="6052" b="1">
                <a:solidFill>
                  <a:srgbClr val="000000"/>
                </a:solidFill>
                <a:latin typeface="Poppins Bold"/>
                <a:ea typeface="Poppins Bold"/>
                <a:cs typeface="Poppins Bold"/>
                <a:sym typeface="Poppins Bold"/>
              </a:rPr>
              <a:t>overview</a:t>
            </a:r>
          </a:p>
        </p:txBody>
      </p:sp>
      <p:sp>
        <p:nvSpPr>
          <p:cNvPr id="39" name="TextBox 39"/>
          <p:cNvSpPr txBox="1"/>
          <p:nvPr/>
        </p:nvSpPr>
        <p:spPr>
          <a:xfrm>
            <a:off x="1143000" y="5464477"/>
            <a:ext cx="3130550" cy="331851"/>
          </a:xfrm>
          <a:prstGeom prst="rect">
            <a:avLst/>
          </a:prstGeom>
        </p:spPr>
        <p:txBody>
          <a:bodyPr lIns="0" tIns="0" rIns="0" bIns="0" rtlCol="0" anchor="t">
            <a:spAutoFit/>
          </a:bodyPr>
          <a:lstStyle/>
          <a:p>
            <a:pPr algn="ctr">
              <a:lnSpc>
                <a:spcPts val="2622"/>
              </a:lnSpc>
            </a:pPr>
            <a:r>
              <a:rPr lang="en-US" sz="2300" b="1" dirty="0">
                <a:solidFill>
                  <a:srgbClr val="FFFFFF"/>
                </a:solidFill>
                <a:latin typeface="Montserrat Bold"/>
                <a:ea typeface="Montserrat Bold"/>
                <a:cs typeface="Montserrat Bold"/>
                <a:sym typeface="Montserrat Bold"/>
              </a:rPr>
              <a:t>Week 1:</a:t>
            </a:r>
          </a:p>
        </p:txBody>
      </p:sp>
      <p:sp>
        <p:nvSpPr>
          <p:cNvPr id="40" name="TextBox 40"/>
          <p:cNvSpPr txBox="1"/>
          <p:nvPr/>
        </p:nvSpPr>
        <p:spPr>
          <a:xfrm>
            <a:off x="304800" y="5938441"/>
            <a:ext cx="4045993" cy="2987356"/>
          </a:xfrm>
          <a:prstGeom prst="rect">
            <a:avLst/>
          </a:prstGeom>
        </p:spPr>
        <p:txBody>
          <a:bodyPr wrap="square" lIns="0" tIns="0" rIns="0" bIns="0" rtlCol="0" anchor="t">
            <a:spAutoFit/>
          </a:bodyPr>
          <a:lstStyle/>
          <a:p>
            <a:pPr algn="ctr">
              <a:lnSpc>
                <a:spcPts val="2107"/>
              </a:lnSpc>
            </a:pPr>
            <a:r>
              <a:rPr lang="en-US" sz="2800" b="1" dirty="0"/>
              <a:t> Build Data Model, Data Cleaning and Preprocessing </a:t>
            </a:r>
          </a:p>
          <a:p>
            <a:pPr algn="ctr">
              <a:lnSpc>
                <a:spcPts val="2107"/>
              </a:lnSpc>
            </a:pPr>
            <a:endParaRPr lang="en-US" sz="2400" b="1" dirty="0"/>
          </a:p>
          <a:p>
            <a:pPr algn="ctr">
              <a:lnSpc>
                <a:spcPts val="2107"/>
              </a:lnSpc>
            </a:pPr>
            <a:r>
              <a:rPr lang="en-US" sz="2400" b="1" dirty="0"/>
              <a:t>Data Preprocessing</a:t>
            </a:r>
            <a:r>
              <a:rPr lang="en-US" sz="2400" dirty="0"/>
              <a:t>: Build a data model and clean and preprocess the data. </a:t>
            </a:r>
          </a:p>
          <a:p>
            <a:pPr algn="ctr">
              <a:lnSpc>
                <a:spcPts val="2107"/>
              </a:lnSpc>
            </a:pPr>
            <a:endParaRPr lang="en-US" sz="2400" dirty="0"/>
          </a:p>
          <a:p>
            <a:pPr>
              <a:lnSpc>
                <a:spcPts val="2107"/>
              </a:lnSpc>
            </a:pPr>
            <a:r>
              <a:rPr lang="en-US" sz="2400" b="1" dirty="0"/>
              <a:t>Deliverables</a:t>
            </a:r>
            <a:r>
              <a:rPr lang="en-US" sz="2400" dirty="0"/>
              <a:t>:</a:t>
            </a:r>
          </a:p>
          <a:p>
            <a:pPr>
              <a:lnSpc>
                <a:spcPts val="2107"/>
              </a:lnSpc>
            </a:pPr>
            <a:r>
              <a:rPr lang="en-US" sz="2400" dirty="0"/>
              <a:t> - Cleaned dataset ready for   	analysis.</a:t>
            </a:r>
          </a:p>
          <a:p>
            <a:pPr>
              <a:lnSpc>
                <a:spcPts val="2107"/>
              </a:lnSpc>
            </a:pPr>
            <a:r>
              <a:rPr lang="en-US" sz="2400" dirty="0"/>
              <a:t>- Data preprocessing notebook.</a:t>
            </a:r>
            <a:endParaRPr lang="ar-EG" sz="2400" dirty="0">
              <a:latin typeface="Droid Arabic Kufi"/>
              <a:ea typeface="Droid Arabic Kufi"/>
              <a:cs typeface="Droid Arabic Kufi"/>
              <a:sym typeface="Droid Arabic Kufi"/>
              <a:rtl/>
            </a:endParaRPr>
          </a:p>
        </p:txBody>
      </p:sp>
      <p:sp>
        <p:nvSpPr>
          <p:cNvPr id="41" name="TextBox 41"/>
          <p:cNvSpPr txBox="1"/>
          <p:nvPr/>
        </p:nvSpPr>
        <p:spPr>
          <a:xfrm>
            <a:off x="5653861" y="5464477"/>
            <a:ext cx="3130550" cy="331851"/>
          </a:xfrm>
          <a:prstGeom prst="rect">
            <a:avLst/>
          </a:prstGeom>
        </p:spPr>
        <p:txBody>
          <a:bodyPr lIns="0" tIns="0" rIns="0" bIns="0" rtlCol="0" anchor="t">
            <a:spAutoFit/>
          </a:bodyPr>
          <a:lstStyle/>
          <a:p>
            <a:pPr algn="ctr">
              <a:lnSpc>
                <a:spcPts val="2622"/>
              </a:lnSpc>
            </a:pPr>
            <a:r>
              <a:rPr lang="en-US" sz="2300" b="1">
                <a:solidFill>
                  <a:srgbClr val="FFFFFF"/>
                </a:solidFill>
                <a:latin typeface="Montserrat Bold"/>
                <a:ea typeface="Montserrat Bold"/>
                <a:cs typeface="Montserrat Bold"/>
                <a:sym typeface="Montserrat Bold"/>
              </a:rPr>
              <a:t>Week 2:</a:t>
            </a:r>
          </a:p>
        </p:txBody>
      </p:sp>
      <p:sp>
        <p:nvSpPr>
          <p:cNvPr id="42" name="TextBox 42"/>
          <p:cNvSpPr txBox="1"/>
          <p:nvPr/>
        </p:nvSpPr>
        <p:spPr>
          <a:xfrm>
            <a:off x="9555018" y="5464477"/>
            <a:ext cx="3130550" cy="331851"/>
          </a:xfrm>
          <a:prstGeom prst="rect">
            <a:avLst/>
          </a:prstGeom>
        </p:spPr>
        <p:txBody>
          <a:bodyPr lIns="0" tIns="0" rIns="0" bIns="0" rtlCol="0" anchor="t">
            <a:spAutoFit/>
          </a:bodyPr>
          <a:lstStyle/>
          <a:p>
            <a:pPr algn="ctr">
              <a:lnSpc>
                <a:spcPts val="2622"/>
              </a:lnSpc>
            </a:pPr>
            <a:r>
              <a:rPr lang="en-US" sz="2300" b="1">
                <a:solidFill>
                  <a:srgbClr val="FFFFFF"/>
                </a:solidFill>
                <a:latin typeface="Montserrat Bold"/>
                <a:ea typeface="Montserrat Bold"/>
                <a:cs typeface="Montserrat Bold"/>
                <a:sym typeface="Montserrat Bold"/>
              </a:rPr>
              <a:t>Week 3:</a:t>
            </a:r>
          </a:p>
        </p:txBody>
      </p:sp>
      <p:sp>
        <p:nvSpPr>
          <p:cNvPr id="43" name="TextBox 43"/>
          <p:cNvSpPr txBox="1"/>
          <p:nvPr/>
        </p:nvSpPr>
        <p:spPr>
          <a:xfrm>
            <a:off x="14249400" y="5464477"/>
            <a:ext cx="3130550" cy="331851"/>
          </a:xfrm>
          <a:prstGeom prst="rect">
            <a:avLst/>
          </a:prstGeom>
        </p:spPr>
        <p:txBody>
          <a:bodyPr lIns="0" tIns="0" rIns="0" bIns="0" rtlCol="0" anchor="t">
            <a:spAutoFit/>
          </a:bodyPr>
          <a:lstStyle/>
          <a:p>
            <a:pPr algn="ctr">
              <a:lnSpc>
                <a:spcPts val="2622"/>
              </a:lnSpc>
            </a:pPr>
            <a:r>
              <a:rPr lang="en-US" sz="2300" b="1" dirty="0">
                <a:solidFill>
                  <a:srgbClr val="FFFFFF"/>
                </a:solidFill>
                <a:latin typeface="Montserrat Bold"/>
                <a:ea typeface="Montserrat Bold"/>
                <a:cs typeface="Montserrat Bold"/>
                <a:sym typeface="Montserrat Bold"/>
              </a:rPr>
              <a:t>Week 4:</a:t>
            </a:r>
          </a:p>
        </p:txBody>
      </p:sp>
      <p:sp>
        <p:nvSpPr>
          <p:cNvPr id="44" name="TextBox 44"/>
          <p:cNvSpPr txBox="1"/>
          <p:nvPr/>
        </p:nvSpPr>
        <p:spPr>
          <a:xfrm>
            <a:off x="5036440" y="5943921"/>
            <a:ext cx="3847388" cy="2673168"/>
          </a:xfrm>
          <a:prstGeom prst="rect">
            <a:avLst/>
          </a:prstGeom>
        </p:spPr>
        <p:txBody>
          <a:bodyPr wrap="square" lIns="0" tIns="0" rIns="0" bIns="0" rtlCol="0" anchor="t">
            <a:spAutoFit/>
          </a:bodyPr>
          <a:lstStyle/>
          <a:p>
            <a:pPr algn="ctr">
              <a:lnSpc>
                <a:spcPts val="2305"/>
              </a:lnSpc>
            </a:pPr>
            <a:r>
              <a:rPr lang="en-US" sz="2800" b="1" dirty="0"/>
              <a:t>Analysis Questions Phase</a:t>
            </a:r>
          </a:p>
          <a:p>
            <a:pPr algn="ctr">
              <a:lnSpc>
                <a:spcPts val="2305"/>
              </a:lnSpc>
            </a:pPr>
            <a:r>
              <a:rPr lang="en-US" sz="2800" b="1" dirty="0"/>
              <a:t> </a:t>
            </a:r>
          </a:p>
          <a:p>
            <a:pPr algn="ctr">
              <a:lnSpc>
                <a:spcPts val="2305"/>
              </a:lnSpc>
            </a:pPr>
            <a:r>
              <a:rPr lang="en-US" sz="2400" b="1" dirty="0"/>
              <a:t>Determine Data Analysis Questions</a:t>
            </a:r>
            <a:r>
              <a:rPr lang="en-US" sz="2400" dirty="0"/>
              <a:t>: Determine all possible analysis questions that can be deducted from the given dataset and would be of interest to the organization’s decision makers.</a:t>
            </a:r>
            <a:endParaRPr lang="ar-EG" sz="2400" b="1" dirty="0">
              <a:solidFill>
                <a:srgbClr val="FFFFFF"/>
              </a:solidFill>
              <a:latin typeface="Droid Arabic Kufi"/>
              <a:ea typeface="Droid Arabic Kufi"/>
              <a:cs typeface="Droid Arabic Kufi"/>
              <a:sym typeface="Droid Arabic Kufi"/>
              <a:rtl/>
            </a:endParaRPr>
          </a:p>
        </p:txBody>
      </p:sp>
      <p:sp>
        <p:nvSpPr>
          <p:cNvPr id="45" name="TextBox 45"/>
          <p:cNvSpPr txBox="1"/>
          <p:nvPr/>
        </p:nvSpPr>
        <p:spPr>
          <a:xfrm>
            <a:off x="9374043" y="5990285"/>
            <a:ext cx="3808557" cy="2083263"/>
          </a:xfrm>
          <a:prstGeom prst="rect">
            <a:avLst/>
          </a:prstGeom>
        </p:spPr>
        <p:txBody>
          <a:bodyPr wrap="square" lIns="0" tIns="0" rIns="0" bIns="0" rtlCol="0" anchor="t">
            <a:spAutoFit/>
          </a:bodyPr>
          <a:lstStyle/>
          <a:p>
            <a:pPr algn="ctr">
              <a:lnSpc>
                <a:spcPts val="2305"/>
              </a:lnSpc>
            </a:pPr>
            <a:r>
              <a:rPr lang="en-US" sz="2800" b="1" dirty="0"/>
              <a:t>Forecasting Questions Phase</a:t>
            </a:r>
          </a:p>
          <a:p>
            <a:pPr algn="ctr">
              <a:lnSpc>
                <a:spcPts val="2305"/>
              </a:lnSpc>
            </a:pPr>
            <a:endParaRPr lang="en-US" sz="2800" b="1" dirty="0"/>
          </a:p>
          <a:p>
            <a:pPr algn="ctr">
              <a:lnSpc>
                <a:spcPts val="2305"/>
              </a:lnSpc>
            </a:pPr>
            <a:r>
              <a:rPr lang="en-US" sz="2400" dirty="0"/>
              <a:t>Determine a set of forecasting questions and answer them using the trends found in the given dataset.</a:t>
            </a:r>
            <a:r>
              <a:rPr lang="en-US" sz="2400" b="1" dirty="0"/>
              <a:t> </a:t>
            </a:r>
            <a:endParaRPr lang="en-US" sz="2400" b="1" dirty="0">
              <a:solidFill>
                <a:srgbClr val="FFFFFF"/>
              </a:solidFill>
              <a:latin typeface="Droid Arabic Kufi"/>
              <a:ea typeface="Droid Arabic Kufi"/>
              <a:cs typeface="Droid Arabic Kufi"/>
              <a:sym typeface="Droid Arabic Kufi"/>
            </a:endParaRPr>
          </a:p>
        </p:txBody>
      </p:sp>
      <p:sp>
        <p:nvSpPr>
          <p:cNvPr id="46" name="TextBox 46"/>
          <p:cNvSpPr txBox="1"/>
          <p:nvPr/>
        </p:nvSpPr>
        <p:spPr>
          <a:xfrm>
            <a:off x="13551411" y="5999810"/>
            <a:ext cx="4279389" cy="2179443"/>
          </a:xfrm>
          <a:prstGeom prst="rect">
            <a:avLst/>
          </a:prstGeom>
        </p:spPr>
        <p:txBody>
          <a:bodyPr wrap="square" lIns="0" tIns="0" rIns="0" bIns="0" rtlCol="0" anchor="t">
            <a:spAutoFit/>
          </a:bodyPr>
          <a:lstStyle/>
          <a:p>
            <a:pPr algn="ctr">
              <a:lnSpc>
                <a:spcPts val="2093"/>
              </a:lnSpc>
            </a:pPr>
            <a:r>
              <a:rPr lang="en-US" sz="2800" b="1" dirty="0"/>
              <a:t>Visualization Dashboard and Final Presentation</a:t>
            </a:r>
          </a:p>
          <a:p>
            <a:pPr algn="ctr">
              <a:lnSpc>
                <a:spcPts val="2093"/>
              </a:lnSpc>
            </a:pPr>
            <a:endParaRPr lang="en-US" sz="2800" b="1" dirty="0"/>
          </a:p>
          <a:p>
            <a:pPr algn="ctr">
              <a:lnSpc>
                <a:spcPts val="2093"/>
              </a:lnSpc>
            </a:pPr>
            <a:r>
              <a:rPr lang="en-US" sz="2400" b="1" dirty="0"/>
              <a:t>Build a Visualization Dashboard</a:t>
            </a:r>
            <a:r>
              <a:rPr lang="en-US" sz="2400" dirty="0"/>
              <a:t>: Build a Tableau visualization dashboard that visualizes the answers to all answered questions.</a:t>
            </a:r>
            <a:r>
              <a:rPr lang="en-US" sz="2400" b="1" dirty="0"/>
              <a:t> </a:t>
            </a:r>
            <a:endParaRPr lang="en-US" sz="2000" b="1" dirty="0">
              <a:solidFill>
                <a:srgbClr val="FFFFFF"/>
              </a:solidFill>
              <a:latin typeface="Droid Arabic Kufi"/>
              <a:ea typeface="Droid Arabic Kufi"/>
              <a:cs typeface="Droid Arabic Kufi"/>
              <a:sym typeface="Droid Arabic Kufi"/>
            </a:endParaRPr>
          </a:p>
        </p:txBody>
      </p:sp>
      <p:pic>
        <p:nvPicPr>
          <p:cNvPr id="48" name="Picture 47" descr="A yellow and green circular objects with a gear&#10;&#10;AI-generated content may be incorrect.">
            <a:extLst>
              <a:ext uri="{FF2B5EF4-FFF2-40B4-BE49-F238E27FC236}">
                <a16:creationId xmlns:a16="http://schemas.microsoft.com/office/drawing/2014/main" id="{291F5990-33CC-C5CF-657C-72BFDDBCE2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2889003"/>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0" name="Picture 49">
            <a:extLst>
              <a:ext uri="{FF2B5EF4-FFF2-40B4-BE49-F238E27FC236}">
                <a16:creationId xmlns:a16="http://schemas.microsoft.com/office/drawing/2014/main" id="{1C945846-43B4-F063-0AC5-3FFBD634E9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3600" y="2857500"/>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2" name="Picture 51">
            <a:extLst>
              <a:ext uri="{FF2B5EF4-FFF2-40B4-BE49-F238E27FC236}">
                <a16:creationId xmlns:a16="http://schemas.microsoft.com/office/drawing/2014/main" id="{84E4D44A-D791-56E8-3337-FC3BF1CC96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5075" y="2927041"/>
            <a:ext cx="2143125" cy="214312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6" name="Picture 55" descr="A computer with graphs and charts on the screen&#10;&#10;AI-generated content may be incorrect.">
            <a:extLst>
              <a:ext uri="{FF2B5EF4-FFF2-40B4-BE49-F238E27FC236}">
                <a16:creationId xmlns:a16="http://schemas.microsoft.com/office/drawing/2014/main" id="{8C2987F8-7A04-46E6-D342-5E1F14996FFF}"/>
              </a:ext>
            </a:extLst>
          </p:cNvPr>
          <p:cNvPicPr>
            <a:picLocks noChangeAspect="1"/>
          </p:cNvPicPr>
          <p:nvPr/>
        </p:nvPicPr>
        <p:blipFill>
          <a:blip r:embed="rId7">
            <a:extLst>
              <a:ext uri="{28A0092B-C50C-407E-A947-70E740481C1C}">
                <a14:useLocalDpi xmlns:a14="http://schemas.microsoft.com/office/drawing/2010/main" val="0"/>
              </a:ext>
            </a:extLst>
          </a:blip>
          <a:srcRect b="13128"/>
          <a:stretch/>
        </p:blipFill>
        <p:spPr>
          <a:xfrm>
            <a:off x="14642648" y="2846393"/>
            <a:ext cx="2143125" cy="22971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screenshot of a computer">
            <a:extLst>
              <a:ext uri="{FF2B5EF4-FFF2-40B4-BE49-F238E27FC236}">
                <a16:creationId xmlns:a16="http://schemas.microsoft.com/office/drawing/2014/main" id="{8BEBD596-897A-ED3A-8E79-44A86114A2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714501"/>
            <a:ext cx="17297400" cy="7744123"/>
          </a:xfrm>
          <a:prstGeom prst="rect">
            <a:avLst/>
          </a:prstGeom>
        </p:spPr>
      </p:pic>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8700" y="190500"/>
            <a:ext cx="15223901" cy="974947"/>
          </a:xfrm>
          <a:prstGeom prst="rect">
            <a:avLst/>
          </a:prstGeom>
        </p:spPr>
        <p:txBody>
          <a:bodyPr lIns="0" tIns="0" rIns="0" bIns="0" rtlCol="0" anchor="t">
            <a:spAutoFit/>
          </a:bodyPr>
          <a:lstStyle/>
          <a:p>
            <a:pPr algn="ctr">
              <a:lnSpc>
                <a:spcPts val="8012"/>
              </a:lnSpc>
            </a:pPr>
            <a:r>
              <a:rPr lang="en-US" sz="5723" b="1" dirty="0">
                <a:solidFill>
                  <a:srgbClr val="000000"/>
                </a:solidFill>
                <a:latin typeface="Poppins Bold"/>
                <a:ea typeface="Poppins Bold"/>
                <a:cs typeface="Poppins Bold"/>
                <a:sym typeface="Poppins Bold"/>
              </a:rPr>
              <a:t>5. Our Dashboard</a:t>
            </a:r>
          </a:p>
        </p:txBody>
      </p:sp>
      <p:sp>
        <p:nvSpPr>
          <p:cNvPr id="16" name="Freeform 17">
            <a:extLst>
              <a:ext uri="{FF2B5EF4-FFF2-40B4-BE49-F238E27FC236}">
                <a16:creationId xmlns:a16="http://schemas.microsoft.com/office/drawing/2014/main" id="{85F54939-F84F-3784-C084-224C7B8C17AA}"/>
              </a:ext>
            </a:extLst>
          </p:cNvPr>
          <p:cNvSpPr/>
          <p:nvPr/>
        </p:nvSpPr>
        <p:spPr>
          <a:xfrm>
            <a:off x="76200" y="1531158"/>
            <a:ext cx="17830800" cy="8179257"/>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825359" y="5143500"/>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Freeform 16"/>
          <p:cNvSpPr/>
          <p:nvPr/>
        </p:nvSpPr>
        <p:spPr>
          <a:xfrm>
            <a:off x="4038600" y="1924460"/>
            <a:ext cx="1917674" cy="2075966"/>
          </a:xfrm>
          <a:custGeom>
            <a:avLst/>
            <a:gdLst/>
            <a:ahLst/>
            <a:cxnLst/>
            <a:rect l="l" t="t" r="r" b="b"/>
            <a:pathLst>
              <a:path w="1917674" h="2075966">
                <a:moveTo>
                  <a:pt x="0" y="0"/>
                </a:moveTo>
                <a:lnTo>
                  <a:pt x="1917674" y="0"/>
                </a:lnTo>
                <a:lnTo>
                  <a:pt x="1917674" y="2075966"/>
                </a:lnTo>
                <a:lnTo>
                  <a:pt x="0" y="207596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TextBox 16">
            <a:extLst>
              <a:ext uri="{FF2B5EF4-FFF2-40B4-BE49-F238E27FC236}">
                <a16:creationId xmlns:a16="http://schemas.microsoft.com/office/drawing/2014/main" id="{C2910326-9E29-3108-34A3-8B4F67868269}"/>
              </a:ext>
            </a:extLst>
          </p:cNvPr>
          <p:cNvSpPr txBox="1"/>
          <p:nvPr/>
        </p:nvSpPr>
        <p:spPr>
          <a:xfrm>
            <a:off x="6660373" y="2569361"/>
            <a:ext cx="12576441" cy="923330"/>
          </a:xfrm>
          <a:prstGeom prst="rect">
            <a:avLst/>
          </a:prstGeom>
          <a:noFill/>
        </p:spPr>
        <p:txBody>
          <a:bodyPr wrap="square" rtlCol="0">
            <a:spAutoFit/>
          </a:bodyPr>
          <a:lstStyle/>
          <a:p>
            <a:r>
              <a:rPr lang="en-US" sz="5400" b="1" dirty="0"/>
              <a:t>Click to view the week 4 </a:t>
            </a:r>
          </a:p>
        </p:txBody>
      </p:sp>
      <p:sp>
        <p:nvSpPr>
          <p:cNvPr id="18" name="TextBox 17">
            <a:extLst>
              <a:ext uri="{FF2B5EF4-FFF2-40B4-BE49-F238E27FC236}">
                <a16:creationId xmlns:a16="http://schemas.microsoft.com/office/drawing/2014/main" id="{D8A0AAE4-0CC2-3655-3EC6-26D7F8CCF122}"/>
              </a:ext>
            </a:extLst>
          </p:cNvPr>
          <p:cNvSpPr txBox="1"/>
          <p:nvPr/>
        </p:nvSpPr>
        <p:spPr>
          <a:xfrm>
            <a:off x="4149750" y="5356552"/>
            <a:ext cx="12576441" cy="923330"/>
          </a:xfrm>
          <a:prstGeom prst="rect">
            <a:avLst/>
          </a:prstGeom>
          <a:noFill/>
        </p:spPr>
        <p:txBody>
          <a:bodyPr wrap="square" rtlCol="0">
            <a:spAutoFit/>
          </a:bodyPr>
          <a:lstStyle/>
          <a:p>
            <a:r>
              <a:rPr lang="en-US" sz="5400" b="1" dirty="0"/>
              <a:t>Click to view the week 4 </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5" name="Freeform 15"/>
          <p:cNvSpPr/>
          <p:nvPr/>
        </p:nvSpPr>
        <p:spPr>
          <a:xfrm>
            <a:off x="1827690" y="4810105"/>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TextBox 19">
            <a:extLst>
              <a:ext uri="{FF2B5EF4-FFF2-40B4-BE49-F238E27FC236}">
                <a16:creationId xmlns:a16="http://schemas.microsoft.com/office/drawing/2014/main" id="{DFF62CAE-2462-2156-D1B1-A53B4CBEDDB6}"/>
              </a:ext>
            </a:extLst>
          </p:cNvPr>
          <p:cNvSpPr txBox="1"/>
          <p:nvPr/>
        </p:nvSpPr>
        <p:spPr>
          <a:xfrm>
            <a:off x="2514600" y="2067461"/>
            <a:ext cx="11783608" cy="707886"/>
          </a:xfrm>
          <a:prstGeom prst="rect">
            <a:avLst/>
          </a:prstGeom>
          <a:noFill/>
        </p:spPr>
        <p:txBody>
          <a:bodyPr wrap="square" rtlCol="0">
            <a:spAutoFit/>
          </a:bodyPr>
          <a:lstStyle/>
          <a:p>
            <a:r>
              <a:rPr lang="en-US" sz="4000" b="1" dirty="0">
                <a:latin typeface="Poppins" panose="00000500000000000000" pitchFamily="2" charset="0"/>
                <a:cs typeface="Poppins" panose="00000500000000000000" pitchFamily="2" charset="0"/>
              </a:rPr>
              <a:t>Click to view all works during the four weeks</a:t>
            </a:r>
          </a:p>
        </p:txBody>
      </p:sp>
      <p:sp>
        <p:nvSpPr>
          <p:cNvPr id="22" name="TextBox 21">
            <a:extLst>
              <a:ext uri="{FF2B5EF4-FFF2-40B4-BE49-F238E27FC236}">
                <a16:creationId xmlns:a16="http://schemas.microsoft.com/office/drawing/2014/main" id="{10580659-A302-ECBB-F126-F876507569C3}"/>
              </a:ext>
            </a:extLst>
          </p:cNvPr>
          <p:cNvSpPr txBox="1"/>
          <p:nvPr/>
        </p:nvSpPr>
        <p:spPr>
          <a:xfrm>
            <a:off x="3200400" y="4810105"/>
            <a:ext cx="12649200" cy="769441"/>
          </a:xfrm>
          <a:prstGeom prst="rect">
            <a:avLst/>
          </a:prstGeom>
          <a:noFill/>
        </p:spPr>
        <p:txBody>
          <a:bodyPr wrap="square" rtlCol="0">
            <a:spAutoFit/>
          </a:bodyPr>
          <a:lstStyle/>
          <a:p>
            <a:r>
              <a:rPr lang="en-US" sz="4400" dirty="0">
                <a:hlinkClick r:id="rId6"/>
              </a:rPr>
              <a:t>https://github.com/Tarek2882004/DEPI_project</a:t>
            </a:r>
            <a:endParaRPr lang="en-US" sz="44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4470455" flipH="1">
            <a:off x="-5261464" y="-2791706"/>
            <a:ext cx="12862869" cy="7749879"/>
          </a:xfrm>
          <a:custGeom>
            <a:avLst/>
            <a:gdLst/>
            <a:ahLst/>
            <a:cxnLst/>
            <a:rect l="l" t="t" r="r" b="b"/>
            <a:pathLst>
              <a:path w="12862869" h="7749879">
                <a:moveTo>
                  <a:pt x="12862869" y="0"/>
                </a:moveTo>
                <a:lnTo>
                  <a:pt x="0" y="0"/>
                </a:lnTo>
                <a:lnTo>
                  <a:pt x="0" y="7749878"/>
                </a:lnTo>
                <a:lnTo>
                  <a:pt x="12862869" y="7749878"/>
                </a:lnTo>
                <a:lnTo>
                  <a:pt x="12862869"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6356655" flipH="1" flipV="1">
            <a:off x="10143169" y="-2530751"/>
            <a:ext cx="12862869" cy="7749879"/>
          </a:xfrm>
          <a:custGeom>
            <a:avLst/>
            <a:gdLst/>
            <a:ahLst/>
            <a:cxnLst/>
            <a:rect l="l" t="t" r="r" b="b"/>
            <a:pathLst>
              <a:path w="12862869" h="7749879">
                <a:moveTo>
                  <a:pt x="12862869" y="7749878"/>
                </a:moveTo>
                <a:lnTo>
                  <a:pt x="0" y="7749878"/>
                </a:lnTo>
                <a:lnTo>
                  <a:pt x="0" y="0"/>
                </a:lnTo>
                <a:lnTo>
                  <a:pt x="12862869" y="0"/>
                </a:lnTo>
                <a:lnTo>
                  <a:pt x="12862869" y="7749878"/>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957595" y="3225347"/>
            <a:ext cx="6891005" cy="2666114"/>
          </a:xfrm>
          <a:prstGeom prst="rect">
            <a:avLst/>
          </a:prstGeom>
        </p:spPr>
        <p:txBody>
          <a:bodyPr wrap="square" lIns="0" tIns="0" rIns="0" bIns="0" rtlCol="0" anchor="t">
            <a:spAutoFit/>
          </a:bodyPr>
          <a:lstStyle/>
          <a:p>
            <a:pPr marL="457200" indent="-457200">
              <a:lnSpc>
                <a:spcPts val="4200"/>
              </a:lnSpc>
              <a:buFont typeface="Arial" panose="020B0604020202020204" pitchFamily="34" charset="0"/>
              <a:buChar char="•"/>
            </a:pPr>
            <a:r>
              <a:rPr lang="en-US" sz="3000" b="1" dirty="0">
                <a:solidFill>
                  <a:srgbClr val="000000"/>
                </a:solidFill>
                <a:latin typeface="Poppins Bold"/>
                <a:ea typeface="Poppins Bold"/>
                <a:cs typeface="Poppins Bold"/>
                <a:sym typeface="Poppins Bold"/>
              </a:rPr>
              <a:t>Samah Elsayed Hamed</a:t>
            </a:r>
          </a:p>
          <a:p>
            <a:pPr marL="457200" indent="-457200">
              <a:lnSpc>
                <a:spcPts val="4200"/>
              </a:lnSpc>
              <a:buFont typeface="Arial" panose="020B0604020202020204" pitchFamily="34" charset="0"/>
              <a:buChar char="•"/>
            </a:pPr>
            <a:r>
              <a:rPr lang="en-US" sz="3000" b="1" dirty="0">
                <a:solidFill>
                  <a:srgbClr val="000000"/>
                </a:solidFill>
                <a:latin typeface="Poppins Bold"/>
                <a:ea typeface="Poppins Bold"/>
                <a:cs typeface="Poppins Bold"/>
                <a:sym typeface="Poppins Bold"/>
              </a:rPr>
              <a:t>Maryam Qasim Abdul Hafeez</a:t>
            </a:r>
            <a:endParaRPr lang="ar-EG" sz="3000" b="1" dirty="0">
              <a:solidFill>
                <a:srgbClr val="000000"/>
              </a:solidFill>
              <a:latin typeface="Poppins Bold"/>
              <a:ea typeface="Poppins Bold"/>
              <a:cs typeface="Poppins Bold"/>
              <a:sym typeface="Poppins Bold"/>
            </a:endParaRPr>
          </a:p>
          <a:p>
            <a:pPr marL="457200" indent="-457200">
              <a:lnSpc>
                <a:spcPts val="4200"/>
              </a:lnSpc>
              <a:buFont typeface="Arial" panose="020B0604020202020204" pitchFamily="34" charset="0"/>
              <a:buChar char="•"/>
            </a:pPr>
            <a:r>
              <a:rPr lang="en-US" sz="3000" b="1" dirty="0">
                <a:solidFill>
                  <a:srgbClr val="000000"/>
                </a:solidFill>
                <a:latin typeface="Poppins Bold"/>
                <a:ea typeface="Poppins Bold"/>
                <a:cs typeface="Poppins Bold"/>
                <a:sym typeface="Poppins Bold"/>
              </a:rPr>
              <a:t>Mahmoud Samir Abdelrahim</a:t>
            </a:r>
            <a:endParaRPr lang="ar-EG" sz="3000" b="1" dirty="0">
              <a:solidFill>
                <a:srgbClr val="000000"/>
              </a:solidFill>
              <a:latin typeface="Poppins Bold"/>
              <a:ea typeface="Poppins Bold"/>
              <a:cs typeface="Poppins Bold"/>
              <a:sym typeface="Poppins Bold"/>
            </a:endParaRPr>
          </a:p>
          <a:p>
            <a:pPr marL="457200" indent="-457200">
              <a:lnSpc>
                <a:spcPts val="4200"/>
              </a:lnSpc>
              <a:buFont typeface="Arial" panose="020B0604020202020204" pitchFamily="34" charset="0"/>
              <a:buChar char="•"/>
            </a:pPr>
            <a:r>
              <a:rPr lang="en-US" sz="3000" b="1" dirty="0">
                <a:solidFill>
                  <a:srgbClr val="000000"/>
                </a:solidFill>
                <a:latin typeface="Poppins Bold"/>
                <a:ea typeface="Poppins Bold"/>
                <a:cs typeface="Poppins Bold"/>
                <a:sym typeface="Poppins Bold"/>
              </a:rPr>
              <a:t>Hassan Alaaeldin Hassan</a:t>
            </a:r>
            <a:endParaRPr lang="ar-EG" sz="3000" b="1" dirty="0">
              <a:solidFill>
                <a:srgbClr val="000000"/>
              </a:solidFill>
              <a:latin typeface="Poppins Bold"/>
              <a:ea typeface="Poppins Bold"/>
              <a:cs typeface="Poppins Bold"/>
              <a:sym typeface="Poppins Bold"/>
            </a:endParaRPr>
          </a:p>
          <a:p>
            <a:pPr marL="457200" indent="-457200">
              <a:lnSpc>
                <a:spcPts val="4200"/>
              </a:lnSpc>
              <a:buFont typeface="Arial" panose="020B0604020202020204" pitchFamily="34" charset="0"/>
              <a:buChar char="•"/>
            </a:pPr>
            <a:r>
              <a:rPr lang="en-US" sz="3000" b="1" dirty="0">
                <a:solidFill>
                  <a:srgbClr val="000000"/>
                </a:solidFill>
                <a:latin typeface="Poppins Bold"/>
                <a:ea typeface="Poppins Bold"/>
                <a:cs typeface="Poppins Bold"/>
                <a:sym typeface="Poppins Bold"/>
              </a:rPr>
              <a:t>Tarek Mostafa Mohamed Kashef</a:t>
            </a:r>
          </a:p>
        </p:txBody>
      </p:sp>
      <p:grpSp>
        <p:nvGrpSpPr>
          <p:cNvPr id="10" name="Group 10"/>
          <p:cNvGrpSpPr/>
          <p:nvPr/>
        </p:nvGrpSpPr>
        <p:grpSpPr>
          <a:xfrm>
            <a:off x="-1744156" y="10026168"/>
            <a:ext cx="21323215" cy="2652117"/>
            <a:chOff x="0" y="0"/>
            <a:chExt cx="5615991" cy="698500"/>
          </a:xfrm>
        </p:grpSpPr>
        <p:sp>
          <p:nvSpPr>
            <p:cNvPr id="11" name="Freeform 11"/>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12" name="TextBox 12"/>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4061137" y="9778518"/>
            <a:ext cx="10165725" cy="2652117"/>
            <a:chOff x="0" y="0"/>
            <a:chExt cx="2677393" cy="698500"/>
          </a:xfrm>
        </p:grpSpPr>
        <p:sp>
          <p:nvSpPr>
            <p:cNvPr id="14" name="Freeform 14"/>
            <p:cNvSpPr/>
            <p:nvPr/>
          </p:nvSpPr>
          <p:spPr>
            <a:xfrm>
              <a:off x="0" y="0"/>
              <a:ext cx="2677393" cy="698500"/>
            </a:xfrm>
            <a:custGeom>
              <a:avLst/>
              <a:gdLst/>
              <a:ahLst/>
              <a:cxnLst/>
              <a:rect l="l" t="t" r="r" b="b"/>
              <a:pathLst>
                <a:path w="2677393" h="698500">
                  <a:moveTo>
                    <a:pt x="2677393" y="349250"/>
                  </a:moveTo>
                  <a:lnTo>
                    <a:pt x="2474193" y="698500"/>
                  </a:lnTo>
                  <a:lnTo>
                    <a:pt x="203200" y="698500"/>
                  </a:lnTo>
                  <a:lnTo>
                    <a:pt x="0" y="349250"/>
                  </a:lnTo>
                  <a:lnTo>
                    <a:pt x="203200" y="0"/>
                  </a:lnTo>
                  <a:lnTo>
                    <a:pt x="2474193" y="0"/>
                  </a:lnTo>
                  <a:lnTo>
                    <a:pt x="2677393" y="349250"/>
                  </a:lnTo>
                  <a:close/>
                </a:path>
              </a:pathLst>
            </a:custGeom>
            <a:solidFill>
              <a:srgbClr val="269BBB"/>
            </a:solidFill>
          </p:spPr>
          <p:txBody>
            <a:bodyPr/>
            <a:lstStyle/>
            <a:p>
              <a:endParaRPr lang="en-US"/>
            </a:p>
          </p:txBody>
        </p:sp>
        <p:sp>
          <p:nvSpPr>
            <p:cNvPr id="15" name="TextBox 15"/>
            <p:cNvSpPr txBox="1"/>
            <p:nvPr/>
          </p:nvSpPr>
          <p:spPr>
            <a:xfrm>
              <a:off x="114300" y="-57150"/>
              <a:ext cx="2448793" cy="755650"/>
            </a:xfrm>
            <a:prstGeom prst="rect">
              <a:avLst/>
            </a:prstGeom>
          </p:spPr>
          <p:txBody>
            <a:bodyPr lIns="50800" tIns="50800" rIns="50800" bIns="50800" rtlCol="0" anchor="ctr"/>
            <a:lstStyle/>
            <a:p>
              <a:pPr algn="ctr">
                <a:lnSpc>
                  <a:spcPts val="2659"/>
                </a:lnSpc>
              </a:pPr>
              <a:endParaRPr/>
            </a:p>
          </p:txBody>
        </p:sp>
      </p:grpSp>
      <p:sp>
        <p:nvSpPr>
          <p:cNvPr id="41" name="TextBox 41"/>
          <p:cNvSpPr txBox="1"/>
          <p:nvPr/>
        </p:nvSpPr>
        <p:spPr>
          <a:xfrm>
            <a:off x="4649383" y="171682"/>
            <a:ext cx="8208607" cy="1251838"/>
          </a:xfrm>
          <a:prstGeom prst="rect">
            <a:avLst/>
          </a:prstGeom>
        </p:spPr>
        <p:txBody>
          <a:bodyPr lIns="0" tIns="0" rIns="0" bIns="0" rtlCol="0" anchor="t">
            <a:spAutoFit/>
          </a:bodyPr>
          <a:lstStyle/>
          <a:p>
            <a:pPr algn="ctr">
              <a:lnSpc>
                <a:spcPts val="9749"/>
              </a:lnSpc>
              <a:spcBef>
                <a:spcPct val="0"/>
              </a:spcBef>
            </a:pPr>
            <a:r>
              <a:rPr lang="en-US" sz="6964" b="1">
                <a:solidFill>
                  <a:srgbClr val="000000"/>
                </a:solidFill>
                <a:latin typeface="Poppins Bold"/>
                <a:ea typeface="Poppins Bold"/>
                <a:cs typeface="Poppins Bold"/>
                <a:sym typeface="Poppins Bold"/>
              </a:rPr>
              <a:t>TEAM MEMBERS</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8292376" cy="10285928"/>
            <a:chOff x="0" y="0"/>
            <a:chExt cx="30644249" cy="38011367"/>
          </a:xfrm>
        </p:grpSpPr>
        <p:sp>
          <p:nvSpPr>
            <p:cNvPr id="3" name="Freeform 3"/>
            <p:cNvSpPr/>
            <p:nvPr/>
          </p:nvSpPr>
          <p:spPr>
            <a:xfrm>
              <a:off x="0" y="0"/>
              <a:ext cx="30644210" cy="38011354"/>
            </a:xfrm>
            <a:custGeom>
              <a:avLst/>
              <a:gdLst/>
              <a:ahLst/>
              <a:cxnLst/>
              <a:rect l="l" t="t" r="r" b="b"/>
              <a:pathLst>
                <a:path w="30644210" h="38011354">
                  <a:moveTo>
                    <a:pt x="0" y="0"/>
                  </a:moveTo>
                  <a:lnTo>
                    <a:pt x="0" y="38011354"/>
                  </a:lnTo>
                  <a:lnTo>
                    <a:pt x="18331180" y="38011354"/>
                  </a:lnTo>
                  <a:lnTo>
                    <a:pt x="22965919" y="27565986"/>
                  </a:lnTo>
                  <a:lnTo>
                    <a:pt x="17051528" y="21132800"/>
                  </a:lnTo>
                  <a:lnTo>
                    <a:pt x="27531442" y="5499354"/>
                  </a:lnTo>
                  <a:lnTo>
                    <a:pt x="26735915" y="4842129"/>
                  </a:lnTo>
                  <a:lnTo>
                    <a:pt x="30644210" y="0"/>
                  </a:lnTo>
                  <a:lnTo>
                    <a:pt x="30644210" y="0"/>
                  </a:lnTo>
                  <a:close/>
                </a:path>
              </a:pathLst>
            </a:custGeom>
          </p:spPr>
          <p:txBody>
            <a:bodyPr/>
            <a:lstStyle/>
            <a:p>
              <a:endParaRPr lang="en-US"/>
            </a:p>
          </p:txBody>
        </p:sp>
      </p:grpSp>
      <p:sp>
        <p:nvSpPr>
          <p:cNvPr id="4" name="Freeform 4"/>
          <p:cNvSpPr/>
          <p:nvPr/>
        </p:nvSpPr>
        <p:spPr>
          <a:xfrm rot="-5400000">
            <a:off x="2352257" y="3383845"/>
            <a:ext cx="11866128" cy="4612957"/>
          </a:xfrm>
          <a:custGeom>
            <a:avLst/>
            <a:gdLst/>
            <a:ahLst/>
            <a:cxnLst/>
            <a:rect l="l" t="t" r="r" b="b"/>
            <a:pathLst>
              <a:path w="11866128" h="4612957">
                <a:moveTo>
                  <a:pt x="0" y="0"/>
                </a:moveTo>
                <a:lnTo>
                  <a:pt x="11866128" y="0"/>
                </a:lnTo>
                <a:lnTo>
                  <a:pt x="11866128" y="4612957"/>
                </a:lnTo>
                <a:lnTo>
                  <a:pt x="0" y="461295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rot="9966578">
            <a:off x="13849429" y="7299508"/>
            <a:ext cx="7398683" cy="4457707"/>
          </a:xfrm>
          <a:custGeom>
            <a:avLst/>
            <a:gdLst/>
            <a:ahLst/>
            <a:cxnLst/>
            <a:rect l="l" t="t" r="r" b="b"/>
            <a:pathLst>
              <a:path w="7398683" h="4457707">
                <a:moveTo>
                  <a:pt x="0" y="0"/>
                </a:moveTo>
                <a:lnTo>
                  <a:pt x="7398683" y="0"/>
                </a:lnTo>
                <a:lnTo>
                  <a:pt x="7398683" y="4457706"/>
                </a:lnTo>
                <a:lnTo>
                  <a:pt x="0" y="44577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rot="2023761">
            <a:off x="-4981360" y="-5946643"/>
            <a:ext cx="6180658" cy="12487917"/>
            <a:chOff x="0" y="0"/>
            <a:chExt cx="1627828" cy="3288999"/>
          </a:xfrm>
        </p:grpSpPr>
        <p:sp>
          <p:nvSpPr>
            <p:cNvPr id="8" name="Freeform 8"/>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9" name="TextBox 9"/>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rot="2023761">
            <a:off x="-348299" y="-3646875"/>
            <a:ext cx="125097" cy="12487917"/>
            <a:chOff x="0" y="0"/>
            <a:chExt cx="32947" cy="3288999"/>
          </a:xfrm>
        </p:grpSpPr>
        <p:sp>
          <p:nvSpPr>
            <p:cNvPr id="11" name="Freeform 11"/>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2" name="TextBox 12"/>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5737645" y="8050509"/>
            <a:ext cx="4050208" cy="4529608"/>
            <a:chOff x="0" y="0"/>
            <a:chExt cx="635929" cy="711200"/>
          </a:xfrm>
        </p:grpSpPr>
        <p:sp>
          <p:nvSpPr>
            <p:cNvPr id="14" name="Freeform 14"/>
            <p:cNvSpPr/>
            <p:nvPr/>
          </p:nvSpPr>
          <p:spPr>
            <a:xfrm>
              <a:off x="0" y="0"/>
              <a:ext cx="635929" cy="711200"/>
            </a:xfrm>
            <a:custGeom>
              <a:avLst/>
              <a:gdLst/>
              <a:ahLst/>
              <a:cxnLst/>
              <a:rect l="l" t="t" r="r" b="b"/>
              <a:pathLst>
                <a:path w="635929" h="711200">
                  <a:moveTo>
                    <a:pt x="317964" y="0"/>
                  </a:moveTo>
                  <a:lnTo>
                    <a:pt x="635929" y="711200"/>
                  </a:lnTo>
                  <a:lnTo>
                    <a:pt x="0" y="711200"/>
                  </a:lnTo>
                  <a:lnTo>
                    <a:pt x="317964" y="0"/>
                  </a:lnTo>
                  <a:close/>
                </a:path>
              </a:pathLst>
            </a:custGeom>
            <a:solidFill>
              <a:srgbClr val="000000">
                <a:alpha val="0"/>
              </a:srgbClr>
            </a:solidFill>
            <a:ln w="95250" cap="sq">
              <a:solidFill>
                <a:srgbClr val="FFFFFF"/>
              </a:solidFill>
              <a:prstDash val="solid"/>
              <a:miter/>
            </a:ln>
          </p:spPr>
          <p:txBody>
            <a:bodyPr/>
            <a:lstStyle/>
            <a:p>
              <a:endParaRPr lang="en-US"/>
            </a:p>
          </p:txBody>
        </p:sp>
        <p:sp>
          <p:nvSpPr>
            <p:cNvPr id="15" name="TextBox 15"/>
            <p:cNvSpPr txBox="1"/>
            <p:nvPr/>
          </p:nvSpPr>
          <p:spPr>
            <a:xfrm>
              <a:off x="99364" y="273050"/>
              <a:ext cx="437201" cy="387350"/>
            </a:xfrm>
            <a:prstGeom prst="rect">
              <a:avLst/>
            </a:prstGeom>
          </p:spPr>
          <p:txBody>
            <a:bodyPr lIns="50800" tIns="50800" rIns="50800" bIns="50800" rtlCol="0" anchor="ctr"/>
            <a:lstStyle/>
            <a:p>
              <a:pPr algn="ctr">
                <a:lnSpc>
                  <a:spcPts val="2659"/>
                </a:lnSpc>
              </a:pPr>
              <a:endParaRPr/>
            </a:p>
          </p:txBody>
        </p:sp>
      </p:grpSp>
      <p:sp>
        <p:nvSpPr>
          <p:cNvPr id="16" name="Freeform 16"/>
          <p:cNvSpPr/>
          <p:nvPr/>
        </p:nvSpPr>
        <p:spPr>
          <a:xfrm>
            <a:off x="16376487" y="1028700"/>
            <a:ext cx="872369" cy="815665"/>
          </a:xfrm>
          <a:custGeom>
            <a:avLst/>
            <a:gdLst/>
            <a:ahLst/>
            <a:cxnLst/>
            <a:rect l="l" t="t" r="r" b="b"/>
            <a:pathLst>
              <a:path w="872369" h="815665">
                <a:moveTo>
                  <a:pt x="0" y="0"/>
                </a:moveTo>
                <a:lnTo>
                  <a:pt x="872369" y="0"/>
                </a:lnTo>
                <a:lnTo>
                  <a:pt x="872369" y="815665"/>
                </a:lnTo>
                <a:lnTo>
                  <a:pt x="0" y="815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17" name="AutoShape 17"/>
          <p:cNvSpPr/>
          <p:nvPr/>
        </p:nvSpPr>
        <p:spPr>
          <a:xfrm>
            <a:off x="8920629" y="3432458"/>
            <a:ext cx="3653625" cy="0"/>
          </a:xfrm>
          <a:prstGeom prst="line">
            <a:avLst/>
          </a:prstGeom>
          <a:ln w="38100" cap="flat">
            <a:solidFill>
              <a:srgbClr val="000000"/>
            </a:solidFill>
            <a:prstDash val="solid"/>
            <a:headEnd type="none" w="sm" len="sm"/>
            <a:tailEnd type="none" w="sm" len="sm"/>
          </a:ln>
        </p:spPr>
        <p:txBody>
          <a:bodyPr/>
          <a:lstStyle/>
          <a:p>
            <a:endParaRPr lang="en-US"/>
          </a:p>
        </p:txBody>
      </p:sp>
      <p:sp>
        <p:nvSpPr>
          <p:cNvPr id="18" name="Freeform 18"/>
          <p:cNvSpPr/>
          <p:nvPr/>
        </p:nvSpPr>
        <p:spPr>
          <a:xfrm>
            <a:off x="16376487" y="8327221"/>
            <a:ext cx="859118" cy="859118"/>
          </a:xfrm>
          <a:custGeom>
            <a:avLst/>
            <a:gdLst/>
            <a:ahLst/>
            <a:cxnLst/>
            <a:rect l="l" t="t" r="r" b="b"/>
            <a:pathLst>
              <a:path w="859118" h="859118">
                <a:moveTo>
                  <a:pt x="0" y="0"/>
                </a:moveTo>
                <a:lnTo>
                  <a:pt x="859119" y="0"/>
                </a:lnTo>
                <a:lnTo>
                  <a:pt x="859119" y="859118"/>
                </a:lnTo>
                <a:lnTo>
                  <a:pt x="0" y="85911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19" name="TextBox 19"/>
          <p:cNvSpPr txBox="1"/>
          <p:nvPr/>
        </p:nvSpPr>
        <p:spPr>
          <a:xfrm>
            <a:off x="11010952" y="8493255"/>
            <a:ext cx="5081754" cy="450850"/>
          </a:xfrm>
          <a:prstGeom prst="rect">
            <a:avLst/>
          </a:prstGeom>
        </p:spPr>
        <p:txBody>
          <a:bodyPr lIns="0" tIns="0" rIns="0" bIns="0" rtlCol="0" anchor="t">
            <a:spAutoFit/>
          </a:bodyPr>
          <a:lstStyle/>
          <a:p>
            <a:pPr algn="r">
              <a:lnSpc>
                <a:spcPts val="3500"/>
              </a:lnSpc>
            </a:pPr>
            <a:r>
              <a:rPr lang="en-US" sz="2500" b="1">
                <a:solidFill>
                  <a:srgbClr val="000000"/>
                </a:solidFill>
                <a:latin typeface="Poppins Medium"/>
                <a:ea typeface="Poppins Medium"/>
                <a:cs typeface="Poppins Medium"/>
                <a:sym typeface="Poppins Medium"/>
              </a:rPr>
              <a:t>................</a:t>
            </a:r>
          </a:p>
        </p:txBody>
      </p:sp>
      <p:sp>
        <p:nvSpPr>
          <p:cNvPr id="20" name="TextBox 20"/>
          <p:cNvSpPr txBox="1"/>
          <p:nvPr/>
        </p:nvSpPr>
        <p:spPr>
          <a:xfrm>
            <a:off x="8320951" y="3355594"/>
            <a:ext cx="8985974" cy="2007173"/>
          </a:xfrm>
          <a:prstGeom prst="rect">
            <a:avLst/>
          </a:prstGeom>
        </p:spPr>
        <p:txBody>
          <a:bodyPr lIns="0" tIns="0" rIns="0" bIns="0" rtlCol="0" anchor="t">
            <a:spAutoFit/>
          </a:bodyPr>
          <a:lstStyle/>
          <a:p>
            <a:pPr algn="r">
              <a:lnSpc>
                <a:spcPts val="15545"/>
              </a:lnSpc>
            </a:pPr>
            <a:r>
              <a:rPr lang="en-US" sz="11104" b="1">
                <a:solidFill>
                  <a:srgbClr val="000000"/>
                </a:solidFill>
                <a:latin typeface="Poppins Ultra-Bold"/>
                <a:ea typeface="Poppins Ultra-Bold"/>
                <a:cs typeface="Poppins Ultra-Bold"/>
                <a:sym typeface="Poppins Ultra-Bold"/>
              </a:rPr>
              <a:t>THANK YOU</a:t>
            </a:r>
          </a:p>
        </p:txBody>
      </p:sp>
      <p:sp>
        <p:nvSpPr>
          <p:cNvPr id="21" name="TextBox 21"/>
          <p:cNvSpPr txBox="1"/>
          <p:nvPr/>
        </p:nvSpPr>
        <p:spPr>
          <a:xfrm>
            <a:off x="12258770" y="1214137"/>
            <a:ext cx="3833936" cy="441325"/>
          </a:xfrm>
          <a:prstGeom prst="rect">
            <a:avLst/>
          </a:prstGeom>
        </p:spPr>
        <p:txBody>
          <a:bodyPr lIns="0" tIns="0" rIns="0" bIns="0" rtlCol="0" anchor="t">
            <a:spAutoFit/>
          </a:bodyPr>
          <a:lstStyle/>
          <a:p>
            <a:pPr algn="r">
              <a:lnSpc>
                <a:spcPts val="3499"/>
              </a:lnSpc>
            </a:pPr>
            <a:r>
              <a:rPr lang="en-US" sz="2499" b="1">
                <a:solidFill>
                  <a:srgbClr val="000000"/>
                </a:solidFill>
                <a:latin typeface="Poppins Medium"/>
                <a:ea typeface="Poppins Medium"/>
                <a:cs typeface="Poppins Medium"/>
                <a:sym typeface="Poppins Medium"/>
              </a:rPr>
              <a:t>................</a:t>
            </a:r>
          </a:p>
        </p:txBody>
      </p:sp>
      <p:sp>
        <p:nvSpPr>
          <p:cNvPr id="22" name="TextBox 22"/>
          <p:cNvSpPr txBox="1"/>
          <p:nvPr/>
        </p:nvSpPr>
        <p:spPr>
          <a:xfrm>
            <a:off x="12701257" y="3137847"/>
            <a:ext cx="4558043" cy="541597"/>
          </a:xfrm>
          <a:prstGeom prst="rect">
            <a:avLst/>
          </a:prstGeom>
        </p:spPr>
        <p:txBody>
          <a:bodyPr lIns="0" tIns="0" rIns="0" bIns="0" rtlCol="0" anchor="t">
            <a:spAutoFit/>
          </a:bodyPr>
          <a:lstStyle/>
          <a:p>
            <a:pPr algn="r">
              <a:lnSpc>
                <a:spcPts val="4273"/>
              </a:lnSpc>
            </a:pPr>
            <a:r>
              <a:rPr lang="en-US" sz="3052" b="1" dirty="0">
                <a:solidFill>
                  <a:srgbClr val="000000"/>
                </a:solidFill>
                <a:latin typeface="Poppins Semi-Bold"/>
                <a:ea typeface="Poppins Semi-Bold"/>
                <a:cs typeface="Poppins Semi-Bold"/>
                <a:sym typeface="Poppins Semi-Bold"/>
              </a:rPr>
              <a:t>PRESENTATION - 2025</a:t>
            </a:r>
          </a:p>
        </p:txBody>
      </p:sp>
      <p:sp>
        <p:nvSpPr>
          <p:cNvPr id="5" name="Freeform 16">
            <a:extLst>
              <a:ext uri="{FF2B5EF4-FFF2-40B4-BE49-F238E27FC236}">
                <a16:creationId xmlns:a16="http://schemas.microsoft.com/office/drawing/2014/main" id="{94F06F91-DBAE-1882-A9F5-44FC16C6FB22}"/>
              </a:ext>
            </a:extLst>
          </p:cNvPr>
          <p:cNvSpPr/>
          <p:nvPr/>
        </p:nvSpPr>
        <p:spPr>
          <a:xfrm>
            <a:off x="314229" y="1799024"/>
            <a:ext cx="6021910" cy="7127486"/>
          </a:xfrm>
          <a:custGeom>
            <a:avLst/>
            <a:gdLst/>
            <a:ahLst/>
            <a:cxnLst/>
            <a:rect l="l" t="t" r="r" b="b"/>
            <a:pathLst>
              <a:path w="1917674" h="2075966">
                <a:moveTo>
                  <a:pt x="0" y="0"/>
                </a:moveTo>
                <a:lnTo>
                  <a:pt x="1917674" y="0"/>
                </a:lnTo>
                <a:lnTo>
                  <a:pt x="1917674" y="2075966"/>
                </a:lnTo>
                <a:lnTo>
                  <a:pt x="0" y="2075966"/>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8749737" flipH="1" flipV="1">
            <a:off x="3541329" y="8060502"/>
            <a:ext cx="8454389" cy="5093770"/>
          </a:xfrm>
          <a:custGeom>
            <a:avLst/>
            <a:gdLst/>
            <a:ahLst/>
            <a:cxnLst/>
            <a:rect l="l" t="t" r="r" b="b"/>
            <a:pathLst>
              <a:path w="8454389" h="5093770">
                <a:moveTo>
                  <a:pt x="8454389" y="5093769"/>
                </a:moveTo>
                <a:lnTo>
                  <a:pt x="0" y="5093769"/>
                </a:lnTo>
                <a:lnTo>
                  <a:pt x="0" y="0"/>
                </a:lnTo>
                <a:lnTo>
                  <a:pt x="8454389" y="0"/>
                </a:lnTo>
                <a:lnTo>
                  <a:pt x="8454389" y="5093769"/>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3" name="Group 3"/>
          <p:cNvGrpSpPr/>
          <p:nvPr/>
        </p:nvGrpSpPr>
        <p:grpSpPr>
          <a:xfrm>
            <a:off x="-974718" y="1678149"/>
            <a:ext cx="21307910" cy="6930702"/>
            <a:chOff x="0" y="0"/>
            <a:chExt cx="5611960" cy="1825370"/>
          </a:xfrm>
        </p:grpSpPr>
        <p:sp>
          <p:nvSpPr>
            <p:cNvPr id="4" name="Freeform 4"/>
            <p:cNvSpPr/>
            <p:nvPr/>
          </p:nvSpPr>
          <p:spPr>
            <a:xfrm>
              <a:off x="0" y="0"/>
              <a:ext cx="5611960" cy="1825370"/>
            </a:xfrm>
            <a:custGeom>
              <a:avLst/>
              <a:gdLst/>
              <a:ahLst/>
              <a:cxnLst/>
              <a:rect l="l" t="t" r="r" b="b"/>
              <a:pathLst>
                <a:path w="5611960" h="1825370">
                  <a:moveTo>
                    <a:pt x="0" y="0"/>
                  </a:moveTo>
                  <a:lnTo>
                    <a:pt x="5611960" y="0"/>
                  </a:lnTo>
                  <a:lnTo>
                    <a:pt x="5611960" y="1825370"/>
                  </a:lnTo>
                  <a:lnTo>
                    <a:pt x="0" y="1825370"/>
                  </a:lnTo>
                  <a:close/>
                </a:path>
              </a:pathLst>
            </a:custGeom>
            <a:solidFill>
              <a:srgbClr val="0E6B84"/>
            </a:solidFill>
          </p:spPr>
          <p:txBody>
            <a:bodyPr/>
            <a:lstStyle/>
            <a:p>
              <a:endParaRPr lang="en-US"/>
            </a:p>
          </p:txBody>
        </p:sp>
        <p:sp>
          <p:nvSpPr>
            <p:cNvPr id="5" name="TextBox 5"/>
            <p:cNvSpPr txBox="1"/>
            <p:nvPr/>
          </p:nvSpPr>
          <p:spPr>
            <a:xfrm>
              <a:off x="0" y="-57150"/>
              <a:ext cx="5611960" cy="188252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3627078" y="3555434"/>
            <a:ext cx="24201078" cy="2180982"/>
          </a:xfrm>
          <a:prstGeom prst="rect">
            <a:avLst/>
          </a:prstGeom>
        </p:spPr>
        <p:txBody>
          <a:bodyPr lIns="0" tIns="0" rIns="0" bIns="0" rtlCol="0" anchor="t">
            <a:spAutoFit/>
          </a:bodyPr>
          <a:lstStyle/>
          <a:p>
            <a:pPr algn="ctr">
              <a:lnSpc>
                <a:spcPts val="17280"/>
              </a:lnSpc>
            </a:pPr>
            <a:r>
              <a:rPr lang="en-US" sz="14400" b="1" dirty="0">
                <a:solidFill>
                  <a:srgbClr val="FFFFFF"/>
                </a:solidFill>
                <a:latin typeface="Poppins Bold"/>
                <a:ea typeface="Poppins Bold"/>
                <a:cs typeface="Poppins Bold"/>
                <a:sym typeface="Poppins Bold"/>
              </a:rPr>
              <a:t>Week 1</a:t>
            </a:r>
          </a:p>
        </p:txBody>
      </p:sp>
      <p:sp>
        <p:nvSpPr>
          <p:cNvPr id="9" name="Freeform 9"/>
          <p:cNvSpPr/>
          <p:nvPr/>
        </p:nvSpPr>
        <p:spPr>
          <a:xfrm rot="-9002839">
            <a:off x="12735395" y="-2907320"/>
            <a:ext cx="8454389" cy="5093770"/>
          </a:xfrm>
          <a:custGeom>
            <a:avLst/>
            <a:gdLst/>
            <a:ahLst/>
            <a:cxnLst/>
            <a:rect l="l" t="t" r="r" b="b"/>
            <a:pathLst>
              <a:path w="8454389" h="5093770">
                <a:moveTo>
                  <a:pt x="0" y="0"/>
                </a:moveTo>
                <a:lnTo>
                  <a:pt x="8454390" y="0"/>
                </a:lnTo>
                <a:lnTo>
                  <a:pt x="8454390" y="5093770"/>
                </a:lnTo>
                <a:lnTo>
                  <a:pt x="0" y="509377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970442" y="2353957"/>
            <a:ext cx="11895117" cy="1453539"/>
          </a:xfrm>
          <a:prstGeom prst="rect">
            <a:avLst/>
          </a:prstGeom>
        </p:spPr>
        <p:txBody>
          <a:bodyPr lIns="0" tIns="0" rIns="0" bIns="0" rtlCol="0" anchor="t">
            <a:spAutoFit/>
          </a:bodyPr>
          <a:lstStyle/>
          <a:p>
            <a:pPr marL="681846" lvl="1" indent="-340923">
              <a:lnSpc>
                <a:spcPts val="3789"/>
              </a:lnSpc>
              <a:buFont typeface="Arial"/>
              <a:buChar char="•"/>
            </a:pPr>
            <a:r>
              <a:rPr lang="en-US" sz="3158" b="1" dirty="0">
                <a:solidFill>
                  <a:srgbClr val="000000"/>
                </a:solidFill>
                <a:latin typeface="Poppins Bold"/>
                <a:ea typeface="Poppins Bold"/>
                <a:cs typeface="Poppins Bold"/>
                <a:sym typeface="Poppins Bold"/>
              </a:rPr>
              <a:t>Focus</a:t>
            </a:r>
            <a:r>
              <a:rPr lang="en-US" sz="3158" dirty="0">
                <a:solidFill>
                  <a:srgbClr val="000000"/>
                </a:solidFill>
                <a:latin typeface="Poppins"/>
                <a:ea typeface="Poppins"/>
                <a:cs typeface="Poppins"/>
                <a:sym typeface="Poppins"/>
              </a:rPr>
              <a:t>:</a:t>
            </a:r>
            <a:r>
              <a:rPr lang="ar-EG" sz="3158" dirty="0">
                <a:solidFill>
                  <a:srgbClr val="000000"/>
                </a:solidFill>
                <a:latin typeface="Poppins"/>
                <a:ea typeface="Poppins"/>
                <a:cs typeface="Poppins"/>
                <a:sym typeface="Poppins"/>
              </a:rPr>
              <a:t> </a:t>
            </a:r>
            <a:r>
              <a:rPr lang="en-US" sz="3158" dirty="0">
                <a:solidFill>
                  <a:srgbClr val="000000"/>
                </a:solidFill>
                <a:latin typeface="Poppins"/>
                <a:ea typeface="Poppins"/>
                <a:cs typeface="Poppins"/>
                <a:sym typeface="Poppins"/>
              </a:rPr>
              <a:t>Focus on ensuring high data quality through rigorous cleaning, handling missing values, and correcting inconsistencies before modeling.</a:t>
            </a:r>
          </a:p>
        </p:txBody>
      </p:sp>
      <p:sp>
        <p:nvSpPr>
          <p:cNvPr id="17" name="TextBox 17"/>
          <p:cNvSpPr txBox="1"/>
          <p:nvPr/>
        </p:nvSpPr>
        <p:spPr>
          <a:xfrm>
            <a:off x="4087803" y="546649"/>
            <a:ext cx="9007034"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1. Data Cleaning</a:t>
            </a:r>
          </a:p>
        </p:txBody>
      </p:sp>
      <p:sp>
        <p:nvSpPr>
          <p:cNvPr id="18" name="TextBox 18"/>
          <p:cNvSpPr txBox="1"/>
          <p:nvPr/>
        </p:nvSpPr>
        <p:spPr>
          <a:xfrm>
            <a:off x="970442" y="5295900"/>
            <a:ext cx="9773758" cy="2564805"/>
          </a:xfrm>
          <a:prstGeom prst="rect">
            <a:avLst/>
          </a:prstGeom>
        </p:spPr>
        <p:txBody>
          <a:bodyPr wrap="square" lIns="0" tIns="0" rIns="0" bIns="0" rtlCol="0" anchor="t">
            <a:spAutoFit/>
          </a:bodyPr>
          <a:lstStyle/>
          <a:p>
            <a:pPr marL="724640" lvl="1" indent="-362320">
              <a:lnSpc>
                <a:spcPts val="4027"/>
              </a:lnSpc>
              <a:buFont typeface="Arial"/>
              <a:buChar char="•"/>
            </a:pPr>
            <a:r>
              <a:rPr lang="en-US" sz="3356" b="1" dirty="0">
                <a:solidFill>
                  <a:srgbClr val="000000"/>
                </a:solidFill>
                <a:latin typeface="Poppins Bold"/>
                <a:ea typeface="Poppins Bold"/>
                <a:cs typeface="Poppins Bold"/>
                <a:sym typeface="Poppins Bold"/>
              </a:rPr>
              <a:t>Key Message:</a:t>
            </a:r>
            <a:r>
              <a:rPr lang="en-US" sz="3356" dirty="0">
                <a:solidFill>
                  <a:srgbClr val="000000"/>
                </a:solidFill>
                <a:latin typeface="Poppins"/>
                <a:ea typeface="Poppins"/>
                <a:cs typeface="Poppins"/>
                <a:sym typeface="Poppins"/>
              </a:rPr>
              <a:t> Ensure data integrity and model accuracy by laying a strong foundation through effective cleaning, preprocessing, and thoughtful model building.</a:t>
            </a:r>
          </a:p>
        </p:txBody>
      </p:sp>
      <p:pic>
        <p:nvPicPr>
          <p:cNvPr id="24" name="Picture 23" descr="A black and white logo&#10;&#10;AI-generated content may be incorrect.">
            <a:extLst>
              <a:ext uri="{FF2B5EF4-FFF2-40B4-BE49-F238E27FC236}">
                <a16:creationId xmlns:a16="http://schemas.microsoft.com/office/drawing/2014/main" id="{923516BE-4F72-EDA1-5D6F-359C8B4439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35079" y="3232637"/>
            <a:ext cx="3477107" cy="385103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5" name="TextBox 15"/>
          <p:cNvSpPr txBox="1"/>
          <p:nvPr/>
        </p:nvSpPr>
        <p:spPr>
          <a:xfrm>
            <a:off x="2516187" y="992656"/>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2. Tools Used</a:t>
            </a:r>
          </a:p>
        </p:txBody>
      </p:sp>
      <p:sp>
        <p:nvSpPr>
          <p:cNvPr id="23" name="TextBox 22">
            <a:extLst>
              <a:ext uri="{FF2B5EF4-FFF2-40B4-BE49-F238E27FC236}">
                <a16:creationId xmlns:a16="http://schemas.microsoft.com/office/drawing/2014/main" id="{9421571B-2C71-59FC-19A2-6174147B733F}"/>
              </a:ext>
            </a:extLst>
          </p:cNvPr>
          <p:cNvSpPr txBox="1"/>
          <p:nvPr/>
        </p:nvSpPr>
        <p:spPr>
          <a:xfrm>
            <a:off x="2286000" y="2583240"/>
            <a:ext cx="9601200" cy="4524315"/>
          </a:xfrm>
          <a:prstGeom prst="rect">
            <a:avLst/>
          </a:prstGeom>
          <a:noFill/>
        </p:spPr>
        <p:txBody>
          <a:bodyPr wrap="square" rtlCol="0">
            <a:spAutoFit/>
          </a:bodyPr>
          <a:lstStyle/>
          <a:p>
            <a:pPr marL="457200" indent="-457200">
              <a:buFont typeface="Arial" panose="020B0604020202020204" pitchFamily="34" charset="0"/>
              <a:buChar char="•"/>
            </a:pPr>
            <a:r>
              <a:rPr lang="en-US" sz="3200" dirty="0"/>
              <a:t>In this project, we used Python as one of the most important languages ​​in the data cleaning and model building process.</a:t>
            </a:r>
          </a:p>
          <a:p>
            <a:pPr marL="457200" indent="-457200">
              <a:buFont typeface="Arial" panose="020B0604020202020204" pitchFamily="34" charset="0"/>
              <a:buChar char="•"/>
            </a:pPr>
            <a:endParaRPr lang="en-US" sz="3200" dirty="0"/>
          </a:p>
          <a:p>
            <a:pPr marL="457200" indent="-457200">
              <a:buFont typeface="Arial" panose="020B0604020202020204" pitchFamily="34" charset="0"/>
              <a:buChar char="•"/>
            </a:pPr>
            <a:r>
              <a:rPr lang="en-US" sz="3200" dirty="0"/>
              <a:t>We have used some important libraries in the data cleaning process such as </a:t>
            </a:r>
            <a:r>
              <a:rPr lang="en-US" sz="3200" dirty="0" err="1"/>
              <a:t>numpy</a:t>
            </a:r>
            <a:r>
              <a:rPr lang="en-US" sz="3200" dirty="0"/>
              <a:t> and pandas libraries and other libraries for the visualization process such as matplotlib and seaborn libraries.</a:t>
            </a:r>
          </a:p>
          <a:p>
            <a:pPr marL="457200" indent="-457200">
              <a:buFont typeface="Arial" panose="020B0604020202020204" pitchFamily="34" charset="0"/>
              <a:buChar char="•"/>
            </a:pPr>
            <a:endParaRPr lang="en-US" sz="3200" dirty="0"/>
          </a:p>
        </p:txBody>
      </p:sp>
      <p:pic>
        <p:nvPicPr>
          <p:cNvPr id="30" name="Picture 29" descr="A computer logo on a white background">
            <a:extLst>
              <a:ext uri="{FF2B5EF4-FFF2-40B4-BE49-F238E27FC236}">
                <a16:creationId xmlns:a16="http://schemas.microsoft.com/office/drawing/2014/main" id="{77D39514-686E-565F-E3F9-DBE12A3BF1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600" y="2250569"/>
            <a:ext cx="4648200" cy="517893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227331" y="9958066"/>
            <a:ext cx="21323215" cy="2652117"/>
            <a:chOff x="0" y="0"/>
            <a:chExt cx="5615991" cy="698500"/>
          </a:xfrm>
        </p:grpSpPr>
        <p:sp>
          <p:nvSpPr>
            <p:cNvPr id="3" name="Freeform 3"/>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p:cNvGrpSpPr/>
          <p:nvPr/>
        </p:nvGrpSpPr>
        <p:grpSpPr>
          <a:xfrm>
            <a:off x="577962" y="9710416"/>
            <a:ext cx="9457772" cy="2652117"/>
            <a:chOff x="0" y="0"/>
            <a:chExt cx="2490936" cy="698500"/>
          </a:xfrm>
        </p:grpSpPr>
        <p:sp>
          <p:nvSpPr>
            <p:cNvPr id="7" name="Freeform 7"/>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8626343">
            <a:off x="16187546" y="-6914263"/>
            <a:ext cx="6180658" cy="12487917"/>
            <a:chOff x="0" y="0"/>
            <a:chExt cx="1627828" cy="3288999"/>
          </a:xfrm>
        </p:grpSpPr>
        <p:sp>
          <p:nvSpPr>
            <p:cNvPr id="10" name="Freeform 10"/>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rot="-2211398">
            <a:off x="17051027" y="-5573485"/>
            <a:ext cx="125097" cy="12487917"/>
            <a:chOff x="0" y="0"/>
            <a:chExt cx="32947" cy="3288999"/>
          </a:xfrm>
        </p:grpSpPr>
        <p:sp>
          <p:nvSpPr>
            <p:cNvPr id="13" name="Freeform 13"/>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Freeform 17"/>
          <p:cNvSpPr/>
          <p:nvPr/>
        </p:nvSpPr>
        <p:spPr>
          <a:xfrm>
            <a:off x="76200" y="1866901"/>
            <a:ext cx="8929259" cy="6040692"/>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p:cNvSpPr/>
          <p:nvPr/>
        </p:nvSpPr>
        <p:spPr>
          <a:xfrm>
            <a:off x="9133699" y="1866901"/>
            <a:ext cx="8448245" cy="6040692"/>
          </a:xfrm>
          <a:custGeom>
            <a:avLst/>
            <a:gdLst/>
            <a:ahLst/>
            <a:cxnLst/>
            <a:rect l="l" t="t" r="r" b="b"/>
            <a:pathLst>
              <a:path w="8448245" h="4224122">
                <a:moveTo>
                  <a:pt x="0" y="0"/>
                </a:moveTo>
                <a:lnTo>
                  <a:pt x="8448245" y="0"/>
                </a:lnTo>
                <a:lnTo>
                  <a:pt x="8448245" y="4224122"/>
                </a:lnTo>
                <a:lnTo>
                  <a:pt x="0" y="4224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9" name="Freeform 19"/>
          <p:cNvSpPr/>
          <p:nvPr/>
        </p:nvSpPr>
        <p:spPr>
          <a:xfrm>
            <a:off x="457200" y="8332693"/>
            <a:ext cx="1131388" cy="1382807"/>
          </a:xfrm>
          <a:custGeom>
            <a:avLst/>
            <a:gdLst/>
            <a:ahLst/>
            <a:cxnLst/>
            <a:rect l="l" t="t" r="r" b="b"/>
            <a:pathLst>
              <a:path w="1131388" h="1382807">
                <a:moveTo>
                  <a:pt x="0" y="0"/>
                </a:moveTo>
                <a:lnTo>
                  <a:pt x="1131388" y="0"/>
                </a:lnTo>
                <a:lnTo>
                  <a:pt x="1131388" y="1382807"/>
                </a:lnTo>
                <a:lnTo>
                  <a:pt x="0" y="138280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20" name="TextBox 20"/>
          <p:cNvSpPr txBox="1"/>
          <p:nvPr/>
        </p:nvSpPr>
        <p:spPr>
          <a:xfrm>
            <a:off x="3281886" y="546649"/>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a:t>
            </a:r>
            <a:r>
              <a:rPr lang="ar-EG" sz="4500" b="1" dirty="0">
                <a:solidFill>
                  <a:srgbClr val="000000"/>
                </a:solidFill>
                <a:latin typeface="Poppins Bold"/>
                <a:ea typeface="Poppins Bold"/>
                <a:cs typeface="Poppins Bold"/>
                <a:sym typeface="Poppins Bold"/>
              </a:rPr>
              <a:t>3</a:t>
            </a:r>
            <a:r>
              <a:rPr lang="en-US" sz="4500" b="1" dirty="0">
                <a:solidFill>
                  <a:srgbClr val="000000"/>
                </a:solidFill>
                <a:latin typeface="Poppins Bold"/>
                <a:ea typeface="Poppins Bold"/>
                <a:cs typeface="Poppins Bold"/>
                <a:sym typeface="Poppins Bold"/>
              </a:rPr>
              <a:t>. Sample of code</a:t>
            </a:r>
          </a:p>
        </p:txBody>
      </p:sp>
      <p:pic>
        <p:nvPicPr>
          <p:cNvPr id="26" name="Picture 25">
            <a:extLst>
              <a:ext uri="{FF2B5EF4-FFF2-40B4-BE49-F238E27FC236}">
                <a16:creationId xmlns:a16="http://schemas.microsoft.com/office/drawing/2014/main" id="{B763C58E-F2B8-22EB-D7EE-E7D9C36ED66D}"/>
              </a:ext>
            </a:extLst>
          </p:cNvPr>
          <p:cNvPicPr>
            <a:picLocks noChangeAspect="1"/>
          </p:cNvPicPr>
          <p:nvPr/>
        </p:nvPicPr>
        <p:blipFill>
          <a:blip r:embed="rId8"/>
          <a:stretch>
            <a:fillRect/>
          </a:stretch>
        </p:blipFill>
        <p:spPr>
          <a:xfrm>
            <a:off x="248856" y="2019300"/>
            <a:ext cx="8590344" cy="5742155"/>
          </a:xfrm>
          <a:prstGeom prst="rect">
            <a:avLst/>
          </a:prstGeom>
        </p:spPr>
      </p:pic>
      <p:pic>
        <p:nvPicPr>
          <p:cNvPr id="28" name="Picture 27">
            <a:extLst>
              <a:ext uri="{FF2B5EF4-FFF2-40B4-BE49-F238E27FC236}">
                <a16:creationId xmlns:a16="http://schemas.microsoft.com/office/drawing/2014/main" id="{686290F7-EFFE-F4C2-B0F7-D835F4ED4F2B}"/>
              </a:ext>
            </a:extLst>
          </p:cNvPr>
          <p:cNvPicPr>
            <a:picLocks noChangeAspect="1"/>
          </p:cNvPicPr>
          <p:nvPr/>
        </p:nvPicPr>
        <p:blipFill>
          <a:blip r:embed="rId9"/>
          <a:stretch>
            <a:fillRect/>
          </a:stretch>
        </p:blipFill>
        <p:spPr>
          <a:xfrm>
            <a:off x="9296400" y="2019300"/>
            <a:ext cx="8153400" cy="5735195"/>
          </a:xfrm>
          <a:prstGeom prst="rect">
            <a:avLst/>
          </a:prstGeom>
        </p:spPr>
      </p:pic>
      <p:sp>
        <p:nvSpPr>
          <p:cNvPr id="29" name="TextBox 28">
            <a:extLst>
              <a:ext uri="{FF2B5EF4-FFF2-40B4-BE49-F238E27FC236}">
                <a16:creationId xmlns:a16="http://schemas.microsoft.com/office/drawing/2014/main" id="{1B7FD2F5-F059-30EB-4C0D-BB6B235C6270}"/>
              </a:ext>
            </a:extLst>
          </p:cNvPr>
          <p:cNvSpPr txBox="1"/>
          <p:nvPr/>
        </p:nvSpPr>
        <p:spPr>
          <a:xfrm>
            <a:off x="1905000" y="8582680"/>
            <a:ext cx="15925800" cy="523220"/>
          </a:xfrm>
          <a:prstGeom prst="rect">
            <a:avLst/>
          </a:prstGeom>
          <a:noFill/>
        </p:spPr>
        <p:txBody>
          <a:bodyPr wrap="square" rtlCol="0">
            <a:spAutoFit/>
          </a:bodyPr>
          <a:lstStyle/>
          <a:p>
            <a:r>
              <a:rPr lang="en-US" sz="2800" dirty="0">
                <a:hlinkClick r:id="rId10"/>
              </a:rPr>
              <a:t>https://github.com/Tarek2882004/DEPI_project/tree/main/Week%201/Data%20preprocessing%20notebook</a:t>
            </a:r>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5CA66-B7F1-2E24-5EA2-12D0D53F30F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ACD7B5C-086B-320B-D6F5-4658C06D0371}"/>
              </a:ext>
            </a:extLst>
          </p:cNvPr>
          <p:cNvGrpSpPr/>
          <p:nvPr/>
        </p:nvGrpSpPr>
        <p:grpSpPr>
          <a:xfrm>
            <a:off x="-5227331" y="9958066"/>
            <a:ext cx="21323215" cy="2652117"/>
            <a:chOff x="0" y="0"/>
            <a:chExt cx="5615991" cy="698500"/>
          </a:xfrm>
        </p:grpSpPr>
        <p:sp>
          <p:nvSpPr>
            <p:cNvPr id="3" name="Freeform 3">
              <a:extLst>
                <a:ext uri="{FF2B5EF4-FFF2-40B4-BE49-F238E27FC236}">
                  <a16:creationId xmlns:a16="http://schemas.microsoft.com/office/drawing/2014/main" id="{A314AFE1-7D34-A071-F06C-726F044DBB2A}"/>
                </a:ext>
              </a:extLst>
            </p:cNvPr>
            <p:cNvSpPr/>
            <p:nvPr/>
          </p:nvSpPr>
          <p:spPr>
            <a:xfrm>
              <a:off x="0" y="0"/>
              <a:ext cx="5615991" cy="698500"/>
            </a:xfrm>
            <a:custGeom>
              <a:avLst/>
              <a:gdLst/>
              <a:ahLst/>
              <a:cxnLst/>
              <a:rect l="l" t="t" r="r" b="b"/>
              <a:pathLst>
                <a:path w="5615991" h="698500">
                  <a:moveTo>
                    <a:pt x="5615991" y="349250"/>
                  </a:moveTo>
                  <a:lnTo>
                    <a:pt x="5412791" y="698500"/>
                  </a:lnTo>
                  <a:lnTo>
                    <a:pt x="203200" y="698500"/>
                  </a:lnTo>
                  <a:lnTo>
                    <a:pt x="0" y="349250"/>
                  </a:lnTo>
                  <a:lnTo>
                    <a:pt x="203200" y="0"/>
                  </a:lnTo>
                  <a:lnTo>
                    <a:pt x="5412791" y="0"/>
                  </a:lnTo>
                  <a:lnTo>
                    <a:pt x="5615991" y="349250"/>
                  </a:lnTo>
                  <a:close/>
                </a:path>
              </a:pathLst>
            </a:custGeom>
            <a:solidFill>
              <a:srgbClr val="0E6B84"/>
            </a:solidFill>
          </p:spPr>
          <p:txBody>
            <a:bodyPr/>
            <a:lstStyle/>
            <a:p>
              <a:endParaRPr lang="en-US"/>
            </a:p>
          </p:txBody>
        </p:sp>
        <p:sp>
          <p:nvSpPr>
            <p:cNvPr id="4" name="TextBox 4">
              <a:extLst>
                <a:ext uri="{FF2B5EF4-FFF2-40B4-BE49-F238E27FC236}">
                  <a16:creationId xmlns:a16="http://schemas.microsoft.com/office/drawing/2014/main" id="{258B617D-E4D6-9D47-CF22-CF615521A017}"/>
                </a:ext>
              </a:extLst>
            </p:cNvPr>
            <p:cNvSpPr txBox="1"/>
            <p:nvPr/>
          </p:nvSpPr>
          <p:spPr>
            <a:xfrm>
              <a:off x="114300" y="-57150"/>
              <a:ext cx="5387391" cy="755650"/>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2A684601-FA46-860F-1A07-F6832A4BF911}"/>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6" name="Group 6">
            <a:extLst>
              <a:ext uri="{FF2B5EF4-FFF2-40B4-BE49-F238E27FC236}">
                <a16:creationId xmlns:a16="http://schemas.microsoft.com/office/drawing/2014/main" id="{F54F6C48-7A71-A247-9109-EEF3A530D9AC}"/>
              </a:ext>
            </a:extLst>
          </p:cNvPr>
          <p:cNvGrpSpPr/>
          <p:nvPr/>
        </p:nvGrpSpPr>
        <p:grpSpPr>
          <a:xfrm>
            <a:off x="577962" y="9710416"/>
            <a:ext cx="9457772" cy="2652117"/>
            <a:chOff x="0" y="0"/>
            <a:chExt cx="2490936" cy="698500"/>
          </a:xfrm>
        </p:grpSpPr>
        <p:sp>
          <p:nvSpPr>
            <p:cNvPr id="7" name="Freeform 7">
              <a:extLst>
                <a:ext uri="{FF2B5EF4-FFF2-40B4-BE49-F238E27FC236}">
                  <a16:creationId xmlns:a16="http://schemas.microsoft.com/office/drawing/2014/main" id="{ED9FE7C1-F7D8-25F8-2834-AAF21FFEC4CD}"/>
                </a:ext>
              </a:extLst>
            </p:cNvPr>
            <p:cNvSpPr/>
            <p:nvPr/>
          </p:nvSpPr>
          <p:spPr>
            <a:xfrm>
              <a:off x="0" y="0"/>
              <a:ext cx="2490936" cy="698500"/>
            </a:xfrm>
            <a:custGeom>
              <a:avLst/>
              <a:gdLst/>
              <a:ahLst/>
              <a:cxnLst/>
              <a:rect l="l" t="t" r="r" b="b"/>
              <a:pathLst>
                <a:path w="2490936" h="698500">
                  <a:moveTo>
                    <a:pt x="2490936" y="349250"/>
                  </a:moveTo>
                  <a:lnTo>
                    <a:pt x="2287736" y="698500"/>
                  </a:lnTo>
                  <a:lnTo>
                    <a:pt x="203200" y="698500"/>
                  </a:lnTo>
                  <a:lnTo>
                    <a:pt x="0" y="349250"/>
                  </a:lnTo>
                  <a:lnTo>
                    <a:pt x="203200" y="0"/>
                  </a:lnTo>
                  <a:lnTo>
                    <a:pt x="2287736" y="0"/>
                  </a:lnTo>
                  <a:lnTo>
                    <a:pt x="2490936" y="349250"/>
                  </a:lnTo>
                  <a:close/>
                </a:path>
              </a:pathLst>
            </a:custGeom>
            <a:solidFill>
              <a:srgbClr val="269BBB"/>
            </a:solidFill>
          </p:spPr>
          <p:txBody>
            <a:bodyPr/>
            <a:lstStyle/>
            <a:p>
              <a:endParaRPr lang="en-US"/>
            </a:p>
          </p:txBody>
        </p:sp>
        <p:sp>
          <p:nvSpPr>
            <p:cNvPr id="8" name="TextBox 8">
              <a:extLst>
                <a:ext uri="{FF2B5EF4-FFF2-40B4-BE49-F238E27FC236}">
                  <a16:creationId xmlns:a16="http://schemas.microsoft.com/office/drawing/2014/main" id="{A2A3E852-F16B-4A08-5BD0-22223763F4D8}"/>
                </a:ext>
              </a:extLst>
            </p:cNvPr>
            <p:cNvSpPr txBox="1"/>
            <p:nvPr/>
          </p:nvSpPr>
          <p:spPr>
            <a:xfrm>
              <a:off x="114300" y="-57150"/>
              <a:ext cx="2262336" cy="755650"/>
            </a:xfrm>
            <a:prstGeom prst="rect">
              <a:avLst/>
            </a:prstGeom>
          </p:spPr>
          <p:txBody>
            <a:bodyPr lIns="50800" tIns="50800" rIns="50800" bIns="50800" rtlCol="0" anchor="ctr"/>
            <a:lstStyle/>
            <a:p>
              <a:pPr algn="ctr">
                <a:lnSpc>
                  <a:spcPts val="2659"/>
                </a:lnSpc>
              </a:pPr>
              <a:endParaRPr/>
            </a:p>
          </p:txBody>
        </p:sp>
      </p:grpSp>
      <p:grpSp>
        <p:nvGrpSpPr>
          <p:cNvPr id="9" name="Group 9">
            <a:extLst>
              <a:ext uri="{FF2B5EF4-FFF2-40B4-BE49-F238E27FC236}">
                <a16:creationId xmlns:a16="http://schemas.microsoft.com/office/drawing/2014/main" id="{5E4F7F49-A223-A4A1-4C56-46ED955025D4}"/>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55A67211-E875-AD29-76F7-51021D77A1AC}"/>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99446EC6-4746-DD71-727B-A9D44A2931DF}"/>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BE2F3607-177A-C41A-A78C-42772A821D2A}"/>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6E9D5ACB-20F4-76C5-2664-14991C074478}"/>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5854AA5F-746D-9128-FF66-E99409BEAF80}"/>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Freeform 17">
            <a:extLst>
              <a:ext uri="{FF2B5EF4-FFF2-40B4-BE49-F238E27FC236}">
                <a16:creationId xmlns:a16="http://schemas.microsoft.com/office/drawing/2014/main" id="{E09E4AC0-FC91-ABC3-9D77-162C1DA0B9CE}"/>
              </a:ext>
            </a:extLst>
          </p:cNvPr>
          <p:cNvSpPr/>
          <p:nvPr/>
        </p:nvSpPr>
        <p:spPr>
          <a:xfrm>
            <a:off x="76200" y="1866901"/>
            <a:ext cx="8929259" cy="7322828"/>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E7EAF31E-397E-A2BE-10C0-39C38A13D575}"/>
              </a:ext>
            </a:extLst>
          </p:cNvPr>
          <p:cNvSpPr/>
          <p:nvPr/>
        </p:nvSpPr>
        <p:spPr>
          <a:xfrm>
            <a:off x="9133699" y="1866900"/>
            <a:ext cx="8448245" cy="7322829"/>
          </a:xfrm>
          <a:custGeom>
            <a:avLst/>
            <a:gdLst/>
            <a:ahLst/>
            <a:cxnLst/>
            <a:rect l="l" t="t" r="r" b="b"/>
            <a:pathLst>
              <a:path w="8448245" h="4224122">
                <a:moveTo>
                  <a:pt x="0" y="0"/>
                </a:moveTo>
                <a:lnTo>
                  <a:pt x="8448245" y="0"/>
                </a:lnTo>
                <a:lnTo>
                  <a:pt x="8448245" y="4224122"/>
                </a:lnTo>
                <a:lnTo>
                  <a:pt x="0" y="4224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TextBox 20">
            <a:extLst>
              <a:ext uri="{FF2B5EF4-FFF2-40B4-BE49-F238E27FC236}">
                <a16:creationId xmlns:a16="http://schemas.microsoft.com/office/drawing/2014/main" id="{5F6B5D93-6BA5-AF91-58C4-C820988EEE32}"/>
              </a:ext>
            </a:extLst>
          </p:cNvPr>
          <p:cNvSpPr txBox="1"/>
          <p:nvPr/>
        </p:nvSpPr>
        <p:spPr>
          <a:xfrm>
            <a:off x="3281886" y="546649"/>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a:t>
            </a:r>
            <a:r>
              <a:rPr lang="ar-EG" sz="4500" b="1" dirty="0">
                <a:solidFill>
                  <a:srgbClr val="000000"/>
                </a:solidFill>
                <a:latin typeface="Poppins Bold"/>
                <a:ea typeface="Poppins Bold"/>
                <a:cs typeface="Poppins Bold"/>
                <a:sym typeface="Poppins Bold"/>
              </a:rPr>
              <a:t>3</a:t>
            </a:r>
            <a:r>
              <a:rPr lang="en-US" sz="4500" b="1" dirty="0">
                <a:solidFill>
                  <a:srgbClr val="000000"/>
                </a:solidFill>
                <a:latin typeface="Poppins Bold"/>
                <a:ea typeface="Poppins Bold"/>
                <a:cs typeface="Poppins Bold"/>
                <a:sym typeface="Poppins Bold"/>
              </a:rPr>
              <a:t>. Sample of code</a:t>
            </a:r>
          </a:p>
        </p:txBody>
      </p:sp>
      <p:pic>
        <p:nvPicPr>
          <p:cNvPr id="16" name="Picture 15">
            <a:extLst>
              <a:ext uri="{FF2B5EF4-FFF2-40B4-BE49-F238E27FC236}">
                <a16:creationId xmlns:a16="http://schemas.microsoft.com/office/drawing/2014/main" id="{0BAC64C5-538A-AA20-89CE-D1B2E27B67F4}"/>
              </a:ext>
            </a:extLst>
          </p:cNvPr>
          <p:cNvPicPr>
            <a:picLocks noChangeAspect="1"/>
          </p:cNvPicPr>
          <p:nvPr/>
        </p:nvPicPr>
        <p:blipFill>
          <a:blip r:embed="rId6"/>
          <a:stretch>
            <a:fillRect/>
          </a:stretch>
        </p:blipFill>
        <p:spPr>
          <a:xfrm>
            <a:off x="228600" y="2019300"/>
            <a:ext cx="8610600" cy="5715000"/>
          </a:xfrm>
          <a:prstGeom prst="rect">
            <a:avLst/>
          </a:prstGeom>
        </p:spPr>
      </p:pic>
      <p:pic>
        <p:nvPicPr>
          <p:cNvPr id="22" name="Picture 21">
            <a:extLst>
              <a:ext uri="{FF2B5EF4-FFF2-40B4-BE49-F238E27FC236}">
                <a16:creationId xmlns:a16="http://schemas.microsoft.com/office/drawing/2014/main" id="{471F24C4-235C-69A8-A298-EF63A2F10ECE}"/>
              </a:ext>
            </a:extLst>
          </p:cNvPr>
          <p:cNvPicPr>
            <a:picLocks noChangeAspect="1"/>
          </p:cNvPicPr>
          <p:nvPr/>
        </p:nvPicPr>
        <p:blipFill>
          <a:blip r:embed="rId7"/>
          <a:stretch>
            <a:fillRect/>
          </a:stretch>
        </p:blipFill>
        <p:spPr>
          <a:xfrm>
            <a:off x="9296400" y="2047461"/>
            <a:ext cx="8153400" cy="6906039"/>
          </a:xfrm>
          <a:prstGeom prst="rect">
            <a:avLst/>
          </a:prstGeom>
        </p:spPr>
      </p:pic>
    </p:spTree>
    <p:extLst>
      <p:ext uri="{BB962C8B-B14F-4D97-AF65-F5344CB8AC3E}">
        <p14:creationId xmlns:p14="http://schemas.microsoft.com/office/powerpoint/2010/main" val="1760123667"/>
      </p:ext>
    </p:extLst>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9379A-F730-611B-07BA-2426E6914C78}"/>
            </a:ext>
          </a:extLst>
        </p:cNvPr>
        <p:cNvGrpSpPr/>
        <p:nvPr/>
      </p:nvGrpSpPr>
      <p:grpSpPr>
        <a:xfrm>
          <a:off x="0" y="0"/>
          <a:ext cx="0" cy="0"/>
          <a:chOff x="0" y="0"/>
          <a:chExt cx="0" cy="0"/>
        </a:xfrm>
      </p:grpSpPr>
      <p:sp>
        <p:nvSpPr>
          <p:cNvPr id="5" name="Freeform 5">
            <a:extLst>
              <a:ext uri="{FF2B5EF4-FFF2-40B4-BE49-F238E27FC236}">
                <a16:creationId xmlns:a16="http://schemas.microsoft.com/office/drawing/2014/main" id="{898F9CF1-62CD-2355-30E4-1406A0C19A78}"/>
              </a:ext>
            </a:extLst>
          </p:cNvPr>
          <p:cNvSpPr/>
          <p:nvPr/>
        </p:nvSpPr>
        <p:spPr>
          <a:xfrm rot="-4470455" flipH="1">
            <a:off x="-2794963" y="-1598183"/>
            <a:ext cx="7530810" cy="4537313"/>
          </a:xfrm>
          <a:custGeom>
            <a:avLst/>
            <a:gdLst/>
            <a:ahLst/>
            <a:cxnLst/>
            <a:rect l="l" t="t" r="r" b="b"/>
            <a:pathLst>
              <a:path w="7530810" h="4537313">
                <a:moveTo>
                  <a:pt x="7530810" y="0"/>
                </a:moveTo>
                <a:lnTo>
                  <a:pt x="0" y="0"/>
                </a:lnTo>
                <a:lnTo>
                  <a:pt x="0" y="4537313"/>
                </a:lnTo>
                <a:lnTo>
                  <a:pt x="7530810" y="4537313"/>
                </a:lnTo>
                <a:lnTo>
                  <a:pt x="753081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C93B2E6A-1AA5-6008-FAD2-833B83FF8685}"/>
              </a:ext>
            </a:extLst>
          </p:cNvPr>
          <p:cNvGrpSpPr/>
          <p:nvPr/>
        </p:nvGrpSpPr>
        <p:grpSpPr>
          <a:xfrm rot="8626343">
            <a:off x="16187546" y="-6914263"/>
            <a:ext cx="6180658" cy="12487917"/>
            <a:chOff x="0" y="0"/>
            <a:chExt cx="1627828" cy="3288999"/>
          </a:xfrm>
        </p:grpSpPr>
        <p:sp>
          <p:nvSpPr>
            <p:cNvPr id="10" name="Freeform 10">
              <a:extLst>
                <a:ext uri="{FF2B5EF4-FFF2-40B4-BE49-F238E27FC236}">
                  <a16:creationId xmlns:a16="http://schemas.microsoft.com/office/drawing/2014/main" id="{FE5BCCA4-728A-AD39-70A0-3805F9E45A06}"/>
                </a:ext>
              </a:extLst>
            </p:cNvPr>
            <p:cNvSpPr/>
            <p:nvPr/>
          </p:nvSpPr>
          <p:spPr>
            <a:xfrm>
              <a:off x="0" y="0"/>
              <a:ext cx="1627828" cy="3288998"/>
            </a:xfrm>
            <a:custGeom>
              <a:avLst/>
              <a:gdLst/>
              <a:ahLst/>
              <a:cxnLst/>
              <a:rect l="l" t="t" r="r" b="b"/>
              <a:pathLst>
                <a:path w="1627828" h="3288998">
                  <a:moveTo>
                    <a:pt x="0" y="0"/>
                  </a:moveTo>
                  <a:lnTo>
                    <a:pt x="1627828" y="0"/>
                  </a:lnTo>
                  <a:lnTo>
                    <a:pt x="1627828" y="3288998"/>
                  </a:lnTo>
                  <a:lnTo>
                    <a:pt x="0" y="3288998"/>
                  </a:lnTo>
                  <a:close/>
                </a:path>
              </a:pathLst>
            </a:custGeom>
            <a:solidFill>
              <a:srgbClr val="269BBB"/>
            </a:solidFill>
          </p:spPr>
          <p:txBody>
            <a:bodyPr/>
            <a:lstStyle/>
            <a:p>
              <a:endParaRPr lang="en-US"/>
            </a:p>
          </p:txBody>
        </p:sp>
        <p:sp>
          <p:nvSpPr>
            <p:cNvPr id="11" name="TextBox 11">
              <a:extLst>
                <a:ext uri="{FF2B5EF4-FFF2-40B4-BE49-F238E27FC236}">
                  <a16:creationId xmlns:a16="http://schemas.microsoft.com/office/drawing/2014/main" id="{CAA8EF8D-44C7-C939-2577-998243858ED8}"/>
                </a:ext>
              </a:extLst>
            </p:cNvPr>
            <p:cNvSpPr txBox="1"/>
            <p:nvPr/>
          </p:nvSpPr>
          <p:spPr>
            <a:xfrm>
              <a:off x="0" y="-57150"/>
              <a:ext cx="1627828" cy="3346149"/>
            </a:xfrm>
            <a:prstGeom prst="rect">
              <a:avLst/>
            </a:prstGeom>
          </p:spPr>
          <p:txBody>
            <a:bodyPr lIns="50800" tIns="50800" rIns="50800" bIns="50800" rtlCol="0" anchor="ctr"/>
            <a:lstStyle/>
            <a:p>
              <a:pPr algn="ctr">
                <a:lnSpc>
                  <a:spcPts val="2659"/>
                </a:lnSpc>
              </a:pPr>
              <a:endParaRPr/>
            </a:p>
          </p:txBody>
        </p:sp>
      </p:grpSp>
      <p:grpSp>
        <p:nvGrpSpPr>
          <p:cNvPr id="12" name="Group 12">
            <a:extLst>
              <a:ext uri="{FF2B5EF4-FFF2-40B4-BE49-F238E27FC236}">
                <a16:creationId xmlns:a16="http://schemas.microsoft.com/office/drawing/2014/main" id="{F541E22C-2A55-129B-A776-31AF5A42B578}"/>
              </a:ext>
            </a:extLst>
          </p:cNvPr>
          <p:cNvGrpSpPr/>
          <p:nvPr/>
        </p:nvGrpSpPr>
        <p:grpSpPr>
          <a:xfrm rot="-2211398">
            <a:off x="17051027" y="-5573485"/>
            <a:ext cx="125097" cy="12487917"/>
            <a:chOff x="0" y="0"/>
            <a:chExt cx="32947" cy="3288999"/>
          </a:xfrm>
        </p:grpSpPr>
        <p:sp>
          <p:nvSpPr>
            <p:cNvPr id="13" name="Freeform 13">
              <a:extLst>
                <a:ext uri="{FF2B5EF4-FFF2-40B4-BE49-F238E27FC236}">
                  <a16:creationId xmlns:a16="http://schemas.microsoft.com/office/drawing/2014/main" id="{F4B4F67F-E12B-6222-F944-5306811FA693}"/>
                </a:ext>
              </a:extLst>
            </p:cNvPr>
            <p:cNvSpPr/>
            <p:nvPr/>
          </p:nvSpPr>
          <p:spPr>
            <a:xfrm>
              <a:off x="0" y="0"/>
              <a:ext cx="32947" cy="3288998"/>
            </a:xfrm>
            <a:custGeom>
              <a:avLst/>
              <a:gdLst/>
              <a:ahLst/>
              <a:cxnLst/>
              <a:rect l="l" t="t" r="r" b="b"/>
              <a:pathLst>
                <a:path w="32947" h="3288998">
                  <a:moveTo>
                    <a:pt x="0" y="0"/>
                  </a:moveTo>
                  <a:lnTo>
                    <a:pt x="32947" y="0"/>
                  </a:lnTo>
                  <a:lnTo>
                    <a:pt x="32947" y="3288998"/>
                  </a:lnTo>
                  <a:lnTo>
                    <a:pt x="0" y="3288998"/>
                  </a:lnTo>
                  <a:close/>
                </a:path>
              </a:pathLst>
            </a:custGeom>
            <a:solidFill>
              <a:srgbClr val="FFFFFF"/>
            </a:solidFill>
            <a:ln w="95250" cap="sq">
              <a:solidFill>
                <a:srgbClr val="FFFFFF"/>
              </a:solidFill>
              <a:prstDash val="solid"/>
              <a:miter/>
            </a:ln>
          </p:spPr>
          <p:txBody>
            <a:bodyPr/>
            <a:lstStyle/>
            <a:p>
              <a:endParaRPr lang="en-US"/>
            </a:p>
          </p:txBody>
        </p:sp>
        <p:sp>
          <p:nvSpPr>
            <p:cNvPr id="14" name="TextBox 14">
              <a:extLst>
                <a:ext uri="{FF2B5EF4-FFF2-40B4-BE49-F238E27FC236}">
                  <a16:creationId xmlns:a16="http://schemas.microsoft.com/office/drawing/2014/main" id="{470F879A-6260-CF99-762F-E658C0ED9DB0}"/>
                </a:ext>
              </a:extLst>
            </p:cNvPr>
            <p:cNvSpPr txBox="1"/>
            <p:nvPr/>
          </p:nvSpPr>
          <p:spPr>
            <a:xfrm>
              <a:off x="0" y="-57150"/>
              <a:ext cx="32947" cy="3346149"/>
            </a:xfrm>
            <a:prstGeom prst="rect">
              <a:avLst/>
            </a:prstGeom>
          </p:spPr>
          <p:txBody>
            <a:bodyPr lIns="50800" tIns="50800" rIns="50800" bIns="50800" rtlCol="0" anchor="ctr"/>
            <a:lstStyle/>
            <a:p>
              <a:pPr algn="ctr">
                <a:lnSpc>
                  <a:spcPts val="2659"/>
                </a:lnSpc>
              </a:pPr>
              <a:endParaRPr/>
            </a:p>
          </p:txBody>
        </p:sp>
      </p:grpSp>
      <p:sp>
        <p:nvSpPr>
          <p:cNvPr id="17" name="Freeform 17">
            <a:extLst>
              <a:ext uri="{FF2B5EF4-FFF2-40B4-BE49-F238E27FC236}">
                <a16:creationId xmlns:a16="http://schemas.microsoft.com/office/drawing/2014/main" id="{BEC5A3E3-7E05-D386-8E0F-1554ACB264BA}"/>
              </a:ext>
            </a:extLst>
          </p:cNvPr>
          <p:cNvSpPr/>
          <p:nvPr/>
        </p:nvSpPr>
        <p:spPr>
          <a:xfrm>
            <a:off x="76200" y="800100"/>
            <a:ext cx="8929259" cy="7348537"/>
          </a:xfrm>
          <a:custGeom>
            <a:avLst/>
            <a:gdLst/>
            <a:ahLst/>
            <a:cxnLst/>
            <a:rect l="l" t="t" r="r" b="b"/>
            <a:pathLst>
              <a:path w="7888019" h="3944009">
                <a:moveTo>
                  <a:pt x="0" y="0"/>
                </a:moveTo>
                <a:lnTo>
                  <a:pt x="7888019" y="0"/>
                </a:lnTo>
                <a:lnTo>
                  <a:pt x="7888019" y="3944010"/>
                </a:lnTo>
                <a:lnTo>
                  <a:pt x="0" y="39440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8" name="Freeform 18">
            <a:extLst>
              <a:ext uri="{FF2B5EF4-FFF2-40B4-BE49-F238E27FC236}">
                <a16:creationId xmlns:a16="http://schemas.microsoft.com/office/drawing/2014/main" id="{411EF2A5-AAB0-51C3-9B10-67E2CA0AB562}"/>
              </a:ext>
            </a:extLst>
          </p:cNvPr>
          <p:cNvSpPr/>
          <p:nvPr/>
        </p:nvSpPr>
        <p:spPr>
          <a:xfrm>
            <a:off x="9133699" y="800100"/>
            <a:ext cx="8448245" cy="7348537"/>
          </a:xfrm>
          <a:custGeom>
            <a:avLst/>
            <a:gdLst/>
            <a:ahLst/>
            <a:cxnLst/>
            <a:rect l="l" t="t" r="r" b="b"/>
            <a:pathLst>
              <a:path w="8448245" h="4224122">
                <a:moveTo>
                  <a:pt x="0" y="0"/>
                </a:moveTo>
                <a:lnTo>
                  <a:pt x="8448245" y="0"/>
                </a:lnTo>
                <a:lnTo>
                  <a:pt x="8448245" y="4224122"/>
                </a:lnTo>
                <a:lnTo>
                  <a:pt x="0" y="42241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0" name="TextBox 20">
            <a:extLst>
              <a:ext uri="{FF2B5EF4-FFF2-40B4-BE49-F238E27FC236}">
                <a16:creationId xmlns:a16="http://schemas.microsoft.com/office/drawing/2014/main" id="{65D904DE-B6A1-A46C-F8B8-4421424420E9}"/>
              </a:ext>
            </a:extLst>
          </p:cNvPr>
          <p:cNvSpPr txBox="1"/>
          <p:nvPr/>
        </p:nvSpPr>
        <p:spPr>
          <a:xfrm>
            <a:off x="3281886" y="-38100"/>
            <a:ext cx="11703626" cy="767518"/>
          </a:xfrm>
          <a:prstGeom prst="rect">
            <a:avLst/>
          </a:prstGeom>
        </p:spPr>
        <p:txBody>
          <a:bodyPr lIns="0" tIns="0" rIns="0" bIns="0" rtlCol="0" anchor="t">
            <a:spAutoFit/>
          </a:bodyPr>
          <a:lstStyle/>
          <a:p>
            <a:pPr algn="ctr">
              <a:lnSpc>
                <a:spcPts val="6299"/>
              </a:lnSpc>
            </a:pPr>
            <a:r>
              <a:rPr lang="en-US" sz="4500" b="1" dirty="0">
                <a:solidFill>
                  <a:srgbClr val="000000"/>
                </a:solidFill>
                <a:latin typeface="Poppins Bold"/>
                <a:ea typeface="Poppins Bold"/>
                <a:cs typeface="Poppins Bold"/>
                <a:sym typeface="Poppins Bold"/>
              </a:rPr>
              <a:t> </a:t>
            </a:r>
            <a:r>
              <a:rPr lang="ar-EG" sz="4500" b="1" dirty="0">
                <a:solidFill>
                  <a:srgbClr val="000000"/>
                </a:solidFill>
                <a:latin typeface="Poppins Bold"/>
                <a:ea typeface="Poppins Bold"/>
                <a:cs typeface="Poppins Bold"/>
                <a:sym typeface="Poppins Bold"/>
              </a:rPr>
              <a:t>4</a:t>
            </a:r>
            <a:r>
              <a:rPr lang="en-US" sz="4500" b="1" dirty="0">
                <a:solidFill>
                  <a:srgbClr val="000000"/>
                </a:solidFill>
                <a:latin typeface="Poppins Bold"/>
                <a:ea typeface="Poppins Bold"/>
                <a:cs typeface="Poppins Bold"/>
                <a:sym typeface="Poppins Bold"/>
              </a:rPr>
              <a:t>. Comparison</a:t>
            </a:r>
          </a:p>
        </p:txBody>
      </p:sp>
      <p:pic>
        <p:nvPicPr>
          <p:cNvPr id="22" name="Picture 21">
            <a:extLst>
              <a:ext uri="{FF2B5EF4-FFF2-40B4-BE49-F238E27FC236}">
                <a16:creationId xmlns:a16="http://schemas.microsoft.com/office/drawing/2014/main" id="{F29D3973-32EC-CD06-F6C4-4F1C821BE94F}"/>
              </a:ext>
            </a:extLst>
          </p:cNvPr>
          <p:cNvPicPr>
            <a:picLocks noChangeAspect="1"/>
          </p:cNvPicPr>
          <p:nvPr/>
        </p:nvPicPr>
        <p:blipFill>
          <a:blip r:embed="rId6"/>
          <a:stretch>
            <a:fillRect/>
          </a:stretch>
        </p:blipFill>
        <p:spPr>
          <a:xfrm>
            <a:off x="228600" y="1028701"/>
            <a:ext cx="8610599" cy="6934200"/>
          </a:xfrm>
          <a:prstGeom prst="rect">
            <a:avLst/>
          </a:prstGeom>
        </p:spPr>
      </p:pic>
      <p:pic>
        <p:nvPicPr>
          <p:cNvPr id="24" name="Picture 23">
            <a:extLst>
              <a:ext uri="{FF2B5EF4-FFF2-40B4-BE49-F238E27FC236}">
                <a16:creationId xmlns:a16="http://schemas.microsoft.com/office/drawing/2014/main" id="{423254E7-3717-0A82-9231-0F27274A1796}"/>
              </a:ext>
            </a:extLst>
          </p:cNvPr>
          <p:cNvPicPr>
            <a:picLocks noChangeAspect="1"/>
          </p:cNvPicPr>
          <p:nvPr/>
        </p:nvPicPr>
        <p:blipFill>
          <a:blip r:embed="rId7"/>
          <a:stretch>
            <a:fillRect/>
          </a:stretch>
        </p:blipFill>
        <p:spPr>
          <a:xfrm>
            <a:off x="9310258" y="1028701"/>
            <a:ext cx="8139542" cy="6934200"/>
          </a:xfrm>
          <a:prstGeom prst="rect">
            <a:avLst/>
          </a:prstGeom>
        </p:spPr>
      </p:pic>
      <p:sp>
        <p:nvSpPr>
          <p:cNvPr id="25" name="TextBox 24">
            <a:extLst>
              <a:ext uri="{FF2B5EF4-FFF2-40B4-BE49-F238E27FC236}">
                <a16:creationId xmlns:a16="http://schemas.microsoft.com/office/drawing/2014/main" id="{5A5E7C41-E233-F5C3-F50D-63AF8E75711A}"/>
              </a:ext>
            </a:extLst>
          </p:cNvPr>
          <p:cNvSpPr txBox="1"/>
          <p:nvPr/>
        </p:nvSpPr>
        <p:spPr>
          <a:xfrm>
            <a:off x="762000" y="8420100"/>
            <a:ext cx="16306800" cy="954107"/>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i="0" u="none" strike="noStrike" kern="1200" cap="none" spc="0" normalizeH="0" baseline="0" noProof="0" dirty="0">
                <a:ln>
                  <a:noFill/>
                </a:ln>
                <a:solidFill>
                  <a:prstClr val="black"/>
                </a:solidFill>
                <a:effectLst/>
                <a:uLnTx/>
                <a:uFillTx/>
                <a:latin typeface="Abadi" panose="020B0604020104020204" pitchFamily="34" charset="0"/>
              </a:rPr>
              <a:t>We found in our data that there are some abnormal values, or what are called outliers,</a:t>
            </a:r>
            <a:r>
              <a:rPr kumimoji="0" lang="ar-EG" sz="2800" i="0" u="none" strike="noStrike" kern="1200" cap="none" spc="0" normalizeH="0" baseline="0" noProof="0" dirty="0">
                <a:ln>
                  <a:noFill/>
                </a:ln>
                <a:solidFill>
                  <a:prstClr val="black"/>
                </a:solidFill>
                <a:effectLst/>
                <a:uLnTx/>
                <a:uFillTx/>
                <a:latin typeface="Abadi" panose="020B0604020104020204" pitchFamily="34" charset="0"/>
              </a:rPr>
              <a:t> </a:t>
            </a:r>
            <a:r>
              <a:rPr kumimoji="0" lang="en-US" sz="2800" i="0" u="none" strike="noStrike" kern="1200" cap="none" spc="0" normalizeH="0" baseline="0" noProof="0" dirty="0">
                <a:ln>
                  <a:noFill/>
                </a:ln>
                <a:solidFill>
                  <a:prstClr val="black"/>
                </a:solidFill>
                <a:effectLst/>
                <a:uLnTx/>
                <a:uFillTx/>
                <a:latin typeface="Abadi" panose="020B0604020104020204" pitchFamily="34" charset="0"/>
              </a:rPr>
              <a:t>that are either higher than normal or lower, so we use the IQR and then remove these outliers, as shown in the figure.</a:t>
            </a:r>
          </a:p>
        </p:txBody>
      </p:sp>
    </p:spTree>
    <p:extLst>
      <p:ext uri="{BB962C8B-B14F-4D97-AF65-F5344CB8AC3E}">
        <p14:creationId xmlns:p14="http://schemas.microsoft.com/office/powerpoint/2010/main" val="398871701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2584</TotalTime>
  <Words>1169</Words>
  <Application>Microsoft Office PowerPoint</Application>
  <PresentationFormat>Custom</PresentationFormat>
  <Paragraphs>133</Paragraphs>
  <Slides>34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34</vt:i4>
      </vt:variant>
    </vt:vector>
  </HeadingPairs>
  <TitlesOfParts>
    <vt:vector size="46" baseType="lpstr">
      <vt:lpstr>Wingdings</vt:lpstr>
      <vt:lpstr>Poppins</vt:lpstr>
      <vt:lpstr>Montserrat Bold</vt:lpstr>
      <vt:lpstr>Calibri</vt:lpstr>
      <vt:lpstr>Droid Arabic Kufi</vt:lpstr>
      <vt:lpstr>Poppins Ultra-Bold</vt:lpstr>
      <vt:lpstr>Poppins Bold</vt:lpstr>
      <vt:lpstr>Abadi</vt:lpstr>
      <vt:lpstr>Poppins Semi-Bold</vt:lpstr>
      <vt:lpstr>Poppins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Development Presentation</dc:title>
  <dc:creator>tarek kashef</dc:creator>
  <cp:lastModifiedBy>tarek1102004@outlook.com</cp:lastModifiedBy>
  <cp:revision>2</cp:revision>
  <dcterms:created xsi:type="dcterms:W3CDTF">2006-08-16T00:00:00Z</dcterms:created>
  <dcterms:modified xsi:type="dcterms:W3CDTF">2025-05-13T13:21:01Z</dcterms:modified>
  <dc:identifier>DAGT2Yfy3U8</dc:identifier>
</cp:coreProperties>
</file>