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9" r:id="rId2"/>
    <p:sldId id="277" r:id="rId3"/>
    <p:sldId id="275" r:id="rId4"/>
    <p:sldId id="278" r:id="rId5"/>
    <p:sldId id="280" r:id="rId6"/>
    <p:sldId id="265" r:id="rId7"/>
    <p:sldId id="270" r:id="rId8"/>
    <p:sldId id="264" r:id="rId9"/>
    <p:sldId id="271" r:id="rId10"/>
    <p:sldId id="273" r:id="rId11"/>
    <p:sldId id="268" r:id="rId12"/>
    <p:sldId id="281" r:id="rId13"/>
    <p:sldId id="289" r:id="rId14"/>
    <p:sldId id="284" r:id="rId15"/>
    <p:sldId id="285" r:id="rId16"/>
    <p:sldId id="286" r:id="rId17"/>
    <p:sldId id="288" r:id="rId18"/>
    <p:sldId id="290" r:id="rId19"/>
    <p:sldId id="291" r:id="rId20"/>
    <p:sldId id="292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127262B-2435-0199-DC46-E3C86B826B26}" name="Tarek Albrijawi" initials="TA" userId="635f51d5f515b04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8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F76E7-7547-4150-806D-86F8A2C566D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ECBA8-4DEA-44E1-AD23-30AA4E3CD1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83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45CC9-7DDD-1E98-DD91-AFCB3E7E7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C05A39-C9FA-D1DD-1931-8FFE3AF77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E1429F-14FF-8BB4-3D44-10A017C9A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73FDBA-D5E4-F5C2-8622-7ECAE1EB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57E9BA-45F7-BE66-1D5B-6BF593DE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87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278DF-95F0-202B-5437-B342533F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1D5B24-D785-58C1-2DCB-AD63E4FB0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40E2C9-608B-5D80-85BA-53A01C3F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0C597-3B50-79C0-23BA-62B46971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DEDF76-BFF9-FB34-E93D-45F1092F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22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CDAC1F-ACB0-5F3A-2861-926FFD851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69DA6B-48BF-36BB-0068-946CEBDFB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1A63F3-52DF-0CBC-DCA8-EA1E1BEB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D6B08A-B1BA-20DB-0D66-D43C1287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FE359E-069B-1DA1-B9CC-4FD66AC2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99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C0858D-CE0F-FEA3-8023-8AED90541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DF9C9A-00BA-0BB6-DF38-6402E6803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65A62E-B5E1-9C4F-86A7-34CF6E29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6EB27A-A9B9-8EA9-A9D0-3E6C30311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5146F7-DE36-0372-C488-EBAFA68F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29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9E258-2550-A993-D1AA-A3CCA3B85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155571-2895-26C1-1F26-664E9E504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197575-B622-783E-2979-DC2FE07D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D3324F-F71A-A093-BE23-FA18140F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CEB42F-EC9A-21C0-F725-16F07711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01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D9A151-B670-2CFD-F64C-222B7692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067E0E-70FB-8D00-396C-377AA90F8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A41617-B360-25D8-5663-AD4D7BEF4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B28525-682A-277A-51DE-09F572F1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52C8C0-33DD-26C0-DF71-12FEA269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D0BC25-7EB6-BE98-A8E5-7FC9E255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18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752229-8073-2DE1-F0A2-6EB3CE63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90C37E-52C1-FC87-E274-686C9E51E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953A47-959D-410A-F60E-C76E9C4E8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637C44E-6174-6C50-C7BB-C2539AF61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049077-0DF1-B217-66F6-46CC5DDA7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2D4A49E-8CE1-09E8-49CB-3A29421E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626A3D3-1146-524E-0750-907AC865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C6173B-06CD-B2FB-D03E-BC62293D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6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A3870-0AD1-B6BE-3158-A3F2891DF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D45AFD3-8A78-C682-48AE-FDE6A34E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1438EC-F157-8F6B-CCB4-B96D5F7B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FF27CF-7075-4952-1158-4FE5D234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98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653356-90E3-DAE9-1A5F-449597A8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9E6927E-81FE-3EC5-F364-8BE32865F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647840-D812-DE20-3483-AA2B502C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85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D3D4D-E779-8E90-FD19-51EC4A364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BB066E-0C02-EA94-170A-CF875CA42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1B28DC-8923-64C9-8187-926F547B1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D1853F-9FCB-28B7-2B0D-C69139D8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69F38B-6A2C-40DE-0036-A92DC40D0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7AE01C-316B-FB3A-B015-56A6E080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45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D9A0F-078D-F0F9-EA9E-2FA915C5A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9A33E5D-F54F-5DC4-29FA-588BAA5B4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EE05CB-AF23-FBED-B395-4C3EB26EB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8915E6-688B-E16E-E43E-2708527A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A6C663-B3C1-F546-1A1F-912192A9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6AF825-D0ED-118D-99F3-FC4F90DB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07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8A797E5-0341-A1C9-4FE1-BD329BE9D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D478AF-FD1A-5B65-3D97-C55C6F931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A43AD3-8BC4-A1D4-1961-1985979F7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AA984-E6C3-4D4F-9F41-6B61BE8B873A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44A5FC-F091-3E47-3990-6FEA44B61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8F366B-31D9-BFCA-0B47-14AF802B3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92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Gemeinfreiheit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selfhtml.org/wiki/XML/Regeln/Baumstruktur" TargetMode="External"/><Relationship Id="rId2" Type="http://schemas.openxmlformats.org/officeDocument/2006/relationships/hyperlink" Target="https://www.cis.uni-muenchen.de/kurse/max/korpunix/scripten/xml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aticon.com/" TargetMode="External"/><Relationship Id="rId5" Type="http://schemas.openxmlformats.org/officeDocument/2006/relationships/hyperlink" Target="https://unsplash.com/" TargetMode="External"/><Relationship Id="rId4" Type="http://schemas.openxmlformats.org/officeDocument/2006/relationships/hyperlink" Target="https://de.wikipedia.org/wiki/Android_Studi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B2B640C5-73B0-DB00-06FF-A40F4372B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088" y="3739695"/>
            <a:ext cx="2784532" cy="2784532"/>
          </a:xfrm>
          <a:prstGeom prst="rect">
            <a:avLst/>
          </a:prstGeom>
        </p:spPr>
      </p:pic>
      <p:sp>
        <p:nvSpPr>
          <p:cNvPr id="38" name="Rectangle 29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581ADC7-1822-62B9-F447-5F118CAC2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55" y="-999226"/>
            <a:ext cx="5541666" cy="5541666"/>
          </a:xfrm>
          <a:prstGeom prst="rect">
            <a:avLst/>
          </a:prstGeom>
        </p:spPr>
      </p:pic>
      <p:sp>
        <p:nvSpPr>
          <p:cNvPr id="39" name="Rectangle 31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B1DB219-C438-FBF3-B8DF-C3DAC19CC24C}"/>
              </a:ext>
            </a:extLst>
          </p:cNvPr>
          <p:cNvSpPr txBox="1"/>
          <p:nvPr/>
        </p:nvSpPr>
        <p:spPr>
          <a:xfrm>
            <a:off x="1065269" y="1195343"/>
            <a:ext cx="4219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>
                <a:solidFill>
                  <a:schemeClr val="bg1">
                    <a:lumMod val="75000"/>
                  </a:schemeClr>
                </a:solidFill>
              </a:rPr>
              <a:t>LFÜP PROJEKT</a:t>
            </a:r>
          </a:p>
        </p:txBody>
      </p:sp>
    </p:spTree>
    <p:extLst>
      <p:ext uri="{BB962C8B-B14F-4D97-AF65-F5344CB8AC3E}">
        <p14:creationId xmlns:p14="http://schemas.microsoft.com/office/powerpoint/2010/main" val="378158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688A23A-9C97-EE02-DEFC-30F55FE87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786" y="304418"/>
            <a:ext cx="3291431" cy="288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Spieler, Sport, schlagend, weiblich enthält.&#10;&#10;Automatisch generierte Beschreibung">
            <a:extLst>
              <a:ext uri="{FF2B5EF4-FFF2-40B4-BE49-F238E27FC236}">
                <a16:creationId xmlns:a16="http://schemas.microsoft.com/office/drawing/2014/main" id="{235FCC7C-416E-5504-C87A-6390448FF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76" y="479213"/>
            <a:ext cx="3291431" cy="2880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E41D4FD1-8F5C-25A8-E08D-D425EFB16EA7}"/>
              </a:ext>
            </a:extLst>
          </p:cNvPr>
          <p:cNvSpPr txBox="1"/>
          <p:nvPr/>
        </p:nvSpPr>
        <p:spPr>
          <a:xfrm>
            <a:off x="3459783" y="49738"/>
            <a:ext cx="5095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Jumping Jacks (Hampelmann)</a:t>
            </a:r>
          </a:p>
        </p:txBody>
      </p:sp>
      <p:pic>
        <p:nvPicPr>
          <p:cNvPr id="7" name="Grafik 6" descr="Ein Bild, das Tennis, Spieler, Sport, schlagend enthält.&#10;&#10;Automatisch generierte Beschreibung">
            <a:extLst>
              <a:ext uri="{FF2B5EF4-FFF2-40B4-BE49-F238E27FC236}">
                <a16:creationId xmlns:a16="http://schemas.microsoft.com/office/drawing/2014/main" id="{4179B8FC-2351-C76D-CD2A-190979966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786" y="3429000"/>
            <a:ext cx="3291431" cy="2880000"/>
          </a:xfrm>
          <a:prstGeom prst="rect">
            <a:avLst/>
          </a:prstGeom>
        </p:spPr>
      </p:pic>
      <p:pic>
        <p:nvPicPr>
          <p:cNvPr id="9" name="Grafik 8" descr="Ein Bild, das weiblich enthält.&#10;&#10;Automatisch generierte Beschreibung">
            <a:extLst>
              <a:ext uri="{FF2B5EF4-FFF2-40B4-BE49-F238E27FC236}">
                <a16:creationId xmlns:a16="http://schemas.microsoft.com/office/drawing/2014/main" id="{D2A7509B-6EA0-636A-C8FD-55B1689442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76" y="3359213"/>
            <a:ext cx="3291431" cy="2880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97EEF96-5B07-44E6-4F24-FDE81ABD4C31}"/>
              </a:ext>
            </a:extLst>
          </p:cNvPr>
          <p:cNvSpPr txBox="1"/>
          <p:nvPr/>
        </p:nvSpPr>
        <p:spPr>
          <a:xfrm>
            <a:off x="811102" y="74052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1EDAA41-9D00-6E9B-721F-C0EE059A9D01}"/>
              </a:ext>
            </a:extLst>
          </p:cNvPr>
          <p:cNvSpPr txBox="1"/>
          <p:nvPr/>
        </p:nvSpPr>
        <p:spPr>
          <a:xfrm>
            <a:off x="6341214" y="74052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6092523-2567-D11F-E812-402DE004DF20}"/>
              </a:ext>
            </a:extLst>
          </p:cNvPr>
          <p:cNvSpPr txBox="1"/>
          <p:nvPr/>
        </p:nvSpPr>
        <p:spPr>
          <a:xfrm>
            <a:off x="759662" y="365160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42D38FA-D6ED-BEFC-486E-EE851EF4FF97}"/>
              </a:ext>
            </a:extLst>
          </p:cNvPr>
          <p:cNvSpPr txBox="1"/>
          <p:nvPr/>
        </p:nvSpPr>
        <p:spPr>
          <a:xfrm>
            <a:off x="6309732" y="365160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37360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66C0232-D5D2-C257-4372-982B2726E2C3}"/>
              </a:ext>
            </a:extLst>
          </p:cNvPr>
          <p:cNvSpPr txBox="1"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2050" name="Picture 2" descr="Bilder – Xml | Gratis Vektoren, Fotos und PSDs">
            <a:extLst>
              <a:ext uri="{FF2B5EF4-FFF2-40B4-BE49-F238E27FC236}">
                <a16:creationId xmlns:a16="http://schemas.microsoft.com/office/drawing/2014/main" id="{E3340E9B-DAB8-7EE1-993F-D9A335559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497" y="131366"/>
            <a:ext cx="2425002" cy="242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E8C34F8-26C3-F969-2737-8CACE4BC0A4D}"/>
              </a:ext>
            </a:extLst>
          </p:cNvPr>
          <p:cNvSpPr txBox="1"/>
          <p:nvPr/>
        </p:nvSpPr>
        <p:spPr>
          <a:xfrm>
            <a:off x="4098471" y="2834334"/>
            <a:ext cx="399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cs typeface="Andalus" panose="02020603050405020304" pitchFamily="18" charset="-78"/>
              </a:rPr>
              <a:t>Extensible Markup Language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D81F74A-3A6E-1ACC-DFB3-96A33352F6B1}"/>
              </a:ext>
            </a:extLst>
          </p:cNvPr>
          <p:cNvSpPr txBox="1"/>
          <p:nvPr/>
        </p:nvSpPr>
        <p:spPr>
          <a:xfrm>
            <a:off x="1634502" y="3425618"/>
            <a:ext cx="8922991" cy="2276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>
                    <a:lumMod val="75000"/>
                  </a:schemeClr>
                </a:solidFill>
                <a:cs typeface="Andalus" panose="02020603050405020304" pitchFamily="18" charset="-78"/>
              </a:rPr>
              <a:t>Mit XML erstellt man Die User Interface (Oberfläche)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>
                    <a:lumMod val="75000"/>
                  </a:schemeClr>
                </a:solidFill>
                <a:cs typeface="Andalus" panose="02020603050405020304" pitchFamily="18" charset="-78"/>
              </a:rPr>
              <a:t>Kann man den UI mit Code oder Drag und Drop bearbeiten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de-DE" sz="2000" b="0" i="0" dirty="0">
                <a:solidFill>
                  <a:schemeClr val="bg1">
                    <a:lumMod val="75000"/>
                  </a:schemeClr>
                </a:solidFill>
                <a:effectLst/>
              </a:rPr>
              <a:t>ede </a:t>
            </a:r>
            <a:r>
              <a:rPr lang="de-DE" sz="2000" dirty="0">
                <a:solidFill>
                  <a:schemeClr val="bg1">
                    <a:lumMod val="75000"/>
                  </a:schemeClr>
                </a:solidFill>
              </a:rPr>
              <a:t>Element</a:t>
            </a:r>
            <a:r>
              <a:rPr lang="de-DE" sz="2000" b="0" i="0" dirty="0">
                <a:solidFill>
                  <a:schemeClr val="bg1">
                    <a:lumMod val="75000"/>
                  </a:schemeClr>
                </a:solidFill>
                <a:effectLst/>
              </a:rPr>
              <a:t> bekommt ein ID, damit man einfach mit Java/XML bearbeiten kann</a:t>
            </a:r>
          </a:p>
        </p:txBody>
      </p:sp>
    </p:spTree>
    <p:extLst>
      <p:ext uri="{BB962C8B-B14F-4D97-AF65-F5344CB8AC3E}">
        <p14:creationId xmlns:p14="http://schemas.microsoft.com/office/powerpoint/2010/main" val="329084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17DA4C8A-41F4-6E2B-C35E-D685FA63D9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A2CC4DB-70EA-B0DA-6256-538005999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1" y="492760"/>
            <a:ext cx="3254054" cy="571267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4E7A448-2A83-E3C9-DD39-591D5C17E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43" y="883294"/>
            <a:ext cx="5982560" cy="4565006"/>
          </a:xfrm>
          <a:prstGeom prst="rect">
            <a:avLst/>
          </a:prstGeom>
        </p:spPr>
      </p:pic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41E5E3E5-634C-F136-CAA9-558980F12A6B}"/>
              </a:ext>
            </a:extLst>
          </p:cNvPr>
          <p:cNvSpPr/>
          <p:nvPr/>
        </p:nvSpPr>
        <p:spPr>
          <a:xfrm>
            <a:off x="9348301" y="3832340"/>
            <a:ext cx="695325" cy="6953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E6D82D5-6BD9-FB7E-284D-7854ADB68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219" y="3691993"/>
            <a:ext cx="976017" cy="97601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B407459-C88F-9529-338E-19321254E1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4503" y="161925"/>
            <a:ext cx="219075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52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ölzerne Menschengestalt">
            <a:extLst>
              <a:ext uri="{FF2B5EF4-FFF2-40B4-BE49-F238E27FC236}">
                <a16:creationId xmlns:a16="http://schemas.microsoft.com/office/drawing/2014/main" id="{0E8F2E75-3485-84A2-5F5E-192224937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36A6251-7DDB-EA52-2EED-8C914D13E414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69591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4299FD0-36CE-5899-EB20-278177C08CED}"/>
              </a:ext>
            </a:extLst>
          </p:cNvPr>
          <p:cNvSpPr txBox="1"/>
          <p:nvPr/>
        </p:nvSpPr>
        <p:spPr>
          <a:xfrm>
            <a:off x="640080" y="5576887"/>
            <a:ext cx="10911840" cy="64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+mj-lt"/>
                <a:ea typeface="+mj-ea"/>
                <a:cs typeface="+mj-cs"/>
              </a:rPr>
              <a:t>DATENBANK</a:t>
            </a:r>
          </a:p>
        </p:txBody>
      </p:sp>
      <p:pic>
        <p:nvPicPr>
          <p:cNvPr id="4100" name="Picture 4" descr="SQLite – Wikipedia">
            <a:extLst>
              <a:ext uri="{FF2B5EF4-FFF2-40B4-BE49-F238E27FC236}">
                <a16:creationId xmlns:a16="http://schemas.microsoft.com/office/drawing/2014/main" id="{2E96F6AF-2D4A-D227-A2E0-C0EE0E851D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683"/>
          <a:stretch/>
        </p:blipFill>
        <p:spPr bwMode="auto">
          <a:xfrm>
            <a:off x="640080" y="640080"/>
            <a:ext cx="10911840" cy="483679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029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84035F5-E540-498B-4F7E-0126B2123EB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5122" name="Picture 2" descr="SQLite – Wikipedia">
            <a:extLst>
              <a:ext uri="{FF2B5EF4-FFF2-40B4-BE49-F238E27FC236}">
                <a16:creationId xmlns:a16="http://schemas.microsoft.com/office/drawing/2014/main" id="{6CAF821F-6A33-9476-6E4E-6859D0D03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7" y="358291"/>
            <a:ext cx="4467225" cy="211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1B5084A-6CD4-B390-2795-EE315AFB116E}"/>
              </a:ext>
            </a:extLst>
          </p:cNvPr>
          <p:cNvSpPr txBox="1"/>
          <p:nvPr/>
        </p:nvSpPr>
        <p:spPr>
          <a:xfrm>
            <a:off x="971550" y="2476500"/>
            <a:ext cx="10315575" cy="419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de-DE" sz="2000" b="1" u="sng" dirty="0">
                <a:solidFill>
                  <a:schemeClr val="bg1">
                    <a:lumMod val="75000"/>
                  </a:schemeClr>
                </a:solidFill>
              </a:rPr>
              <a:t>SQLite </a:t>
            </a:r>
            <a:r>
              <a:rPr lang="de-DE" sz="2000" b="1" dirty="0">
                <a:solidFill>
                  <a:schemeClr val="bg1">
                    <a:lumMod val="75000"/>
                  </a:schemeClr>
                </a:solidFill>
              </a:rPr>
              <a:t>Datenbanken</a:t>
            </a:r>
          </a:p>
          <a:p>
            <a:pPr>
              <a:lnSpc>
                <a:spcPct val="300000"/>
              </a:lnSpc>
            </a:pPr>
            <a:r>
              <a:rPr lang="de-DE" b="1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SQLite</a:t>
            </a:r>
            <a:r>
              <a:rPr lang="de-DE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 ist eine </a:t>
            </a:r>
            <a:r>
              <a:rPr lang="de-DE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hlinkClick r:id="rId3" tooltip="Gemeinfreihei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gemeinfreie</a:t>
            </a:r>
            <a:r>
              <a:rPr lang="de-DE" b="0" i="0" strike="noStrike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Programmbibliothek </a:t>
            </a:r>
            <a:endParaRPr lang="de-DE" strike="noStrike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300000"/>
              </a:lnSpc>
            </a:pPr>
            <a:r>
              <a:rPr lang="de-DE" b="1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SQLite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 -</a:t>
            </a:r>
            <a:r>
              <a:rPr lang="de-DE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Mobiltelefonen (Android, iOS, Symbian OS, Windows Phone)</a:t>
            </a:r>
          </a:p>
          <a:p>
            <a:pPr>
              <a:lnSpc>
                <a:spcPct val="300000"/>
              </a:lnSpc>
            </a:pPr>
            <a:r>
              <a:rPr lang="de-DE" b="1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SQLite</a:t>
            </a:r>
            <a:r>
              <a:rPr lang="de-DE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-Bibliothek lässt sich direkt in entsprechende Anwendungen integrieren, sodass keine weitere Server-Software benötigt wird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460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355AF079-7CAB-0BBB-B11E-3181A54A4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35"/>
          <a:stretch/>
        </p:blipFill>
        <p:spPr>
          <a:xfrm>
            <a:off x="390525" y="218854"/>
            <a:ext cx="11477626" cy="6138134"/>
          </a:xfrm>
          <a:prstGeom prst="rect">
            <a:avLst/>
          </a:prstGeom>
        </p:spPr>
      </p:pic>
      <p:pic>
        <p:nvPicPr>
          <p:cNvPr id="5" name="Picture 2" descr="SQLite – Wikipedia">
            <a:extLst>
              <a:ext uri="{FF2B5EF4-FFF2-40B4-BE49-F238E27FC236}">
                <a16:creationId xmlns:a16="http://schemas.microsoft.com/office/drawing/2014/main" id="{07B7481D-625B-957D-A92F-DA5C2C397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211" y="265988"/>
            <a:ext cx="1891264" cy="89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C3FA123F-ACDD-52C4-2785-228D70E9B9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1473"/>
          <a:stretch/>
        </p:blipFill>
        <p:spPr>
          <a:xfrm>
            <a:off x="7876411" y="1297434"/>
            <a:ext cx="3925064" cy="518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16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F663A0FC-D2DA-2769-9C0A-EF1802D09B5A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6146" name="Picture 2" descr="Java-Technologie – Wikipedia">
            <a:extLst>
              <a:ext uri="{FF2B5EF4-FFF2-40B4-BE49-F238E27FC236}">
                <a16:creationId xmlns:a16="http://schemas.microsoft.com/office/drawing/2014/main" id="{5E214FC4-0023-60D2-66C3-B15078174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029" y="695324"/>
            <a:ext cx="2812605" cy="532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Kotlin Programming Language">
            <a:extLst>
              <a:ext uri="{FF2B5EF4-FFF2-40B4-BE49-F238E27FC236}">
                <a16:creationId xmlns:a16="http://schemas.microsoft.com/office/drawing/2014/main" id="{63FF45FE-0162-99F7-7BDB-588889544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663" y="1957387"/>
            <a:ext cx="56007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E6CFA95-1047-B865-3EDA-7E7DACC52A3A}"/>
              </a:ext>
            </a:extLst>
          </p:cNvPr>
          <p:cNvCxnSpPr>
            <a:cxnSpLocks/>
          </p:cNvCxnSpPr>
          <p:nvPr/>
        </p:nvCxnSpPr>
        <p:spPr>
          <a:xfrm>
            <a:off x="5743575" y="862012"/>
            <a:ext cx="0" cy="4881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809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ölzerne Menschengestalt">
            <a:extLst>
              <a:ext uri="{FF2B5EF4-FFF2-40B4-BE49-F238E27FC236}">
                <a16:creationId xmlns:a16="http://schemas.microsoft.com/office/drawing/2014/main" id="{0E8F2E75-3485-84A2-5F5E-192224937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36A6251-7DDB-EA52-2EED-8C914D13E414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9347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FDE5F75-92B9-E8E9-8D60-89EDB06253DB}"/>
              </a:ext>
            </a:extLst>
          </p:cNvPr>
          <p:cNvSpPr txBox="1"/>
          <p:nvPr/>
        </p:nvSpPr>
        <p:spPr>
          <a:xfrm>
            <a:off x="1859163" y="1302547"/>
            <a:ext cx="8473671" cy="804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>
                <a:solidFill>
                  <a:schemeClr val="bg1">
                    <a:lumMod val="75000"/>
                  </a:schemeClr>
                </a:solidFill>
                <a:ea typeface="+mj-ea"/>
                <a:cs typeface="+mj-cs"/>
              </a:rPr>
              <a:t>Danke Für </a:t>
            </a:r>
            <a:r>
              <a:rPr lang="de-DE" sz="5000" dirty="0">
                <a:solidFill>
                  <a:schemeClr val="bg1">
                    <a:lumMod val="75000"/>
                  </a:schemeClr>
                </a:solidFill>
                <a:ea typeface="+mj-ea"/>
                <a:cs typeface="+mj-cs"/>
              </a:rPr>
              <a:t>Ihre</a:t>
            </a:r>
            <a:r>
              <a:rPr lang="en-US" sz="5000" dirty="0">
                <a:solidFill>
                  <a:schemeClr val="bg1">
                    <a:lumMod val="75000"/>
                  </a:schemeClr>
                </a:solidFill>
                <a:ea typeface="+mj-ea"/>
                <a:cs typeface="+mj-cs"/>
              </a:rPr>
              <a:t> Aufmerksamkeit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A38EADD-8EB1-FC77-131F-1C5543D73E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9" t="25386" r="23764" b="24997"/>
          <a:stretch/>
        </p:blipFill>
        <p:spPr>
          <a:xfrm>
            <a:off x="4419600" y="2619374"/>
            <a:ext cx="3228975" cy="293607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0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B2B640C5-73B0-DB00-06FF-A40F4372B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088" y="3739695"/>
            <a:ext cx="2784532" cy="2784532"/>
          </a:xfrm>
          <a:prstGeom prst="rect">
            <a:avLst/>
          </a:prstGeom>
        </p:spPr>
      </p:pic>
      <p:sp>
        <p:nvSpPr>
          <p:cNvPr id="38" name="Rectangle 29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581ADC7-1822-62B9-F447-5F118CAC2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55" y="-999226"/>
            <a:ext cx="5541666" cy="5541666"/>
          </a:xfrm>
          <a:prstGeom prst="rect">
            <a:avLst/>
          </a:prstGeom>
        </p:spPr>
      </p:pic>
      <p:sp>
        <p:nvSpPr>
          <p:cNvPr id="39" name="Rectangle 31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B1DB219-C438-FBF3-B8DF-C3DAC19CC24C}"/>
              </a:ext>
            </a:extLst>
          </p:cNvPr>
          <p:cNvSpPr txBox="1"/>
          <p:nvPr/>
        </p:nvSpPr>
        <p:spPr>
          <a:xfrm>
            <a:off x="1065269" y="1195343"/>
            <a:ext cx="4219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>
                <a:solidFill>
                  <a:schemeClr val="bg1">
                    <a:lumMod val="75000"/>
                  </a:schemeClr>
                </a:solidFill>
              </a:rPr>
              <a:t>LFÜP PROJEKT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283DC1C-1A08-4D43-3866-10E7E3421DCF}"/>
              </a:ext>
            </a:extLst>
          </p:cNvPr>
          <p:cNvSpPr txBox="1"/>
          <p:nvPr/>
        </p:nvSpPr>
        <p:spPr>
          <a:xfrm>
            <a:off x="1065269" y="3360355"/>
            <a:ext cx="4372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>
                    <a:lumMod val="75000"/>
                  </a:schemeClr>
                </a:solidFill>
                <a:latin typeface="+mj-lt"/>
                <a:cs typeface="Andalus" panose="02020603050405020304" pitchFamily="18" charset="-78"/>
              </a:rPr>
              <a:t>Maher, Abdullah, Ali &amp; Tarek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E0E030E-3F1B-1115-E02B-77E266683D17}"/>
              </a:ext>
            </a:extLst>
          </p:cNvPr>
          <p:cNvSpPr/>
          <p:nvPr/>
        </p:nvSpPr>
        <p:spPr>
          <a:xfrm>
            <a:off x="473458" y="2931683"/>
            <a:ext cx="5403194" cy="148593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82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E6E5B13-56C9-6BCB-EAC8-8A4F20EE8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de-DE" sz="8000">
                <a:solidFill>
                  <a:schemeClr val="bg1"/>
                </a:solidFill>
              </a:rPr>
              <a:t>Quellen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0106C-7026-DDE6-51E9-EB151A775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de-DE" sz="2000">
                <a:solidFill>
                  <a:schemeClr val="bg1"/>
                </a:solidFill>
                <a:hlinkClick r:id="rId2"/>
              </a:rPr>
              <a:t>https://www.cis.uni-muenchen.de/kurse/max/korpunix/scripten/xml.pdf</a:t>
            </a:r>
            <a:endParaRPr lang="de-DE" sz="2000">
              <a:solidFill>
                <a:schemeClr val="bg1"/>
              </a:solidFill>
            </a:endParaRPr>
          </a:p>
          <a:p>
            <a:r>
              <a:rPr lang="de-DE" sz="2000">
                <a:solidFill>
                  <a:schemeClr val="bg1"/>
                </a:solidFill>
                <a:hlinkClick r:id="rId3"/>
              </a:rPr>
              <a:t>https://wiki.selfhtml.org/wiki/XML/Regeln/Baumstruktur</a:t>
            </a:r>
            <a:endParaRPr lang="de-DE" sz="2000">
              <a:solidFill>
                <a:schemeClr val="bg1"/>
              </a:solidFill>
            </a:endParaRPr>
          </a:p>
          <a:p>
            <a:r>
              <a:rPr lang="de-DE" sz="2000">
                <a:solidFill>
                  <a:schemeClr val="bg1"/>
                </a:solidFill>
                <a:hlinkClick r:id="rId4"/>
              </a:rPr>
              <a:t>https://de.wikipedia.org/wiki/Android_Studio</a:t>
            </a:r>
            <a:endParaRPr lang="de-DE" sz="2000">
              <a:solidFill>
                <a:schemeClr val="bg1"/>
              </a:solidFill>
            </a:endParaRPr>
          </a:p>
          <a:p>
            <a:r>
              <a:rPr lang="de-DE" sz="2000">
                <a:solidFill>
                  <a:schemeClr val="bg1"/>
                </a:solidFill>
                <a:hlinkClick r:id="rId5"/>
              </a:rPr>
              <a:t>https://unsplash.com</a:t>
            </a:r>
            <a:endParaRPr lang="de-DE" sz="2000">
              <a:solidFill>
                <a:schemeClr val="bg1"/>
              </a:solidFill>
            </a:endParaRPr>
          </a:p>
          <a:p>
            <a:r>
              <a:rPr lang="de-DE" sz="2000">
                <a:solidFill>
                  <a:schemeClr val="bg1"/>
                </a:solidFill>
                <a:hlinkClick r:id="rId6"/>
              </a:rPr>
              <a:t>https://www.flaticon.com</a:t>
            </a:r>
            <a:endParaRPr lang="de-DE" sz="2000">
              <a:solidFill>
                <a:schemeClr val="bg1"/>
              </a:solidFill>
            </a:endParaRPr>
          </a:p>
          <a:p>
            <a:endParaRPr lang="de-DE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50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B2B640C5-73B0-DB00-06FF-A40F4372B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088" y="3739695"/>
            <a:ext cx="2784532" cy="2784532"/>
          </a:xfrm>
          <a:prstGeom prst="rect">
            <a:avLst/>
          </a:prstGeom>
        </p:spPr>
      </p:pic>
      <p:sp>
        <p:nvSpPr>
          <p:cNvPr id="38" name="Rectangle 29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581ADC7-1822-62B9-F447-5F118CAC2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55" y="-999226"/>
            <a:ext cx="5541666" cy="5541666"/>
          </a:xfrm>
          <a:prstGeom prst="rect">
            <a:avLst/>
          </a:prstGeom>
        </p:spPr>
      </p:pic>
      <p:sp>
        <p:nvSpPr>
          <p:cNvPr id="39" name="Rectangle 31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B1DB219-C438-FBF3-B8DF-C3DAC19CC24C}"/>
              </a:ext>
            </a:extLst>
          </p:cNvPr>
          <p:cNvSpPr txBox="1"/>
          <p:nvPr/>
        </p:nvSpPr>
        <p:spPr>
          <a:xfrm>
            <a:off x="1065269" y="1195343"/>
            <a:ext cx="4219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>
                <a:solidFill>
                  <a:schemeClr val="bg1">
                    <a:lumMod val="75000"/>
                  </a:schemeClr>
                </a:solidFill>
              </a:rPr>
              <a:t>GYMHOUSE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0201975-C0A9-A21D-D4B7-EC0063765D46}"/>
              </a:ext>
            </a:extLst>
          </p:cNvPr>
          <p:cNvSpPr txBox="1"/>
          <p:nvPr/>
        </p:nvSpPr>
        <p:spPr>
          <a:xfrm>
            <a:off x="16083" y="3262641"/>
            <a:ext cx="63179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chemeClr val="bg1">
                    <a:lumMod val="75000"/>
                  </a:schemeClr>
                </a:solidFill>
              </a:rPr>
              <a:t>Konzeptierung &amp; Entwicklung einer Fitness-App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37C5CD9-A457-9B80-64DA-36370D3930AB}"/>
              </a:ext>
            </a:extLst>
          </p:cNvPr>
          <p:cNvSpPr/>
          <p:nvPr/>
        </p:nvSpPr>
        <p:spPr>
          <a:xfrm>
            <a:off x="473458" y="2931683"/>
            <a:ext cx="5403194" cy="148593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85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B2B640C5-73B0-DB00-06FF-A40F4372B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088" y="3739695"/>
            <a:ext cx="2784532" cy="2784532"/>
          </a:xfrm>
          <a:prstGeom prst="rect">
            <a:avLst/>
          </a:prstGeom>
        </p:spPr>
      </p:pic>
      <p:sp>
        <p:nvSpPr>
          <p:cNvPr id="38" name="Rectangle 29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581ADC7-1822-62B9-F447-5F118CAC2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55" y="-999226"/>
            <a:ext cx="5541666" cy="5541666"/>
          </a:xfrm>
          <a:prstGeom prst="rect">
            <a:avLst/>
          </a:prstGeom>
        </p:spPr>
      </p:pic>
      <p:sp>
        <p:nvSpPr>
          <p:cNvPr id="39" name="Rectangle 31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935F6CC-0A8A-1EB2-F7FC-6A4C06E08390}"/>
              </a:ext>
            </a:extLst>
          </p:cNvPr>
          <p:cNvSpPr txBox="1"/>
          <p:nvPr/>
        </p:nvSpPr>
        <p:spPr>
          <a:xfrm>
            <a:off x="1065269" y="1195343"/>
            <a:ext cx="4219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>
                <a:solidFill>
                  <a:schemeClr val="bg1">
                    <a:lumMod val="75000"/>
                  </a:schemeClr>
                </a:solidFill>
              </a:rPr>
              <a:t>GYMHOUSE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29B63D6-8D17-E91B-CB19-0EA3E8A9DCD7}"/>
              </a:ext>
            </a:extLst>
          </p:cNvPr>
          <p:cNvSpPr/>
          <p:nvPr/>
        </p:nvSpPr>
        <p:spPr>
          <a:xfrm>
            <a:off x="1968702" y="2363775"/>
            <a:ext cx="2007909" cy="148593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88937A1-7EDF-3EE3-FD30-ADC93D43DE96}"/>
              </a:ext>
            </a:extLst>
          </p:cNvPr>
          <p:cNvSpPr txBox="1"/>
          <p:nvPr/>
        </p:nvSpPr>
        <p:spPr>
          <a:xfrm>
            <a:off x="2413533" y="2721114"/>
            <a:ext cx="1178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 dirty="0">
                <a:solidFill>
                  <a:schemeClr val="bg1">
                    <a:lumMod val="75000"/>
                  </a:schemeClr>
                </a:solidFill>
              </a:rPr>
              <a:t>Ziel?</a:t>
            </a:r>
            <a:endParaRPr lang="de-DE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5CA702C-769A-F4A9-6590-AC1C501D6593}"/>
              </a:ext>
            </a:extLst>
          </p:cNvPr>
          <p:cNvSpPr/>
          <p:nvPr/>
        </p:nvSpPr>
        <p:spPr>
          <a:xfrm>
            <a:off x="503277" y="4391787"/>
            <a:ext cx="5034003" cy="148593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035E6DC-CD1E-3EBF-7C4F-5DCBE54DE336}"/>
              </a:ext>
            </a:extLst>
          </p:cNvPr>
          <p:cNvSpPr txBox="1"/>
          <p:nvPr/>
        </p:nvSpPr>
        <p:spPr>
          <a:xfrm>
            <a:off x="717019" y="4778018"/>
            <a:ext cx="46065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 dirty="0">
                <a:solidFill>
                  <a:schemeClr val="bg1">
                    <a:lumMod val="75000"/>
                  </a:schemeClr>
                </a:solidFill>
              </a:rPr>
              <a:t>Warum Fitness-App?</a:t>
            </a:r>
            <a:endParaRPr lang="de-DE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58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feld 54">
            <a:extLst>
              <a:ext uri="{FF2B5EF4-FFF2-40B4-BE49-F238E27FC236}">
                <a16:creationId xmlns:a16="http://schemas.microsoft.com/office/drawing/2014/main" id="{A47D15B0-448F-9667-302D-70C62E30361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277725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864D9B6F-0CBA-273E-E02E-502D6E8B1CEB}"/>
              </a:ext>
            </a:extLst>
          </p:cNvPr>
          <p:cNvSpPr/>
          <p:nvPr/>
        </p:nvSpPr>
        <p:spPr>
          <a:xfrm>
            <a:off x="4954190" y="322904"/>
            <a:ext cx="2283620" cy="226916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32C41F5-F266-350F-6739-342C5E0AF8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7" t="25597" r="24197" b="24596"/>
          <a:stretch/>
        </p:blipFill>
        <p:spPr>
          <a:xfrm>
            <a:off x="5149340" y="566871"/>
            <a:ext cx="1893319" cy="1820219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C8B7F8F7-B021-7579-5F41-F5F61CA744EA}"/>
              </a:ext>
            </a:extLst>
          </p:cNvPr>
          <p:cNvCxnSpPr>
            <a:cxnSpLocks/>
            <a:stCxn id="12" idx="2"/>
            <a:endCxn id="17" idx="7"/>
          </p:cNvCxnSpPr>
          <p:nvPr/>
        </p:nvCxnSpPr>
        <p:spPr>
          <a:xfrm flipH="1">
            <a:off x="2462692" y="1457488"/>
            <a:ext cx="2491498" cy="23662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B02BFC09-D247-6A66-9EE3-8A056ECB6A82}"/>
              </a:ext>
            </a:extLst>
          </p:cNvPr>
          <p:cNvSpPr/>
          <p:nvPr/>
        </p:nvSpPr>
        <p:spPr>
          <a:xfrm>
            <a:off x="716753" y="1396451"/>
            <a:ext cx="2045495" cy="2032549"/>
          </a:xfrm>
          <a:prstGeom prst="flowChartConnector">
            <a:avLst/>
          </a:prstGeom>
          <a:solidFill>
            <a:srgbClr val="FF87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403B3DCA-7C21-ADFF-E7B4-498A52411E86}"/>
              </a:ext>
            </a:extLst>
          </p:cNvPr>
          <p:cNvSpPr/>
          <p:nvPr/>
        </p:nvSpPr>
        <p:spPr>
          <a:xfrm>
            <a:off x="719373" y="4053032"/>
            <a:ext cx="2045495" cy="2032549"/>
          </a:xfrm>
          <a:prstGeom prst="flowChartConnector">
            <a:avLst/>
          </a:prstGeom>
          <a:solidFill>
            <a:srgbClr val="FF87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XML</a:t>
            </a:r>
          </a:p>
        </p:txBody>
      </p:sp>
      <p:sp>
        <p:nvSpPr>
          <p:cNvPr id="21" name="Flussdiagramm: Verbinder 20">
            <a:extLst>
              <a:ext uri="{FF2B5EF4-FFF2-40B4-BE49-F238E27FC236}">
                <a16:creationId xmlns:a16="http://schemas.microsoft.com/office/drawing/2014/main" id="{704CA5A2-D146-CEA6-B161-F664D3E42BC8}"/>
              </a:ext>
            </a:extLst>
          </p:cNvPr>
          <p:cNvSpPr/>
          <p:nvPr/>
        </p:nvSpPr>
        <p:spPr>
          <a:xfrm>
            <a:off x="5073251" y="4053135"/>
            <a:ext cx="2045495" cy="2032549"/>
          </a:xfrm>
          <a:prstGeom prst="flowChartConnector">
            <a:avLst/>
          </a:prstGeom>
          <a:solidFill>
            <a:srgbClr val="FF87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22" name="Flussdiagramm: Verbinder 21">
            <a:extLst>
              <a:ext uri="{FF2B5EF4-FFF2-40B4-BE49-F238E27FC236}">
                <a16:creationId xmlns:a16="http://schemas.microsoft.com/office/drawing/2014/main" id="{44CE1CC6-D793-527C-2556-19FA8F8138F1}"/>
              </a:ext>
            </a:extLst>
          </p:cNvPr>
          <p:cNvSpPr/>
          <p:nvPr/>
        </p:nvSpPr>
        <p:spPr>
          <a:xfrm>
            <a:off x="9462671" y="4058499"/>
            <a:ext cx="2045495" cy="2032549"/>
          </a:xfrm>
          <a:prstGeom prst="flowChartConnector">
            <a:avLst/>
          </a:prstGeom>
          <a:solidFill>
            <a:srgbClr val="FF87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Quellen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3" name="Flussdiagramm: Verbinder 22">
            <a:extLst>
              <a:ext uri="{FF2B5EF4-FFF2-40B4-BE49-F238E27FC236}">
                <a16:creationId xmlns:a16="http://schemas.microsoft.com/office/drawing/2014/main" id="{C13E429F-F718-0F92-8D93-B06E84F16084}"/>
              </a:ext>
            </a:extLst>
          </p:cNvPr>
          <p:cNvSpPr/>
          <p:nvPr/>
        </p:nvSpPr>
        <p:spPr>
          <a:xfrm>
            <a:off x="9405283" y="1396450"/>
            <a:ext cx="2045495" cy="2032549"/>
          </a:xfrm>
          <a:prstGeom prst="flowChartConnector">
            <a:avLst/>
          </a:prstGeom>
          <a:solidFill>
            <a:srgbClr val="FF87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3A8106B-846D-F518-0F07-04B9879DD3D5}"/>
              </a:ext>
            </a:extLst>
          </p:cNvPr>
          <p:cNvCxnSpPr>
            <a:cxnSpLocks/>
            <a:stCxn id="23" idx="1"/>
            <a:endCxn id="12" idx="6"/>
          </p:cNvCxnSpPr>
          <p:nvPr/>
        </p:nvCxnSpPr>
        <p:spPr>
          <a:xfrm flipH="1" flipV="1">
            <a:off x="7237810" y="1457488"/>
            <a:ext cx="2467029" cy="23662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F6AE67D1-023A-B28B-E012-AAD30DD86BF5}"/>
              </a:ext>
            </a:extLst>
          </p:cNvPr>
          <p:cNvCxnSpPr>
            <a:cxnSpLocks/>
            <a:stCxn id="22" idx="0"/>
            <a:endCxn id="12" idx="6"/>
          </p:cNvCxnSpPr>
          <p:nvPr/>
        </p:nvCxnSpPr>
        <p:spPr>
          <a:xfrm flipH="1" flipV="1">
            <a:off x="7237810" y="1457488"/>
            <a:ext cx="3247609" cy="260101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8D238C7-410A-941B-7FF7-19C409382D48}"/>
              </a:ext>
            </a:extLst>
          </p:cNvPr>
          <p:cNvCxnSpPr>
            <a:cxnSpLocks/>
            <a:stCxn id="21" idx="0"/>
            <a:endCxn id="12" idx="4"/>
          </p:cNvCxnSpPr>
          <p:nvPr/>
        </p:nvCxnSpPr>
        <p:spPr>
          <a:xfrm flipV="1">
            <a:off x="6095999" y="2592071"/>
            <a:ext cx="1" cy="146106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E920369A-ED17-013D-A1C4-3DC089B74FA7}"/>
              </a:ext>
            </a:extLst>
          </p:cNvPr>
          <p:cNvCxnSpPr>
            <a:cxnSpLocks/>
            <a:stCxn id="20" idx="7"/>
            <a:endCxn id="12" idx="2"/>
          </p:cNvCxnSpPr>
          <p:nvPr/>
        </p:nvCxnSpPr>
        <p:spPr>
          <a:xfrm flipV="1">
            <a:off x="2465312" y="1457488"/>
            <a:ext cx="2488878" cy="289320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D539B093-9CB7-53A2-0E3C-A6B61A91BEB3}"/>
              </a:ext>
            </a:extLst>
          </p:cNvPr>
          <p:cNvSpPr txBox="1"/>
          <p:nvPr/>
        </p:nvSpPr>
        <p:spPr>
          <a:xfrm>
            <a:off x="5085754" y="4807697"/>
            <a:ext cx="2032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DATENBANK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6E6AD133-5465-5D4E-75C7-650EA7918B0A}"/>
              </a:ext>
            </a:extLst>
          </p:cNvPr>
          <p:cNvSpPr txBox="1"/>
          <p:nvPr/>
        </p:nvSpPr>
        <p:spPr>
          <a:xfrm>
            <a:off x="651574" y="2151114"/>
            <a:ext cx="2175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750" b="1" dirty="0">
                <a:solidFill>
                  <a:schemeClr val="bg1"/>
                </a:solidFill>
              </a:rPr>
              <a:t>RESSOURCEN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E654A8DD-3651-E2A9-DB8F-C4B0BDDBF965}"/>
              </a:ext>
            </a:extLst>
          </p:cNvPr>
          <p:cNvSpPr txBox="1"/>
          <p:nvPr/>
        </p:nvSpPr>
        <p:spPr>
          <a:xfrm>
            <a:off x="9405283" y="2129327"/>
            <a:ext cx="2102883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750" b="1" dirty="0">
                <a:solidFill>
                  <a:schemeClr val="bg1"/>
                </a:solidFill>
              </a:rPr>
              <a:t>JAVA/KOTLIN</a:t>
            </a:r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41E924DA-E397-717D-BC8D-60C2BAEC57F1}"/>
              </a:ext>
            </a:extLst>
          </p:cNvPr>
          <p:cNvSpPr/>
          <p:nvPr/>
        </p:nvSpPr>
        <p:spPr>
          <a:xfrm>
            <a:off x="4954190" y="322904"/>
            <a:ext cx="2283620" cy="226916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8C46FE3-9250-02DB-2EF4-52FAE948E2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7" t="25597" r="24197" b="24596"/>
          <a:stretch/>
        </p:blipFill>
        <p:spPr>
          <a:xfrm>
            <a:off x="5149340" y="519737"/>
            <a:ext cx="1893319" cy="182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8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D738B5-7B64-E76E-9067-7F3482F0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8661" y="225396"/>
            <a:ext cx="2934678" cy="850112"/>
          </a:xfrm>
        </p:spPr>
        <p:txBody>
          <a:bodyPr/>
          <a:lstStyle/>
          <a:p>
            <a:pPr algn="ctr"/>
            <a:r>
              <a:rPr lang="de-DE" b="1" dirty="0">
                <a:latin typeface="+mn-lt"/>
              </a:rPr>
              <a:t>Ressourcen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731C45-17D3-BE00-C0DA-448F5C2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2326" y="3429000"/>
            <a:ext cx="1311162" cy="47020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de-DE" b="1" dirty="0"/>
              <a:t>Figma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1026" name="Picture 2" descr="Adobe Photoshop – Wikipedia">
            <a:extLst>
              <a:ext uri="{FF2B5EF4-FFF2-40B4-BE49-F238E27FC236}">
                <a16:creationId xmlns:a16="http://schemas.microsoft.com/office/drawing/2014/main" id="{11C9C476-FFEB-A488-2548-EAD7625ED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94" y="4099947"/>
            <a:ext cx="2497312" cy="244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les was du über Figma wissen musst!">
            <a:extLst>
              <a:ext uri="{FF2B5EF4-FFF2-40B4-BE49-F238E27FC236}">
                <a16:creationId xmlns:a16="http://schemas.microsoft.com/office/drawing/2014/main" id="{73E36DAA-44F7-DC35-8E3C-0BDB933F0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736" y="3899206"/>
            <a:ext cx="2648343" cy="264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droid Studio 4.0 – the Most Exciting Updates Explained">
            <a:extLst>
              <a:ext uri="{FF2B5EF4-FFF2-40B4-BE49-F238E27FC236}">
                <a16:creationId xmlns:a16="http://schemas.microsoft.com/office/drawing/2014/main" id="{7C271FD8-91C4-E426-642E-3E2DDAC3F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296" y="1941559"/>
            <a:ext cx="4176074" cy="234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5EB1CAD9-EBAA-F98E-411F-0E90E79C4AA1}"/>
              </a:ext>
            </a:extLst>
          </p:cNvPr>
          <p:cNvSpPr txBox="1">
            <a:spLocks/>
          </p:cNvSpPr>
          <p:nvPr/>
        </p:nvSpPr>
        <p:spPr>
          <a:xfrm>
            <a:off x="4719364" y="1453786"/>
            <a:ext cx="2773938" cy="591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/>
              <a:t>Android Studio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15CD3D8-0076-EA36-8128-29907C5E98F4}"/>
              </a:ext>
            </a:extLst>
          </p:cNvPr>
          <p:cNvSpPr txBox="1">
            <a:spLocks/>
          </p:cNvSpPr>
          <p:nvPr/>
        </p:nvSpPr>
        <p:spPr>
          <a:xfrm>
            <a:off x="355717" y="3569024"/>
            <a:ext cx="3490665" cy="513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/>
              <a:t>Adobe Photoshop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3FC9A98-1D47-6B4C-1766-DF0275DD5A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7" t="25597" r="24197" b="24596"/>
          <a:stretch/>
        </p:blipFill>
        <p:spPr>
          <a:xfrm>
            <a:off x="9862742" y="225396"/>
            <a:ext cx="1893319" cy="182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9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3">
            <a:extLst>
              <a:ext uri="{FF2B5EF4-FFF2-40B4-BE49-F238E27FC236}">
                <a16:creationId xmlns:a16="http://schemas.microsoft.com/office/drawing/2014/main" id="{E5DB20B6-ACEB-967D-FE0B-4F817B77F3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13" b="1"/>
          <a:stretch/>
        </p:blipFill>
        <p:spPr>
          <a:xfrm>
            <a:off x="898698" y="1751519"/>
            <a:ext cx="4740101" cy="4681292"/>
          </a:xfrm>
          <a:prstGeom prst="rect">
            <a:avLst/>
          </a:prstGeom>
        </p:spPr>
      </p:pic>
      <p:pic>
        <p:nvPicPr>
          <p:cNvPr id="8" name="Inhaltsplatzhalter 5">
            <a:extLst>
              <a:ext uri="{FF2B5EF4-FFF2-40B4-BE49-F238E27FC236}">
                <a16:creationId xmlns:a16="http://schemas.microsoft.com/office/drawing/2014/main" id="{08AFA641-6C8D-E18E-0ED0-6E047AB29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159" y="1929377"/>
            <a:ext cx="4511266" cy="4547070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05E502C1-80FF-08DD-CBD7-C5FA1F6C78F4}"/>
              </a:ext>
            </a:extLst>
          </p:cNvPr>
          <p:cNvSpPr txBox="1">
            <a:spLocks/>
          </p:cNvSpPr>
          <p:nvPr/>
        </p:nvSpPr>
        <p:spPr>
          <a:xfrm>
            <a:off x="5402035" y="1055494"/>
            <a:ext cx="1387929" cy="6256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b="1" dirty="0">
                <a:solidFill>
                  <a:schemeClr val="bg1">
                    <a:lumMod val="75000"/>
                  </a:schemeClr>
                </a:solidFill>
                <a:cs typeface="Andalus" panose="02020603050405020304" pitchFamily="18" charset="-78"/>
              </a:rPr>
              <a:t>LOGO</a:t>
            </a:r>
            <a:endParaRPr lang="de-DE" b="1" dirty="0">
              <a:solidFill>
                <a:schemeClr val="bg1">
                  <a:lumMod val="75000"/>
                </a:schemeClr>
              </a:solidFill>
              <a:cs typeface="Andalus" panose="02020603050405020304" pitchFamily="18" charset="-78"/>
            </a:endParaRPr>
          </a:p>
        </p:txBody>
      </p:sp>
      <p:sp>
        <p:nvSpPr>
          <p:cNvPr id="10" name="Textplatzhalter 11">
            <a:extLst>
              <a:ext uri="{FF2B5EF4-FFF2-40B4-BE49-F238E27FC236}">
                <a16:creationId xmlns:a16="http://schemas.microsoft.com/office/drawing/2014/main" id="{74678BF3-2939-21A0-0214-27FAA16B5D38}"/>
              </a:ext>
            </a:extLst>
          </p:cNvPr>
          <p:cNvSpPr txBox="1">
            <a:spLocks/>
          </p:cNvSpPr>
          <p:nvPr/>
        </p:nvSpPr>
        <p:spPr>
          <a:xfrm>
            <a:off x="7830548" y="1382616"/>
            <a:ext cx="3392488" cy="4964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Photoshop</a:t>
            </a:r>
          </a:p>
        </p:txBody>
      </p:sp>
      <p:pic>
        <p:nvPicPr>
          <p:cNvPr id="3" name="Picture 2" descr="Adobe Photoshop – Wikipedia">
            <a:extLst>
              <a:ext uri="{FF2B5EF4-FFF2-40B4-BE49-F238E27FC236}">
                <a16:creationId xmlns:a16="http://schemas.microsoft.com/office/drawing/2014/main" id="{5EFD3F0E-E17D-202B-A44E-1E5809F75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390" y="2509205"/>
            <a:ext cx="1005575" cy="98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28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89DE48-EF5F-4673-D88E-271793FF5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Skizze Design Mit Figma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AA409E9-4183-AD06-5844-09FAD8D4F7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58" r="-1" b="5879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7493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55CAE160-6B4E-3B48-A5DA-D61C748F705B}"/>
              </a:ext>
            </a:extLst>
          </p:cNvPr>
          <p:cNvSpPr txBox="1"/>
          <p:nvPr/>
        </p:nvSpPr>
        <p:spPr>
          <a:xfrm>
            <a:off x="4629149" y="823763"/>
            <a:ext cx="3251200" cy="85230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latin typeface="+mj-lt"/>
              </a:rPr>
              <a:t>Incline Push-ups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3F8A18E-92F2-0B72-E08D-86BDD7C92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297" y="2742397"/>
            <a:ext cx="3762102" cy="3291840"/>
          </a:xfrm>
          <a:prstGeom prst="rect">
            <a:avLst/>
          </a:prstGeom>
        </p:spPr>
      </p:pic>
      <p:sp>
        <p:nvSpPr>
          <p:cNvPr id="13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658C3E8-4F14-6049-1F47-CC857C01D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601" y="2742397"/>
            <a:ext cx="3762102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5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Breitbild</PresentationFormat>
  <Paragraphs>45</Paragraphs>
  <Slides>20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Ressourcen</vt:lpstr>
      <vt:lpstr>PowerPoint-Präsentation</vt:lpstr>
      <vt:lpstr>Skizze Design Mit Figma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GYMHOUSE</dc:title>
  <dc:creator>Tarek Albrijawi</dc:creator>
  <cp:lastModifiedBy>Tarek Albrijawi</cp:lastModifiedBy>
  <cp:revision>9</cp:revision>
  <dcterms:created xsi:type="dcterms:W3CDTF">2022-11-12T21:05:46Z</dcterms:created>
  <dcterms:modified xsi:type="dcterms:W3CDTF">2022-11-29T23:11:07Z</dcterms:modified>
</cp:coreProperties>
</file>