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1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2" r:id="rId37"/>
    <p:sldId id="309" r:id="rId38"/>
    <p:sldId id="293" r:id="rId39"/>
    <p:sldId id="294" r:id="rId40"/>
    <p:sldId id="295" r:id="rId41"/>
    <p:sldId id="318" r:id="rId42"/>
    <p:sldId id="296" r:id="rId43"/>
    <p:sldId id="319" r:id="rId44"/>
    <p:sldId id="31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7" r:id="rId55"/>
    <p:sldId id="308" r:id="rId56"/>
    <p:sldId id="310" r:id="rId57"/>
    <p:sldId id="311" r:id="rId58"/>
    <p:sldId id="312" r:id="rId59"/>
    <p:sldId id="313" r:id="rId60"/>
    <p:sldId id="314" r:id="rId61"/>
    <p:sldId id="315" r:id="rId62"/>
    <p:sldId id="317" r:id="rId6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39" d="100"/>
          <a:sy n="39" d="100"/>
        </p:scale>
        <p:origin x="-13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0168A-BA2E-42A1-A56B-C40EDF5E91CC}" type="datetimeFigureOut">
              <a:rPr lang="en-US" smtClean="0"/>
              <a:pPr/>
              <a:t>6/13/2014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45440" y="2942602"/>
            <a:ext cx="7147931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572652" y="2944634"/>
            <a:ext cx="1190348" cy="2459736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12714" y="3136658"/>
            <a:ext cx="910224" cy="2075688"/>
          </a:xfrm>
          <a:prstGeom prst="rect">
            <a:avLst/>
          </a:prstGeom>
          <a:solidFill>
            <a:schemeClr val="accent3">
              <a:alpha val="7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45483" y="3055621"/>
            <a:ext cx="6947845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86826" y="4625268"/>
            <a:ext cx="762000" cy="457200"/>
          </a:xfrm>
        </p:spPr>
        <p:txBody>
          <a:bodyPr/>
          <a:lstStyle>
            <a:lvl1pPr algn="ctr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E91C454F-D6B4-4781-A51D-5DD54AFA8E6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41822" y="4559276"/>
            <a:ext cx="6755166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8971" y="3139440"/>
            <a:ext cx="6760868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805" y="4648200"/>
            <a:ext cx="6553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3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705" y="3227033"/>
            <a:ext cx="6629400" cy="1219201"/>
          </a:xfr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0168A-BA2E-42A1-A56B-C40EDF5E91CC}" type="datetimeFigureOut">
              <a:rPr lang="en-US" smtClean="0"/>
              <a:pPr/>
              <a:t>6/13/2014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C454F-D6B4-4781-A51D-5DD54AFA8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61702" y="228600"/>
            <a:ext cx="1859280" cy="6122634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55225" y="351409"/>
            <a:ext cx="1672235" cy="587701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577" y="395427"/>
            <a:ext cx="1485531" cy="578898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0999"/>
            <a:ext cx="6172200" cy="57912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0168A-BA2E-42A1-A56B-C40EDF5E91CC}" type="datetimeFigureOut">
              <a:rPr lang="en-US" smtClean="0"/>
              <a:pPr/>
              <a:t>6/13/2014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C454F-D6B4-4781-A51D-5DD54AFA8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0168A-BA2E-42A1-A56B-C40EDF5E91CC}" type="datetimeFigureOut">
              <a:rPr lang="en-US" smtClean="0"/>
              <a:pPr/>
              <a:t>6/13/2014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C454F-D6B4-4781-A51D-5DD54AFA8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0168A-BA2E-42A1-A56B-C40EDF5E91CC}" type="datetimeFigureOut">
              <a:rPr lang="en-US" smtClean="0"/>
              <a:pPr/>
              <a:t>6/13/2014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51976" y="2946400"/>
            <a:ext cx="8265160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67656" y="3048000"/>
            <a:ext cx="8033800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C454F-D6B4-4781-A51D-5DD54AFA8E6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6" y="3200399"/>
            <a:ext cx="7696200" cy="1295401"/>
          </a:xfrm>
        </p:spPr>
        <p:txBody>
          <a:bodyPr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0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75496" y="4541520"/>
            <a:ext cx="7818120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4607510"/>
            <a:ext cx="7696200" cy="5237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5757" y="3124200"/>
            <a:ext cx="7817599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6128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0168A-BA2E-42A1-A56B-C40EDF5E91CC}" type="datetimeFigureOut">
              <a:rPr lang="en-US" smtClean="0"/>
              <a:pPr/>
              <a:t>6/13/2014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C454F-D6B4-4781-A51D-5DD54AFA8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128" y="1722438"/>
            <a:ext cx="4040188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128" y="2438400"/>
            <a:ext cx="4040188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400"/>
            <a:ext cx="4041775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0168A-BA2E-42A1-A56B-C40EDF5E91CC}" type="datetimeFigureOut">
              <a:rPr lang="en-US" smtClean="0"/>
              <a:pPr/>
              <a:t>6/13/2014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C454F-D6B4-4781-A51D-5DD54AFA8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0168A-BA2E-42A1-A56B-C40EDF5E91CC}" type="datetimeFigureOut">
              <a:rPr lang="en-US" smtClean="0"/>
              <a:pPr/>
              <a:t>6/13/2014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C454F-D6B4-4781-A51D-5DD54AFA8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ounded Rectangle 10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0168A-BA2E-42A1-A56B-C40EDF5E91CC}" type="datetimeFigureOut">
              <a:rPr lang="en-US" smtClean="0"/>
              <a:pPr/>
              <a:t>6/13/2014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C454F-D6B4-4781-A51D-5DD54AFA8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ounded Rectangle 11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685800"/>
            <a:ext cx="4572000" cy="52578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0168A-BA2E-42A1-A56B-C40EDF5E91CC}" type="datetimeFigureOut">
              <a:rPr lang="en-US" smtClean="0"/>
              <a:pPr/>
              <a:t>6/13/2014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C454F-D6B4-4781-A51D-5DD54AFA8E6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60034" y="1505712"/>
            <a:ext cx="2716566" cy="3523488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76690" y="1642472"/>
            <a:ext cx="2483254" cy="3234328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000" y="2971800"/>
            <a:ext cx="2298634" cy="175260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000" y="1734312"/>
            <a:ext cx="2298634" cy="1191620"/>
          </a:xfrm>
        </p:spPr>
        <p:txBody>
          <a:bodyPr anchor="b">
            <a:normAutofit/>
          </a:bodyPr>
          <a:lstStyle>
            <a:lvl1pPr algn="l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621437"/>
            <a:ext cx="7772400" cy="4331564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0168A-BA2E-42A1-A56B-C40EDF5E91CC}" type="datetimeFigureOut">
              <a:rPr lang="en-US" smtClean="0"/>
              <a:pPr/>
              <a:t>6/13/2014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C454F-D6B4-4781-A51D-5DD54AFA8E6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85800" y="4953000"/>
            <a:ext cx="7772400" cy="13716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61999" y="5029200"/>
            <a:ext cx="7600765" cy="1202924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914400" y="5638800"/>
            <a:ext cx="7328514" cy="451696"/>
          </a:xfrm>
          <a:prstGeom prst="rect">
            <a:avLst/>
          </a:prstGeom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5589" y="5074920"/>
            <a:ext cx="7946136" cy="1097280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6289" y="5656556"/>
            <a:ext cx="7244736" cy="4017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05400"/>
            <a:ext cx="7328514" cy="523043"/>
          </a:xfrm>
        </p:spPr>
        <p:txBody>
          <a:bodyPr anchor="ctr" anchorCtr="0"/>
          <a:lstStyle>
            <a:lvl1pPr algn="ctr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ounded Rectangle 6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2B60168A-BA2E-42A1-A56B-C40EDF5E91CC}" type="datetimeFigureOut">
              <a:rPr lang="en-US" smtClean="0"/>
              <a:pPr/>
              <a:t>6/13/2014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E91C454F-D6B4-4781-A51D-5DD54AFA8E6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74320" y="278166"/>
            <a:ext cx="859536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2863" y="372862"/>
            <a:ext cx="8380520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5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UNIT - II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Binding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781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Binding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Compile Time</a:t>
            </a:r>
          </a:p>
          <a:p>
            <a:pPr lvl="1"/>
            <a:r>
              <a:rPr lang="en-US" dirty="0" smtClean="0"/>
              <a:t>Hardcodes values in code</a:t>
            </a:r>
          </a:p>
          <a:p>
            <a:pPr lvl="2"/>
            <a:r>
              <a:rPr lang="en-US" dirty="0" smtClean="0"/>
              <a:t>Inflexible if server is moved, replicated or interface is changed</a:t>
            </a:r>
          </a:p>
          <a:p>
            <a:pPr lvl="2"/>
            <a:r>
              <a:rPr lang="en-US" dirty="0" smtClean="0"/>
              <a:t>Can’t exploit the runtime characteristics of the system for efficient decision</a:t>
            </a:r>
          </a:p>
          <a:p>
            <a:endParaRPr lang="en-US" dirty="0"/>
          </a:p>
          <a:p>
            <a:r>
              <a:rPr lang="en-US" b="1" dirty="0" smtClean="0"/>
              <a:t>Link Time</a:t>
            </a:r>
          </a:p>
          <a:p>
            <a:pPr lvl="1"/>
            <a:r>
              <a:rPr lang="en-US" dirty="0" smtClean="0"/>
              <a:t>Client contacts agent for interface location</a:t>
            </a:r>
          </a:p>
          <a:p>
            <a:pPr lvl="1"/>
            <a:r>
              <a:rPr lang="en-US" dirty="0" smtClean="0"/>
              <a:t>Agent returns handle and client caches it</a:t>
            </a:r>
          </a:p>
          <a:p>
            <a:pPr lvl="1"/>
            <a:r>
              <a:rPr lang="en-US" dirty="0" smtClean="0"/>
              <a:t>Client calls the RPC </a:t>
            </a:r>
          </a:p>
          <a:p>
            <a:pPr lvl="1"/>
            <a:r>
              <a:rPr lang="en-US" dirty="0" smtClean="0"/>
              <a:t>Good for situations</a:t>
            </a:r>
          </a:p>
          <a:p>
            <a:pPr lvl="2"/>
            <a:r>
              <a:rPr lang="en-US" dirty="0" smtClean="0"/>
              <a:t>When client calls a specific RPC multiple times</a:t>
            </a:r>
          </a:p>
          <a:p>
            <a:pPr lvl="2"/>
            <a:endParaRPr lang="en-US" dirty="0" smtClean="0"/>
          </a:p>
          <a:p>
            <a:pPr marL="685800" lvl="2" indent="0">
              <a:buNone/>
            </a:pPr>
            <a:endParaRPr lang="en-US" dirty="0" smtClean="0"/>
          </a:p>
          <a:p>
            <a:pPr lvl="2"/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6553200" y="3886200"/>
            <a:ext cx="6096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8305800" y="3886200"/>
            <a:ext cx="6096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7924800" y="5791200"/>
            <a:ext cx="6096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</a:t>
            </a:r>
            <a:endParaRPr lang="en-US" dirty="0"/>
          </a:p>
        </p:txBody>
      </p:sp>
      <p:cxnSp>
        <p:nvCxnSpPr>
          <p:cNvPr id="8" name="Straight Arrow Connector 7"/>
          <p:cNvCxnSpPr>
            <a:stCxn id="4" idx="7"/>
            <a:endCxn id="5" idx="1"/>
          </p:cNvCxnSpPr>
          <p:nvPr/>
        </p:nvCxnSpPr>
        <p:spPr>
          <a:xfrm>
            <a:off x="7073526" y="3953155"/>
            <a:ext cx="132154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7162800" y="4114800"/>
            <a:ext cx="1143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4" idx="5"/>
            <a:endCxn id="6" idx="0"/>
          </p:cNvCxnSpPr>
          <p:nvPr/>
        </p:nvCxnSpPr>
        <p:spPr>
          <a:xfrm>
            <a:off x="7073526" y="4276445"/>
            <a:ext cx="1156074" cy="15147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4" idx="4"/>
          </p:cNvCxnSpPr>
          <p:nvPr/>
        </p:nvCxnSpPr>
        <p:spPr>
          <a:xfrm flipH="1" flipV="1">
            <a:off x="6858000" y="4343400"/>
            <a:ext cx="1066800" cy="1600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3420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BINDING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Call Time</a:t>
            </a:r>
          </a:p>
          <a:p>
            <a:pPr lvl="1"/>
            <a:r>
              <a:rPr lang="en-US" dirty="0" smtClean="0"/>
              <a:t>Server Client binding takes place when the client calls the server for the </a:t>
            </a:r>
            <a:r>
              <a:rPr lang="en-US" b="1" dirty="0" smtClean="0"/>
              <a:t>first-time</a:t>
            </a:r>
            <a:r>
              <a:rPr lang="en-US" dirty="0" smtClean="0"/>
              <a:t>.</a:t>
            </a:r>
          </a:p>
          <a:p>
            <a:pPr lvl="1"/>
            <a:r>
              <a:rPr lang="en-US" b="1" dirty="0" smtClean="0"/>
              <a:t>Indirect Call Method</a:t>
            </a:r>
          </a:p>
          <a:p>
            <a:pPr lvl="2"/>
            <a:r>
              <a:rPr lang="en-US" dirty="0" smtClean="0"/>
              <a:t>Passes interface name and arguments to the agent.</a:t>
            </a:r>
          </a:p>
          <a:p>
            <a:pPr lvl="2"/>
            <a:r>
              <a:rPr lang="en-US" dirty="0" smtClean="0"/>
              <a:t>Agent on behalf of client calls the RPC and returns the handle and result.</a:t>
            </a:r>
          </a:p>
          <a:p>
            <a:pPr lvl="2"/>
            <a:r>
              <a:rPr lang="en-US" dirty="0" smtClean="0"/>
              <a:t>Next time, a </a:t>
            </a:r>
            <a:r>
              <a:rPr lang="en-US" b="1" dirty="0" smtClean="0"/>
              <a:t>direct call</a:t>
            </a:r>
            <a:r>
              <a:rPr lang="en-US" dirty="0" smtClean="0"/>
              <a:t> can be made.</a:t>
            </a:r>
          </a:p>
          <a:p>
            <a:pPr lvl="2"/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663332" y="5150583"/>
            <a:ext cx="6096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3415932" y="5150583"/>
            <a:ext cx="6096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5477691" y="5136447"/>
            <a:ext cx="6096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</a:t>
            </a:r>
            <a:endParaRPr lang="en-US" dirty="0"/>
          </a:p>
        </p:txBody>
      </p:sp>
      <p:cxnSp>
        <p:nvCxnSpPr>
          <p:cNvPr id="7" name="Straight Arrow Connector 6"/>
          <p:cNvCxnSpPr>
            <a:stCxn id="4" idx="7"/>
          </p:cNvCxnSpPr>
          <p:nvPr/>
        </p:nvCxnSpPr>
        <p:spPr>
          <a:xfrm>
            <a:off x="2183658" y="5217538"/>
            <a:ext cx="123227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5" idx="7"/>
          </p:cNvCxnSpPr>
          <p:nvPr/>
        </p:nvCxnSpPr>
        <p:spPr>
          <a:xfrm>
            <a:off x="3936258" y="5217538"/>
            <a:ext cx="155014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6" idx="3"/>
            <a:endCxn id="5" idx="5"/>
          </p:cNvCxnSpPr>
          <p:nvPr/>
        </p:nvCxnSpPr>
        <p:spPr>
          <a:xfrm flipH="1">
            <a:off x="3936258" y="5526692"/>
            <a:ext cx="1630707" cy="141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3"/>
            <a:endCxn id="4" idx="5"/>
          </p:cNvCxnSpPr>
          <p:nvPr/>
        </p:nvCxnSpPr>
        <p:spPr>
          <a:xfrm flipH="1">
            <a:off x="2183658" y="5540828"/>
            <a:ext cx="132154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6908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Changing Bindings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Call to server fails</a:t>
            </a:r>
          </a:p>
          <a:p>
            <a:pPr lvl="1"/>
            <a:r>
              <a:rPr lang="en-US" dirty="0" smtClean="0"/>
              <a:t>Contact agent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Server is moved to another node</a:t>
            </a:r>
          </a:p>
          <a:p>
            <a:pPr lvl="1"/>
            <a:r>
              <a:rPr lang="en-US" dirty="0" smtClean="0"/>
              <a:t>Contact agent</a:t>
            </a:r>
          </a:p>
          <a:p>
            <a:endParaRPr lang="en-US" dirty="0" smtClean="0"/>
          </a:p>
          <a:p>
            <a:r>
              <a:rPr lang="en-US" dirty="0" smtClean="0"/>
              <a:t>A new version is installed</a:t>
            </a:r>
          </a:p>
          <a:p>
            <a:pPr lvl="1"/>
            <a:r>
              <a:rPr lang="en-US" dirty="0" smtClean="0"/>
              <a:t>Contact agent</a:t>
            </a:r>
          </a:p>
          <a:p>
            <a:pPr lvl="1"/>
            <a:endParaRPr lang="en-US" dirty="0"/>
          </a:p>
          <a:p>
            <a:r>
              <a:rPr lang="en-US" dirty="0" smtClean="0"/>
              <a:t>The state information migration is also required.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137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Multiple simultaneous Bindings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client may be bound to many servers of same type</a:t>
            </a:r>
          </a:p>
          <a:p>
            <a:pPr lvl="1"/>
            <a:r>
              <a:rPr lang="en-US" dirty="0" smtClean="0"/>
              <a:t>Reliability and fault tolerance</a:t>
            </a:r>
          </a:p>
          <a:p>
            <a:pPr lvl="1"/>
            <a:r>
              <a:rPr lang="en-US" dirty="0" smtClean="0"/>
              <a:t>A multicast communication at binding-agent can be established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E.g. An update to a file replicated at several nodes</a:t>
            </a:r>
          </a:p>
          <a:p>
            <a:pPr lvl="2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1663332" y="5150583"/>
            <a:ext cx="6096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3415932" y="5150583"/>
            <a:ext cx="6096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5566965" y="4495800"/>
            <a:ext cx="6096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S1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9" idx="6"/>
            <a:endCxn id="10" idx="2"/>
          </p:cNvCxnSpPr>
          <p:nvPr/>
        </p:nvCxnSpPr>
        <p:spPr>
          <a:xfrm>
            <a:off x="2272932" y="5379183"/>
            <a:ext cx="1143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0" idx="7"/>
            <a:endCxn id="11" idx="2"/>
          </p:cNvCxnSpPr>
          <p:nvPr/>
        </p:nvCxnSpPr>
        <p:spPr>
          <a:xfrm flipV="1">
            <a:off x="3936258" y="4724400"/>
            <a:ext cx="1630707" cy="4931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0" idx="6"/>
            <a:endCxn id="16" idx="2"/>
          </p:cNvCxnSpPr>
          <p:nvPr/>
        </p:nvCxnSpPr>
        <p:spPr>
          <a:xfrm>
            <a:off x="4025532" y="5379183"/>
            <a:ext cx="1545809" cy="3902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5571341" y="5540828"/>
            <a:ext cx="6096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933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UNIT - II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Implementation of RPC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410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of RPC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Transparency is the main goal</a:t>
            </a:r>
          </a:p>
          <a:p>
            <a:pPr lvl="1"/>
            <a:r>
              <a:rPr lang="en-US" dirty="0" smtClean="0"/>
              <a:t>Syntactic &amp; Semantic</a:t>
            </a:r>
          </a:p>
          <a:p>
            <a:endParaRPr lang="en-US" dirty="0"/>
          </a:p>
          <a:p>
            <a:r>
              <a:rPr lang="en-US" dirty="0" smtClean="0"/>
              <a:t>RPCs achieve this goal by exploiting the concept of stubs</a:t>
            </a:r>
          </a:p>
          <a:p>
            <a:pPr lvl="1"/>
            <a:r>
              <a:rPr lang="en-US" i="1" dirty="0" smtClean="0"/>
              <a:t>“Every problem in computer science can be solved by adding a layer of abstraction”</a:t>
            </a:r>
          </a:p>
          <a:p>
            <a:endParaRPr lang="en-US" dirty="0" smtClean="0"/>
          </a:p>
          <a:p>
            <a:r>
              <a:rPr lang="en-US" dirty="0" smtClean="0"/>
              <a:t>RPC Packages contain 3 entities</a:t>
            </a:r>
          </a:p>
          <a:p>
            <a:pPr lvl="1"/>
            <a:r>
              <a:rPr lang="en-US" dirty="0" smtClean="0"/>
              <a:t>Client/Server process</a:t>
            </a:r>
          </a:p>
          <a:p>
            <a:pPr lvl="1"/>
            <a:r>
              <a:rPr lang="en-US" dirty="0" smtClean="0"/>
              <a:t>Client/Server Stub</a:t>
            </a:r>
          </a:p>
          <a:p>
            <a:pPr lvl="1"/>
            <a:r>
              <a:rPr lang="en-US" dirty="0" smtClean="0"/>
              <a:t>RPC runtime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748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of </a:t>
            </a:r>
            <a:r>
              <a:rPr lang="en-US" dirty="0" err="1" smtClean="0"/>
              <a:t>Rpc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Client/Server process</a:t>
            </a:r>
          </a:p>
          <a:p>
            <a:endParaRPr lang="en-US" dirty="0" smtClean="0"/>
          </a:p>
          <a:p>
            <a:r>
              <a:rPr lang="en-US" dirty="0" smtClean="0"/>
              <a:t>Client Stub</a:t>
            </a:r>
          </a:p>
          <a:p>
            <a:pPr lvl="1"/>
            <a:r>
              <a:rPr lang="en-US" dirty="0" smtClean="0"/>
              <a:t>Packs the specification of the target RPC and arguments into a message and unpacks on receipt of result</a:t>
            </a:r>
          </a:p>
          <a:p>
            <a:endParaRPr lang="en-US" dirty="0" smtClean="0"/>
          </a:p>
          <a:p>
            <a:r>
              <a:rPr lang="en-US" dirty="0" smtClean="0"/>
              <a:t>Server Stub</a:t>
            </a:r>
            <a:endParaRPr lang="en-US" dirty="0"/>
          </a:p>
          <a:p>
            <a:pPr lvl="1"/>
            <a:r>
              <a:rPr lang="en-US" dirty="0" smtClean="0"/>
              <a:t>Unpacks the call message and packs the result</a:t>
            </a:r>
          </a:p>
          <a:p>
            <a:endParaRPr lang="en-US" dirty="0" smtClean="0"/>
          </a:p>
          <a:p>
            <a:r>
              <a:rPr lang="en-US" dirty="0" smtClean="0"/>
              <a:t>RPC runtime</a:t>
            </a:r>
          </a:p>
          <a:p>
            <a:pPr lvl="1"/>
            <a:r>
              <a:rPr lang="en-US" dirty="0" smtClean="0"/>
              <a:t>Handles transmission</a:t>
            </a:r>
          </a:p>
          <a:p>
            <a:pPr lvl="2"/>
            <a:r>
              <a:rPr lang="en-US" dirty="0" smtClean="0"/>
              <a:t>Interacts with binding agent</a:t>
            </a:r>
          </a:p>
          <a:p>
            <a:pPr lvl="1"/>
            <a:r>
              <a:rPr lang="en-US" dirty="0" smtClean="0"/>
              <a:t>Handles retransmission, call semantics, etc.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9479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of </a:t>
            </a:r>
            <a:r>
              <a:rPr lang="en-US" dirty="0" err="1" smtClean="0"/>
              <a:t>rpc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14400" y="1905000"/>
            <a:ext cx="1295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Call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28551" y="3733800"/>
            <a:ext cx="1295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pack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44880" y="5410200"/>
            <a:ext cx="1295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send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590800" y="1905000"/>
            <a:ext cx="1295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Return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604951" y="3733800"/>
            <a:ext cx="1295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unpack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621280" y="5029200"/>
            <a:ext cx="1295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receive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486400" y="1898469"/>
            <a:ext cx="1295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500551" y="3727269"/>
            <a:ext cx="1295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pack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516880" y="5029200"/>
            <a:ext cx="1295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send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7162800" y="1898469"/>
            <a:ext cx="1295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Body of RPC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7176951" y="3727269"/>
            <a:ext cx="1295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unpack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7193280" y="5403669"/>
            <a:ext cx="1295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receive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4" idx="2"/>
            <a:endCxn id="5" idx="0"/>
          </p:cNvCxnSpPr>
          <p:nvPr/>
        </p:nvCxnSpPr>
        <p:spPr>
          <a:xfrm>
            <a:off x="1562100" y="2438400"/>
            <a:ext cx="14151" cy="1295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5" idx="2"/>
            <a:endCxn id="6" idx="0"/>
          </p:cNvCxnSpPr>
          <p:nvPr/>
        </p:nvCxnSpPr>
        <p:spPr>
          <a:xfrm>
            <a:off x="1576251" y="4267200"/>
            <a:ext cx="16329" cy="1143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2240280" y="5860869"/>
            <a:ext cx="4953000" cy="65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5" idx="0"/>
            <a:endCxn id="14" idx="2"/>
          </p:cNvCxnSpPr>
          <p:nvPr/>
        </p:nvCxnSpPr>
        <p:spPr>
          <a:xfrm flipH="1" flipV="1">
            <a:off x="7824651" y="4260669"/>
            <a:ext cx="16329" cy="1143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4" idx="0"/>
            <a:endCxn id="13" idx="2"/>
          </p:cNvCxnSpPr>
          <p:nvPr/>
        </p:nvCxnSpPr>
        <p:spPr>
          <a:xfrm flipH="1" flipV="1">
            <a:off x="7810500" y="2431869"/>
            <a:ext cx="14151" cy="1295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3" idx="1"/>
            <a:endCxn id="10" idx="3"/>
          </p:cNvCxnSpPr>
          <p:nvPr/>
        </p:nvCxnSpPr>
        <p:spPr>
          <a:xfrm flipH="1">
            <a:off x="6781800" y="2165169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0" idx="2"/>
            <a:endCxn id="11" idx="0"/>
          </p:cNvCxnSpPr>
          <p:nvPr/>
        </p:nvCxnSpPr>
        <p:spPr>
          <a:xfrm>
            <a:off x="6134100" y="2431869"/>
            <a:ext cx="14151" cy="1295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1" idx="2"/>
            <a:endCxn id="12" idx="0"/>
          </p:cNvCxnSpPr>
          <p:nvPr/>
        </p:nvCxnSpPr>
        <p:spPr>
          <a:xfrm>
            <a:off x="6148251" y="4260669"/>
            <a:ext cx="16329" cy="7685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2" idx="1"/>
            <a:endCxn id="9" idx="3"/>
          </p:cNvCxnSpPr>
          <p:nvPr/>
        </p:nvCxnSpPr>
        <p:spPr>
          <a:xfrm flipH="1">
            <a:off x="3916680" y="5295900"/>
            <a:ext cx="1600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9" idx="0"/>
            <a:endCxn id="8" idx="2"/>
          </p:cNvCxnSpPr>
          <p:nvPr/>
        </p:nvCxnSpPr>
        <p:spPr>
          <a:xfrm flipH="1" flipV="1">
            <a:off x="3252651" y="4267200"/>
            <a:ext cx="16329" cy="762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8" idx="0"/>
            <a:endCxn id="7" idx="2"/>
          </p:cNvCxnSpPr>
          <p:nvPr/>
        </p:nvCxnSpPr>
        <p:spPr>
          <a:xfrm flipH="1" flipV="1">
            <a:off x="3238500" y="2438400"/>
            <a:ext cx="14151" cy="1295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93066" y="2075600"/>
            <a:ext cx="835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0" y="3733800"/>
            <a:ext cx="8354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Client</a:t>
            </a:r>
          </a:p>
          <a:p>
            <a:r>
              <a:rPr lang="en-US" dirty="0" smtClean="0"/>
              <a:t>Stub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-107778" y="5410200"/>
            <a:ext cx="10983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RPC</a:t>
            </a:r>
          </a:p>
          <a:p>
            <a:r>
              <a:rPr lang="en-US" dirty="0" smtClean="0"/>
              <a:t>Runtime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7985211" y="4649569"/>
            <a:ext cx="10983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RPC</a:t>
            </a:r>
          </a:p>
          <a:p>
            <a:r>
              <a:rPr lang="en-US" dirty="0" smtClean="0"/>
              <a:t>Runtime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4495800" y="3727269"/>
            <a:ext cx="8675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Server</a:t>
            </a:r>
          </a:p>
          <a:p>
            <a:r>
              <a:rPr lang="en-US" dirty="0" smtClean="0"/>
              <a:t>Stub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4681395" y="2043334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8965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of </a:t>
            </a:r>
            <a:r>
              <a:rPr lang="en-US" dirty="0" err="1" smtClean="0"/>
              <a:t>rpc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876800"/>
          </a:xfrm>
        </p:spPr>
        <p:txBody>
          <a:bodyPr>
            <a:normAutofit/>
          </a:bodyPr>
          <a:lstStyle/>
          <a:p>
            <a:r>
              <a:rPr lang="en-US" dirty="0" smtClean="0"/>
              <a:t>Stub-Generation can be done in 2 ways:</a:t>
            </a:r>
          </a:p>
          <a:p>
            <a:endParaRPr lang="en-US" dirty="0" smtClean="0"/>
          </a:p>
          <a:p>
            <a:r>
              <a:rPr lang="en-US" dirty="0" smtClean="0"/>
              <a:t>Manually</a:t>
            </a:r>
          </a:p>
          <a:p>
            <a:pPr lvl="1"/>
            <a:r>
              <a:rPr lang="en-US" dirty="0" smtClean="0"/>
              <a:t>RPC programmer provides a set of translation functions from which a user can construct his or her own stubs.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Easy to implement and can handle complex parameter types.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316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of </a:t>
            </a:r>
            <a:r>
              <a:rPr lang="en-US" dirty="0" err="1" smtClean="0"/>
              <a:t>rpc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876800"/>
          </a:xfrm>
        </p:spPr>
        <p:txBody>
          <a:bodyPr>
            <a:normAutofit/>
          </a:bodyPr>
          <a:lstStyle/>
          <a:p>
            <a:r>
              <a:rPr lang="en-US" dirty="0" smtClean="0"/>
              <a:t>Automatically</a:t>
            </a:r>
            <a:endParaRPr lang="en-US" dirty="0"/>
          </a:p>
          <a:p>
            <a:pPr lvl="1"/>
            <a:r>
              <a:rPr lang="en-US" dirty="0" smtClean="0"/>
              <a:t>Uses IDL (Interface Definition Language) to define the Interface.</a:t>
            </a:r>
          </a:p>
          <a:p>
            <a:pPr lvl="1"/>
            <a:r>
              <a:rPr lang="en-US" dirty="0" smtClean="0"/>
              <a:t>ID is a list of procedure signatures, their arguments, and result types – all provided by the  Interface.</a:t>
            </a:r>
          </a:p>
          <a:p>
            <a:pPr lvl="1"/>
            <a:r>
              <a:rPr lang="en-US" dirty="0" smtClean="0"/>
              <a:t>Also contains:</a:t>
            </a:r>
          </a:p>
          <a:p>
            <a:pPr lvl="2"/>
            <a:r>
              <a:rPr lang="en-US" dirty="0" smtClean="0"/>
              <a:t>Constants, Enumerated types, &amp; so on to be used by both Client &amp; Server.</a:t>
            </a:r>
          </a:p>
          <a:p>
            <a:pPr lvl="2"/>
            <a:r>
              <a:rPr lang="en-US" dirty="0" smtClean="0"/>
              <a:t>Whether argument(s) is input type or output type or both</a:t>
            </a:r>
          </a:p>
          <a:p>
            <a:pPr lvl="3"/>
            <a:r>
              <a:rPr lang="en-US" dirty="0" smtClean="0"/>
              <a:t>Input type are copied from Client to Server</a:t>
            </a:r>
          </a:p>
          <a:p>
            <a:pPr lvl="3"/>
            <a:r>
              <a:rPr lang="en-US" dirty="0" smtClean="0"/>
              <a:t>Output type are copied from Server to Client</a:t>
            </a:r>
          </a:p>
          <a:p>
            <a:pPr lvl="1"/>
            <a:r>
              <a:rPr lang="en-US" dirty="0" smtClean="0"/>
              <a:t>Server exports that interface while client imports it.</a:t>
            </a:r>
          </a:p>
          <a:p>
            <a:pPr lvl="1"/>
            <a:r>
              <a:rPr lang="en-US" dirty="0" smtClean="0"/>
              <a:t>Hence, Compile-time type checking is possible.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628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Client needs to locate the server before the call.</a:t>
            </a:r>
          </a:p>
          <a:p>
            <a:endParaRPr lang="en-US" dirty="0"/>
          </a:p>
          <a:p>
            <a:r>
              <a:rPr lang="en-US" dirty="0" smtClean="0"/>
              <a:t>Process by which a client process becomes associated with the server process so that calls can take place is called BINDING.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5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of </a:t>
            </a:r>
            <a:r>
              <a:rPr lang="en-US" dirty="0" err="1" smtClean="0"/>
              <a:t>rpc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8768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IDL Compiler</a:t>
            </a:r>
          </a:p>
          <a:p>
            <a:pPr lvl="1"/>
            <a:r>
              <a:rPr lang="en-US" dirty="0" smtClean="0"/>
              <a:t>Uses the Interface-definition to create (automatically) Client and Server stubs.</a:t>
            </a:r>
          </a:p>
          <a:p>
            <a:pPr lvl="1"/>
            <a:r>
              <a:rPr lang="en-US" dirty="0" smtClean="0"/>
              <a:t>Uses the Interface-definition to create routines for </a:t>
            </a:r>
            <a:r>
              <a:rPr lang="en-US" b="1" i="1" dirty="0" smtClean="0"/>
              <a:t>argument-marshaling</a:t>
            </a:r>
            <a:r>
              <a:rPr lang="en-US" i="1" dirty="0" smtClean="0"/>
              <a:t> and </a:t>
            </a:r>
            <a:r>
              <a:rPr lang="en-US" b="1" i="1" dirty="0" smtClean="0"/>
              <a:t>un-marshaling.</a:t>
            </a:r>
          </a:p>
          <a:p>
            <a:pPr lvl="2"/>
            <a:r>
              <a:rPr lang="en-US" dirty="0" smtClean="0"/>
              <a:t>Marshaling means taking data and converting it into suitable form for transmission.</a:t>
            </a:r>
          </a:p>
          <a:p>
            <a:pPr lvl="1"/>
            <a:r>
              <a:rPr lang="en-US" dirty="0" smtClean="0"/>
              <a:t>Uses the interface-definition to create other files.</a:t>
            </a:r>
          </a:p>
          <a:p>
            <a:pPr lvl="1"/>
            <a:r>
              <a:rPr lang="en-US" b="1" dirty="0" smtClean="0"/>
              <a:t>Interface </a:t>
            </a:r>
            <a:r>
              <a:rPr lang="en-US" b="1" dirty="0" err="1" smtClean="0"/>
              <a:t>sum_svc</a:t>
            </a:r>
            <a:endParaRPr lang="en-US" b="1" dirty="0" smtClean="0"/>
          </a:p>
          <a:p>
            <a:pPr marL="685800" lvl="2" indent="0">
              <a:buNone/>
            </a:pPr>
            <a:r>
              <a:rPr lang="en-US" b="1" dirty="0" smtClean="0"/>
              <a:t>   {</a:t>
            </a:r>
          </a:p>
          <a:p>
            <a:pPr marL="685800" lvl="2" indent="0">
              <a:buNone/>
            </a:pPr>
            <a:r>
              <a:rPr lang="en-US" b="1" dirty="0" smtClean="0"/>
              <a:t>	</a:t>
            </a:r>
            <a:r>
              <a:rPr lang="en-US" b="1" dirty="0" err="1" smtClean="0"/>
              <a:t>int</a:t>
            </a:r>
            <a:r>
              <a:rPr lang="en-US" b="1" dirty="0" smtClean="0"/>
              <a:t> sum</a:t>
            </a:r>
          </a:p>
          <a:p>
            <a:pPr marL="685800" lvl="2" indent="0">
              <a:buNone/>
            </a:pPr>
            <a:r>
              <a:rPr lang="en-US" b="1" dirty="0"/>
              <a:t>	</a:t>
            </a:r>
            <a:r>
              <a:rPr lang="en-US" b="1" dirty="0" smtClean="0"/>
              <a:t>	{</a:t>
            </a:r>
          </a:p>
          <a:p>
            <a:pPr marL="685800" lvl="2" indent="0">
              <a:buNone/>
            </a:pPr>
            <a:r>
              <a:rPr lang="en-US" b="1" dirty="0"/>
              <a:t>	</a:t>
            </a:r>
            <a:r>
              <a:rPr lang="en-US" b="1" dirty="0" smtClean="0"/>
              <a:t>	[in] </a:t>
            </a:r>
            <a:r>
              <a:rPr lang="en-US" b="1" dirty="0" err="1" smtClean="0"/>
              <a:t>int</a:t>
            </a:r>
            <a:r>
              <a:rPr lang="en-US" b="1" dirty="0" smtClean="0"/>
              <a:t> x;</a:t>
            </a:r>
          </a:p>
          <a:p>
            <a:pPr marL="685800" lvl="2" indent="0">
              <a:buNone/>
            </a:pPr>
            <a:r>
              <a:rPr lang="en-US" b="1" dirty="0"/>
              <a:t>	</a:t>
            </a:r>
            <a:r>
              <a:rPr lang="en-US" b="1" dirty="0" smtClean="0"/>
              <a:t>	[in] </a:t>
            </a:r>
            <a:r>
              <a:rPr lang="en-US" b="1" dirty="0" err="1" smtClean="0"/>
              <a:t>int</a:t>
            </a:r>
            <a:r>
              <a:rPr lang="en-US" b="1" dirty="0" smtClean="0"/>
              <a:t> y;</a:t>
            </a:r>
          </a:p>
          <a:p>
            <a:pPr marL="685800" lvl="2" indent="0">
              <a:buNone/>
            </a:pPr>
            <a:r>
              <a:rPr lang="en-US" b="1" dirty="0"/>
              <a:t>	</a:t>
            </a:r>
            <a:r>
              <a:rPr lang="en-US" b="1" dirty="0" smtClean="0"/>
              <a:t>	};</a:t>
            </a:r>
          </a:p>
          <a:p>
            <a:pPr marL="685800" lvl="2" indent="0">
              <a:buNone/>
            </a:pPr>
            <a:r>
              <a:rPr lang="en-US" b="1" dirty="0" smtClean="0"/>
              <a:t>	 }</a:t>
            </a:r>
            <a:endParaRPr lang="en-US" b="1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145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UNIT - II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CLASSES of RPC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831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 of RPC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Callback RPC</a:t>
            </a:r>
          </a:p>
          <a:p>
            <a:pPr lvl="1"/>
            <a:r>
              <a:rPr lang="en-US" dirty="0" smtClean="0"/>
              <a:t>Client-Server relationship fits with RPCs; but peer-to-peer relationship is required by some applications.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Example: A remote-interactive application may need user to input some data periodically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Callback RPCs</a:t>
            </a:r>
          </a:p>
          <a:p>
            <a:pPr marL="1028700" lvl="2" indent="-342900">
              <a:buFont typeface="+mj-lt"/>
              <a:buAutoNum type="arabicPeriod"/>
            </a:pPr>
            <a:r>
              <a:rPr lang="en-US" dirty="0" smtClean="0"/>
              <a:t>RPC is called by Client</a:t>
            </a:r>
          </a:p>
          <a:p>
            <a:pPr marL="1028700" lvl="2" indent="-342900">
              <a:buFont typeface="+mj-lt"/>
              <a:buAutoNum type="arabicPeriod"/>
            </a:pPr>
            <a:r>
              <a:rPr lang="en-US" dirty="0" smtClean="0"/>
              <a:t>Server executes some part of RPC and calls the Client back</a:t>
            </a:r>
          </a:p>
          <a:p>
            <a:pPr marL="1028700" lvl="2" indent="-342900">
              <a:buFont typeface="+mj-lt"/>
              <a:buAutoNum type="arabicPeriod"/>
            </a:pPr>
            <a:r>
              <a:rPr lang="en-US" dirty="0" smtClean="0"/>
              <a:t>Client processes and returns the requested data to server</a:t>
            </a:r>
          </a:p>
          <a:p>
            <a:pPr marL="1028700" lvl="2" indent="-342900">
              <a:buFont typeface="+mj-lt"/>
              <a:buAutoNum type="arabicPeriod"/>
            </a:pPr>
            <a:r>
              <a:rPr lang="en-US" dirty="0" smtClean="0"/>
              <a:t>Step 2 &amp; 3 can happen multiple times</a:t>
            </a:r>
          </a:p>
          <a:p>
            <a:pPr marL="1028700" lvl="2" indent="-342900">
              <a:buFont typeface="+mj-lt"/>
              <a:buAutoNum type="arabicPeriod"/>
            </a:pPr>
            <a:r>
              <a:rPr lang="en-US" dirty="0" smtClean="0"/>
              <a:t>Finally, server returns the result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792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 of RPC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981200" y="1865811"/>
            <a:ext cx="0" cy="3624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1524000" y="1408611"/>
            <a:ext cx="914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410200" y="1447800"/>
            <a:ext cx="1143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Server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1981200" y="2209800"/>
            <a:ext cx="365760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Isosceles Triangle 14"/>
          <p:cNvSpPr/>
          <p:nvPr/>
        </p:nvSpPr>
        <p:spPr>
          <a:xfrm rot="400963">
            <a:off x="3003917" y="1915922"/>
            <a:ext cx="1524000" cy="4572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RPC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5638800" y="2743200"/>
            <a:ext cx="0" cy="7249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1828800" y="3468189"/>
            <a:ext cx="3810000" cy="4757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Isosceles Triangle 21"/>
          <p:cNvSpPr/>
          <p:nvPr/>
        </p:nvSpPr>
        <p:spPr>
          <a:xfrm rot="21196274">
            <a:off x="2685208" y="3087071"/>
            <a:ext cx="2488589" cy="50266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callback</a:t>
            </a:r>
            <a:endParaRPr lang="en-US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1905000" y="3999411"/>
            <a:ext cx="0" cy="7249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1905000" y="4738552"/>
            <a:ext cx="3657600" cy="3668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5562600" y="5105400"/>
            <a:ext cx="0" cy="3624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5562600" y="5581106"/>
            <a:ext cx="0" cy="3624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1752600" y="5925095"/>
            <a:ext cx="3810000" cy="4757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Isosceles Triangle 31"/>
          <p:cNvSpPr/>
          <p:nvPr/>
        </p:nvSpPr>
        <p:spPr>
          <a:xfrm rot="21196274">
            <a:off x="2609008" y="5543977"/>
            <a:ext cx="2488589" cy="50266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33" name="Isosceles Triangle 32"/>
          <p:cNvSpPr/>
          <p:nvPr/>
        </p:nvSpPr>
        <p:spPr>
          <a:xfrm rot="389266">
            <a:off x="2407233" y="3911845"/>
            <a:ext cx="2856927" cy="959022"/>
          </a:xfrm>
          <a:prstGeom prst="triangle">
            <a:avLst>
              <a:gd name="adj" fmla="val 4973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Callback result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2809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2" grpId="0" animBg="1"/>
      <p:bldP spid="32" grpId="0" animBg="1"/>
      <p:bldP spid="3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 of RPC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876800"/>
          </a:xfrm>
        </p:spPr>
        <p:txBody>
          <a:bodyPr>
            <a:normAutofit/>
          </a:bodyPr>
          <a:lstStyle/>
          <a:p>
            <a:r>
              <a:rPr lang="en-US" dirty="0" smtClean="0"/>
              <a:t>3 Issues in Callback RPC</a:t>
            </a:r>
          </a:p>
          <a:p>
            <a:pPr lvl="1"/>
            <a:r>
              <a:rPr lang="en-US" dirty="0" smtClean="0"/>
              <a:t>Providing Server with Client’s handle</a:t>
            </a:r>
          </a:p>
          <a:p>
            <a:pPr lvl="2"/>
            <a:r>
              <a:rPr lang="en-US" dirty="0" smtClean="0"/>
              <a:t>Client that uses Callback RPC should use </a:t>
            </a:r>
            <a:r>
              <a:rPr lang="en-US" b="1" dirty="0" smtClean="0"/>
              <a:t>transient but unique identifier</a:t>
            </a:r>
            <a:r>
              <a:rPr lang="en-US" dirty="0" smtClean="0"/>
              <a:t> for Callback service and hence should register with binding agent.</a:t>
            </a:r>
          </a:p>
          <a:p>
            <a:pPr lvl="2"/>
            <a:r>
              <a:rPr lang="en-US" dirty="0" smtClean="0"/>
              <a:t>This identification should be passed to server during RPC call.</a:t>
            </a:r>
          </a:p>
          <a:p>
            <a:pPr lvl="2"/>
            <a:r>
              <a:rPr lang="en-US" dirty="0" smtClean="0"/>
              <a:t>The Server should invoke the RPC on Client for Callback RPC</a:t>
            </a:r>
          </a:p>
          <a:p>
            <a:pPr lvl="3"/>
            <a:r>
              <a:rPr lang="en-US" dirty="0" smtClean="0"/>
              <a:t>Peer-to-peer relationship</a:t>
            </a:r>
          </a:p>
          <a:p>
            <a:pPr lvl="3"/>
            <a:endParaRPr lang="en-US" dirty="0" smtClean="0"/>
          </a:p>
          <a:p>
            <a:pPr lvl="1"/>
            <a:r>
              <a:rPr lang="en-US" dirty="0" smtClean="0"/>
              <a:t>Making Client process to wait</a:t>
            </a:r>
          </a:p>
          <a:p>
            <a:pPr lvl="2"/>
            <a:r>
              <a:rPr lang="en-US" dirty="0" smtClean="0"/>
              <a:t>Primitive should be synchronous/blocking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Handling Deadlocks</a:t>
            </a:r>
          </a:p>
          <a:p>
            <a:pPr lvl="2"/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6781800" y="4343400"/>
            <a:ext cx="6858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P1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5867400" y="5817326"/>
            <a:ext cx="6858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P2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7848600" y="5817326"/>
            <a:ext cx="6858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P3</a:t>
            </a:r>
            <a:endParaRPr lang="en-US" dirty="0"/>
          </a:p>
        </p:txBody>
      </p:sp>
      <p:cxnSp>
        <p:nvCxnSpPr>
          <p:cNvPr id="9" name="Straight Arrow Connector 8"/>
          <p:cNvCxnSpPr>
            <a:stCxn id="5" idx="3"/>
            <a:endCxn id="6" idx="0"/>
          </p:cNvCxnSpPr>
          <p:nvPr/>
        </p:nvCxnSpPr>
        <p:spPr>
          <a:xfrm flipH="1">
            <a:off x="6210300" y="4798685"/>
            <a:ext cx="671933" cy="10186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6"/>
            <a:endCxn id="7" idx="2"/>
          </p:cNvCxnSpPr>
          <p:nvPr/>
        </p:nvCxnSpPr>
        <p:spPr>
          <a:xfrm>
            <a:off x="6553200" y="6084026"/>
            <a:ext cx="1295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0"/>
            <a:endCxn id="5" idx="5"/>
          </p:cNvCxnSpPr>
          <p:nvPr/>
        </p:nvCxnSpPr>
        <p:spPr>
          <a:xfrm flipH="1" flipV="1">
            <a:off x="7367167" y="4798685"/>
            <a:ext cx="824333" cy="10186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9748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 of RPC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Broadcast RPC</a:t>
            </a:r>
          </a:p>
          <a:p>
            <a:pPr lvl="1"/>
            <a:r>
              <a:rPr lang="en-US" dirty="0" smtClean="0"/>
              <a:t>1-to-1 relationship fits with RPCs; but 1-to-many relationship is required by some applications.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Example: An update to a file replicated at n-nodes.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2 ways:</a:t>
            </a:r>
          </a:p>
          <a:p>
            <a:pPr lvl="2"/>
            <a:r>
              <a:rPr lang="en-US" dirty="0" smtClean="0"/>
              <a:t>Use of special broadcast primitive that is processed by </a:t>
            </a:r>
            <a:r>
              <a:rPr lang="en-US" b="1" dirty="0" smtClean="0"/>
              <a:t>binding-agent</a:t>
            </a:r>
            <a:r>
              <a:rPr lang="en-US" dirty="0" smtClean="0"/>
              <a:t> for calling RPCs in multiple servers</a:t>
            </a:r>
          </a:p>
          <a:p>
            <a:pPr lvl="2"/>
            <a:endParaRPr lang="en-US" dirty="0" smtClean="0"/>
          </a:p>
          <a:p>
            <a:pPr lvl="2"/>
            <a:r>
              <a:rPr lang="en-US" dirty="0" smtClean="0"/>
              <a:t>Use of special broadcast port to which all nodes are connected</a:t>
            </a:r>
          </a:p>
          <a:p>
            <a:pPr lvl="3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24222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 of RPC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Batch-Mode RPC</a:t>
            </a:r>
          </a:p>
          <a:p>
            <a:pPr lvl="1"/>
            <a:r>
              <a:rPr lang="en-US" dirty="0" smtClean="0"/>
              <a:t>RPC are </a:t>
            </a:r>
            <a:r>
              <a:rPr lang="en-US" b="1" dirty="0" smtClean="0"/>
              <a:t>not </a:t>
            </a:r>
            <a:r>
              <a:rPr lang="en-US" dirty="0" smtClean="0"/>
              <a:t>called frequently but some applications may call RPCs frequently.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To reduce the overhead of sending every individual RPC independently and individual waiting time, they can be buffered at client and sent to server in a batch.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The prime requisite of this mode is that client shouldn’t require the reply for the sequence of requests.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How to queue?</a:t>
            </a:r>
          </a:p>
          <a:p>
            <a:pPr lvl="2"/>
            <a:r>
              <a:rPr lang="en-US" dirty="0" smtClean="0"/>
              <a:t>Pre-defined interval</a:t>
            </a:r>
          </a:p>
          <a:p>
            <a:pPr lvl="2"/>
            <a:r>
              <a:rPr lang="en-US" dirty="0" smtClean="0"/>
              <a:t>Pre-defined number</a:t>
            </a:r>
          </a:p>
          <a:p>
            <a:pPr lvl="2"/>
            <a:r>
              <a:rPr lang="en-US" dirty="0" smtClean="0"/>
              <a:t>Buffer space</a:t>
            </a:r>
          </a:p>
        </p:txBody>
      </p:sp>
    </p:spTree>
    <p:extLst>
      <p:ext uri="{BB962C8B-B14F-4D97-AF65-F5344CB8AC3E}">
        <p14:creationId xmlns:p14="http://schemas.microsoft.com/office/powerpoint/2010/main" val="1457404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 of RPC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724400"/>
          </a:xfrm>
        </p:spPr>
        <p:txBody>
          <a:bodyPr>
            <a:normAutofit/>
          </a:bodyPr>
          <a:lstStyle/>
          <a:p>
            <a:r>
              <a:rPr lang="en-US" dirty="0" smtClean="0"/>
              <a:t>Complicated RPC</a:t>
            </a:r>
          </a:p>
          <a:p>
            <a:pPr lvl="1"/>
            <a:r>
              <a:rPr lang="en-US" b="1" dirty="0" smtClean="0"/>
              <a:t>Long Duration Calls</a:t>
            </a:r>
          </a:p>
          <a:p>
            <a:pPr lvl="2"/>
            <a:r>
              <a:rPr lang="en-US" dirty="0" smtClean="0"/>
              <a:t>Some mechanism is to be established to keep the parties in sync.</a:t>
            </a:r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1) Periodically, send a probe packet to server which is acknowledged immediately. </a:t>
            </a:r>
          </a:p>
          <a:p>
            <a:pPr lvl="2"/>
            <a:r>
              <a:rPr lang="en-US" dirty="0" smtClean="0"/>
              <a:t>The packet contains message identifier of last call.</a:t>
            </a:r>
          </a:p>
          <a:p>
            <a:pPr lvl="2"/>
            <a:r>
              <a:rPr lang="en-US" dirty="0" smtClean="0"/>
              <a:t>The acknowledge may contain </a:t>
            </a:r>
            <a:r>
              <a:rPr lang="en-US" b="1" i="1" dirty="0" smtClean="0"/>
              <a:t>processing </a:t>
            </a:r>
            <a:r>
              <a:rPr lang="en-US" i="1" dirty="0" smtClean="0"/>
              <a:t>or</a:t>
            </a:r>
            <a:r>
              <a:rPr lang="en-US" b="1" i="1" dirty="0" smtClean="0"/>
              <a:t> failed.</a:t>
            </a:r>
          </a:p>
          <a:p>
            <a:pPr lvl="2"/>
            <a:endParaRPr lang="en-US" b="1" i="1" dirty="0" smtClean="0"/>
          </a:p>
          <a:p>
            <a:pPr lvl="1"/>
            <a:r>
              <a:rPr lang="en-US" dirty="0" smtClean="0"/>
              <a:t>2) Periodically, an acknowledgment is generated by Server to tell Client that I am processing the request</a:t>
            </a:r>
          </a:p>
          <a:p>
            <a:pPr lvl="2"/>
            <a:r>
              <a:rPr lang="en-US" dirty="0" smtClean="0"/>
              <a:t>If the </a:t>
            </a:r>
            <a:r>
              <a:rPr lang="en-US" dirty="0" err="1" smtClean="0"/>
              <a:t>ack</a:t>
            </a:r>
            <a:r>
              <a:rPr lang="en-US" dirty="0" smtClean="0"/>
              <a:t> is not received, then Client assumes Server has crashed or n/w has failed. </a:t>
            </a:r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69536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 of RPC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Complicated RPC</a:t>
            </a:r>
          </a:p>
          <a:p>
            <a:pPr lvl="1"/>
            <a:r>
              <a:rPr lang="en-US" b="1" dirty="0" smtClean="0"/>
              <a:t>Long Message Calls</a:t>
            </a:r>
          </a:p>
          <a:p>
            <a:pPr lvl="2"/>
            <a:r>
              <a:rPr lang="en-US" dirty="0" smtClean="0"/>
              <a:t>Some mechanism is to be established if the arguments do not fit in a single packet.</a:t>
            </a:r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1) Use several physical RPCs for one logical RPC</a:t>
            </a:r>
          </a:p>
          <a:p>
            <a:pPr lvl="2"/>
            <a:r>
              <a:rPr lang="en-US" dirty="0" smtClean="0"/>
              <a:t>Fixed overhead in each individual RPC</a:t>
            </a:r>
          </a:p>
          <a:p>
            <a:pPr lvl="2"/>
            <a:endParaRPr lang="en-US" b="1" i="1" dirty="0" smtClean="0"/>
          </a:p>
          <a:p>
            <a:pPr lvl="1"/>
            <a:r>
              <a:rPr lang="en-US" dirty="0" smtClean="0"/>
              <a:t>2) Fragment at lower-level in protocol hierarchy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5446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UNIT - II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RPC in LINUX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076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Considerations in binding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Server Naming</a:t>
            </a:r>
          </a:p>
          <a:p>
            <a:endParaRPr lang="en-US" dirty="0"/>
          </a:p>
          <a:p>
            <a:r>
              <a:rPr lang="en-US" dirty="0" smtClean="0"/>
              <a:t>Sever Locating</a:t>
            </a:r>
          </a:p>
          <a:p>
            <a:endParaRPr lang="en-US" dirty="0"/>
          </a:p>
          <a:p>
            <a:r>
              <a:rPr lang="en-US" dirty="0" smtClean="0"/>
              <a:t>Binding Time</a:t>
            </a:r>
          </a:p>
          <a:p>
            <a:endParaRPr lang="en-US" dirty="0"/>
          </a:p>
          <a:p>
            <a:r>
              <a:rPr lang="en-US" dirty="0" smtClean="0"/>
              <a:t>Changing Binding</a:t>
            </a:r>
          </a:p>
          <a:p>
            <a:endParaRPr lang="en-US" dirty="0"/>
          </a:p>
          <a:p>
            <a:r>
              <a:rPr lang="en-US" dirty="0" smtClean="0"/>
              <a:t>Multiple Simultaneous Bindings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710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RPC IN LINUX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Stub Generation</a:t>
            </a:r>
          </a:p>
          <a:p>
            <a:pPr lvl="1"/>
            <a:r>
              <a:rPr lang="en-US" dirty="0" smtClean="0"/>
              <a:t>Both Automatic and Manual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Procedure Arguments &amp; Result</a:t>
            </a:r>
          </a:p>
          <a:p>
            <a:pPr lvl="1"/>
            <a:r>
              <a:rPr lang="en-US" dirty="0" smtClean="0"/>
              <a:t>Accepts </a:t>
            </a:r>
            <a:r>
              <a:rPr lang="en-US" b="1" dirty="0" smtClean="0"/>
              <a:t>only one argument </a:t>
            </a:r>
            <a:r>
              <a:rPr lang="en-US" dirty="0" smtClean="0"/>
              <a:t>and returns on result</a:t>
            </a:r>
          </a:p>
          <a:p>
            <a:pPr lvl="1"/>
            <a:r>
              <a:rPr lang="en-US" dirty="0" smtClean="0"/>
              <a:t>Multiple arguments can be packed into a single one and then sent</a:t>
            </a:r>
          </a:p>
          <a:p>
            <a:pPr lvl="2"/>
            <a:r>
              <a:rPr lang="en-US" dirty="0" smtClean="0"/>
              <a:t>Like structure in case of C Language</a:t>
            </a:r>
          </a:p>
          <a:p>
            <a:pPr lvl="1"/>
            <a:r>
              <a:rPr lang="en-US" dirty="0" smtClean="0"/>
              <a:t>UNIX RPCs have 2 arguments – pointer to single argument </a:t>
            </a:r>
            <a:r>
              <a:rPr lang="en-US" dirty="0" err="1" smtClean="0"/>
              <a:t>struct</a:t>
            </a:r>
            <a:r>
              <a:rPr lang="en-US" dirty="0" smtClean="0"/>
              <a:t> and handle of client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Marshaling</a:t>
            </a:r>
          </a:p>
          <a:p>
            <a:pPr lvl="1"/>
            <a:r>
              <a:rPr lang="en-US" dirty="0" smtClean="0"/>
              <a:t>RPC-runtime library has procedures used by stubs for marshaling some basic data types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8235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RPC IN LINUX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8768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Call Semantics</a:t>
            </a:r>
          </a:p>
          <a:p>
            <a:pPr lvl="1"/>
            <a:r>
              <a:rPr lang="en-US" dirty="0" smtClean="0"/>
              <a:t>Supports </a:t>
            </a:r>
            <a:r>
              <a:rPr lang="en-US" dirty="0" err="1" smtClean="0"/>
              <a:t>atleast</a:t>
            </a:r>
            <a:r>
              <a:rPr lang="en-US" dirty="0" smtClean="0"/>
              <a:t>-once call semantics</a:t>
            </a:r>
          </a:p>
          <a:p>
            <a:pPr lvl="1"/>
            <a:r>
              <a:rPr lang="en-US" dirty="0" smtClean="0"/>
              <a:t>Timeout=5 seconds, retries = 5 times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Exception Handling</a:t>
            </a:r>
          </a:p>
          <a:p>
            <a:pPr lvl="1"/>
            <a:r>
              <a:rPr lang="en-US" dirty="0" smtClean="0"/>
              <a:t>Error Strings or global </a:t>
            </a:r>
            <a:r>
              <a:rPr lang="en-US" b="1" dirty="0" err="1" smtClean="0"/>
              <a:t>stderr</a:t>
            </a:r>
            <a:r>
              <a:rPr lang="en-US" dirty="0" smtClean="0"/>
              <a:t> variable</a:t>
            </a:r>
          </a:p>
          <a:p>
            <a:endParaRPr lang="en-US" dirty="0"/>
          </a:p>
          <a:p>
            <a:r>
              <a:rPr lang="en-US" dirty="0" smtClean="0"/>
              <a:t>Binding</a:t>
            </a:r>
          </a:p>
          <a:p>
            <a:pPr lvl="1"/>
            <a:r>
              <a:rPr lang="en-US" dirty="0" smtClean="0"/>
              <a:t>No n/w wide client server binding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Each Server-Node has a local-binding agent called </a:t>
            </a:r>
            <a:r>
              <a:rPr lang="en-US" b="1" dirty="0" err="1" smtClean="0"/>
              <a:t>portmapper</a:t>
            </a:r>
            <a:r>
              <a:rPr lang="en-US" dirty="0" smtClean="0"/>
              <a:t>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It maintains a database of each service identified by its program number, version number and its map to port-number.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Clients has to explicitly mention the hostname of server</a:t>
            </a:r>
          </a:p>
          <a:p>
            <a:pPr lvl="2"/>
            <a:r>
              <a:rPr lang="en-US" b="1" dirty="0" smtClean="0"/>
              <a:t>Location Transparency is compromised</a:t>
            </a:r>
          </a:p>
        </p:txBody>
      </p:sp>
    </p:spTree>
    <p:extLst>
      <p:ext uri="{BB962C8B-B14F-4D97-AF65-F5344CB8AC3E}">
        <p14:creationId xmlns:p14="http://schemas.microsoft.com/office/powerpoint/2010/main" val="669472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RPC IN LINUX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876800"/>
          </a:xfrm>
        </p:spPr>
        <p:txBody>
          <a:bodyPr>
            <a:normAutofit/>
          </a:bodyPr>
          <a:lstStyle/>
          <a:p>
            <a:r>
              <a:rPr lang="en-US" dirty="0" smtClean="0"/>
              <a:t>Security </a:t>
            </a:r>
          </a:p>
          <a:p>
            <a:pPr lvl="1"/>
            <a:r>
              <a:rPr lang="en-US" dirty="0" smtClean="0"/>
              <a:t>No authentication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UNIX Style</a:t>
            </a:r>
          </a:p>
          <a:p>
            <a:pPr lvl="2"/>
            <a:r>
              <a:rPr lang="en-US" dirty="0" smtClean="0"/>
              <a:t>Using UID and GID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DES Style</a:t>
            </a:r>
          </a:p>
          <a:p>
            <a:pPr lvl="2"/>
            <a:r>
              <a:rPr lang="en-US" dirty="0" smtClean="0"/>
              <a:t>Each user has a unique </a:t>
            </a:r>
            <a:r>
              <a:rPr lang="en-US" b="1" dirty="0" err="1" smtClean="0"/>
              <a:t>netname</a:t>
            </a:r>
            <a:r>
              <a:rPr lang="en-US" dirty="0" smtClean="0"/>
              <a:t> which is sent in encrypted form</a:t>
            </a:r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02116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RPC IN LINUX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876800"/>
          </a:xfrm>
        </p:spPr>
        <p:txBody>
          <a:bodyPr>
            <a:normAutofit/>
          </a:bodyPr>
          <a:lstStyle/>
          <a:p>
            <a:r>
              <a:rPr lang="en-US" dirty="0" smtClean="0"/>
              <a:t>Classes of RPC </a:t>
            </a:r>
          </a:p>
          <a:p>
            <a:pPr lvl="1"/>
            <a:r>
              <a:rPr lang="en-US" dirty="0" smtClean="0"/>
              <a:t>Asynchronous RPC</a:t>
            </a:r>
          </a:p>
          <a:p>
            <a:pPr lvl="2"/>
            <a:r>
              <a:rPr lang="en-US" dirty="0" smtClean="0"/>
              <a:t>Set timeout  to zero</a:t>
            </a:r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Callback RPC</a:t>
            </a:r>
          </a:p>
          <a:p>
            <a:pPr lvl="2"/>
            <a:r>
              <a:rPr lang="en-US" dirty="0" smtClean="0"/>
              <a:t>Register Client process as Server on local </a:t>
            </a:r>
            <a:r>
              <a:rPr lang="en-US" dirty="0" err="1" smtClean="0"/>
              <a:t>portmapper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Broadcast RPC</a:t>
            </a:r>
          </a:p>
          <a:p>
            <a:pPr lvl="2"/>
            <a:r>
              <a:rPr lang="en-US" dirty="0" smtClean="0"/>
              <a:t>Call is directed to all </a:t>
            </a:r>
            <a:r>
              <a:rPr lang="en-US" dirty="0" err="1" smtClean="0"/>
              <a:t>portmappers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Batch mode</a:t>
            </a:r>
          </a:p>
          <a:p>
            <a:pPr lvl="2"/>
            <a:r>
              <a:rPr lang="en-US" dirty="0" smtClean="0"/>
              <a:t>Using queuing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65443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UNIT - II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Synchronization in Distributed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764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Synchronization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Certain rules are to be followed in an OS for sharing resources among concurrently executing programs to get correct results – Synchronization mechanisms.</a:t>
            </a:r>
          </a:p>
          <a:p>
            <a:endParaRPr lang="en-US" dirty="0" smtClean="0"/>
          </a:p>
          <a:p>
            <a:r>
              <a:rPr lang="en-US" dirty="0" smtClean="0"/>
              <a:t>Synchronization is harder to achieve in distributed systems</a:t>
            </a:r>
          </a:p>
          <a:p>
            <a:pPr lvl="1"/>
            <a:r>
              <a:rPr lang="en-US" dirty="0" smtClean="0"/>
              <a:t>Disjoint address space</a:t>
            </a:r>
          </a:p>
          <a:p>
            <a:pPr lvl="1"/>
            <a:r>
              <a:rPr lang="en-US" dirty="0" smtClean="0"/>
              <a:t>Physical unreliable network</a:t>
            </a:r>
          </a:p>
          <a:p>
            <a:pPr lvl="1"/>
            <a:r>
              <a:rPr lang="en-US" dirty="0" smtClean="0"/>
              <a:t>Scattered relevant </a:t>
            </a:r>
            <a:r>
              <a:rPr lang="en-US" smtClean="0"/>
              <a:t>information over multiple </a:t>
            </a:r>
            <a:r>
              <a:rPr lang="en-US" dirty="0" smtClean="0"/>
              <a:t>machines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222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Clock Synchronization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828800"/>
            <a:ext cx="8229600" cy="48768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Temporal ordering of events produced by concurrent processes is mandatory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On centralized system, all processes get same clock and thus it can be achieved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In distributed system, there are multiple clocks and if they are not synchronized </a:t>
            </a:r>
          </a:p>
          <a:p>
            <a:pPr lvl="2"/>
            <a:r>
              <a:rPr lang="en-US" dirty="0" smtClean="0"/>
              <a:t>Senders &amp; receivers will be out-of-sync</a:t>
            </a:r>
          </a:p>
          <a:p>
            <a:pPr lvl="2"/>
            <a:r>
              <a:rPr lang="en-US" dirty="0" smtClean="0"/>
              <a:t>Serialization of concurrent access to shared objects can’t be guaranteed</a:t>
            </a:r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This Clock synchronization can be achieved by</a:t>
            </a:r>
          </a:p>
          <a:p>
            <a:pPr lvl="2"/>
            <a:r>
              <a:rPr lang="en-US" dirty="0" smtClean="0"/>
              <a:t>Synchronizing Physical clocks</a:t>
            </a:r>
          </a:p>
          <a:p>
            <a:pPr lvl="2"/>
            <a:r>
              <a:rPr lang="en-US" dirty="0" smtClean="0"/>
              <a:t>Using Logical Clocks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393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UNIT - II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Physical clock Synchronization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1188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Physical Clock </a:t>
            </a:r>
            <a:r>
              <a:rPr lang="en-US" dirty="0"/>
              <a:t>Synchronization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24000"/>
            <a:ext cx="8229600" cy="51054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Set and start all clocks at the same time</a:t>
            </a:r>
          </a:p>
          <a:p>
            <a:pPr lvl="1"/>
            <a:r>
              <a:rPr lang="en-US" dirty="0" smtClean="0"/>
              <a:t>Computer clocks are realized as quartz crystal which oscillate at certain frequency when put under tension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If put under specific tension, can generate </a:t>
            </a:r>
            <a:r>
              <a:rPr lang="en-US" b="1" dirty="0" smtClean="0"/>
              <a:t>clock ticks</a:t>
            </a:r>
            <a:r>
              <a:rPr lang="en-US" dirty="0" smtClean="0"/>
              <a:t> at specific intervals.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However, the frequency also depends upon </a:t>
            </a:r>
            <a:r>
              <a:rPr lang="en-US" smtClean="0"/>
              <a:t>on the physical </a:t>
            </a:r>
            <a:r>
              <a:rPr lang="en-US" dirty="0" smtClean="0"/>
              <a:t>characteristics like</a:t>
            </a:r>
          </a:p>
          <a:p>
            <a:pPr lvl="2"/>
            <a:r>
              <a:rPr lang="en-US" dirty="0" smtClean="0"/>
              <a:t>Voltage, humidity, temperature, cut, quality, etc.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This means even if two (or more) clocks are set and started at the same time, the clocks may drift from ideal clock and hence from each other.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What is the solution?</a:t>
            </a:r>
          </a:p>
          <a:p>
            <a:pPr lvl="2"/>
            <a:r>
              <a:rPr lang="en-US" dirty="0" smtClean="0"/>
              <a:t>Attach UTC receiver (atomic clock) to each machine</a:t>
            </a:r>
          </a:p>
          <a:p>
            <a:pPr lvl="3"/>
            <a:r>
              <a:rPr lang="en-US" dirty="0" smtClean="0"/>
              <a:t>Economically not feasible</a:t>
            </a:r>
          </a:p>
          <a:p>
            <a:pPr lvl="2"/>
            <a:r>
              <a:rPr lang="en-US" dirty="0"/>
              <a:t>Attach UTC receiver </a:t>
            </a:r>
            <a:r>
              <a:rPr lang="en-US" dirty="0" smtClean="0"/>
              <a:t>to one machine and </a:t>
            </a:r>
            <a:r>
              <a:rPr lang="en-US" b="1" dirty="0" smtClean="0"/>
              <a:t>Periodically</a:t>
            </a:r>
            <a:r>
              <a:rPr lang="en-US" dirty="0" smtClean="0"/>
              <a:t> synchronize all clocks</a:t>
            </a:r>
          </a:p>
        </p:txBody>
      </p:sp>
    </p:spTree>
    <p:extLst>
      <p:ext uri="{BB962C8B-B14F-4D97-AF65-F5344CB8AC3E}">
        <p14:creationId xmlns:p14="http://schemas.microsoft.com/office/powerpoint/2010/main" val="4253015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Physical Clock </a:t>
            </a:r>
            <a:r>
              <a:rPr lang="en-US" dirty="0"/>
              <a:t>Synchronization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When to synchronize?</a:t>
            </a:r>
          </a:p>
          <a:p>
            <a:pPr lvl="1"/>
            <a:r>
              <a:rPr lang="en-US" b="1" dirty="0" smtClean="0"/>
              <a:t>Drift rate</a:t>
            </a:r>
            <a:r>
              <a:rPr lang="en-US" dirty="0" smtClean="0"/>
              <a:t> is the rate with which a clock drifts away from expected real time (generally 1 sec in 10-11 days)</a:t>
            </a:r>
          </a:p>
          <a:p>
            <a:pPr lvl="1"/>
            <a:endParaRPr lang="en-US" dirty="0" smtClean="0"/>
          </a:p>
          <a:p>
            <a:pPr lvl="1"/>
            <a:r>
              <a:rPr lang="en-US" b="1" dirty="0" smtClean="0"/>
              <a:t>Clock skew</a:t>
            </a:r>
            <a:r>
              <a:rPr lang="en-US" dirty="0" smtClean="0"/>
              <a:t> is the amount of difference between 2 clocks at any instant of time.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Depending upon the nature and criticality of the system any 2 clocks are said to be synchronized if the clock skew is less than some specific constant.</a:t>
            </a:r>
          </a:p>
        </p:txBody>
      </p:sp>
    </p:spTree>
    <p:extLst>
      <p:ext uri="{BB962C8B-B14F-4D97-AF65-F5344CB8AC3E}">
        <p14:creationId xmlns:p14="http://schemas.microsoft.com/office/powerpoint/2010/main" val="84225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 Naming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An Interface name is used by client to specify the server.</a:t>
            </a:r>
          </a:p>
          <a:p>
            <a:endParaRPr lang="en-US" dirty="0"/>
          </a:p>
          <a:p>
            <a:r>
              <a:rPr lang="en-US" dirty="0" smtClean="0"/>
              <a:t>2 parts:</a:t>
            </a:r>
          </a:p>
          <a:p>
            <a:pPr lvl="1"/>
            <a:r>
              <a:rPr lang="en-US" b="1" dirty="0" smtClean="0"/>
              <a:t>Type</a:t>
            </a:r>
            <a:r>
              <a:rPr lang="en-US" dirty="0" smtClean="0"/>
              <a:t> – specifies the interface itself (e.g. FAT_FS_SVC)</a:t>
            </a:r>
          </a:p>
          <a:p>
            <a:pPr lvl="1"/>
            <a:r>
              <a:rPr lang="en-US" b="1" dirty="0" smtClean="0"/>
              <a:t>Instance</a:t>
            </a:r>
            <a:r>
              <a:rPr lang="en-US" dirty="0" smtClean="0"/>
              <a:t> – specifies one the several instances of same server</a:t>
            </a:r>
          </a:p>
          <a:p>
            <a:pPr lvl="1"/>
            <a:r>
              <a:rPr lang="en-US" dirty="0" smtClean="0"/>
              <a:t>In general, type is enough.</a:t>
            </a:r>
          </a:p>
          <a:p>
            <a:pPr lvl="1"/>
            <a:r>
              <a:rPr lang="en-US" dirty="0" smtClean="0"/>
              <a:t>Version numbers can be associated with type field for providing new as well as old servers (e.g. FAT_FS_SVC_1_0 and FAT_FS_SVC_1_1)</a:t>
            </a:r>
          </a:p>
          <a:p>
            <a:endParaRPr lang="en-US" dirty="0" smtClean="0"/>
          </a:p>
          <a:p>
            <a:r>
              <a:rPr lang="en-US" dirty="0" smtClean="0"/>
              <a:t>Interface names are created by programmers and are not dictated by RPC Packages.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6214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Physical Clock </a:t>
            </a:r>
            <a:r>
              <a:rPr lang="en-US" dirty="0"/>
              <a:t>Synchronization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2286000" y="5562600"/>
            <a:ext cx="5638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2286000" y="1676400"/>
            <a:ext cx="0" cy="3886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2286000" y="3352800"/>
            <a:ext cx="2362200" cy="2209800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2286000" y="3352800"/>
            <a:ext cx="3352800" cy="2209800"/>
          </a:xfrm>
          <a:prstGeom prst="straightConnector1">
            <a:avLst/>
          </a:prstGeom>
          <a:ln>
            <a:solidFill>
              <a:srgbClr val="92D05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2286000" y="3352800"/>
            <a:ext cx="1181100" cy="22098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05740" y="2819400"/>
            <a:ext cx="419100" cy="0"/>
          </a:xfrm>
          <a:prstGeom prst="straightConnector1">
            <a:avLst/>
          </a:prstGeom>
          <a:ln>
            <a:solidFill>
              <a:srgbClr val="92D05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205740" y="2247900"/>
            <a:ext cx="4191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205740" y="2514600"/>
            <a:ext cx="419100" cy="0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93434" y="2069068"/>
            <a:ext cx="14639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Fast</a:t>
            </a:r>
          </a:p>
          <a:p>
            <a:r>
              <a:rPr lang="en-US" dirty="0" smtClean="0"/>
              <a:t>Normal</a:t>
            </a:r>
          </a:p>
          <a:p>
            <a:r>
              <a:rPr lang="en-US" dirty="0" smtClean="0"/>
              <a:t>Slow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152400" y="5181599"/>
            <a:ext cx="2080260" cy="1676401"/>
          </a:xfrm>
          <a:prstGeom prst="rect">
            <a:avLst/>
          </a:prstGeom>
          <a:solidFill>
            <a:schemeClr val="bg1">
              <a:lumMod val="85000"/>
            </a:schemeClr>
          </a:solidFill>
          <a:ln cmpd="dbl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8"/>
          <p:cNvCxnSpPr/>
          <p:nvPr/>
        </p:nvCxnSpPr>
        <p:spPr>
          <a:xfrm>
            <a:off x="2286000" y="2819400"/>
            <a:ext cx="5943600" cy="0"/>
          </a:xfrm>
          <a:prstGeom prst="line">
            <a:avLst/>
          </a:prstGeom>
          <a:ln>
            <a:prstDash val="sysDot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4191000" y="5650467"/>
            <a:ext cx="1489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UTC time (t)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 rot="16200000">
            <a:off x="1006862" y="3625869"/>
            <a:ext cx="1773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Clock time (c)</a:t>
            </a:r>
            <a:endParaRPr lang="en-US" dirty="0"/>
          </a:p>
        </p:txBody>
      </p:sp>
      <p:sp>
        <p:nvSpPr>
          <p:cNvPr id="53" name="Rectangular Callout 52"/>
          <p:cNvSpPr/>
          <p:nvPr/>
        </p:nvSpPr>
        <p:spPr>
          <a:xfrm>
            <a:off x="6864601" y="3124200"/>
            <a:ext cx="1974599" cy="761999"/>
          </a:xfrm>
          <a:prstGeom prst="wedgeRectCallout">
            <a:avLst>
              <a:gd name="adj1" fmla="val -142701"/>
              <a:gd name="adj2" fmla="val 339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dc/</a:t>
            </a:r>
            <a:r>
              <a:rPr lang="en-US" dirty="0" err="1"/>
              <a:t>dt</a:t>
            </a:r>
            <a:r>
              <a:rPr lang="en-US" dirty="0"/>
              <a:t> &lt; 1; </a:t>
            </a:r>
            <a:r>
              <a:rPr lang="en-US" dirty="0" smtClean="0"/>
              <a:t>means Slow</a:t>
            </a:r>
            <a:endParaRPr lang="en-US" dirty="0"/>
          </a:p>
          <a:p>
            <a:pPr algn="ctr"/>
            <a:endParaRPr lang="en-US" dirty="0"/>
          </a:p>
        </p:txBody>
      </p:sp>
      <p:sp>
        <p:nvSpPr>
          <p:cNvPr id="54" name="Rectangular Callout 53"/>
          <p:cNvSpPr/>
          <p:nvPr/>
        </p:nvSpPr>
        <p:spPr>
          <a:xfrm>
            <a:off x="5270863" y="3810535"/>
            <a:ext cx="1974599" cy="886621"/>
          </a:xfrm>
          <a:prstGeom prst="wedgeRectCallout">
            <a:avLst>
              <a:gd name="adj1" fmla="val -142701"/>
              <a:gd name="adj2" fmla="val 339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dc/</a:t>
            </a:r>
            <a:r>
              <a:rPr lang="en-US" dirty="0" err="1"/>
              <a:t>dt</a:t>
            </a:r>
            <a:r>
              <a:rPr lang="en-US" dirty="0"/>
              <a:t> </a:t>
            </a:r>
            <a:r>
              <a:rPr lang="en-US" dirty="0" smtClean="0"/>
              <a:t>= </a:t>
            </a:r>
            <a:r>
              <a:rPr lang="en-US" dirty="0"/>
              <a:t>1</a:t>
            </a:r>
            <a:r>
              <a:rPr lang="en-US" dirty="0" smtClean="0"/>
              <a:t>;</a:t>
            </a:r>
          </a:p>
          <a:p>
            <a:pPr algn="ctr"/>
            <a:r>
              <a:rPr lang="en-US" dirty="0" smtClean="0"/>
              <a:t>Perfect Clock</a:t>
            </a:r>
            <a:endParaRPr lang="en-US" dirty="0"/>
          </a:p>
          <a:p>
            <a:pPr algn="ctr"/>
            <a:endParaRPr lang="en-US" dirty="0"/>
          </a:p>
        </p:txBody>
      </p:sp>
      <p:sp>
        <p:nvSpPr>
          <p:cNvPr id="55" name="Rectangular Callout 54"/>
          <p:cNvSpPr/>
          <p:nvPr/>
        </p:nvSpPr>
        <p:spPr>
          <a:xfrm>
            <a:off x="4303157" y="4436493"/>
            <a:ext cx="1974599" cy="886621"/>
          </a:xfrm>
          <a:prstGeom prst="wedgeRectCallout">
            <a:avLst>
              <a:gd name="adj1" fmla="val -142701"/>
              <a:gd name="adj2" fmla="val 339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dc/</a:t>
            </a:r>
            <a:r>
              <a:rPr lang="en-US" dirty="0" err="1"/>
              <a:t>dt</a:t>
            </a:r>
            <a:r>
              <a:rPr lang="en-US" dirty="0"/>
              <a:t> &gt;</a:t>
            </a:r>
            <a:r>
              <a:rPr lang="en-US" dirty="0" smtClean="0"/>
              <a:t> </a:t>
            </a:r>
            <a:r>
              <a:rPr lang="en-US" dirty="0"/>
              <a:t>1</a:t>
            </a:r>
            <a:r>
              <a:rPr lang="en-US" dirty="0" smtClean="0"/>
              <a:t>;</a:t>
            </a:r>
          </a:p>
          <a:p>
            <a:pPr algn="ctr"/>
            <a:r>
              <a:rPr lang="en-US" dirty="0" smtClean="0"/>
              <a:t>Fast Clock</a:t>
            </a:r>
            <a:endParaRPr lang="en-US" dirty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613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1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2000" fill="hold"/>
                                        <p:tgtEl>
                                          <p:spTgt spid="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2000" fill="hold"/>
                                        <p:tgtEl>
                                          <p:spTgt spid="1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Physical Clock Synchronization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68680943"/>
              </p:ext>
            </p:extLst>
          </p:nvPr>
        </p:nvGraphicFramePr>
        <p:xfrm>
          <a:off x="457200" y="1752600"/>
          <a:ext cx="8229600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/>
                <a:gridCol w="2286000"/>
                <a:gridCol w="2667000"/>
                <a:gridCol w="2438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UTC (1 tick/sec)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Slow ( 0.5 tick /1 sec)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Fast ( 1.5 ticks /sec)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 (1-2= -1)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 (3-2 = +1)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 (2-4= -2)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 (6-4 = +2)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 (3-6= -3)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 (9-6= +3)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 (4-8= -4)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 (12-8= +4)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 (5-10= -5)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 (15-10= +5)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 (6-12=</a:t>
                      </a:r>
                      <a:r>
                        <a:rPr lang="en-US" baseline="0" dirty="0" smtClean="0"/>
                        <a:t> -6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 (18-12= +6)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3359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Physical Clock </a:t>
            </a:r>
            <a:r>
              <a:rPr lang="en-US" dirty="0"/>
              <a:t>Synchronization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worst case, the 2 clocks will drift in opposite direction, then after ∆t UTC time, they are 2d∆t Clock time apart.</a:t>
            </a:r>
          </a:p>
          <a:p>
            <a:endParaRPr lang="en-US" dirty="0"/>
          </a:p>
          <a:p>
            <a:r>
              <a:rPr lang="en-US" dirty="0" smtClean="0"/>
              <a:t>If the maximum skew affordable is S,</a:t>
            </a:r>
          </a:p>
          <a:p>
            <a:pPr lvl="1"/>
            <a:r>
              <a:rPr lang="en-US" dirty="0" smtClean="0"/>
              <a:t>Then S=</a:t>
            </a:r>
            <a:r>
              <a:rPr lang="en-US" dirty="0"/>
              <a:t> </a:t>
            </a:r>
            <a:r>
              <a:rPr lang="en-US" dirty="0" smtClean="0"/>
              <a:t>2d∆t </a:t>
            </a:r>
          </a:p>
          <a:p>
            <a:pPr lvl="3"/>
            <a:r>
              <a:rPr lang="en-US" dirty="0"/>
              <a:t>∆</a:t>
            </a:r>
            <a:r>
              <a:rPr lang="en-US" dirty="0" smtClean="0"/>
              <a:t>t = S / 2d</a:t>
            </a:r>
          </a:p>
          <a:p>
            <a:endParaRPr lang="en-US" dirty="0"/>
          </a:p>
          <a:p>
            <a:r>
              <a:rPr lang="en-US" dirty="0" smtClean="0"/>
              <a:t>Thus, after S/2d interval, the clocks need to be synchronized </a:t>
            </a:r>
            <a:r>
              <a:rPr lang="en-US" dirty="0"/>
              <a:t>s</a:t>
            </a:r>
            <a:r>
              <a:rPr lang="en-US" dirty="0" smtClean="0"/>
              <a:t>o that maximum skew is less than S.</a:t>
            </a:r>
          </a:p>
        </p:txBody>
      </p:sp>
    </p:spTree>
    <p:extLst>
      <p:ext uri="{BB962C8B-B14F-4D97-AF65-F5344CB8AC3E}">
        <p14:creationId xmlns:p14="http://schemas.microsoft.com/office/powerpoint/2010/main" val="3657045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Physical Clock </a:t>
            </a:r>
            <a:r>
              <a:rPr lang="en-US" dirty="0"/>
              <a:t>Synchronization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9530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What if 2 clocks drift in Opposite direction</a:t>
            </a:r>
            <a:r>
              <a:rPr lang="en-US" dirty="0"/>
              <a:t> </a:t>
            </a:r>
            <a:r>
              <a:rPr lang="en-US" dirty="0" smtClean="0"/>
              <a:t>with different rates?</a:t>
            </a:r>
          </a:p>
          <a:p>
            <a:pPr lvl="1"/>
            <a:r>
              <a:rPr lang="en-US" dirty="0" smtClean="0"/>
              <a:t>S=d1∆t + d2∆t</a:t>
            </a:r>
          </a:p>
          <a:p>
            <a:pPr lvl="1"/>
            <a:r>
              <a:rPr lang="en-US" dirty="0"/>
              <a:t>∆</a:t>
            </a:r>
            <a:r>
              <a:rPr lang="en-US" dirty="0" smtClean="0"/>
              <a:t>t = S/(d1+d2)</a:t>
            </a:r>
          </a:p>
          <a:p>
            <a:pPr lvl="2"/>
            <a:r>
              <a:rPr lang="en-US" dirty="0" smtClean="0"/>
              <a:t>If d1 &gt; d2, then</a:t>
            </a:r>
          </a:p>
          <a:p>
            <a:pPr lvl="3"/>
            <a:r>
              <a:rPr lang="en-US" dirty="0" smtClean="0"/>
              <a:t>S/2d1 &lt; S/(d1+d2)</a:t>
            </a:r>
          </a:p>
          <a:p>
            <a:pPr lvl="3"/>
            <a:r>
              <a:rPr lang="en-US" dirty="0" smtClean="0"/>
              <a:t>We synchronize early</a:t>
            </a:r>
          </a:p>
          <a:p>
            <a:endParaRPr lang="en-US" dirty="0" smtClean="0"/>
          </a:p>
          <a:p>
            <a:r>
              <a:rPr lang="en-US" dirty="0"/>
              <a:t>What if 2 clocks drift in </a:t>
            </a:r>
            <a:r>
              <a:rPr lang="en-US" dirty="0" smtClean="0"/>
              <a:t>same direction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S=d1∆t – d2∆t</a:t>
            </a:r>
          </a:p>
          <a:p>
            <a:pPr lvl="1"/>
            <a:r>
              <a:rPr lang="en-US" dirty="0"/>
              <a:t>∆t = S</a:t>
            </a:r>
            <a:r>
              <a:rPr lang="en-US"/>
              <a:t>/(</a:t>
            </a:r>
            <a:r>
              <a:rPr lang="en-US" smtClean="0"/>
              <a:t>d1-d2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If d1 &gt; d2, or d1 &lt; d2 or d1 = d2 then</a:t>
            </a:r>
          </a:p>
          <a:p>
            <a:pPr lvl="3"/>
            <a:r>
              <a:rPr lang="en-US" dirty="0"/>
              <a:t>S/2d &lt; S/(d1-d2</a:t>
            </a:r>
            <a:r>
              <a:rPr lang="en-US" dirty="0" smtClean="0"/>
              <a:t>)</a:t>
            </a:r>
          </a:p>
          <a:p>
            <a:pPr lvl="3"/>
            <a:r>
              <a:rPr lang="en-US" dirty="0" smtClean="0"/>
              <a:t>We again synchronize early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86946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Physical Clock </a:t>
            </a:r>
            <a:r>
              <a:rPr lang="en-US" dirty="0"/>
              <a:t>Synchronization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2286000" y="5562600"/>
            <a:ext cx="5638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2286000" y="1676400"/>
            <a:ext cx="0" cy="3886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2286000" y="3352800"/>
            <a:ext cx="2209800" cy="2209800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2286000" y="3352800"/>
            <a:ext cx="4800600" cy="2209800"/>
          </a:xfrm>
          <a:prstGeom prst="straightConnector1">
            <a:avLst/>
          </a:prstGeom>
          <a:ln>
            <a:solidFill>
              <a:srgbClr val="92D05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2286000" y="3505200"/>
            <a:ext cx="1181100" cy="2057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05740" y="2819400"/>
            <a:ext cx="419100" cy="0"/>
          </a:xfrm>
          <a:prstGeom prst="straightConnector1">
            <a:avLst/>
          </a:prstGeom>
          <a:ln>
            <a:solidFill>
              <a:srgbClr val="92D05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205740" y="2247900"/>
            <a:ext cx="4191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205740" y="2514600"/>
            <a:ext cx="419100" cy="0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93434" y="2069068"/>
            <a:ext cx="14639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Fast</a:t>
            </a:r>
          </a:p>
          <a:p>
            <a:r>
              <a:rPr lang="en-US" dirty="0" smtClean="0"/>
              <a:t>Normal</a:t>
            </a:r>
          </a:p>
          <a:p>
            <a:r>
              <a:rPr lang="en-US" dirty="0" smtClean="0"/>
              <a:t>Slow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152400" y="5181599"/>
            <a:ext cx="2080260" cy="1676401"/>
          </a:xfrm>
          <a:prstGeom prst="rect">
            <a:avLst/>
          </a:prstGeom>
          <a:solidFill>
            <a:schemeClr val="bg1">
              <a:lumMod val="85000"/>
            </a:schemeClr>
          </a:solidFill>
          <a:ln cmpd="dbl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4191000" y="5650467"/>
            <a:ext cx="1489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UTC time (t)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 rot="16200000">
            <a:off x="1006862" y="3625869"/>
            <a:ext cx="1773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Clock time (c)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3048000" y="4179867"/>
            <a:ext cx="0" cy="1382733"/>
          </a:xfrm>
          <a:prstGeom prst="line">
            <a:avLst/>
          </a:prstGeom>
          <a:ln>
            <a:prstDash val="sysDot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3429000" y="3505200"/>
            <a:ext cx="0" cy="2057400"/>
          </a:xfrm>
          <a:prstGeom prst="line">
            <a:avLst/>
          </a:prstGeom>
          <a:ln>
            <a:prstDash val="sysDot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062822" y="5650467"/>
            <a:ext cx="404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∆t</a:t>
            </a:r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2286000" y="3505200"/>
            <a:ext cx="1143000" cy="0"/>
          </a:xfrm>
          <a:prstGeom prst="line">
            <a:avLst/>
          </a:prstGeom>
          <a:ln>
            <a:prstDash val="sysDot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2286000" y="5029200"/>
            <a:ext cx="1143000" cy="0"/>
          </a:xfrm>
          <a:prstGeom prst="line">
            <a:avLst/>
          </a:prstGeom>
          <a:ln>
            <a:prstDash val="sysDot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305930" y="3810535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2d∆t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108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30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Physical Clock </a:t>
            </a:r>
            <a:r>
              <a:rPr lang="en-US" dirty="0"/>
              <a:t>Synchronization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Based on this proposition, we have 2 types of Clock Sync algorithms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Centralized Algorithm</a:t>
            </a:r>
          </a:p>
          <a:p>
            <a:pPr lvl="2"/>
            <a:r>
              <a:rPr lang="en-US" dirty="0" smtClean="0"/>
              <a:t>Passive-Time Server Algorithm</a:t>
            </a:r>
          </a:p>
          <a:p>
            <a:pPr lvl="2"/>
            <a:r>
              <a:rPr lang="en-US" dirty="0" smtClean="0"/>
              <a:t>Active-Time Server Algorithm</a:t>
            </a:r>
          </a:p>
          <a:p>
            <a:pPr lvl="2"/>
            <a:r>
              <a:rPr lang="en-US" dirty="0" smtClean="0"/>
              <a:t>Berkeley Algorithm</a:t>
            </a:r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Distributed Algorithm</a:t>
            </a:r>
          </a:p>
          <a:p>
            <a:pPr lvl="2"/>
            <a:r>
              <a:rPr lang="en-US" dirty="0" smtClean="0"/>
              <a:t>Global Averaging Algorithm</a:t>
            </a:r>
          </a:p>
          <a:p>
            <a:pPr lvl="2"/>
            <a:r>
              <a:rPr lang="en-US" dirty="0" smtClean="0"/>
              <a:t>Localized Averaging Algorithm</a:t>
            </a:r>
          </a:p>
        </p:txBody>
      </p:sp>
    </p:spTree>
    <p:extLst>
      <p:ext uri="{BB962C8B-B14F-4D97-AF65-F5344CB8AC3E}">
        <p14:creationId xmlns:p14="http://schemas.microsoft.com/office/powerpoint/2010/main" val="3225016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Passive-time server Algorithm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Steps:</a:t>
            </a:r>
          </a:p>
          <a:p>
            <a:pPr lvl="1"/>
            <a:r>
              <a:rPr lang="en-US" dirty="0" smtClean="0"/>
              <a:t>A Time-Server node has UTC receiver</a:t>
            </a:r>
          </a:p>
          <a:p>
            <a:pPr lvl="1"/>
            <a:r>
              <a:rPr lang="en-US" dirty="0" smtClean="0"/>
              <a:t>Periodically (before S/2d time is over) every node sends a message to this Time Server to know its time and accordingly synchronize.</a:t>
            </a:r>
          </a:p>
          <a:p>
            <a:pPr lvl="1"/>
            <a:r>
              <a:rPr lang="en-US" dirty="0" smtClean="0"/>
              <a:t>The Time Server responds immediately with its current time</a:t>
            </a:r>
          </a:p>
          <a:p>
            <a:r>
              <a:rPr lang="en-US" dirty="0" smtClean="0"/>
              <a:t>Issue:</a:t>
            </a:r>
          </a:p>
          <a:p>
            <a:pPr lvl="1"/>
            <a:r>
              <a:rPr lang="en-US" dirty="0" smtClean="0"/>
              <a:t>Due to propagation delay incurred, the received time needs to be adjusted.</a:t>
            </a:r>
          </a:p>
          <a:p>
            <a:pPr lvl="2"/>
            <a:r>
              <a:rPr lang="en-US" dirty="0" smtClean="0"/>
              <a:t>Considering symmetric delay; Current time = t + (T1 – T0)/2</a:t>
            </a:r>
          </a:p>
          <a:p>
            <a:pPr lvl="2"/>
            <a:endParaRPr lang="en-US" dirty="0" smtClean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447800" y="5943600"/>
            <a:ext cx="1600200" cy="0"/>
          </a:xfrm>
          <a:prstGeom prst="line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3048000" y="5943600"/>
            <a:ext cx="457200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3505200" y="5943600"/>
            <a:ext cx="304800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810000" y="5943600"/>
            <a:ext cx="1600200" cy="0"/>
          </a:xfrm>
          <a:prstGeom prst="line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447800" y="6248400"/>
            <a:ext cx="3962400" cy="0"/>
          </a:xfrm>
          <a:prstGeom prst="line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162811" y="5726668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C</a:t>
            </a:r>
            <a:endParaRPr lang="en-IN" dirty="0"/>
          </a:p>
        </p:txBody>
      </p:sp>
      <p:sp>
        <p:nvSpPr>
          <p:cNvPr id="14" name="TextBox 13"/>
          <p:cNvSpPr txBox="1"/>
          <p:nvPr/>
        </p:nvSpPr>
        <p:spPr>
          <a:xfrm>
            <a:off x="1236324" y="6063734"/>
            <a:ext cx="211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</a:t>
            </a:r>
            <a:endParaRPr lang="en-IN" dirty="0"/>
          </a:p>
        </p:txBody>
      </p:sp>
      <p:sp>
        <p:nvSpPr>
          <p:cNvPr id="15" name="TextBox 14"/>
          <p:cNvSpPr txBox="1"/>
          <p:nvPr/>
        </p:nvSpPr>
        <p:spPr>
          <a:xfrm>
            <a:off x="2675782" y="5542002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T0</a:t>
            </a:r>
            <a:endParaRPr lang="en-IN" dirty="0"/>
          </a:p>
        </p:txBody>
      </p:sp>
      <p:sp>
        <p:nvSpPr>
          <p:cNvPr id="16" name="TextBox 15"/>
          <p:cNvSpPr txBox="1"/>
          <p:nvPr/>
        </p:nvSpPr>
        <p:spPr>
          <a:xfrm>
            <a:off x="3657600" y="5574268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T1</a:t>
            </a:r>
            <a:endParaRPr lang="en-IN" dirty="0"/>
          </a:p>
        </p:txBody>
      </p:sp>
      <p:sp>
        <p:nvSpPr>
          <p:cNvPr id="17" name="TextBox 16"/>
          <p:cNvSpPr txBox="1"/>
          <p:nvPr/>
        </p:nvSpPr>
        <p:spPr>
          <a:xfrm>
            <a:off x="3394386" y="6248400"/>
            <a:ext cx="263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2160576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Passive-time server Algorithm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752601"/>
            <a:ext cx="8229600" cy="2743200"/>
          </a:xfrm>
        </p:spPr>
        <p:txBody>
          <a:bodyPr>
            <a:normAutofit/>
          </a:bodyPr>
          <a:lstStyle/>
          <a:p>
            <a:r>
              <a:rPr lang="en-US" dirty="0" smtClean="0"/>
              <a:t>Issue:</a:t>
            </a:r>
          </a:p>
          <a:p>
            <a:pPr lvl="1"/>
            <a:r>
              <a:rPr lang="en-US" dirty="0" smtClean="0"/>
              <a:t>The measure doesn’t take into consideration the elimination of request processing time for accurate measure.</a:t>
            </a:r>
          </a:p>
          <a:p>
            <a:pPr lvl="2"/>
            <a:r>
              <a:rPr lang="en-US" dirty="0" smtClean="0"/>
              <a:t>Considering symmetric delay; Current time = t + (T1 – T0 - I)/2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This way only the time taken by message to reach the client is used for adjustment.</a:t>
            </a:r>
          </a:p>
          <a:p>
            <a:pPr lvl="2"/>
            <a:endParaRPr lang="en-US" dirty="0" smtClean="0"/>
          </a:p>
        </p:txBody>
      </p:sp>
      <p:cxnSp>
        <p:nvCxnSpPr>
          <p:cNvPr id="5" name="Straight Connector 4"/>
          <p:cNvCxnSpPr/>
          <p:nvPr/>
        </p:nvCxnSpPr>
        <p:spPr>
          <a:xfrm>
            <a:off x="2438400" y="4668798"/>
            <a:ext cx="1600200" cy="0"/>
          </a:xfrm>
          <a:prstGeom prst="line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4038600" y="4668798"/>
            <a:ext cx="457200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4953000" y="4668798"/>
            <a:ext cx="304800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257800" y="4668798"/>
            <a:ext cx="1600200" cy="0"/>
          </a:xfrm>
          <a:prstGeom prst="line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438400" y="4973598"/>
            <a:ext cx="4419600" cy="0"/>
          </a:xfrm>
          <a:prstGeom prst="line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153411" y="4451866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C</a:t>
            </a:r>
            <a:endParaRPr lang="en-IN" dirty="0"/>
          </a:p>
        </p:txBody>
      </p:sp>
      <p:sp>
        <p:nvSpPr>
          <p:cNvPr id="14" name="TextBox 13"/>
          <p:cNvSpPr txBox="1"/>
          <p:nvPr/>
        </p:nvSpPr>
        <p:spPr>
          <a:xfrm>
            <a:off x="2226924" y="4788932"/>
            <a:ext cx="211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</a:t>
            </a:r>
            <a:endParaRPr lang="en-IN" dirty="0"/>
          </a:p>
        </p:txBody>
      </p:sp>
      <p:sp>
        <p:nvSpPr>
          <p:cNvPr id="15" name="TextBox 14"/>
          <p:cNvSpPr txBox="1"/>
          <p:nvPr/>
        </p:nvSpPr>
        <p:spPr>
          <a:xfrm>
            <a:off x="3666382" y="4267200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T0</a:t>
            </a:r>
            <a:endParaRPr lang="en-IN" dirty="0"/>
          </a:p>
        </p:txBody>
      </p:sp>
      <p:sp>
        <p:nvSpPr>
          <p:cNvPr id="16" name="TextBox 15"/>
          <p:cNvSpPr txBox="1"/>
          <p:nvPr/>
        </p:nvSpPr>
        <p:spPr>
          <a:xfrm>
            <a:off x="5075710" y="4299466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T1</a:t>
            </a:r>
            <a:endParaRPr lang="en-IN" dirty="0"/>
          </a:p>
        </p:txBody>
      </p:sp>
      <p:sp>
        <p:nvSpPr>
          <p:cNvPr id="17" name="TextBox 16"/>
          <p:cNvSpPr txBox="1"/>
          <p:nvPr/>
        </p:nvSpPr>
        <p:spPr>
          <a:xfrm>
            <a:off x="4639234" y="4973598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I</a:t>
            </a:r>
            <a:endParaRPr lang="en-IN" dirty="0"/>
          </a:p>
        </p:txBody>
      </p:sp>
      <p:sp>
        <p:nvSpPr>
          <p:cNvPr id="18" name="TextBox 17"/>
          <p:cNvSpPr txBox="1"/>
          <p:nvPr/>
        </p:nvSpPr>
        <p:spPr>
          <a:xfrm>
            <a:off x="4839104" y="4982919"/>
            <a:ext cx="263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55212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8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Passive-time server Algorithm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accuracy can be improved </a:t>
            </a:r>
          </a:p>
          <a:p>
            <a:pPr lvl="1"/>
            <a:r>
              <a:rPr lang="en-US" dirty="0" smtClean="0"/>
              <a:t>Series of calls yielding a number of (T1 – T0)</a:t>
            </a:r>
          </a:p>
          <a:p>
            <a:pPr lvl="1"/>
            <a:r>
              <a:rPr lang="en-US" dirty="0" smtClean="0"/>
              <a:t>The minimum of the measurements or the average is considered.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Fault Tolerant Average</a:t>
            </a:r>
          </a:p>
          <a:p>
            <a:pPr lvl="1"/>
            <a:r>
              <a:rPr lang="en-US" dirty="0" smtClean="0"/>
              <a:t>Values (T1 – T0) which are greater than some threshold value are discarded and are considered victims of n/w congestion.</a:t>
            </a:r>
          </a:p>
          <a:p>
            <a:pPr lvl="1"/>
            <a:r>
              <a:rPr lang="en-US" b="1" dirty="0" err="1" smtClean="0"/>
              <a:t>Cristian</a:t>
            </a:r>
            <a:r>
              <a:rPr lang="en-US" b="1" dirty="0" smtClean="0"/>
              <a:t> Algorithm</a:t>
            </a:r>
            <a:r>
              <a:rPr lang="en-US" dirty="0" smtClean="0"/>
              <a:t> used in NTP.</a:t>
            </a:r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82987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ACTIVE-time </a:t>
            </a:r>
            <a:r>
              <a:rPr lang="en-US" dirty="0"/>
              <a:t>server Algorithm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Steps:</a:t>
            </a:r>
          </a:p>
          <a:p>
            <a:pPr lvl="1"/>
            <a:r>
              <a:rPr lang="en-US" dirty="0" smtClean="0"/>
              <a:t>A Time-Server node has UTC receiver</a:t>
            </a:r>
          </a:p>
          <a:p>
            <a:pPr lvl="1"/>
            <a:r>
              <a:rPr lang="en-US" dirty="0" smtClean="0"/>
              <a:t>Time Server periodically broadcasts its current time periodically</a:t>
            </a:r>
          </a:p>
          <a:p>
            <a:pPr lvl="1"/>
            <a:r>
              <a:rPr lang="en-US" dirty="0" smtClean="0"/>
              <a:t>All nodes have some prior knowledge of minimum n/w delay</a:t>
            </a:r>
          </a:p>
          <a:p>
            <a:pPr lvl="1"/>
            <a:r>
              <a:rPr lang="en-US" dirty="0" smtClean="0"/>
              <a:t>Using this estimate:</a:t>
            </a:r>
          </a:p>
          <a:p>
            <a:pPr lvl="2"/>
            <a:r>
              <a:rPr lang="en-US" dirty="0" smtClean="0"/>
              <a:t>Correct Time = T + td</a:t>
            </a:r>
          </a:p>
          <a:p>
            <a:r>
              <a:rPr lang="en-US" dirty="0" smtClean="0"/>
              <a:t>Issue:</a:t>
            </a:r>
          </a:p>
          <a:p>
            <a:pPr lvl="1"/>
            <a:r>
              <a:rPr lang="en-US" dirty="0" smtClean="0"/>
              <a:t>Not Fault tolerant; if n/w delay &gt; td</a:t>
            </a:r>
          </a:p>
        </p:txBody>
      </p:sp>
    </p:spTree>
    <p:extLst>
      <p:ext uri="{BB962C8B-B14F-4D97-AF65-F5344CB8AC3E}">
        <p14:creationId xmlns:p14="http://schemas.microsoft.com/office/powerpoint/2010/main" val="3582987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 LOCATING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common methods:</a:t>
            </a:r>
          </a:p>
          <a:p>
            <a:r>
              <a:rPr lang="en-US" b="1" dirty="0" smtClean="0"/>
              <a:t>Broadcasting</a:t>
            </a:r>
          </a:p>
          <a:p>
            <a:pPr lvl="1"/>
            <a:r>
              <a:rPr lang="en-US" dirty="0" smtClean="0"/>
              <a:t>Send messages from client to all nodes for </a:t>
            </a:r>
            <a:r>
              <a:rPr lang="en-US" b="1" dirty="0" smtClean="0"/>
              <a:t>interface type</a:t>
            </a:r>
            <a:endParaRPr lang="en-US" dirty="0" smtClean="0"/>
          </a:p>
          <a:p>
            <a:pPr lvl="1"/>
            <a:r>
              <a:rPr lang="en-US" dirty="0" smtClean="0"/>
              <a:t>If server is replicated, many response messages are received.</a:t>
            </a:r>
          </a:p>
          <a:p>
            <a:pPr lvl="2"/>
            <a:r>
              <a:rPr lang="en-US" dirty="0" smtClean="0"/>
              <a:t>Choose the best one (load &amp; network)</a:t>
            </a:r>
          </a:p>
          <a:p>
            <a:pPr lvl="1"/>
            <a:r>
              <a:rPr lang="en-US" dirty="0" smtClean="0"/>
              <a:t>Good for small n/</a:t>
            </a:r>
            <a:r>
              <a:rPr lang="en-US" dirty="0" err="1" smtClean="0"/>
              <a:t>ws</a:t>
            </a:r>
            <a:r>
              <a:rPr lang="en-US" dirty="0" smtClean="0"/>
              <a:t> but the method is expensive</a:t>
            </a:r>
          </a:p>
          <a:p>
            <a:pPr lvl="2"/>
            <a:r>
              <a:rPr lang="en-US" dirty="0" smtClean="0"/>
              <a:t>n/w traffic for large n/</a:t>
            </a:r>
            <a:r>
              <a:rPr lang="en-US" dirty="0" err="1" smtClean="0"/>
              <a:t>ws</a:t>
            </a:r>
            <a:endParaRPr lang="en-US" dirty="0" smtClean="0"/>
          </a:p>
          <a:p>
            <a:pPr lvl="2"/>
            <a:r>
              <a:rPr lang="en-US" dirty="0" smtClean="0"/>
              <a:t>Incomplete and out-of-date decision making criteria (no.  of servers, workload, best path)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0285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Berkeley Algorithm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Steps:</a:t>
            </a:r>
          </a:p>
          <a:p>
            <a:pPr lvl="1"/>
            <a:r>
              <a:rPr lang="en-US" dirty="0" smtClean="0"/>
              <a:t>No UTC is used</a:t>
            </a:r>
          </a:p>
          <a:p>
            <a:pPr lvl="1"/>
            <a:r>
              <a:rPr lang="en-US" dirty="0" smtClean="0"/>
              <a:t>Time Server asks every node for their current time</a:t>
            </a:r>
          </a:p>
          <a:p>
            <a:pPr lvl="1"/>
            <a:r>
              <a:rPr lang="en-US" dirty="0" smtClean="0"/>
              <a:t>Time Server has some prior knowledge of n/w delay between every node and itself</a:t>
            </a:r>
          </a:p>
          <a:p>
            <a:pPr lvl="1"/>
            <a:r>
              <a:rPr lang="en-US" dirty="0" smtClean="0"/>
              <a:t>Using this delay, correct time of every node is estimated.</a:t>
            </a:r>
          </a:p>
          <a:p>
            <a:pPr lvl="1"/>
            <a:r>
              <a:rPr lang="en-US" b="1" dirty="0" smtClean="0"/>
              <a:t>Fault-Tolerant Average</a:t>
            </a:r>
            <a:r>
              <a:rPr lang="en-US" dirty="0" smtClean="0"/>
              <a:t> of all values (including its) is calculated</a:t>
            </a:r>
          </a:p>
          <a:p>
            <a:pPr lvl="1"/>
            <a:r>
              <a:rPr lang="en-US" dirty="0" smtClean="0"/>
              <a:t>The adjustments are then propagated to all nodes (no UTC)</a:t>
            </a:r>
          </a:p>
        </p:txBody>
      </p:sp>
    </p:spTree>
    <p:extLst>
      <p:ext uri="{BB962C8B-B14F-4D97-AF65-F5344CB8AC3E}">
        <p14:creationId xmlns:p14="http://schemas.microsoft.com/office/powerpoint/2010/main" val="3582987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Berkeley Algorithm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2286000" y="2286000"/>
            <a:ext cx="121920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15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4114800" y="4724400"/>
            <a:ext cx="121920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228600" y="4800600"/>
            <a:ext cx="121920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18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715000" y="2133600"/>
            <a:ext cx="302037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(16+19+13)/3=16</a:t>
            </a:r>
          </a:p>
          <a:p>
            <a:endParaRPr lang="en-US" dirty="0" smtClean="0"/>
          </a:p>
          <a:p>
            <a:r>
              <a:rPr lang="en-US" dirty="0" err="1" smtClean="0"/>
              <a:t>Adj</a:t>
            </a:r>
            <a:r>
              <a:rPr lang="en-US" dirty="0" smtClean="0"/>
              <a:t>-Server= 16 -16= 0</a:t>
            </a:r>
          </a:p>
          <a:p>
            <a:r>
              <a:rPr lang="en-US" dirty="0" err="1" smtClean="0"/>
              <a:t>Adj</a:t>
            </a:r>
            <a:r>
              <a:rPr lang="en-US" dirty="0" smtClean="0"/>
              <a:t>-Client A = 16 – 19= -3</a:t>
            </a:r>
          </a:p>
          <a:p>
            <a:r>
              <a:rPr lang="en-US" dirty="0" err="1" smtClean="0"/>
              <a:t>Adj</a:t>
            </a:r>
            <a:r>
              <a:rPr lang="en-US" dirty="0" smtClean="0"/>
              <a:t>-Client B = 16 – 13= +3</a:t>
            </a:r>
          </a:p>
        </p:txBody>
      </p:sp>
      <p:cxnSp>
        <p:nvCxnSpPr>
          <p:cNvPr id="11" name="Straight Arrow Connector 10"/>
          <p:cNvCxnSpPr>
            <a:stCxn id="8" idx="0"/>
            <a:endCxn id="6" idx="2"/>
          </p:cNvCxnSpPr>
          <p:nvPr/>
        </p:nvCxnSpPr>
        <p:spPr>
          <a:xfrm rot="5400000" flipH="1" flipV="1">
            <a:off x="552450" y="3067050"/>
            <a:ext cx="2019300" cy="1447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0"/>
            <a:endCxn id="6" idx="6"/>
          </p:cNvCxnSpPr>
          <p:nvPr/>
        </p:nvCxnSpPr>
        <p:spPr>
          <a:xfrm rot="16200000" flipV="1">
            <a:off x="3143250" y="3143250"/>
            <a:ext cx="1943100" cy="1219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3"/>
            <a:endCxn id="8" idx="7"/>
          </p:cNvCxnSpPr>
          <p:nvPr/>
        </p:nvCxnSpPr>
        <p:spPr>
          <a:xfrm rot="5400000">
            <a:off x="959830" y="3440952"/>
            <a:ext cx="1814140" cy="11952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5"/>
            <a:endCxn id="7" idx="1"/>
          </p:cNvCxnSpPr>
          <p:nvPr/>
        </p:nvCxnSpPr>
        <p:spPr>
          <a:xfrm rot="16200000" flipH="1">
            <a:off x="2941030" y="3517152"/>
            <a:ext cx="1737940" cy="9666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28600" y="4038600"/>
            <a:ext cx="70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Td=1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572000" y="3962400"/>
            <a:ext cx="70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Td=1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219200" y="1752600"/>
            <a:ext cx="1104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18+1=19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695810" y="1828800"/>
            <a:ext cx="1104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12+1=13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438400" y="1752600"/>
            <a:ext cx="1104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15+1=16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828800" y="4114800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-3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429000" y="4114800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+3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09600" y="5867400"/>
            <a:ext cx="1298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20 - 3 = 17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191000" y="5867400"/>
            <a:ext cx="1361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14 + 3 = 17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209800" y="3429000"/>
            <a:ext cx="1361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17 + 0 = 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987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Centralized Algorithms</a:t>
            </a:r>
            <a:endParaRPr lang="en-US" dirty="0"/>
          </a:p>
        </p:txBody>
      </p:sp>
      <p:sp>
        <p:nvSpPr>
          <p:cNvPr id="3" name="Content Placeholder 3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373563"/>
          </a:xfrm>
        </p:spPr>
        <p:txBody>
          <a:bodyPr>
            <a:normAutofit/>
          </a:bodyPr>
          <a:lstStyle/>
          <a:p>
            <a:r>
              <a:rPr lang="en-US" dirty="0" smtClean="0"/>
              <a:t>Drawbacks:</a:t>
            </a:r>
          </a:p>
          <a:p>
            <a:pPr lvl="1"/>
            <a:r>
              <a:rPr lang="en-US" dirty="0" smtClean="0"/>
              <a:t>Subject to single-point failures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Not Scalable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+</a:t>
            </a:r>
            <a:r>
              <a:rPr lang="en-US" dirty="0" err="1" smtClean="0"/>
              <a:t>ve</a:t>
            </a:r>
            <a:r>
              <a:rPr lang="en-US" dirty="0" smtClean="0"/>
              <a:t> adjustments have no problem </a:t>
            </a:r>
            <a:r>
              <a:rPr lang="en-US" b="1" dirty="0" smtClean="0"/>
              <a:t>but</a:t>
            </a:r>
            <a:r>
              <a:rPr lang="en-US" dirty="0" smtClean="0"/>
              <a:t> –</a:t>
            </a:r>
            <a:r>
              <a:rPr lang="en-US" dirty="0" err="1" smtClean="0"/>
              <a:t>ve</a:t>
            </a:r>
            <a:r>
              <a:rPr lang="en-US" dirty="0" smtClean="0"/>
              <a:t> adjustments can create chaos</a:t>
            </a:r>
          </a:p>
        </p:txBody>
      </p:sp>
    </p:spTree>
    <p:extLst>
      <p:ext uri="{BB962C8B-B14F-4D97-AF65-F5344CB8AC3E}">
        <p14:creationId xmlns:p14="http://schemas.microsoft.com/office/powerpoint/2010/main" val="3582987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Distributed </a:t>
            </a:r>
            <a:br>
              <a:rPr lang="en-US" dirty="0"/>
            </a:br>
            <a:r>
              <a:rPr lang="en-US" dirty="0"/>
              <a:t>Global Averaging </a:t>
            </a:r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3" name="Content Placeholder 3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8006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Steps:</a:t>
            </a:r>
          </a:p>
          <a:p>
            <a:pPr lvl="1"/>
            <a:r>
              <a:rPr lang="en-US" dirty="0" smtClean="0"/>
              <a:t>Every node periodically broadcasts its local time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Then it waits for some specified time (T), during which</a:t>
            </a:r>
          </a:p>
          <a:p>
            <a:pPr lvl="2"/>
            <a:r>
              <a:rPr lang="en-US" dirty="0" smtClean="0"/>
              <a:t>It collects same messages from other nodes,</a:t>
            </a:r>
          </a:p>
          <a:p>
            <a:pPr lvl="2"/>
            <a:r>
              <a:rPr lang="en-US" dirty="0" smtClean="0"/>
              <a:t>For every message, the node records the arrival time acc. To its own clock,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After T time has lapsed,</a:t>
            </a:r>
          </a:p>
          <a:p>
            <a:pPr lvl="2"/>
            <a:r>
              <a:rPr lang="en-US" dirty="0" smtClean="0"/>
              <a:t>The node estimates the skew of its clock w.r.t. each of the other nodes,</a:t>
            </a:r>
          </a:p>
          <a:p>
            <a:pPr lvl="3"/>
            <a:r>
              <a:rPr lang="en-US" dirty="0" smtClean="0"/>
              <a:t>Computes fault tolerant average,</a:t>
            </a:r>
          </a:p>
          <a:p>
            <a:pPr lvl="3"/>
            <a:r>
              <a:rPr lang="en-US" dirty="0" smtClean="0"/>
              <a:t>Uses the skew to adjust its clock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When to </a:t>
            </a:r>
            <a:r>
              <a:rPr lang="en-US" dirty="0" err="1" smtClean="0"/>
              <a:t>resync</a:t>
            </a:r>
            <a:r>
              <a:rPr lang="en-US" dirty="0" smtClean="0"/>
              <a:t>?</a:t>
            </a:r>
          </a:p>
          <a:p>
            <a:pPr lvl="2"/>
            <a:r>
              <a:rPr lang="en-US" dirty="0" smtClean="0"/>
              <a:t>T0 + </a:t>
            </a:r>
            <a:r>
              <a:rPr lang="en-US" dirty="0" err="1" smtClean="0"/>
              <a:t>iR</a:t>
            </a:r>
            <a:endParaRPr lang="en-US" dirty="0" smtClean="0"/>
          </a:p>
          <a:p>
            <a:pPr lvl="3"/>
            <a:r>
              <a:rPr lang="en-US" dirty="0" smtClean="0"/>
              <a:t>T0 is fixed time in past agreed upon by all nodes</a:t>
            </a:r>
          </a:p>
          <a:p>
            <a:pPr lvl="3"/>
            <a:r>
              <a:rPr lang="en-US" dirty="0" smtClean="0"/>
              <a:t>R is system parameter</a:t>
            </a:r>
          </a:p>
        </p:txBody>
      </p:sp>
    </p:spTree>
    <p:extLst>
      <p:ext uri="{BB962C8B-B14F-4D97-AF65-F5344CB8AC3E}">
        <p14:creationId xmlns:p14="http://schemas.microsoft.com/office/powerpoint/2010/main" val="3296870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Distributed </a:t>
            </a:r>
            <a:br>
              <a:rPr lang="en-US" dirty="0"/>
            </a:br>
            <a:r>
              <a:rPr lang="en-US" dirty="0" smtClean="0"/>
              <a:t>local Averaging Algorithm</a:t>
            </a:r>
            <a:endParaRPr lang="en-US" dirty="0"/>
          </a:p>
        </p:txBody>
      </p:sp>
      <p:sp>
        <p:nvSpPr>
          <p:cNvPr id="3" name="Content Placeholder 3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800600"/>
          </a:xfrm>
        </p:spPr>
        <p:txBody>
          <a:bodyPr>
            <a:normAutofit/>
          </a:bodyPr>
          <a:lstStyle/>
          <a:p>
            <a:r>
              <a:rPr lang="en-US" dirty="0" smtClean="0"/>
              <a:t>Global averaging algorithm puts load on n/w</a:t>
            </a:r>
          </a:p>
          <a:p>
            <a:endParaRPr lang="en-US" dirty="0" smtClean="0"/>
          </a:p>
          <a:p>
            <a:r>
              <a:rPr lang="en-US" dirty="0" smtClean="0"/>
              <a:t>In this algorithm, 2 near neighbors exchange their clock time to get average and re-adjust their clocks</a:t>
            </a:r>
          </a:p>
          <a:p>
            <a:pPr lvl="1"/>
            <a:r>
              <a:rPr lang="en-US" dirty="0" smtClean="0"/>
              <a:t>Load on n/w is reduced</a:t>
            </a:r>
          </a:p>
          <a:p>
            <a:pPr lvl="1"/>
            <a:r>
              <a:rPr lang="en-US" dirty="0" smtClean="0"/>
              <a:t>With time all the clocks in a system get synchronized and then re-synchronized</a:t>
            </a:r>
          </a:p>
          <a:p>
            <a:endParaRPr lang="en-US" dirty="0" smtClean="0"/>
          </a:p>
          <a:p>
            <a:r>
              <a:rPr lang="en-US" dirty="0" smtClean="0"/>
              <a:t>However, it requires some ordering of nodes.</a:t>
            </a:r>
          </a:p>
        </p:txBody>
      </p:sp>
    </p:spTree>
    <p:extLst>
      <p:ext uri="{BB962C8B-B14F-4D97-AF65-F5344CB8AC3E}">
        <p14:creationId xmlns:p14="http://schemas.microsoft.com/office/powerpoint/2010/main" val="101276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UNIT - II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Logical clock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6130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clock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sufficient to ensure that all events be totally ordered in a manner consistent with observed behavior – </a:t>
            </a:r>
            <a:r>
              <a:rPr lang="en-US" dirty="0" err="1" smtClean="0"/>
              <a:t>Lamport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Lets define time in terms of the order in which the events occur. And not in terms of physical clock time.</a:t>
            </a:r>
          </a:p>
          <a:p>
            <a:endParaRPr lang="en-US" dirty="0"/>
          </a:p>
          <a:p>
            <a:r>
              <a:rPr lang="en-US" dirty="0" smtClean="0"/>
              <a:t>Getting all our events marked by unique numbers in sequence – Logical Clock.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899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Happened-before relation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Denoted by -&gt;</a:t>
            </a:r>
          </a:p>
          <a:p>
            <a:pPr lvl="1"/>
            <a:r>
              <a:rPr lang="en-US" dirty="0" smtClean="0"/>
              <a:t>If </a:t>
            </a:r>
            <a:r>
              <a:rPr lang="en-US" b="1" dirty="0" smtClean="0"/>
              <a:t>a &amp; b </a:t>
            </a:r>
            <a:r>
              <a:rPr lang="en-US" dirty="0" smtClean="0"/>
              <a:t>are two events in same process and </a:t>
            </a:r>
            <a:r>
              <a:rPr lang="en-US" b="1" dirty="0" smtClean="0"/>
              <a:t>a</a:t>
            </a:r>
            <a:r>
              <a:rPr lang="en-US" dirty="0" smtClean="0"/>
              <a:t> occurs before </a:t>
            </a:r>
            <a:r>
              <a:rPr lang="en-US" b="1" dirty="0" smtClean="0"/>
              <a:t>b</a:t>
            </a:r>
            <a:r>
              <a:rPr lang="en-US" dirty="0" smtClean="0"/>
              <a:t>, </a:t>
            </a:r>
          </a:p>
          <a:p>
            <a:pPr lvl="2"/>
            <a:r>
              <a:rPr lang="en-US" dirty="0" smtClean="0"/>
              <a:t>then </a:t>
            </a:r>
            <a:r>
              <a:rPr lang="en-US" b="1" dirty="0" smtClean="0"/>
              <a:t>a-&gt;b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If two process exchange messages, then lets assume that </a:t>
            </a:r>
            <a:r>
              <a:rPr lang="en-US" b="1" dirty="0" smtClean="0"/>
              <a:t>a</a:t>
            </a:r>
            <a:r>
              <a:rPr lang="en-US" dirty="0" smtClean="0"/>
              <a:t> is an event </a:t>
            </a:r>
            <a:r>
              <a:rPr lang="en-US" b="1" u="sng" dirty="0" smtClean="0"/>
              <a:t>message-sent</a:t>
            </a:r>
            <a:r>
              <a:rPr lang="en-US" dirty="0" smtClean="0"/>
              <a:t> and </a:t>
            </a:r>
            <a:r>
              <a:rPr lang="en-US" b="1" dirty="0" smtClean="0"/>
              <a:t>b</a:t>
            </a:r>
            <a:r>
              <a:rPr lang="en-US" dirty="0" smtClean="0"/>
              <a:t> is an event </a:t>
            </a:r>
            <a:r>
              <a:rPr lang="en-US" b="1" u="sng" dirty="0" smtClean="0"/>
              <a:t>message-received</a:t>
            </a:r>
            <a:r>
              <a:rPr lang="en-US" dirty="0" smtClean="0"/>
              <a:t>, </a:t>
            </a:r>
          </a:p>
          <a:p>
            <a:pPr lvl="2"/>
            <a:r>
              <a:rPr lang="en-US" dirty="0" smtClean="0"/>
              <a:t>then </a:t>
            </a:r>
            <a:r>
              <a:rPr lang="en-US" b="1" dirty="0" smtClean="0"/>
              <a:t>a-&gt;b</a:t>
            </a:r>
          </a:p>
          <a:p>
            <a:pPr lvl="3"/>
            <a:r>
              <a:rPr lang="en-US" dirty="0" smtClean="0"/>
              <a:t>Law of casualty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If </a:t>
            </a:r>
            <a:r>
              <a:rPr lang="en-US" b="1" dirty="0" smtClean="0"/>
              <a:t>a-&gt;b</a:t>
            </a:r>
            <a:r>
              <a:rPr lang="en-US" dirty="0" smtClean="0"/>
              <a:t> and </a:t>
            </a:r>
            <a:r>
              <a:rPr lang="en-US" b="1" dirty="0" smtClean="0"/>
              <a:t>b-&gt;c</a:t>
            </a:r>
            <a:r>
              <a:rPr lang="en-US" dirty="0" smtClean="0"/>
              <a:t>, </a:t>
            </a:r>
          </a:p>
          <a:p>
            <a:pPr lvl="2"/>
            <a:r>
              <a:rPr lang="en-US" dirty="0" smtClean="0"/>
              <a:t>then </a:t>
            </a:r>
            <a:r>
              <a:rPr lang="en-US" b="1" dirty="0" smtClean="0"/>
              <a:t>a-&gt;c</a:t>
            </a:r>
          </a:p>
        </p:txBody>
      </p:sp>
    </p:spTree>
    <p:extLst>
      <p:ext uri="{BB962C8B-B14F-4D97-AF65-F5344CB8AC3E}">
        <p14:creationId xmlns:p14="http://schemas.microsoft.com/office/powerpoint/2010/main" val="3299260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Happened-before relation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a-&gt;a</a:t>
            </a:r>
            <a:r>
              <a:rPr lang="en-US" dirty="0" smtClean="0"/>
              <a:t> is </a:t>
            </a:r>
            <a:r>
              <a:rPr lang="en-US" b="1" dirty="0" smtClean="0"/>
              <a:t>not true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If </a:t>
            </a:r>
            <a:r>
              <a:rPr lang="en-US" b="1" dirty="0" smtClean="0"/>
              <a:t>a &amp; b </a:t>
            </a:r>
            <a:r>
              <a:rPr lang="en-US" dirty="0" smtClean="0"/>
              <a:t>are two events in 2 processes that do not exchange messages (directly or indirectly)</a:t>
            </a:r>
          </a:p>
          <a:p>
            <a:pPr lvl="2"/>
            <a:r>
              <a:rPr lang="en-US" dirty="0" smtClean="0"/>
              <a:t>Neither </a:t>
            </a:r>
            <a:r>
              <a:rPr lang="en-US" b="1" dirty="0" smtClean="0"/>
              <a:t>a-&gt;b</a:t>
            </a:r>
            <a:r>
              <a:rPr lang="en-US" dirty="0" smtClean="0"/>
              <a:t> nor </a:t>
            </a:r>
            <a:r>
              <a:rPr lang="en-US" b="1" dirty="0" smtClean="0"/>
              <a:t>b-&gt;a</a:t>
            </a:r>
            <a:r>
              <a:rPr lang="en-US" dirty="0" smtClean="0"/>
              <a:t> </a:t>
            </a:r>
          </a:p>
          <a:p>
            <a:pPr lvl="3"/>
            <a:r>
              <a:rPr lang="en-US" dirty="0" smtClean="0"/>
              <a:t>Because they are concurrent, hence nothing can be said</a:t>
            </a:r>
          </a:p>
          <a:p>
            <a:pPr lvl="3"/>
            <a:r>
              <a:rPr lang="en-US" dirty="0" smtClean="0"/>
              <a:t>In other words, neither can casually affect the other</a:t>
            </a:r>
          </a:p>
          <a:p>
            <a:pPr lvl="4"/>
            <a:r>
              <a:rPr lang="en-US" dirty="0" smtClean="0"/>
              <a:t>Casual Ordering</a:t>
            </a:r>
          </a:p>
          <a:p>
            <a:pPr lvl="4"/>
            <a:endParaRPr lang="en-US" dirty="0" smtClean="0"/>
          </a:p>
          <a:p>
            <a:pPr lvl="3"/>
            <a:endParaRPr lang="en-US" dirty="0" smtClean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447800" y="4953000"/>
            <a:ext cx="6172200" cy="0"/>
          </a:xfrm>
          <a:prstGeom prst="line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447800" y="5867400"/>
            <a:ext cx="6324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66800" y="4796637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P1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074838" y="5638800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P2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17" idx="7"/>
            <a:endCxn id="16" idx="3"/>
          </p:cNvCxnSpPr>
          <p:nvPr/>
        </p:nvCxnSpPr>
        <p:spPr>
          <a:xfrm flipV="1">
            <a:off x="2877904" y="4904400"/>
            <a:ext cx="968298" cy="7790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3790406" y="4644237"/>
            <a:ext cx="3810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2552700" y="5638800"/>
            <a:ext cx="3810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8" name="Oval 17"/>
          <p:cNvSpPr/>
          <p:nvPr/>
        </p:nvSpPr>
        <p:spPr>
          <a:xfrm>
            <a:off x="1905000" y="4644237"/>
            <a:ext cx="4572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610100" y="5334000"/>
            <a:ext cx="2234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Though, a-&gt;c but!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8368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2.96296E-6 L 0.14167 0.00046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083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Happened-before relation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1"/>
            <a:ext cx="8229600" cy="609600"/>
          </a:xfrm>
        </p:spPr>
        <p:txBody>
          <a:bodyPr>
            <a:normAutofit/>
          </a:bodyPr>
          <a:lstStyle/>
          <a:p>
            <a:r>
              <a:rPr lang="en-US" dirty="0" smtClean="0"/>
              <a:t>Partial ordering</a:t>
            </a:r>
          </a:p>
          <a:p>
            <a:pPr lvl="4"/>
            <a:endParaRPr lang="en-US" dirty="0" smtClean="0"/>
          </a:p>
          <a:p>
            <a:pPr lvl="3"/>
            <a:endParaRPr lang="en-US" dirty="0" smtClean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447800" y="3051963"/>
            <a:ext cx="6172200" cy="0"/>
          </a:xfrm>
          <a:prstGeom prst="line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447800" y="3966363"/>
            <a:ext cx="6324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66800" y="2895600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P1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074838" y="3737763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P2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16" idx="5"/>
            <a:endCxn id="17" idx="0"/>
          </p:cNvCxnSpPr>
          <p:nvPr/>
        </p:nvCxnSpPr>
        <p:spPr>
          <a:xfrm>
            <a:off x="3449404" y="3003363"/>
            <a:ext cx="855896" cy="6542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3124200" y="2743200"/>
            <a:ext cx="3810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7" name="Oval 16"/>
          <p:cNvSpPr/>
          <p:nvPr/>
        </p:nvSpPr>
        <p:spPr>
          <a:xfrm>
            <a:off x="4114800" y="3657600"/>
            <a:ext cx="3810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1905000" y="2743200"/>
            <a:ext cx="4572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1447800" y="4953000"/>
            <a:ext cx="6324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074838" y="4736068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P3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5410200" y="3657600"/>
            <a:ext cx="3810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20" name="Oval 19"/>
          <p:cNvSpPr/>
          <p:nvPr/>
        </p:nvSpPr>
        <p:spPr>
          <a:xfrm>
            <a:off x="6781800" y="4648200"/>
            <a:ext cx="3810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21" name="Oval 20"/>
          <p:cNvSpPr/>
          <p:nvPr/>
        </p:nvSpPr>
        <p:spPr>
          <a:xfrm>
            <a:off x="1524000" y="4648200"/>
            <a:ext cx="3810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cxnSp>
        <p:nvCxnSpPr>
          <p:cNvPr id="23" name="Straight Arrow Connector 22"/>
          <p:cNvCxnSpPr>
            <a:stCxn id="19" idx="5"/>
            <a:endCxn id="20" idx="1"/>
          </p:cNvCxnSpPr>
          <p:nvPr/>
        </p:nvCxnSpPr>
        <p:spPr>
          <a:xfrm>
            <a:off x="5735404" y="3917763"/>
            <a:ext cx="1102192" cy="7750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407441" y="4085324"/>
            <a:ext cx="3414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Though, a-&gt;b-&gt;c-&gt;d-&gt;e but!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091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556E-17 0 L 0.5125 0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62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 LOCATING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953000"/>
          </a:xfrm>
        </p:spPr>
        <p:txBody>
          <a:bodyPr>
            <a:normAutofit/>
          </a:bodyPr>
          <a:lstStyle/>
          <a:p>
            <a:pPr algn="just"/>
            <a:r>
              <a:rPr lang="en-US" b="1" dirty="0" smtClean="0"/>
              <a:t>Binding Agent</a:t>
            </a:r>
          </a:p>
          <a:p>
            <a:pPr lvl="1" algn="just"/>
            <a:r>
              <a:rPr lang="en-US" dirty="0" smtClean="0"/>
              <a:t>A </a:t>
            </a:r>
            <a:r>
              <a:rPr lang="en-US" b="1" dirty="0" smtClean="0"/>
              <a:t>name-server </a:t>
            </a:r>
            <a:r>
              <a:rPr lang="en-US" dirty="0" smtClean="0"/>
              <a:t>(naming-agent) is used to bind client with server by providing client with location of server.</a:t>
            </a:r>
          </a:p>
          <a:p>
            <a:pPr lvl="1" algn="just"/>
            <a:endParaRPr lang="en-US" dirty="0" smtClean="0"/>
          </a:p>
          <a:p>
            <a:pPr lvl="1" algn="just"/>
            <a:r>
              <a:rPr lang="en-US" dirty="0" smtClean="0"/>
              <a:t>In addition, it contains complete and up-to-date decision making criteria.</a:t>
            </a:r>
          </a:p>
          <a:p>
            <a:pPr lvl="1" algn="just"/>
            <a:endParaRPr lang="en-US" b="1" i="1" dirty="0" smtClean="0"/>
          </a:p>
          <a:p>
            <a:pPr lvl="1" algn="just"/>
            <a:r>
              <a:rPr lang="en-US" b="1" i="1" dirty="0" smtClean="0"/>
              <a:t>Binding-table</a:t>
            </a:r>
            <a:r>
              <a:rPr lang="en-US" dirty="0" smtClean="0"/>
              <a:t> contains mapping of a server’s interface to its location.</a:t>
            </a:r>
          </a:p>
          <a:p>
            <a:pPr lvl="2" algn="just"/>
            <a:r>
              <a:rPr lang="en-US" dirty="0" smtClean="0"/>
              <a:t>Additional information can be instances, versions, load, best path, etc.</a:t>
            </a:r>
          </a:p>
        </p:txBody>
      </p:sp>
    </p:spTree>
    <p:extLst>
      <p:ext uri="{BB962C8B-B14F-4D97-AF65-F5344CB8AC3E}">
        <p14:creationId xmlns:p14="http://schemas.microsoft.com/office/powerpoint/2010/main" val="709874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Implementation of Logical Clock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8768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It is a way to associate a timestamp (a number) with each event so that events that are related (non-concurrent) to each other by happened-before relation can be properly ordered.</a:t>
            </a:r>
          </a:p>
          <a:p>
            <a:endParaRPr lang="en-US" dirty="0" smtClean="0"/>
          </a:p>
          <a:p>
            <a:r>
              <a:rPr lang="en-US" dirty="0" smtClean="0"/>
              <a:t>If </a:t>
            </a:r>
            <a:r>
              <a:rPr lang="en-US" b="1" dirty="0" smtClean="0"/>
              <a:t>a-&gt;b</a:t>
            </a:r>
            <a:r>
              <a:rPr lang="en-US" dirty="0" smtClean="0"/>
              <a:t>, then clock(a) -&gt; clock(b)</a:t>
            </a:r>
          </a:p>
          <a:p>
            <a:endParaRPr lang="en-US" dirty="0"/>
          </a:p>
          <a:p>
            <a:r>
              <a:rPr lang="en-US" dirty="0" smtClean="0"/>
              <a:t>Clock must always go forward</a:t>
            </a:r>
          </a:p>
          <a:p>
            <a:endParaRPr lang="en-US" dirty="0"/>
          </a:p>
          <a:p>
            <a:r>
              <a:rPr lang="en-US" dirty="0" smtClean="0"/>
              <a:t>Clock is incremented between any two successive events (related or not)</a:t>
            </a:r>
          </a:p>
          <a:p>
            <a:endParaRPr lang="en-US" dirty="0"/>
          </a:p>
          <a:p>
            <a:r>
              <a:rPr lang="en-US" dirty="0" smtClean="0"/>
              <a:t>Can be implemented using Counters or physical clocks</a:t>
            </a:r>
          </a:p>
          <a:p>
            <a:endParaRPr lang="en-US" dirty="0"/>
          </a:p>
          <a:p>
            <a:r>
              <a:rPr lang="en-US" dirty="0" smtClean="0"/>
              <a:t>Can be global or local</a:t>
            </a:r>
          </a:p>
          <a:p>
            <a:pPr lvl="1"/>
            <a:r>
              <a:rPr lang="en-US" dirty="0" smtClean="0"/>
              <a:t>Global makes the system centralized and hence vulnerable to problems!!!</a:t>
            </a:r>
          </a:p>
        </p:txBody>
      </p:sp>
    </p:spTree>
    <p:extLst>
      <p:ext uri="{BB962C8B-B14F-4D97-AF65-F5344CB8AC3E}">
        <p14:creationId xmlns:p14="http://schemas.microsoft.com/office/powerpoint/2010/main" val="3266972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LOCAL Logical Clock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876800"/>
          </a:xfrm>
        </p:spPr>
        <p:txBody>
          <a:bodyPr>
            <a:normAutofit/>
          </a:bodyPr>
          <a:lstStyle/>
          <a:p>
            <a:r>
              <a:rPr lang="en-US" dirty="0" smtClean="0"/>
              <a:t>Every process gets a logical clock</a:t>
            </a:r>
          </a:p>
          <a:p>
            <a:endParaRPr lang="en-US" dirty="0" smtClean="0"/>
          </a:p>
          <a:p>
            <a:r>
              <a:rPr lang="en-US" dirty="0" smtClean="0"/>
              <a:t>If event </a:t>
            </a:r>
            <a:r>
              <a:rPr lang="en-US" b="1" dirty="0" smtClean="0"/>
              <a:t>a</a:t>
            </a:r>
            <a:r>
              <a:rPr lang="en-US" dirty="0" smtClean="0"/>
              <a:t> is sending a message by process </a:t>
            </a:r>
            <a:r>
              <a:rPr lang="en-US" b="1" dirty="0" smtClean="0"/>
              <a:t>p1</a:t>
            </a:r>
            <a:r>
              <a:rPr lang="en-US" dirty="0" smtClean="0"/>
              <a:t> having clock </a:t>
            </a:r>
            <a:r>
              <a:rPr lang="en-US" b="1" dirty="0" smtClean="0"/>
              <a:t>c1 </a:t>
            </a:r>
            <a:r>
              <a:rPr lang="en-US" dirty="0" smtClean="0"/>
              <a:t>gets a timestamp </a:t>
            </a:r>
            <a:r>
              <a:rPr lang="en-US" b="1" dirty="0" smtClean="0"/>
              <a:t>t1</a:t>
            </a:r>
            <a:r>
              <a:rPr lang="en-US" dirty="0" smtClean="0"/>
              <a:t> to process </a:t>
            </a:r>
            <a:r>
              <a:rPr lang="en-US" b="1" dirty="0" smtClean="0"/>
              <a:t>p2 </a:t>
            </a:r>
            <a:r>
              <a:rPr lang="en-US" dirty="0" smtClean="0"/>
              <a:t>having clock </a:t>
            </a:r>
            <a:r>
              <a:rPr lang="en-US" b="1" dirty="0" smtClean="0"/>
              <a:t>c2; </a:t>
            </a:r>
            <a:r>
              <a:rPr lang="en-US" dirty="0" smtClean="0"/>
              <a:t>then increment </a:t>
            </a:r>
            <a:r>
              <a:rPr lang="en-US" b="1" dirty="0" smtClean="0"/>
              <a:t>c2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If  t1 &lt; c2 +1; </a:t>
            </a:r>
          </a:p>
          <a:p>
            <a:pPr lvl="2"/>
            <a:r>
              <a:rPr lang="en-US" dirty="0" smtClean="0"/>
              <a:t>set c2 = c2 + 1</a:t>
            </a:r>
          </a:p>
          <a:p>
            <a:pPr lvl="1"/>
            <a:r>
              <a:rPr lang="en-US" dirty="0" smtClean="0"/>
              <a:t>Else if t1 &gt;= c2 +1;</a:t>
            </a:r>
          </a:p>
          <a:p>
            <a:pPr lvl="2"/>
            <a:r>
              <a:rPr lang="en-US" dirty="0" smtClean="0"/>
              <a:t>Set  c2 = t1 + 1</a:t>
            </a:r>
          </a:p>
          <a:p>
            <a:pPr lvl="1"/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33240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3653647"/>
              </p:ext>
            </p:extLst>
          </p:nvPr>
        </p:nvGraphicFramePr>
        <p:xfrm>
          <a:off x="381000" y="228600"/>
          <a:ext cx="8458200" cy="609600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2114550"/>
                <a:gridCol w="2114550"/>
                <a:gridCol w="2114550"/>
                <a:gridCol w="2114550"/>
              </a:tblGrid>
              <a:tr h="508000">
                <a:tc>
                  <a:txBody>
                    <a:bodyPr/>
                    <a:lstStyle/>
                    <a:p>
                      <a:r>
                        <a:rPr lang="en-US" dirty="0" smtClean="0"/>
                        <a:t>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P1 (4 ticks)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P2 (7 ticks)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P3  (10 ticks)</a:t>
                      </a:r>
                      <a:endParaRPr lang="en-US" dirty="0"/>
                    </a:p>
                  </a:txBody>
                  <a:tcPr/>
                </a:tc>
              </a:tr>
              <a:tr h="50800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50800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  <a:tr h="50800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</a:tr>
              <a:tr h="50800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</a:tr>
              <a:tr h="50800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/>
                </a:tc>
              </a:tr>
              <a:tr h="50800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</a:tr>
              <a:tr h="50800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42 =&gt; 51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60</a:t>
                      </a:r>
                      <a:endParaRPr lang="en-US" dirty="0"/>
                    </a:p>
                  </a:txBody>
                  <a:tcPr/>
                </a:tc>
              </a:tr>
              <a:tr h="50800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70</a:t>
                      </a:r>
                      <a:endParaRPr lang="en-US" dirty="0"/>
                    </a:p>
                  </a:txBody>
                  <a:tcPr/>
                </a:tc>
              </a:tr>
              <a:tr h="50800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</a:t>
                      </a:r>
                      <a:r>
                        <a:rPr lang="en-US" baseline="0" dirty="0" smtClean="0"/>
                        <a:t> =&gt; 59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80</a:t>
                      </a:r>
                      <a:endParaRPr lang="en-US" dirty="0"/>
                    </a:p>
                  </a:txBody>
                  <a:tcPr/>
                </a:tc>
              </a:tr>
              <a:tr h="508000"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90</a:t>
                      </a:r>
                      <a:endParaRPr lang="en-US" dirty="0"/>
                    </a:p>
                  </a:txBody>
                  <a:tcPr/>
                </a:tc>
              </a:tr>
              <a:tr h="508000"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304800" y="685800"/>
            <a:ext cx="8686800" cy="609600"/>
          </a:xfrm>
          <a:prstGeom prst="rect">
            <a:avLst/>
          </a:prstGeom>
          <a:solidFill>
            <a:schemeClr val="accent2">
              <a:alpha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833551" y="1516381"/>
            <a:ext cx="1905000" cy="685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5105400" y="2590800"/>
            <a:ext cx="175260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5981700" y="3657600"/>
            <a:ext cx="87630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3657600" y="4724400"/>
            <a:ext cx="1080951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3124200" y="5562600"/>
            <a:ext cx="3733800" cy="609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3598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833 -0.01111 L -0.00833 0.0777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4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833 0.07778 L -0.00833 0.1555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8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833 0.15556 L -0.00833 0.24445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4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833 0.24445 L -0.00833 0.3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833 0.3 L -3.33333E-6 0.38889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7" y="44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0.38889 L -3.33333E-6 0.45556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path" presetSubtype="0" accel="50000" decel="5000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0.45556 L -3.33333E-6 0.53334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8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path" presetSubtype="0" accel="50000" decel="5000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0.53334 L -3.33333E-6 0.6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path" presetSubtype="0" accel="50000" decel="50000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0.6 L -3.33333E-6 0.67778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8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path" presetSubtype="0" accel="50000" decel="5000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0.67778 L -3.33333E-6 0.74445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7" grpId="2" animBg="1"/>
      <p:bldP spid="7" grpId="3" animBg="1"/>
      <p:bldP spid="7" grpId="4" animBg="1"/>
      <p:bldP spid="7" grpId="5" animBg="1"/>
      <p:bldP spid="7" grpId="6" animBg="1"/>
      <p:bldP spid="7" grpId="7" animBg="1"/>
      <p:bldP spid="7" grpId="8" animBg="1"/>
      <p:bldP spid="7" grpId="9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 LOCATING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953000"/>
          </a:xfrm>
        </p:spPr>
        <p:txBody>
          <a:bodyPr>
            <a:normAutofit/>
          </a:bodyPr>
          <a:lstStyle/>
          <a:p>
            <a:pPr algn="just"/>
            <a:r>
              <a:rPr lang="en-US" b="1" dirty="0" smtClean="0"/>
              <a:t>Binding Agent</a:t>
            </a:r>
          </a:p>
          <a:p>
            <a:pPr lvl="1" algn="just"/>
            <a:r>
              <a:rPr lang="en-US" dirty="0" smtClean="0"/>
              <a:t>Binding agent can poll servers periodically for existence.</a:t>
            </a:r>
          </a:p>
          <a:p>
            <a:pPr lvl="1" algn="just"/>
            <a:endParaRPr lang="en-US" dirty="0" smtClean="0"/>
          </a:p>
          <a:p>
            <a:pPr lvl="1" algn="just"/>
            <a:r>
              <a:rPr lang="en-US" dirty="0" smtClean="0"/>
              <a:t>Address is implementation specific.</a:t>
            </a:r>
          </a:p>
          <a:p>
            <a:pPr lvl="1" algn="just"/>
            <a:endParaRPr lang="en-US" dirty="0" smtClean="0"/>
          </a:p>
          <a:p>
            <a:pPr lvl="1" algn="just"/>
            <a:r>
              <a:rPr lang="en-US" dirty="0" smtClean="0"/>
              <a:t>Client may use broadcasting and caching for locating </a:t>
            </a:r>
            <a:r>
              <a:rPr lang="en-US" b="1" dirty="0" smtClean="0"/>
              <a:t>binding agent.</a:t>
            </a:r>
          </a:p>
          <a:p>
            <a:pPr lvl="1" algn="just"/>
            <a:endParaRPr lang="en-US" dirty="0" smtClean="0"/>
          </a:p>
          <a:p>
            <a:pPr lvl="1" algn="just"/>
            <a:r>
              <a:rPr lang="en-US" dirty="0" smtClean="0"/>
              <a:t>On relocation of </a:t>
            </a:r>
            <a:r>
              <a:rPr lang="en-US" b="1" dirty="0" smtClean="0"/>
              <a:t>binding agent, </a:t>
            </a:r>
            <a:r>
              <a:rPr lang="en-US" dirty="0" smtClean="0"/>
              <a:t>the name-server can use broadcasting to intimate every node.</a:t>
            </a:r>
          </a:p>
          <a:p>
            <a:pPr lvl="1" algn="just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238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 LOCATING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953000"/>
          </a:xfrm>
        </p:spPr>
        <p:txBody>
          <a:bodyPr>
            <a:normAutofit/>
          </a:bodyPr>
          <a:lstStyle/>
          <a:p>
            <a:pPr algn="just"/>
            <a:r>
              <a:rPr lang="en-US" b="1" dirty="0" smtClean="0"/>
              <a:t>3 primitives </a:t>
            </a:r>
          </a:p>
          <a:p>
            <a:pPr lvl="1" algn="just"/>
            <a:r>
              <a:rPr lang="en-US" b="1" dirty="0" smtClean="0"/>
              <a:t>Register</a:t>
            </a:r>
          </a:p>
          <a:p>
            <a:pPr lvl="2" algn="just"/>
            <a:r>
              <a:rPr lang="en-US" dirty="0" smtClean="0"/>
              <a:t>When server goes up, it registers it self with the binding agent</a:t>
            </a:r>
          </a:p>
          <a:p>
            <a:pPr lvl="2" algn="just"/>
            <a:r>
              <a:rPr lang="en-US" dirty="0" smtClean="0"/>
              <a:t>Can be located by broadcasting</a:t>
            </a:r>
          </a:p>
          <a:p>
            <a:pPr lvl="1" algn="just"/>
            <a:endParaRPr lang="en-US" dirty="0"/>
          </a:p>
          <a:p>
            <a:pPr lvl="1" algn="just"/>
            <a:r>
              <a:rPr lang="en-US" b="1" dirty="0" smtClean="0"/>
              <a:t>De-register</a:t>
            </a:r>
          </a:p>
          <a:p>
            <a:pPr lvl="2" algn="just"/>
            <a:r>
              <a:rPr lang="en-US" dirty="0" smtClean="0"/>
              <a:t>When server goes down, it de-registers itself but may cache the location of </a:t>
            </a:r>
            <a:r>
              <a:rPr lang="en-US" b="1" dirty="0" smtClean="0"/>
              <a:t>binding-agent.</a:t>
            </a:r>
            <a:endParaRPr lang="en-US" dirty="0" smtClean="0"/>
          </a:p>
          <a:p>
            <a:pPr lvl="1" algn="just"/>
            <a:endParaRPr lang="en-US" b="1" dirty="0" smtClean="0"/>
          </a:p>
          <a:p>
            <a:pPr lvl="1" algn="just"/>
            <a:r>
              <a:rPr lang="en-US" b="1" dirty="0" smtClean="0"/>
              <a:t>Look-up</a:t>
            </a:r>
          </a:p>
          <a:p>
            <a:pPr lvl="2" algn="just"/>
            <a:r>
              <a:rPr lang="en-US" dirty="0" smtClean="0"/>
              <a:t>The primitive is used by client for finding the location of server.</a:t>
            </a:r>
          </a:p>
        </p:txBody>
      </p:sp>
    </p:spTree>
    <p:extLst>
      <p:ext uri="{BB962C8B-B14F-4D97-AF65-F5344CB8AC3E}">
        <p14:creationId xmlns:p14="http://schemas.microsoft.com/office/powerpoint/2010/main" val="137096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 LOCATING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953000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b="1" dirty="0" smtClean="0"/>
              <a:t>Advantages </a:t>
            </a:r>
          </a:p>
          <a:p>
            <a:pPr lvl="1" algn="just"/>
            <a:r>
              <a:rPr lang="en-US" dirty="0" smtClean="0"/>
              <a:t>Fault tolerant as multiple servers of same interface type are possible.</a:t>
            </a:r>
          </a:p>
          <a:p>
            <a:pPr lvl="1" algn="just"/>
            <a:r>
              <a:rPr lang="en-US" dirty="0" smtClean="0"/>
              <a:t>Load balancing</a:t>
            </a:r>
          </a:p>
          <a:p>
            <a:pPr lvl="1" algn="just"/>
            <a:r>
              <a:rPr lang="en-US" dirty="0" smtClean="0"/>
              <a:t>Best path</a:t>
            </a:r>
          </a:p>
          <a:p>
            <a:pPr lvl="1" algn="just"/>
            <a:r>
              <a:rPr lang="en-US" dirty="0" smtClean="0"/>
              <a:t>Filtering of clients</a:t>
            </a:r>
          </a:p>
          <a:p>
            <a:pPr lvl="1" algn="just"/>
            <a:r>
              <a:rPr lang="en-US" dirty="0" smtClean="0"/>
              <a:t>Location transparency </a:t>
            </a:r>
          </a:p>
          <a:p>
            <a:pPr lvl="1" algn="just"/>
            <a:r>
              <a:rPr lang="en-US" dirty="0" smtClean="0"/>
              <a:t>Low n/w bandwidth consumption</a:t>
            </a:r>
          </a:p>
          <a:p>
            <a:pPr algn="just"/>
            <a:endParaRPr lang="en-US" dirty="0"/>
          </a:p>
          <a:p>
            <a:pPr algn="just"/>
            <a:r>
              <a:rPr lang="en-US" b="1" dirty="0" smtClean="0"/>
              <a:t>Disadvantages</a:t>
            </a:r>
          </a:p>
          <a:p>
            <a:pPr lvl="1" algn="just"/>
            <a:r>
              <a:rPr lang="en-US" dirty="0" smtClean="0"/>
              <a:t>Single point failure</a:t>
            </a:r>
          </a:p>
          <a:p>
            <a:pPr lvl="2" algn="just"/>
            <a:r>
              <a:rPr lang="en-US" dirty="0" smtClean="0"/>
              <a:t>Replicating agents can help but synchronization is to be ensured</a:t>
            </a:r>
          </a:p>
          <a:p>
            <a:pPr lvl="1" algn="just"/>
            <a:r>
              <a:rPr lang="en-US" dirty="0" smtClean="0"/>
              <a:t>Performance bottle neck</a:t>
            </a:r>
          </a:p>
          <a:p>
            <a:pPr lvl="2" algn="just"/>
            <a:r>
              <a:rPr lang="en-US" dirty="0" smtClean="0"/>
              <a:t>Agents with binding information of specific class of services can be used</a:t>
            </a:r>
          </a:p>
          <a:p>
            <a:pPr lvl="1" algn="just"/>
            <a:r>
              <a:rPr lang="en-US" dirty="0" smtClean="0"/>
              <a:t>Overhead in binding if many short lived clients exist</a:t>
            </a:r>
          </a:p>
        </p:txBody>
      </p:sp>
    </p:spTree>
    <p:extLst>
      <p:ext uri="{BB962C8B-B14F-4D97-AF65-F5344CB8AC3E}">
        <p14:creationId xmlns:p14="http://schemas.microsoft.com/office/powerpoint/2010/main" val="292566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othecary">
  <a:themeElements>
    <a:clrScheme name="Apothecary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Apothecary">
      <a:majorFont>
        <a:latin typeface="Book Antiqua"/>
        <a:ea typeface=""/>
        <a:cs typeface=""/>
        <a:font script="Jpan" typeface="HGS明朝B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pothecary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>
    <a:lnDef>
      <a:spPr>
        <a:ln>
          <a:tailEnd type="arrow"/>
        </a:ln>
      </a:spPr>
      <a:bodyPr/>
      <a:lstStyle/>
      <a:style>
        <a:lnRef idx="2">
          <a:schemeClr val="dk1"/>
        </a:lnRef>
        <a:fillRef idx="0">
          <a:schemeClr val="dk1"/>
        </a:fillRef>
        <a:effectRef idx="1">
          <a:schemeClr val="dk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Apothecary</Template>
  <TotalTime>682</TotalTime>
  <Words>3318</Words>
  <Application>Microsoft Office PowerPoint</Application>
  <PresentationFormat>On-screen Show (4:3)</PresentationFormat>
  <Paragraphs>695</Paragraphs>
  <Slides>62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63" baseType="lpstr">
      <vt:lpstr>Apothecary</vt:lpstr>
      <vt:lpstr>Binding</vt:lpstr>
      <vt:lpstr>Binding</vt:lpstr>
      <vt:lpstr>Considerations in binding</vt:lpstr>
      <vt:lpstr>Server Naming</vt:lpstr>
      <vt:lpstr>Server LOCATING</vt:lpstr>
      <vt:lpstr>Server LOCATING</vt:lpstr>
      <vt:lpstr>Server LOCATING</vt:lpstr>
      <vt:lpstr>Server LOCATING</vt:lpstr>
      <vt:lpstr>Server LOCATING</vt:lpstr>
      <vt:lpstr>Binding Time</vt:lpstr>
      <vt:lpstr>BINDING TIME</vt:lpstr>
      <vt:lpstr>Changing Bindings</vt:lpstr>
      <vt:lpstr>Multiple simultaneous Bindings</vt:lpstr>
      <vt:lpstr>Implementation of RPC</vt:lpstr>
      <vt:lpstr>Implementation of RPC</vt:lpstr>
      <vt:lpstr>Implementation of Rpc</vt:lpstr>
      <vt:lpstr>Implementation of rpc</vt:lpstr>
      <vt:lpstr>Implementation of rpc</vt:lpstr>
      <vt:lpstr>Implementation of rpc</vt:lpstr>
      <vt:lpstr>Implementation of rpc</vt:lpstr>
      <vt:lpstr>CLASSES of RPC</vt:lpstr>
      <vt:lpstr>Classes of RPC</vt:lpstr>
      <vt:lpstr>Classes of RPC</vt:lpstr>
      <vt:lpstr>Classes of RPC</vt:lpstr>
      <vt:lpstr>Classes of RPC</vt:lpstr>
      <vt:lpstr>Classes of RPC</vt:lpstr>
      <vt:lpstr>Classes of RPC</vt:lpstr>
      <vt:lpstr>Classes of RPC</vt:lpstr>
      <vt:lpstr>RPC in LINUX</vt:lpstr>
      <vt:lpstr>RPC IN LINUX</vt:lpstr>
      <vt:lpstr>RPC IN LINUX</vt:lpstr>
      <vt:lpstr>RPC IN LINUX</vt:lpstr>
      <vt:lpstr>RPC IN LINUX</vt:lpstr>
      <vt:lpstr>Synchronization in Distributed Systems</vt:lpstr>
      <vt:lpstr>Synchronization</vt:lpstr>
      <vt:lpstr>Clock Synchronization</vt:lpstr>
      <vt:lpstr>Physical clock Synchronization</vt:lpstr>
      <vt:lpstr>Physical Clock Synchronization</vt:lpstr>
      <vt:lpstr>Physical Clock Synchronization</vt:lpstr>
      <vt:lpstr>Physical Clock Synchronization</vt:lpstr>
      <vt:lpstr>Physical Clock Synchronization</vt:lpstr>
      <vt:lpstr>Physical Clock Synchronization</vt:lpstr>
      <vt:lpstr>Physical Clock Synchronization</vt:lpstr>
      <vt:lpstr>Physical Clock Synchronization</vt:lpstr>
      <vt:lpstr>Physical Clock Synchronization</vt:lpstr>
      <vt:lpstr>Passive-time server Algorithm</vt:lpstr>
      <vt:lpstr>Passive-time server Algorithm</vt:lpstr>
      <vt:lpstr>Passive-time server Algorithm</vt:lpstr>
      <vt:lpstr>ACTIVE-time server Algorithm</vt:lpstr>
      <vt:lpstr>Berkeley Algorithm</vt:lpstr>
      <vt:lpstr>Berkeley Algorithm</vt:lpstr>
      <vt:lpstr>Centralized Algorithms</vt:lpstr>
      <vt:lpstr>Distributed  Global Averaging Algorithm</vt:lpstr>
      <vt:lpstr>Distributed  local Averaging Algorithm</vt:lpstr>
      <vt:lpstr>Logical clock</vt:lpstr>
      <vt:lpstr>Logical clock</vt:lpstr>
      <vt:lpstr>Happened-before relation</vt:lpstr>
      <vt:lpstr>Happened-before relation</vt:lpstr>
      <vt:lpstr>Happened-before relation</vt:lpstr>
      <vt:lpstr>Implementation of Logical Clock</vt:lpstr>
      <vt:lpstr>LOCAL Logical Clock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Unit-2 Distributed OS</dc:title>
  <dc:subject>RPCs &amp; Synchronisation</dc:subject>
  <dc:creator>Wasim</dc:creator>
  <cp:lastModifiedBy>waqar's</cp:lastModifiedBy>
  <cp:revision>120</cp:revision>
  <dcterms:created xsi:type="dcterms:W3CDTF">2013-06-18T07:37:42Z</dcterms:created>
  <dcterms:modified xsi:type="dcterms:W3CDTF">2014-06-14T05:54:31Z</dcterms:modified>
</cp:coreProperties>
</file>