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4709" autoAdjust="0"/>
  </p:normalViewPr>
  <p:slideViewPr>
    <p:cSldViewPr snapToGrid="0">
      <p:cViewPr>
        <p:scale>
          <a:sx n="77" d="100"/>
          <a:sy n="77" d="100"/>
        </p:scale>
        <p:origin x="-117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E5951EB-8D11-4FB6-803A-0C5F4EB0BADF}" type="datetimeFigureOut">
              <a:rPr lang="en-US"/>
              <a:pPr/>
              <a:t>6/4/2014</a:t>
            </a:fld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0C0D8CB-B44A-4A05-8E30-9BB4456D58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67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D711BB5-48E2-4154-B85B-AD3D33418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980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E650849-4F07-46CE-9A0A-2680B3C23711}" type="slidenum">
              <a:rPr lang="en-US" sz="1200" smtClean="0">
                <a:latin typeface="Arial" charset="0"/>
              </a:rPr>
              <a:pPr eaLnBrk="1" hangingPunct="1"/>
              <a:t>1</a:t>
            </a:fld>
            <a:endParaRPr lang="en-US" sz="1200" smtClean="0">
              <a:latin typeface="Arial" charset="0"/>
            </a:endParaRPr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86D37-7732-4BE4-9372-4C5B2D739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2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632575"/>
            <a:ext cx="9144000" cy="174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0-13-6006639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A928E-9CA6-4A42-8D14-AA8EB0878F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5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632575"/>
            <a:ext cx="9144000" cy="174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0-13-6006639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CE610-C490-4157-8CB6-24154AC71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33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632575"/>
            <a:ext cx="9144000" cy="174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0-13-6006639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A47B5-947F-404A-B673-02418FDD1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9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727200"/>
            <a:ext cx="8204200" cy="4445000"/>
          </a:xfrm>
        </p:spPr>
        <p:txBody>
          <a:bodyPr/>
          <a:lstStyle>
            <a:lvl1pPr algn="l"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1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A110B-FD1E-434D-8E9C-9CB3F94C8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38F6F-567E-4FD6-BAD6-8306CAABFB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BDE48-E8B3-4A54-9E4B-B83FBA64E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0" y="6632575"/>
            <a:ext cx="9144000" cy="174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6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632575"/>
            <a:ext cx="9144000" cy="174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0-13-6006639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2C3AF-A15D-4224-B8B5-730728CB4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3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6698F-5BFA-4F54-9B3A-EB53330DD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7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632575"/>
            <a:ext cx="9144000" cy="174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0-13-6006639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711F1-70A6-4932-9140-B0D7F8770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9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632575"/>
            <a:ext cx="9144000" cy="174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0-13-6006639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2AAF1-2415-441B-A024-D82577A8A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77800" y="6565900"/>
            <a:ext cx="8712200" cy="257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5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9pPr>
    </p:titleStyle>
    <p:bodyStyle>
      <a:lvl1pPr marL="609600" indent="-609600" algn="ctr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Times New Roman" pitchFamily="18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350838"/>
            <a:ext cx="7772400" cy="5016500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chemeClr val="tx1"/>
                </a:solidFill>
              </a:rPr>
              <a:t>MODERN OPERATING SYSTEMS</a:t>
            </a:r>
            <a:br>
              <a:rPr lang="en-US" sz="2400" smtClean="0">
                <a:solidFill>
                  <a:schemeClr val="tx1"/>
                </a:solidFill>
              </a:rPr>
            </a:br>
            <a:r>
              <a:rPr lang="en-US" sz="2400" smtClean="0">
                <a:solidFill>
                  <a:schemeClr val="tx1"/>
                </a:solidFill>
              </a:rPr>
              <a:t/>
            </a:r>
            <a:br>
              <a:rPr lang="en-US" sz="2400" smtClean="0">
                <a:solidFill>
                  <a:schemeClr val="tx1"/>
                </a:solidFill>
              </a:rPr>
            </a:br>
            <a:r>
              <a:rPr lang="en-US" sz="1800" smtClean="0">
                <a:solidFill>
                  <a:schemeClr val="tx1"/>
                </a:solidFill>
              </a:rPr>
              <a:t>Third Edition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z="1800" smtClean="0">
                <a:solidFill>
                  <a:schemeClr val="tx1"/>
                </a:solidFill>
              </a:rPr>
              <a:t>ANDREW S. TANENBAUM</a:t>
            </a:r>
            <a:br>
              <a:rPr lang="en-US" sz="1800" smtClean="0">
                <a:solidFill>
                  <a:schemeClr val="tx1"/>
                </a:solidFill>
              </a:rPr>
            </a:br>
            <a:r>
              <a:rPr lang="en-US" sz="1800" smtClean="0">
                <a:solidFill>
                  <a:schemeClr val="tx1"/>
                </a:solidFill>
              </a:rPr>
              <a:t/>
            </a:r>
            <a:br>
              <a:rPr lang="en-US" sz="1800" smtClean="0">
                <a:solidFill>
                  <a:schemeClr val="tx1"/>
                </a:solidFill>
              </a:rPr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Chapter 8</a:t>
            </a:r>
            <a:br>
              <a:rPr lang="en-US" smtClean="0"/>
            </a:br>
            <a:r>
              <a:rPr lang="en-US" smtClean="0"/>
              <a:t>Multiple Processor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Tanenbaum</a:t>
            </a:r>
            <a:r>
              <a:rPr lang="en-US" dirty="0"/>
              <a:t>, Modern Operating Systems 3 e, (c) 2008 Prentice-Hall, Inc. All rights reserved. 0-13-</a:t>
            </a:r>
            <a:r>
              <a:rPr lang="en-US" b="1" dirty="0"/>
              <a:t>6006639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0" y="4829175"/>
            <a:ext cx="9144000" cy="838200"/>
          </a:xfrm>
        </p:spPr>
        <p:txBody>
          <a:bodyPr/>
          <a:lstStyle/>
          <a:p>
            <a:r>
              <a:rPr lang="en-US" smtClean="0"/>
              <a:t>Figure 8-7. Partitioning multiprocessor memory among four CPUs, but sharing a single copy of the operating system code. </a:t>
            </a:r>
            <a:br>
              <a:rPr lang="en-US" smtClean="0"/>
            </a:br>
            <a:r>
              <a:rPr lang="en-US" smtClean="0"/>
              <a:t>The boxes marked Data are the operating</a:t>
            </a:r>
          </a:p>
          <a:p>
            <a:r>
              <a:rPr lang="en-US" smtClean="0"/>
              <a:t>system’s private data for each CPU.</a:t>
            </a:r>
          </a:p>
        </p:txBody>
      </p:sp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Each CPU Has Its Own </a:t>
            </a:r>
            <a:br>
              <a:rPr lang="en-US" sz="4000" smtClean="0"/>
            </a:br>
            <a:r>
              <a:rPr lang="en-US" sz="4000" smtClean="0"/>
              <a:t>Operating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712913"/>
            <a:ext cx="8891587" cy="273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mtClean="0"/>
              <a:t>Figure 8-8. A master-slave multiprocessor model.</a:t>
            </a:r>
            <a:endParaRPr lang="en-US" smtClean="0"/>
          </a:p>
        </p:txBody>
      </p:sp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Master-Slave Multiprocessors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741488"/>
            <a:ext cx="8940800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Figure 8-9. The SMP multiprocessor model.</a:t>
            </a:r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Symmetric Multiprocessors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639888"/>
            <a:ext cx="8785225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>
          <a:xfrm>
            <a:off x="0" y="5308600"/>
            <a:ext cx="9144000" cy="838200"/>
          </a:xfrm>
        </p:spPr>
        <p:txBody>
          <a:bodyPr/>
          <a:lstStyle/>
          <a:p>
            <a:r>
              <a:rPr lang="en-US" smtClean="0"/>
              <a:t>Figure 8-10. The TSL instruction can fail if the bus cannot be locked. These four steps show a sequence of events where the failure is demonstrated.</a:t>
            </a:r>
          </a:p>
        </p:txBody>
      </p:sp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Multiprocessor Synchronization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1597025"/>
            <a:ext cx="8558213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Figure 8-11. Use of multiple locks to avoid cache thrashing.</a:t>
            </a:r>
          </a:p>
        </p:txBody>
      </p:sp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Multiprocessor Synchronization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277938"/>
            <a:ext cx="8969375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Figure 8-12. Using a single data structure for scheduling a multiprocessor.</a:t>
            </a:r>
          </a:p>
        </p:txBody>
      </p:sp>
      <p:sp>
        <p:nvSpPr>
          <p:cNvPr id="276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Timesharing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1216025"/>
            <a:ext cx="8647112" cy="42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Figure 8-13. A set of 32 CPUs split into four partitions, </a:t>
            </a:r>
            <a:br>
              <a:rPr lang="en-US" smtClean="0"/>
            </a:br>
            <a:r>
              <a:rPr lang="en-US" smtClean="0"/>
              <a:t>with two CPUs available.</a:t>
            </a:r>
          </a:p>
        </p:txBody>
      </p:sp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Space Sharing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1930400"/>
            <a:ext cx="8940800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Figure 8-14. Communication between two threads belonging to thread A that are running out of phase.</a:t>
            </a:r>
          </a:p>
        </p:txBody>
      </p:sp>
      <p:sp>
        <p:nvSpPr>
          <p:cNvPr id="296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Gang Scheduling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465263"/>
            <a:ext cx="8737600" cy="381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Gang Scheduling (2)</a:t>
            </a:r>
          </a:p>
        </p:txBody>
      </p:sp>
      <p:sp>
        <p:nvSpPr>
          <p:cNvPr id="30723" name="Content Placeholder 4"/>
          <p:cNvSpPr>
            <a:spLocks noGrp="1"/>
          </p:cNvSpPr>
          <p:nvPr>
            <p:ph idx="1"/>
          </p:nvPr>
        </p:nvSpPr>
        <p:spPr>
          <a:xfrm>
            <a:off x="533400" y="1450975"/>
            <a:ext cx="8204200" cy="4721225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smtClean="0"/>
              <a:t>The three parts of gang scheduling:</a:t>
            </a:r>
          </a:p>
          <a:p>
            <a:pPr>
              <a:buFontTx/>
              <a:buAutoNum type="arabicPeriod"/>
            </a:pPr>
            <a:r>
              <a:rPr lang="en-US" sz="2800" smtClean="0"/>
              <a:t>Groups of related threads are scheduled as a unit, a gang.</a:t>
            </a:r>
          </a:p>
          <a:p>
            <a:pPr>
              <a:buFontTx/>
              <a:buAutoNum type="arabicPeriod"/>
            </a:pPr>
            <a:r>
              <a:rPr lang="en-US" sz="2800" smtClean="0"/>
              <a:t>All members of a gang run simultaneously, on different timeshared CPUs.</a:t>
            </a:r>
          </a:p>
          <a:p>
            <a:pPr>
              <a:buFontTx/>
              <a:buAutoNum type="arabicPeriod"/>
            </a:pPr>
            <a:r>
              <a:rPr lang="en-US" sz="2800" smtClean="0"/>
              <a:t>All gang members start and end their time slices together.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Figure 8-15. Gang scheduling.</a:t>
            </a:r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Gang Scheduling (3)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3138"/>
            <a:ext cx="8318500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5"/>
          <p:cNvSpPr>
            <a:spLocks noGrp="1"/>
          </p:cNvSpPr>
          <p:nvPr>
            <p:ph idx="1"/>
          </p:nvPr>
        </p:nvSpPr>
        <p:spPr>
          <a:xfrm>
            <a:off x="0" y="5570538"/>
            <a:ext cx="9144000" cy="838200"/>
          </a:xfrm>
        </p:spPr>
        <p:txBody>
          <a:bodyPr/>
          <a:lstStyle/>
          <a:p>
            <a:r>
              <a:rPr lang="en-US" smtClean="0"/>
              <a:t>Figure 8-1. (a) A shared-memory multiprocessor. (b) A message-passing multicomputer. (c) A wide area distributed system.</a:t>
            </a:r>
          </a:p>
        </p:txBody>
      </p:sp>
      <p:sp>
        <p:nvSpPr>
          <p:cNvPr id="1433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Processor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1465263"/>
            <a:ext cx="8447087" cy="350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Figure 8-16. Various interconnect topologies. </a:t>
            </a:r>
            <a:br>
              <a:rPr lang="en-US" smtClean="0"/>
            </a:br>
            <a:r>
              <a:rPr lang="en-US" smtClean="0"/>
              <a:t>(a) A single switch. (b) A ring. (c) A grid. </a:t>
            </a:r>
          </a:p>
        </p:txBody>
      </p:sp>
      <p:sp>
        <p:nvSpPr>
          <p:cNvPr id="327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Interconnection Technology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1698625"/>
            <a:ext cx="8461375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Figure 8-16. Various interconnect topologies.  </a:t>
            </a:r>
            <a:br>
              <a:rPr lang="en-US" smtClean="0"/>
            </a:br>
            <a:r>
              <a:rPr lang="en-US" smtClean="0"/>
              <a:t>(d) A double torus. (e) A cube. (f) A 4D hypercube.</a:t>
            </a:r>
          </a:p>
        </p:txBody>
      </p:sp>
      <p:sp>
        <p:nvSpPr>
          <p:cNvPr id="337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Interconnection Technology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1684338"/>
            <a:ext cx="8820150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Figure 8-17. Store-and-forward packet switching.</a:t>
            </a:r>
          </a:p>
        </p:txBody>
      </p:sp>
      <p:sp>
        <p:nvSpPr>
          <p:cNvPr id="348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Interconnection Technology (3)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514475"/>
            <a:ext cx="85058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Figure 8-18. Position of the network interface boards </a:t>
            </a:r>
            <a:br>
              <a:rPr lang="en-US" smtClean="0"/>
            </a:br>
            <a:r>
              <a:rPr lang="en-US" smtClean="0"/>
              <a:t>in a multicomputer.</a:t>
            </a:r>
          </a:p>
        </p:txBody>
      </p:sp>
      <p:sp>
        <p:nvSpPr>
          <p:cNvPr id="358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Interfaces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09650"/>
            <a:ext cx="7975600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Figure 8-19. (a) A blocking send call.</a:t>
            </a:r>
          </a:p>
        </p:txBody>
      </p:sp>
      <p:sp>
        <p:nvSpPr>
          <p:cNvPr id="368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Blocking versus Nonblocking Calls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147888"/>
            <a:ext cx="8656637" cy="228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Figure 8-19. (b) A nonblocking send call.</a:t>
            </a:r>
          </a:p>
        </p:txBody>
      </p:sp>
      <p:sp>
        <p:nvSpPr>
          <p:cNvPr id="378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Blocking versus Nonblocking Calls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1422400"/>
            <a:ext cx="85756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Blocking versus Nonblocking Calls (3)</a:t>
            </a:r>
          </a:p>
        </p:txBody>
      </p:sp>
      <p:sp>
        <p:nvSpPr>
          <p:cNvPr id="38915" name="Content Placeholder 4"/>
          <p:cNvSpPr>
            <a:spLocks noGrp="1"/>
          </p:cNvSpPr>
          <p:nvPr>
            <p:ph idx="1"/>
          </p:nvPr>
        </p:nvSpPr>
        <p:spPr>
          <a:xfrm>
            <a:off x="533400" y="1552575"/>
            <a:ext cx="8204200" cy="44450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smtClean="0"/>
              <a:t>Choices on the sending side:</a:t>
            </a:r>
          </a:p>
          <a:p>
            <a:pPr>
              <a:buFontTx/>
              <a:buAutoNum type="arabicPeriod"/>
            </a:pPr>
            <a:r>
              <a:rPr lang="en-US" sz="2800" smtClean="0"/>
              <a:t>Blocking send (CPU idle during message transmission).</a:t>
            </a:r>
          </a:p>
          <a:p>
            <a:pPr>
              <a:buFontTx/>
              <a:buAutoNum type="arabicPeriod"/>
            </a:pPr>
            <a:r>
              <a:rPr lang="en-US" sz="2800" smtClean="0"/>
              <a:t>Nonblocking send with copy (CPU time wasted for the extra copy).</a:t>
            </a:r>
          </a:p>
          <a:p>
            <a:pPr>
              <a:buFontTx/>
              <a:buAutoNum type="arabicPeriod"/>
            </a:pPr>
            <a:r>
              <a:rPr lang="en-US" sz="2800" smtClean="0"/>
              <a:t>Nonblocking send with interrupt (makes programming difficult).</a:t>
            </a:r>
          </a:p>
          <a:p>
            <a:pPr>
              <a:buFontTx/>
              <a:buAutoNum type="arabicPeriod"/>
            </a:pPr>
            <a:r>
              <a:rPr lang="en-US" sz="2800" smtClean="0"/>
              <a:t>Copy on write (extra copy probably needed eventually).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Figure 8-20. Steps in making a remote procedure call. </a:t>
            </a:r>
            <a:br>
              <a:rPr lang="en-US" smtClean="0"/>
            </a:br>
            <a:r>
              <a:rPr lang="en-US" smtClean="0"/>
              <a:t>The stubs are shaded gray.</a:t>
            </a: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Remote Procedure Call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238250"/>
            <a:ext cx="8272463" cy="401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1"/>
          <p:cNvSpPr>
            <a:spLocks noGrp="1"/>
          </p:cNvSpPr>
          <p:nvPr>
            <p:ph idx="1"/>
          </p:nvPr>
        </p:nvSpPr>
        <p:spPr>
          <a:xfrm>
            <a:off x="0" y="3178175"/>
            <a:ext cx="4122738" cy="3375025"/>
          </a:xfrm>
        </p:spPr>
        <p:txBody>
          <a:bodyPr/>
          <a:lstStyle/>
          <a:p>
            <a:pPr algn="l"/>
            <a:r>
              <a:rPr lang="en-US" smtClean="0"/>
              <a:t>Figure 8-21. Various layers where shared memory can be implemented. </a:t>
            </a:r>
            <a:br>
              <a:rPr lang="en-US" smtClean="0"/>
            </a:br>
            <a:r>
              <a:rPr lang="en-US" smtClean="0"/>
              <a:t>(a) The hardware. </a:t>
            </a:r>
          </a:p>
        </p:txBody>
      </p:sp>
      <p:sp>
        <p:nvSpPr>
          <p:cNvPr id="4096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4340225" cy="2511425"/>
          </a:xfrm>
        </p:spPr>
        <p:txBody>
          <a:bodyPr/>
          <a:lstStyle/>
          <a:p>
            <a:r>
              <a:rPr lang="en-US" smtClean="0"/>
              <a:t>Distributed Shared Memory (1)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75" y="188913"/>
            <a:ext cx="2819400" cy="630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1"/>
          <p:cNvSpPr>
            <a:spLocks noGrp="1"/>
          </p:cNvSpPr>
          <p:nvPr>
            <p:ph idx="1"/>
          </p:nvPr>
        </p:nvSpPr>
        <p:spPr>
          <a:xfrm>
            <a:off x="0" y="3178175"/>
            <a:ext cx="4122738" cy="3375025"/>
          </a:xfrm>
        </p:spPr>
        <p:txBody>
          <a:bodyPr/>
          <a:lstStyle/>
          <a:p>
            <a:pPr algn="l"/>
            <a:r>
              <a:rPr lang="en-US" smtClean="0"/>
              <a:t>Figure 8-21. Various layers where shared memory can be implemented. </a:t>
            </a:r>
            <a:br>
              <a:rPr lang="en-US" smtClean="0"/>
            </a:br>
            <a:r>
              <a:rPr lang="en-US" smtClean="0"/>
              <a:t>(b) The operating system. </a:t>
            </a:r>
          </a:p>
        </p:txBody>
      </p:sp>
      <p:sp>
        <p:nvSpPr>
          <p:cNvPr id="41987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4340225" cy="2511425"/>
          </a:xfrm>
        </p:spPr>
        <p:txBody>
          <a:bodyPr/>
          <a:lstStyle/>
          <a:p>
            <a:r>
              <a:rPr lang="en-US" smtClean="0"/>
              <a:t>Distributed Shared Memory (2) 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13" y="246063"/>
            <a:ext cx="2851150" cy="625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idx="1"/>
          </p:nvPr>
        </p:nvSpPr>
        <p:spPr>
          <a:xfrm>
            <a:off x="0" y="5294313"/>
            <a:ext cx="9144000" cy="838200"/>
          </a:xfrm>
        </p:spPr>
        <p:txBody>
          <a:bodyPr/>
          <a:lstStyle/>
          <a:p>
            <a:r>
              <a:rPr lang="en-US" smtClean="0"/>
              <a:t>Figure 8-2. Three bus-based multiprocessors. (a) Without caching. (b) With caching. (c) With caching and private memories.</a:t>
            </a:r>
          </a:p>
        </p:txBody>
      </p:sp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UMA Multiprocessors with </a:t>
            </a:r>
            <a:br>
              <a:rPr lang="en-US" sz="4000" smtClean="0"/>
            </a:br>
            <a:r>
              <a:rPr lang="en-US" sz="4000" smtClean="0"/>
              <a:t>Bus-Based Architectures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3563"/>
            <a:ext cx="9145588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1"/>
          <p:cNvSpPr>
            <a:spLocks noGrp="1"/>
          </p:cNvSpPr>
          <p:nvPr>
            <p:ph idx="1"/>
          </p:nvPr>
        </p:nvSpPr>
        <p:spPr>
          <a:xfrm>
            <a:off x="0" y="3178175"/>
            <a:ext cx="4122738" cy="3375025"/>
          </a:xfrm>
        </p:spPr>
        <p:txBody>
          <a:bodyPr/>
          <a:lstStyle/>
          <a:p>
            <a:pPr algn="l"/>
            <a:r>
              <a:rPr lang="en-US" smtClean="0"/>
              <a:t>Figure 8-21. Various layers where shared memory can be implemented. </a:t>
            </a:r>
            <a:br>
              <a:rPr lang="en-US" smtClean="0"/>
            </a:br>
            <a:r>
              <a:rPr lang="en-US" smtClean="0"/>
              <a:t>(c) User-level software.</a:t>
            </a:r>
          </a:p>
        </p:txBody>
      </p:sp>
      <p:sp>
        <p:nvSpPr>
          <p:cNvPr id="43011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4340225" cy="2511425"/>
          </a:xfrm>
        </p:spPr>
        <p:txBody>
          <a:bodyPr/>
          <a:lstStyle/>
          <a:p>
            <a:r>
              <a:rPr lang="en-US" smtClean="0"/>
              <a:t>Distributed Shared Memory (3)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203200"/>
            <a:ext cx="2709862" cy="642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1"/>
          <p:cNvSpPr>
            <a:spLocks noGrp="1"/>
          </p:cNvSpPr>
          <p:nvPr>
            <p:ph idx="1"/>
          </p:nvPr>
        </p:nvSpPr>
        <p:spPr>
          <a:xfrm>
            <a:off x="0" y="5424488"/>
            <a:ext cx="9144000" cy="838200"/>
          </a:xfrm>
        </p:spPr>
        <p:txBody>
          <a:bodyPr/>
          <a:lstStyle/>
          <a:p>
            <a:r>
              <a:rPr lang="en-US" smtClean="0"/>
              <a:t>Figure 8-22. (a) Pages of the address space </a:t>
            </a:r>
            <a:br>
              <a:rPr lang="en-US" smtClean="0"/>
            </a:br>
            <a:r>
              <a:rPr lang="en-US" smtClean="0"/>
              <a:t>distributed among four machines. </a:t>
            </a:r>
          </a:p>
        </p:txBody>
      </p:sp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Shared Memory (4)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363663"/>
            <a:ext cx="7789862" cy="38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1"/>
          <p:cNvSpPr>
            <a:spLocks noGrp="1"/>
          </p:cNvSpPr>
          <p:nvPr>
            <p:ph idx="1"/>
          </p:nvPr>
        </p:nvSpPr>
        <p:spPr>
          <a:xfrm>
            <a:off x="0" y="5322888"/>
            <a:ext cx="9144000" cy="838200"/>
          </a:xfrm>
        </p:spPr>
        <p:txBody>
          <a:bodyPr/>
          <a:lstStyle/>
          <a:p>
            <a:r>
              <a:rPr lang="en-US" smtClean="0"/>
              <a:t>Figure 8-22. (b) Situation after CPU 1 references </a:t>
            </a:r>
            <a:br>
              <a:rPr lang="en-US" smtClean="0"/>
            </a:br>
            <a:r>
              <a:rPr lang="en-US" smtClean="0"/>
              <a:t>page 10 and the page is moved there. </a:t>
            </a:r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Shared Memory (5)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727200"/>
            <a:ext cx="8358188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1"/>
          <p:cNvSpPr>
            <a:spLocks noGrp="1"/>
          </p:cNvSpPr>
          <p:nvPr>
            <p:ph idx="1"/>
          </p:nvPr>
        </p:nvSpPr>
        <p:spPr>
          <a:xfrm>
            <a:off x="0" y="5540375"/>
            <a:ext cx="9144000" cy="838200"/>
          </a:xfrm>
        </p:spPr>
        <p:txBody>
          <a:bodyPr/>
          <a:lstStyle/>
          <a:p>
            <a:r>
              <a:rPr lang="en-US" smtClean="0"/>
              <a:t>Figure 8-22. (c) Situation if page 10 is read only </a:t>
            </a:r>
            <a:br>
              <a:rPr lang="en-US" smtClean="0"/>
            </a:br>
            <a:r>
              <a:rPr lang="en-US" smtClean="0"/>
              <a:t>and replication is used.</a:t>
            </a:r>
          </a:p>
        </p:txBody>
      </p:sp>
      <p:sp>
        <p:nvSpPr>
          <p:cNvPr id="460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Shared Memory (6)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460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887538"/>
            <a:ext cx="8585200" cy="3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Figure 8-23. False sharing of a page </a:t>
            </a:r>
            <a:br>
              <a:rPr lang="en-US" smtClean="0"/>
            </a:br>
            <a:r>
              <a:rPr lang="en-US" smtClean="0"/>
              <a:t>containing two unrelated variables.</a:t>
            </a:r>
          </a:p>
        </p:txBody>
      </p:sp>
      <p:sp>
        <p:nvSpPr>
          <p:cNvPr id="471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False Sharing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611313"/>
            <a:ext cx="8512175" cy="343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Figure 8-24. Two ways of allocating </a:t>
            </a:r>
            <a:br>
              <a:rPr lang="en-US" smtClean="0"/>
            </a:br>
            <a:r>
              <a:rPr lang="en-US" smtClean="0"/>
              <a:t>nine processes to three nodes.</a:t>
            </a:r>
          </a:p>
        </p:txBody>
      </p:sp>
      <p:sp>
        <p:nvSpPr>
          <p:cNvPr id="481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 Graph-Theoretic </a:t>
            </a:r>
            <a:br>
              <a:rPr lang="en-US" sz="4000" smtClean="0"/>
            </a:br>
            <a:r>
              <a:rPr lang="en-US" sz="4000" smtClean="0"/>
              <a:t>Deterministic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625600"/>
            <a:ext cx="8658225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1"/>
          <p:cNvSpPr>
            <a:spLocks noGrp="1"/>
          </p:cNvSpPr>
          <p:nvPr>
            <p:ph idx="1"/>
          </p:nvPr>
        </p:nvSpPr>
        <p:spPr>
          <a:xfrm>
            <a:off x="0" y="5294313"/>
            <a:ext cx="9144000" cy="838200"/>
          </a:xfrm>
        </p:spPr>
        <p:txBody>
          <a:bodyPr/>
          <a:lstStyle/>
          <a:p>
            <a:r>
              <a:rPr lang="en-US" smtClean="0"/>
              <a:t>Figure 8-25. (a) An overloaded node looking for a </a:t>
            </a:r>
            <a:br>
              <a:rPr lang="en-US" smtClean="0"/>
            </a:br>
            <a:r>
              <a:rPr lang="en-US" smtClean="0"/>
              <a:t>lightly loaded node to hand off processes to. </a:t>
            </a:r>
            <a:br>
              <a:rPr lang="en-US" smtClean="0"/>
            </a:br>
            <a:r>
              <a:rPr lang="en-US" smtClean="0"/>
              <a:t>(b) An empty node looking for work to do.</a:t>
            </a:r>
          </a:p>
        </p:txBody>
      </p:sp>
      <p:sp>
        <p:nvSpPr>
          <p:cNvPr id="491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 Sender-Initiated Distributed </a:t>
            </a:r>
            <a:br>
              <a:rPr lang="en-US" sz="4000" smtClean="0"/>
            </a:br>
            <a:r>
              <a:rPr lang="en-US" sz="4000" smtClean="0"/>
              <a:t>Heuristic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491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524000"/>
            <a:ext cx="8896350" cy="346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1"/>
          <p:cNvSpPr>
            <a:spLocks noGrp="1"/>
          </p:cNvSpPr>
          <p:nvPr>
            <p:ph idx="1"/>
          </p:nvPr>
        </p:nvSpPr>
        <p:spPr>
          <a:xfrm>
            <a:off x="0" y="5148263"/>
            <a:ext cx="9144000" cy="838200"/>
          </a:xfrm>
        </p:spPr>
        <p:txBody>
          <a:bodyPr/>
          <a:lstStyle/>
          <a:p>
            <a:r>
              <a:rPr lang="en-US" smtClean="0"/>
              <a:t>Figure 8-26. When the operating system in a virtual machine executes a kernel-only instruction, it traps to the hypervisor if virtualization technology is present.</a:t>
            </a:r>
          </a:p>
        </p:txBody>
      </p:sp>
      <p:sp>
        <p:nvSpPr>
          <p:cNvPr id="501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1 Hypervisors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393825"/>
            <a:ext cx="8474075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Figure 8-27. A hypervisor supporting both true </a:t>
            </a:r>
            <a:br>
              <a:rPr lang="en-US" smtClean="0"/>
            </a:br>
            <a:r>
              <a:rPr lang="en-US" smtClean="0"/>
              <a:t>virtualization and paravirtualization.</a:t>
            </a:r>
          </a:p>
        </p:txBody>
      </p:sp>
      <p:sp>
        <p:nvSpPr>
          <p:cNvPr id="512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Paravirtualization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524000"/>
            <a:ext cx="8467725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Figure 8-28. VMI Linux running on (a) the bare hardware </a:t>
            </a:r>
            <a:br>
              <a:rPr lang="en-US" smtClean="0"/>
            </a:br>
            <a:r>
              <a:rPr lang="en-US" smtClean="0"/>
              <a:t>(b) VMware (c) Xen.</a:t>
            </a:r>
          </a:p>
        </p:txBody>
      </p:sp>
      <p:sp>
        <p:nvSpPr>
          <p:cNvPr id="522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Paravirtualization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436688"/>
            <a:ext cx="7926387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166813"/>
            <a:ext cx="6634162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Figure 8-3. (a) An 8 × 8 crossbar switch. (b) An open crosspoint. (c) A closed crosspoint.</a:t>
            </a:r>
          </a:p>
        </p:txBody>
      </p:sp>
      <p:sp>
        <p:nvSpPr>
          <p:cNvPr id="1638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UMA Multiprocessors </a:t>
            </a:r>
            <a:br>
              <a:rPr lang="en-US" sz="4000" smtClean="0"/>
            </a:br>
            <a:r>
              <a:rPr lang="en-US" sz="4000" smtClean="0"/>
              <a:t>Using Crossbar Switches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Figure 8-29. Comparison of three kinds of multiple CPU systems.</a:t>
            </a:r>
          </a:p>
        </p:txBody>
      </p:sp>
      <p:sp>
        <p:nvSpPr>
          <p:cNvPr id="532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Systems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012950"/>
            <a:ext cx="88296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Figure 8-30. Positioning of middleware in a distributed system.</a:t>
            </a:r>
          </a:p>
        </p:txBody>
      </p:sp>
      <p:sp>
        <p:nvSpPr>
          <p:cNvPr id="542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Systems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130300"/>
            <a:ext cx="8075612" cy="43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Figure 8-31. (a) Classic Ethernet. (b) Switched Ethernet.</a:t>
            </a:r>
          </a:p>
        </p:txBody>
      </p:sp>
      <p:sp>
        <p:nvSpPr>
          <p:cNvPr id="552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1668463"/>
            <a:ext cx="887730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1"/>
          <p:cNvSpPr>
            <a:spLocks noGrp="1"/>
          </p:cNvSpPr>
          <p:nvPr>
            <p:ph idx="1"/>
          </p:nvPr>
        </p:nvSpPr>
        <p:spPr>
          <a:xfrm>
            <a:off x="0" y="6008688"/>
            <a:ext cx="9144000" cy="544512"/>
          </a:xfrm>
        </p:spPr>
        <p:txBody>
          <a:bodyPr/>
          <a:lstStyle/>
          <a:p>
            <a:r>
              <a:rPr lang="en-US" smtClean="0"/>
              <a:t>Figure 8-32. A portion of the Internet.</a:t>
            </a:r>
          </a:p>
        </p:txBody>
      </p:sp>
      <p:sp>
        <p:nvSpPr>
          <p:cNvPr id="563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Internet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563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962025"/>
            <a:ext cx="786765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Figure 8-33. Six different types of network service.</a:t>
            </a:r>
          </a:p>
        </p:txBody>
      </p:sp>
      <p:sp>
        <p:nvSpPr>
          <p:cNvPr id="573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Protocols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828800"/>
            <a:ext cx="8736012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Figure 8-34. Accumulation of packet headers.</a:t>
            </a:r>
          </a:p>
        </p:txBody>
      </p:sp>
      <p:sp>
        <p:nvSpPr>
          <p:cNvPr id="583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Protocols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1408113"/>
            <a:ext cx="804227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Figure 8-35. The Web is a big directed graph of documents.</a:t>
            </a:r>
          </a:p>
        </p:txBody>
      </p:sp>
      <p:sp>
        <p:nvSpPr>
          <p:cNvPr id="593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Document-Based Middleware (1)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593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436688"/>
            <a:ext cx="8570912" cy="361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Document-Based Middleware (2)</a:t>
            </a:r>
          </a:p>
        </p:txBody>
      </p:sp>
      <p:sp>
        <p:nvSpPr>
          <p:cNvPr id="60419" name="Content Placeholder 4"/>
          <p:cNvSpPr>
            <a:spLocks noGrp="1"/>
          </p:cNvSpPr>
          <p:nvPr>
            <p:ph idx="1"/>
          </p:nvPr>
        </p:nvSpPr>
        <p:spPr>
          <a:xfrm>
            <a:off x="533400" y="1465263"/>
            <a:ext cx="8204200" cy="4706937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smtClean="0"/>
              <a:t>When the browser gets the page</a:t>
            </a:r>
            <a:br>
              <a:rPr lang="en-US" sz="2800" smtClean="0"/>
            </a:br>
            <a:r>
              <a:rPr lang="en-US" sz="2800" i="1" smtClean="0"/>
              <a:t>http://www.minix3.org/doc/faq.html.</a:t>
            </a:r>
            <a:endParaRPr lang="en-US" sz="2800" smtClean="0"/>
          </a:p>
          <a:p>
            <a:pPr>
              <a:buFontTx/>
              <a:buAutoNum type="arabicPeriod"/>
            </a:pPr>
            <a:r>
              <a:rPr lang="en-US" sz="2800" i="1" smtClean="0"/>
              <a:t>The browser asks DNS for the IP address of www.minix3.org.</a:t>
            </a:r>
          </a:p>
          <a:p>
            <a:pPr>
              <a:buFontTx/>
              <a:buAutoNum type="arabicPeriod"/>
            </a:pPr>
            <a:r>
              <a:rPr lang="en-US" sz="2800" i="1" smtClean="0"/>
              <a:t>DNS replies with 130.37.20.20.</a:t>
            </a:r>
          </a:p>
          <a:p>
            <a:pPr>
              <a:buFontTx/>
              <a:buAutoNum type="arabicPeriod"/>
            </a:pPr>
            <a:r>
              <a:rPr lang="en-US" sz="2800" i="1" smtClean="0"/>
              <a:t>The browser makes a TCP connection to port 80 on 130.37.20.20.</a:t>
            </a:r>
          </a:p>
          <a:p>
            <a:pPr>
              <a:buFontTx/>
              <a:buAutoNum type="arabicPeriod"/>
            </a:pPr>
            <a:r>
              <a:rPr lang="en-US" sz="2800" i="1" smtClean="0"/>
              <a:t>It then sends a request asking for the file doc/faq.html.</a:t>
            </a:r>
            <a:br>
              <a:rPr lang="en-US" sz="2800" i="1" smtClean="0"/>
            </a:br>
            <a:r>
              <a:rPr lang="en-US" sz="2800" i="1" smtClean="0"/>
              <a:t>. .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Document-Based Middleware (3)</a:t>
            </a:r>
          </a:p>
        </p:txBody>
      </p:sp>
      <p:sp>
        <p:nvSpPr>
          <p:cNvPr id="6144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i="1" smtClean="0"/>
              <a:t>       . . .</a:t>
            </a:r>
          </a:p>
          <a:p>
            <a:pPr>
              <a:buFontTx/>
              <a:buAutoNum type="arabicPeriod" startAt="5"/>
            </a:pPr>
            <a:r>
              <a:rPr lang="en-US" sz="2800" i="1" smtClean="0"/>
              <a:t>The www.acm.org server sends the file doc/faq.html.</a:t>
            </a:r>
          </a:p>
          <a:p>
            <a:pPr>
              <a:buFontTx/>
              <a:buAutoNum type="arabicPeriod" startAt="5"/>
            </a:pPr>
            <a:r>
              <a:rPr lang="en-US" sz="2800" i="1" smtClean="0"/>
              <a:t>The TCP connection is released.</a:t>
            </a:r>
          </a:p>
          <a:p>
            <a:pPr>
              <a:buFontTx/>
              <a:buAutoNum type="arabicPeriod" startAt="5"/>
            </a:pPr>
            <a:r>
              <a:rPr lang="en-US" sz="2800" i="1" smtClean="0"/>
              <a:t>The browser displays all the text in doc/faq.html.</a:t>
            </a:r>
          </a:p>
          <a:p>
            <a:pPr>
              <a:buFontTx/>
              <a:buAutoNum type="arabicPeriod" startAt="5"/>
            </a:pPr>
            <a:r>
              <a:rPr lang="en-US" sz="2800" i="1" smtClean="0"/>
              <a:t>The browser fetches and displays all images in doc/faq.html.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Figure 8-36. (a) The upload/download model. </a:t>
            </a:r>
            <a:br>
              <a:rPr lang="en-US" smtClean="0"/>
            </a:br>
            <a:r>
              <a:rPr lang="en-US" smtClean="0"/>
              <a:t>(b) The remote access model.</a:t>
            </a:r>
          </a:p>
        </p:txBody>
      </p:sp>
      <p:sp>
        <p:nvSpPr>
          <p:cNvPr id="624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File-System-Based Middleware</a:t>
            </a:r>
            <a:br>
              <a:rPr lang="en-US" sz="4000" smtClean="0"/>
            </a:br>
            <a:r>
              <a:rPr lang="en-US" sz="4000" smtClean="0"/>
              <a:t>Transfer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624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727200"/>
            <a:ext cx="8721725" cy="325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>
          <a:xfrm>
            <a:off x="0" y="5554663"/>
            <a:ext cx="9144000" cy="838200"/>
          </a:xfrm>
        </p:spPr>
        <p:txBody>
          <a:bodyPr/>
          <a:lstStyle/>
          <a:p>
            <a:r>
              <a:rPr lang="en-US" smtClean="0"/>
              <a:t>Figure 8-4. (a) A 2 × 2 switch with two input lines, A and B, and two output lines, X and Y. (b) A message format.</a:t>
            </a:r>
          </a:p>
        </p:txBody>
      </p:sp>
      <p:sp>
        <p:nvSpPr>
          <p:cNvPr id="17411" name="Title 2"/>
          <p:cNvSpPr>
            <a:spLocks noGrp="1"/>
          </p:cNvSpPr>
          <p:nvPr>
            <p:ph type="title"/>
          </p:nvPr>
        </p:nvSpPr>
        <p:spPr>
          <a:xfrm>
            <a:off x="0" y="246063"/>
            <a:ext cx="9144000" cy="1143000"/>
          </a:xfrm>
        </p:spPr>
        <p:txBody>
          <a:bodyPr/>
          <a:lstStyle/>
          <a:p>
            <a:r>
              <a:rPr lang="en-US" sz="4000" smtClean="0"/>
              <a:t>UMA Multiprocessors Using Multistage Switching Networks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466975"/>
            <a:ext cx="84455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30"/>
          <a:stretch>
            <a:fillRect/>
          </a:stretch>
        </p:blipFill>
        <p:spPr bwMode="auto">
          <a:xfrm>
            <a:off x="4775200" y="1127125"/>
            <a:ext cx="3121025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Content Placeholder 1"/>
          <p:cNvSpPr>
            <a:spLocks noGrp="1"/>
          </p:cNvSpPr>
          <p:nvPr>
            <p:ph idx="1"/>
          </p:nvPr>
        </p:nvSpPr>
        <p:spPr>
          <a:xfrm>
            <a:off x="0" y="5427663"/>
            <a:ext cx="9144000" cy="1430337"/>
          </a:xfrm>
        </p:spPr>
        <p:txBody>
          <a:bodyPr/>
          <a:lstStyle/>
          <a:p>
            <a:r>
              <a:rPr lang="en-US" smtClean="0"/>
              <a:t>Figure 8-37. (a) Two file servers. The squares are directories and the circles are files. </a:t>
            </a:r>
          </a:p>
        </p:txBody>
      </p:sp>
      <p:sp>
        <p:nvSpPr>
          <p:cNvPr id="6349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Directory Hierarchy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634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11"/>
          <a:stretch>
            <a:fillRect/>
          </a:stretch>
        </p:blipFill>
        <p:spPr bwMode="auto">
          <a:xfrm>
            <a:off x="1498600" y="974725"/>
            <a:ext cx="3230563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1"/>
          <p:cNvSpPr>
            <a:spLocks noGrp="1"/>
          </p:cNvSpPr>
          <p:nvPr>
            <p:ph idx="1"/>
          </p:nvPr>
        </p:nvSpPr>
        <p:spPr>
          <a:xfrm>
            <a:off x="0" y="4340225"/>
            <a:ext cx="3875088" cy="2212975"/>
          </a:xfrm>
        </p:spPr>
        <p:txBody>
          <a:bodyPr/>
          <a:lstStyle/>
          <a:p>
            <a:pPr algn="l"/>
            <a:r>
              <a:rPr lang="en-US" smtClean="0"/>
              <a:t>Figure 8-37. (b) A system in which all clients have the same view of the file system.  </a:t>
            </a:r>
          </a:p>
        </p:txBody>
      </p:sp>
      <p:sp>
        <p:nvSpPr>
          <p:cNvPr id="6451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4310063" cy="3106738"/>
          </a:xfrm>
        </p:spPr>
        <p:txBody>
          <a:bodyPr/>
          <a:lstStyle/>
          <a:p>
            <a:r>
              <a:rPr lang="en-US" smtClean="0"/>
              <a:t>The Directory Hierarchy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645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138" y="152400"/>
            <a:ext cx="2924175" cy="631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15888"/>
            <a:ext cx="2398713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Content Placeholder 1"/>
          <p:cNvSpPr>
            <a:spLocks noGrp="1"/>
          </p:cNvSpPr>
          <p:nvPr>
            <p:ph idx="1"/>
          </p:nvPr>
        </p:nvSpPr>
        <p:spPr>
          <a:xfrm>
            <a:off x="434975" y="3730625"/>
            <a:ext cx="4267200" cy="2822575"/>
          </a:xfrm>
        </p:spPr>
        <p:txBody>
          <a:bodyPr/>
          <a:lstStyle/>
          <a:p>
            <a:pPr algn="l"/>
            <a:r>
              <a:rPr lang="en-US" smtClean="0"/>
              <a:t>Figure 8-37. (c) A system in which different clients may have different views of the file system.</a:t>
            </a:r>
          </a:p>
        </p:txBody>
      </p:sp>
      <p:sp>
        <p:nvSpPr>
          <p:cNvPr id="65540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4049713" cy="2771775"/>
          </a:xfrm>
        </p:spPr>
        <p:txBody>
          <a:bodyPr/>
          <a:lstStyle/>
          <a:p>
            <a:r>
              <a:rPr lang="en-US" smtClean="0"/>
              <a:t>The Directory Hierarchy (3)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Naming Transparency</a:t>
            </a:r>
          </a:p>
        </p:txBody>
      </p:sp>
      <p:sp>
        <p:nvSpPr>
          <p:cNvPr id="66563" name="Content Placeholder 4"/>
          <p:cNvSpPr>
            <a:spLocks noGrp="1"/>
          </p:cNvSpPr>
          <p:nvPr>
            <p:ph idx="1"/>
          </p:nvPr>
        </p:nvSpPr>
        <p:spPr>
          <a:xfrm>
            <a:off x="533400" y="1436688"/>
            <a:ext cx="8204200" cy="4735512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smtClean="0"/>
              <a:t>Three common approaches to file and directory naming in a distributed system:</a:t>
            </a:r>
          </a:p>
          <a:p>
            <a:pPr>
              <a:buFontTx/>
              <a:buAutoNum type="arabicPeriod"/>
            </a:pPr>
            <a:r>
              <a:rPr lang="en-US" sz="2800" smtClean="0"/>
              <a:t>Machine + path naming, such as </a:t>
            </a:r>
            <a:r>
              <a:rPr lang="en-US" sz="2800" i="1" smtClean="0"/>
              <a:t>/machine/path </a:t>
            </a:r>
            <a:r>
              <a:rPr lang="en-US" sz="2800" smtClean="0"/>
              <a:t>or </a:t>
            </a:r>
            <a:r>
              <a:rPr lang="en-US" sz="2800" i="1" smtClean="0"/>
              <a:t>machine:path</a:t>
            </a:r>
            <a:r>
              <a:rPr lang="en-US" sz="2800" smtClean="0"/>
              <a:t>.</a:t>
            </a:r>
          </a:p>
          <a:p>
            <a:pPr>
              <a:buFontTx/>
              <a:buAutoNum type="arabicPeriod"/>
            </a:pPr>
            <a:r>
              <a:rPr lang="en-US" sz="2800" smtClean="0"/>
              <a:t>Mounting remote file systems onto the local file hierarchy.</a:t>
            </a:r>
          </a:p>
          <a:p>
            <a:pPr>
              <a:buFontTx/>
              <a:buAutoNum type="arabicPeriod"/>
            </a:pPr>
            <a:r>
              <a:rPr lang="en-US" sz="2800" smtClean="0"/>
              <a:t>A single name space that looks the same on all machines.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Figure 8-38. (a) Sequential consistency. </a:t>
            </a:r>
          </a:p>
        </p:txBody>
      </p:sp>
      <p:sp>
        <p:nvSpPr>
          <p:cNvPr id="67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Semantics of File Sharing(1)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675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1281113"/>
            <a:ext cx="3627437" cy="412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75" y="115888"/>
            <a:ext cx="4945063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1" name="Content Placeholder 4"/>
          <p:cNvSpPr>
            <a:spLocks noGrp="1"/>
          </p:cNvSpPr>
          <p:nvPr>
            <p:ph idx="1"/>
          </p:nvPr>
        </p:nvSpPr>
        <p:spPr>
          <a:xfrm>
            <a:off x="434975" y="3700463"/>
            <a:ext cx="4602163" cy="2852737"/>
          </a:xfrm>
        </p:spPr>
        <p:txBody>
          <a:bodyPr/>
          <a:lstStyle/>
          <a:p>
            <a:pPr algn="l"/>
            <a:r>
              <a:rPr lang="en-US" smtClean="0"/>
              <a:t>Figure 8-38. (b) In a distributed system with caching, reading a file may return an obsolete value.</a:t>
            </a:r>
          </a:p>
        </p:txBody>
      </p:sp>
      <p:sp>
        <p:nvSpPr>
          <p:cNvPr id="686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962400" cy="2830513"/>
          </a:xfrm>
        </p:spPr>
        <p:txBody>
          <a:bodyPr/>
          <a:lstStyle/>
          <a:p>
            <a:r>
              <a:rPr lang="en-US" smtClean="0"/>
              <a:t>Semantics of File Sharing(2)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Figure 8-39. The main elements of a distributed system based on CORBA. The CORBA parts are shown in gray.</a:t>
            </a:r>
          </a:p>
        </p:txBody>
      </p:sp>
      <p:sp>
        <p:nvSpPr>
          <p:cNvPr id="696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Object-Based Middleware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696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24000"/>
            <a:ext cx="8747125" cy="358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Coordination-Based Middleware (1)</a:t>
            </a:r>
          </a:p>
        </p:txBody>
      </p:sp>
      <p:sp>
        <p:nvSpPr>
          <p:cNvPr id="70659" name="Content Placeholder 4"/>
          <p:cNvSpPr>
            <a:spLocks noGrp="1"/>
          </p:cNvSpPr>
          <p:nvPr>
            <p:ph idx="1"/>
          </p:nvPr>
        </p:nvSpPr>
        <p:spPr>
          <a:xfrm>
            <a:off x="533400" y="1204913"/>
            <a:ext cx="8204200" cy="4967287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Linda</a:t>
            </a:r>
          </a:p>
          <a:p>
            <a:pPr>
              <a:buFontTx/>
              <a:buChar char="•"/>
            </a:pPr>
            <a:r>
              <a:rPr lang="en-US" smtClean="0"/>
              <a:t>A system for communication and synchronization</a:t>
            </a:r>
          </a:p>
          <a:p>
            <a:pPr>
              <a:buFontTx/>
              <a:buChar char="•"/>
            </a:pPr>
            <a:r>
              <a:rPr lang="en-US" smtClean="0"/>
              <a:t>Independent processes communicate via an abstract tuple space</a:t>
            </a:r>
          </a:p>
          <a:p>
            <a:pPr>
              <a:buFontTx/>
              <a:buChar char="•"/>
            </a:pPr>
            <a:r>
              <a:rPr lang="en-US" smtClean="0"/>
              <a:t>A tuple is a structure of one or more fields, each of which is a value of some type supported by the base language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pPr algn="ctr">
              <a:buFontTx/>
              <a:buNone/>
            </a:pPr>
            <a:endParaRPr lang="en-US" smtClean="0"/>
          </a:p>
          <a:p>
            <a:pPr algn="ctr">
              <a:buFontTx/>
              <a:buNone/>
            </a:pPr>
            <a:r>
              <a:rPr lang="en-US" smtClean="0"/>
              <a:t>Figure 8-40. Three Linda tuples.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7066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8" y="4427538"/>
            <a:ext cx="5595937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Matching Tuples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smtClean="0"/>
              <a:t>A match occurs if the following three conditions</a:t>
            </a:r>
          </a:p>
          <a:p>
            <a:pPr>
              <a:buFontTx/>
              <a:buNone/>
            </a:pPr>
            <a:r>
              <a:rPr lang="en-US" sz="2800" smtClean="0"/>
              <a:t>are all met:</a:t>
            </a:r>
          </a:p>
          <a:p>
            <a:pPr>
              <a:buFontTx/>
              <a:buAutoNum type="arabicPeriod"/>
            </a:pPr>
            <a:r>
              <a:rPr lang="en-US" sz="2800" smtClean="0"/>
              <a:t>The template and the tuple have the same number of fields.</a:t>
            </a:r>
          </a:p>
          <a:p>
            <a:pPr>
              <a:buFontTx/>
              <a:buAutoNum type="arabicPeriod"/>
            </a:pPr>
            <a:r>
              <a:rPr lang="en-US" sz="2800" smtClean="0"/>
              <a:t>The types of the corresponding fields are equal.</a:t>
            </a:r>
          </a:p>
          <a:p>
            <a:pPr>
              <a:buFontTx/>
              <a:buAutoNum type="arabicPeriod"/>
            </a:pPr>
            <a:r>
              <a:rPr lang="en-US" sz="2800" smtClean="0"/>
              <a:t>Each constant or variable in the template matches its tuple field.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Figure 8-41. The publish/subscribe architecture.</a:t>
            </a:r>
          </a:p>
        </p:txBody>
      </p:sp>
      <p:sp>
        <p:nvSpPr>
          <p:cNvPr id="727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Publish/Subscribe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7270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1727200"/>
            <a:ext cx="8701087" cy="325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Figure 8-5. An omega switching network.</a:t>
            </a:r>
          </a:p>
        </p:txBody>
      </p:sp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UMA Multiprocessors Using Multistage Switching Networks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533525"/>
            <a:ext cx="79152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Jini</a:t>
            </a:r>
          </a:p>
        </p:txBody>
      </p:sp>
      <p:sp>
        <p:nvSpPr>
          <p:cNvPr id="73731" name="Content Placeholder 4"/>
          <p:cNvSpPr>
            <a:spLocks noGrp="1"/>
          </p:cNvSpPr>
          <p:nvPr>
            <p:ph idx="1"/>
          </p:nvPr>
        </p:nvSpPr>
        <p:spPr>
          <a:xfrm>
            <a:off x="533400" y="1204913"/>
            <a:ext cx="8204200" cy="4967287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smtClean="0"/>
              <a:t>Jini clients and services communicate and synchronize using JavaSpaces.</a:t>
            </a:r>
          </a:p>
          <a:p>
            <a:pPr>
              <a:buFontTx/>
              <a:buNone/>
            </a:pPr>
            <a:r>
              <a:rPr lang="en-US" sz="2800" smtClean="0"/>
              <a:t>Methods defined in a JavaSpace:</a:t>
            </a:r>
          </a:p>
          <a:p>
            <a:pPr>
              <a:buFontTx/>
              <a:buAutoNum type="arabicPeriod"/>
            </a:pPr>
            <a:r>
              <a:rPr lang="en-US" sz="2800" b="1" smtClean="0"/>
              <a:t>Write</a:t>
            </a:r>
            <a:r>
              <a:rPr lang="en-US" sz="2800" smtClean="0"/>
              <a:t>: put a new entry into the JavaSpace.</a:t>
            </a:r>
          </a:p>
          <a:p>
            <a:pPr>
              <a:buFontTx/>
              <a:buAutoNum type="arabicPeriod"/>
            </a:pPr>
            <a:r>
              <a:rPr lang="en-US" sz="2800" b="1" smtClean="0"/>
              <a:t>Read</a:t>
            </a:r>
            <a:r>
              <a:rPr lang="en-US" sz="2800" smtClean="0"/>
              <a:t>: copy an entry that matches a template out of the JavaSpace.</a:t>
            </a:r>
          </a:p>
          <a:p>
            <a:pPr>
              <a:buFontTx/>
              <a:buAutoNum type="arabicPeriod"/>
            </a:pPr>
            <a:r>
              <a:rPr lang="en-US" sz="2800" b="1" smtClean="0"/>
              <a:t>Take</a:t>
            </a:r>
            <a:r>
              <a:rPr lang="en-US" sz="2800" smtClean="0"/>
              <a:t>: copy and remove an entry that matches a template.</a:t>
            </a:r>
          </a:p>
          <a:p>
            <a:pPr>
              <a:buFontTx/>
              <a:buAutoNum type="arabicPeriod"/>
            </a:pPr>
            <a:r>
              <a:rPr lang="en-US" sz="2800" b="1" smtClean="0"/>
              <a:t>Notify</a:t>
            </a:r>
            <a:r>
              <a:rPr lang="en-US" sz="2800" smtClean="0"/>
              <a:t>: notify the caller when a matching entry is written.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NUMA Multiprocessors (1)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smtClean="0"/>
              <a:t>Characteristics of NUMA machines:</a:t>
            </a:r>
          </a:p>
          <a:p>
            <a:pPr>
              <a:buFontTx/>
              <a:buAutoNum type="arabicPeriod"/>
            </a:pPr>
            <a:r>
              <a:rPr lang="en-US" sz="2800" smtClean="0"/>
              <a:t>There is a single address space visible to all CPUs.</a:t>
            </a:r>
          </a:p>
          <a:p>
            <a:pPr>
              <a:buFontTx/>
              <a:buAutoNum type="arabicPeriod"/>
            </a:pPr>
            <a:r>
              <a:rPr lang="en-US" sz="2800" smtClean="0"/>
              <a:t>Access to remote memory is via LOAD and STORE instructions.</a:t>
            </a:r>
          </a:p>
          <a:p>
            <a:pPr>
              <a:buFontTx/>
              <a:buAutoNum type="arabicPeriod"/>
            </a:pPr>
            <a:r>
              <a:rPr lang="en-US" sz="2800" smtClean="0"/>
              <a:t>Access to remote memory is slower than access to local memory.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Figure 8-6. (a) A 256-node directory-based multiprocessor.</a:t>
            </a:r>
          </a:p>
        </p:txBody>
      </p:sp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NUMA Multiprocessors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611313"/>
            <a:ext cx="8750300" cy="326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4"/>
          <p:cNvSpPr>
            <a:spLocks noGrp="1"/>
          </p:cNvSpPr>
          <p:nvPr>
            <p:ph idx="1"/>
          </p:nvPr>
        </p:nvSpPr>
        <p:spPr>
          <a:xfrm>
            <a:off x="0" y="5322888"/>
            <a:ext cx="9144000" cy="838200"/>
          </a:xfrm>
        </p:spPr>
        <p:txBody>
          <a:bodyPr/>
          <a:lstStyle/>
          <a:p>
            <a:r>
              <a:rPr lang="en-US" smtClean="0"/>
              <a:t>Figure 8-6. (b) Division of a 32-bit memory address into fields. </a:t>
            </a:r>
            <a:br>
              <a:rPr lang="en-US" smtClean="0"/>
            </a:br>
            <a:r>
              <a:rPr lang="en-US" smtClean="0"/>
              <a:t>(c) The directory at node 36.</a:t>
            </a:r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NUMA Multiprocessors (3)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582738"/>
            <a:ext cx="8528050" cy="320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S-Ch05-e3">
  <a:themeElements>
    <a:clrScheme name="Tannnenbaum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nenbaum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annnenbaum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nenbaum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2592</Words>
  <Application>Microsoft Office PowerPoint</Application>
  <PresentationFormat>On-screen Show (4:3)</PresentationFormat>
  <Paragraphs>219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Times New Roman</vt:lpstr>
      <vt:lpstr>Arial</vt:lpstr>
      <vt:lpstr>MOS-Ch05-e3</vt:lpstr>
      <vt:lpstr>MODERN OPERATING SYSTEMS  Third Edition ANDREW S. TANENBAUM   Chapter 8 Multiple Processor Systems</vt:lpstr>
      <vt:lpstr>Multiple Processor Systems</vt:lpstr>
      <vt:lpstr>UMA Multiprocessors with  Bus-Based Architectures</vt:lpstr>
      <vt:lpstr>UMA Multiprocessors  Using Crossbar Switches</vt:lpstr>
      <vt:lpstr>UMA Multiprocessors Using Multistage Switching Networks (1)</vt:lpstr>
      <vt:lpstr>UMA Multiprocessors Using Multistage Switching Networks (2)</vt:lpstr>
      <vt:lpstr>NUMA Multiprocessors (1)</vt:lpstr>
      <vt:lpstr>NUMA Multiprocessors (2)</vt:lpstr>
      <vt:lpstr>NUMA Multiprocessors (3)</vt:lpstr>
      <vt:lpstr>Each CPU Has Its Own  Operating System</vt:lpstr>
      <vt:lpstr>Master-Slave Multiprocessors</vt:lpstr>
      <vt:lpstr>Symmetric Multiprocessors</vt:lpstr>
      <vt:lpstr>Multiprocessor Synchronization (1)</vt:lpstr>
      <vt:lpstr>Multiprocessor Synchronization (2)</vt:lpstr>
      <vt:lpstr>Timesharing</vt:lpstr>
      <vt:lpstr>Space Sharing</vt:lpstr>
      <vt:lpstr>Gang Scheduling (1)</vt:lpstr>
      <vt:lpstr>Gang Scheduling (2)</vt:lpstr>
      <vt:lpstr>Gang Scheduling (3)</vt:lpstr>
      <vt:lpstr>Interconnection Technology (1)</vt:lpstr>
      <vt:lpstr>Interconnection Technology (2)</vt:lpstr>
      <vt:lpstr>Interconnection Technology (3)</vt:lpstr>
      <vt:lpstr>Network Interfaces</vt:lpstr>
      <vt:lpstr>Blocking versus Nonblocking Calls (1)</vt:lpstr>
      <vt:lpstr>Blocking versus Nonblocking Calls (2)</vt:lpstr>
      <vt:lpstr>Blocking versus Nonblocking Calls (3)</vt:lpstr>
      <vt:lpstr>Remote Procedure Call</vt:lpstr>
      <vt:lpstr>Distributed Shared Memory (1) </vt:lpstr>
      <vt:lpstr>Distributed Shared Memory (2)  </vt:lpstr>
      <vt:lpstr>Distributed Shared Memory (3) </vt:lpstr>
      <vt:lpstr>Distributed Shared Memory (4)</vt:lpstr>
      <vt:lpstr>Distributed Shared Memory (5)</vt:lpstr>
      <vt:lpstr>Distributed Shared Memory (6)</vt:lpstr>
      <vt:lpstr>False Sharing</vt:lpstr>
      <vt:lpstr>A Graph-Theoretic  Deterministic Algorithm</vt:lpstr>
      <vt:lpstr>A Sender-Initiated Distributed  Heuristic Algorithm</vt:lpstr>
      <vt:lpstr>Type 1 Hypervisors</vt:lpstr>
      <vt:lpstr>Paravirtualization (1)</vt:lpstr>
      <vt:lpstr>Paravirtualization (2)</vt:lpstr>
      <vt:lpstr>Distributed Systems (1)</vt:lpstr>
      <vt:lpstr>Distributed Systems (2)</vt:lpstr>
      <vt:lpstr>Ethernet</vt:lpstr>
      <vt:lpstr>The Internet</vt:lpstr>
      <vt:lpstr>Network Protocols (1)</vt:lpstr>
      <vt:lpstr>Network Protocols (2)</vt:lpstr>
      <vt:lpstr>Document-Based Middleware (1) </vt:lpstr>
      <vt:lpstr>Document-Based Middleware (2)</vt:lpstr>
      <vt:lpstr>Document-Based Middleware (3)</vt:lpstr>
      <vt:lpstr>File-System-Based Middleware Transfer Model</vt:lpstr>
      <vt:lpstr>The Directory Hierarchy (1)</vt:lpstr>
      <vt:lpstr>The Directory Hierarchy (2)</vt:lpstr>
      <vt:lpstr>The Directory Hierarchy (3)</vt:lpstr>
      <vt:lpstr>Naming Transparency</vt:lpstr>
      <vt:lpstr>Semantics of File Sharing(1)</vt:lpstr>
      <vt:lpstr>Semantics of File Sharing(2)</vt:lpstr>
      <vt:lpstr>Object-Based Middleware</vt:lpstr>
      <vt:lpstr>Coordination-Based Middleware (1)</vt:lpstr>
      <vt:lpstr>Matching Tuples</vt:lpstr>
      <vt:lpstr>Publish/Subscribe</vt:lpstr>
      <vt:lpstr>Jini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OPERATING SYSTEMS  Third Edition ANDREW S. TANENBAUM   Chapter 6 Deadlocks</dc:title>
  <dc:creator>Steve Armstrong</dc:creator>
  <cp:lastModifiedBy>waqar's</cp:lastModifiedBy>
  <cp:revision>50</cp:revision>
  <dcterms:created xsi:type="dcterms:W3CDTF">2007-12-10T17:16:41Z</dcterms:created>
  <dcterms:modified xsi:type="dcterms:W3CDTF">2014-06-05T06:19:53Z</dcterms:modified>
</cp:coreProperties>
</file>