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0"/>
  </p:notesMasterIdLst>
  <p:sldIdLst>
    <p:sldId id="256" r:id="rId2"/>
    <p:sldId id="279" r:id="rId3"/>
    <p:sldId id="280" r:id="rId4"/>
    <p:sldId id="278" r:id="rId5"/>
    <p:sldId id="281" r:id="rId6"/>
    <p:sldId id="287" r:id="rId7"/>
    <p:sldId id="291" r:id="rId8"/>
    <p:sldId id="258" r:id="rId9"/>
    <p:sldId id="292" r:id="rId10"/>
    <p:sldId id="293" r:id="rId11"/>
    <p:sldId id="294" r:id="rId12"/>
    <p:sldId id="295" r:id="rId13"/>
    <p:sldId id="261" r:id="rId14"/>
    <p:sldId id="296" r:id="rId15"/>
    <p:sldId id="298" r:id="rId16"/>
    <p:sldId id="297" r:id="rId17"/>
    <p:sldId id="300" r:id="rId18"/>
    <p:sldId id="259" r:id="rId19"/>
    <p:sldId id="262" r:id="rId20"/>
    <p:sldId id="263" r:id="rId21"/>
    <p:sldId id="264" r:id="rId22"/>
    <p:sldId id="266" r:id="rId23"/>
    <p:sldId id="265" r:id="rId24"/>
    <p:sldId id="267" r:id="rId25"/>
    <p:sldId id="268" r:id="rId26"/>
    <p:sldId id="269" r:id="rId27"/>
    <p:sldId id="301" r:id="rId28"/>
    <p:sldId id="270" r:id="rId29"/>
    <p:sldId id="271" r:id="rId30"/>
    <p:sldId id="272" r:id="rId31"/>
    <p:sldId id="273" r:id="rId32"/>
    <p:sldId id="274" r:id="rId33"/>
    <p:sldId id="302" r:id="rId34"/>
    <p:sldId id="275" r:id="rId35"/>
    <p:sldId id="276" r:id="rId36"/>
    <p:sldId id="277" r:id="rId37"/>
    <p:sldId id="303" r:id="rId38"/>
    <p:sldId id="308" r:id="rId39"/>
    <p:sldId id="309" r:id="rId40"/>
    <p:sldId id="310" r:id="rId41"/>
    <p:sldId id="311" r:id="rId42"/>
    <p:sldId id="312" r:id="rId43"/>
    <p:sldId id="307" r:id="rId44"/>
    <p:sldId id="299" r:id="rId45"/>
    <p:sldId id="304" r:id="rId46"/>
    <p:sldId id="305" r:id="rId47"/>
    <p:sldId id="306" r:id="rId48"/>
    <p:sldId id="31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32" autoAdjust="0"/>
  </p:normalViewPr>
  <p:slideViewPr>
    <p:cSldViewPr>
      <p:cViewPr>
        <p:scale>
          <a:sx n="60" d="100"/>
          <a:sy n="60" d="100"/>
        </p:scale>
        <p:origin x="-74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D24E5-4402-454F-9CBB-BD5E1708C566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67E6E-21A1-4CAB-8559-70D3998CE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7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endParaRPr lang="en-GB" b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705-F38D-4725-B5E0-B24B26729F52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8FB843B-D9ED-4431-991A-CCB46DA24D4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705-F38D-4725-B5E0-B24B26729F52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843B-D9ED-4431-991A-CCB46DA24D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705-F38D-4725-B5E0-B24B26729F52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843B-D9ED-4431-991A-CCB46DA24D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705-F38D-4725-B5E0-B24B26729F52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843B-D9ED-4431-991A-CCB46DA24D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705-F38D-4725-B5E0-B24B26729F52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843B-D9ED-4431-991A-CCB46DA24D4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705-F38D-4725-B5E0-B24B26729F52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843B-D9ED-4431-991A-CCB46DA24D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705-F38D-4725-B5E0-B24B26729F52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843B-D9ED-4431-991A-CCB46DA24D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705-F38D-4725-B5E0-B24B26729F52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843B-D9ED-4431-991A-CCB46DA24D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705-F38D-4725-B5E0-B24B26729F52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843B-D9ED-4431-991A-CCB46DA24D4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705-F38D-4725-B5E0-B24B26729F52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843B-D9ED-4431-991A-CCB46DA24D4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58705-F38D-4725-B5E0-B24B26729F52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843B-D9ED-4431-991A-CCB46DA24D4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2B58705-F38D-4725-B5E0-B24B26729F52}" type="datetimeFigureOut">
              <a:rPr lang="en-GB" smtClean="0"/>
              <a:t>13/06/2014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8FB843B-D9ED-4431-991A-CCB46DA24D4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1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/>
          <a:lstStyle/>
          <a:p>
            <a:r>
              <a:rPr lang="en-US" dirty="0" smtClean="0"/>
              <a:t>It is </a:t>
            </a:r>
            <a:r>
              <a:rPr lang="en-US" dirty="0"/>
              <a:t>a client/server-based application that allows clients to access and process data stored on the server as if it were on their own computer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What about FTP?</a:t>
            </a:r>
          </a:p>
          <a:p>
            <a:pPr lvl="1"/>
            <a:r>
              <a:rPr lang="en-US" dirty="0" smtClean="0"/>
              <a:t>User gets copy of the file!</a:t>
            </a:r>
          </a:p>
          <a:p>
            <a:pPr lvl="1"/>
            <a:r>
              <a:rPr lang="en-US" dirty="0" smtClean="0"/>
              <a:t>Needs to know address of the server!!</a:t>
            </a:r>
          </a:p>
          <a:p>
            <a:endParaRPr lang="en-US" dirty="0" smtClean="0"/>
          </a:p>
          <a:p>
            <a:r>
              <a:rPr lang="en-US" dirty="0" smtClean="0"/>
              <a:t>Is it a concrete file system?</a:t>
            </a:r>
          </a:p>
          <a:p>
            <a:pPr lvl="1"/>
            <a:r>
              <a:rPr lang="en-US" dirty="0" smtClean="0"/>
              <a:t>Generally NO!!!</a:t>
            </a:r>
          </a:p>
        </p:txBody>
      </p:sp>
    </p:spTree>
    <p:extLst>
      <p:ext uri="{BB962C8B-B14F-4D97-AF65-F5344CB8AC3E}">
        <p14:creationId xmlns:p14="http://schemas.microsoft.com/office/powerpoint/2010/main" val="29360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-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Goal</a:t>
            </a:r>
            <a:r>
              <a:rPr lang="en-US" i="1" dirty="0"/>
              <a:t>: </a:t>
            </a:r>
            <a:endParaRPr lang="en-US" i="1" dirty="0" smtClean="0"/>
          </a:p>
          <a:p>
            <a:pPr lvl="1"/>
            <a:r>
              <a:rPr lang="en-US" i="1" dirty="0" smtClean="0"/>
              <a:t>To </a:t>
            </a:r>
            <a:r>
              <a:rPr lang="en-US" dirty="0" smtClean="0"/>
              <a:t>provide </a:t>
            </a:r>
            <a:r>
              <a:rPr lang="en-US" dirty="0"/>
              <a:t>common </a:t>
            </a:r>
            <a:r>
              <a:rPr lang="en-US" b="1" dirty="0"/>
              <a:t>view of centralized file system, but distributed implementation</a:t>
            </a:r>
            <a:r>
              <a:rPr lang="en-US" dirty="0"/>
              <a:t>.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Ability to open &amp; update </a:t>
            </a:r>
            <a:r>
              <a:rPr lang="en-US" i="1" dirty="0"/>
              <a:t>any </a:t>
            </a:r>
            <a:r>
              <a:rPr lang="en-US" dirty="0"/>
              <a:t>file on any machine on network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Handle all synchronization </a:t>
            </a:r>
            <a:r>
              <a:rPr lang="en-US" dirty="0"/>
              <a:t>issues and capabilities of shared local files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Thus, the goal is to manage a </a:t>
            </a:r>
            <a:r>
              <a:rPr lang="en-US" dirty="0"/>
              <a:t>set of dispersed storage </a:t>
            </a:r>
            <a:r>
              <a:rPr lang="en-US" dirty="0" smtClean="0"/>
              <a:t>devices to look &amp; work like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3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-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Basically only two:</a:t>
            </a:r>
          </a:p>
          <a:p>
            <a:pPr lvl="1"/>
            <a:r>
              <a:rPr lang="en-US" dirty="0" smtClean="0"/>
              <a:t>access transparency,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location </a:t>
            </a:r>
            <a:r>
              <a:rPr lang="en-US" dirty="0"/>
              <a:t>transparency </a:t>
            </a:r>
          </a:p>
          <a:p>
            <a:endParaRPr lang="en-US" dirty="0" smtClean="0"/>
          </a:p>
          <a:p>
            <a:r>
              <a:rPr lang="en-US" dirty="0" smtClean="0"/>
              <a:t>However, other requirements have become mandatory;</a:t>
            </a:r>
          </a:p>
          <a:p>
            <a:pPr lvl="1"/>
            <a:r>
              <a:rPr lang="en-US" dirty="0" smtClean="0"/>
              <a:t>performance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scalability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concurrency </a:t>
            </a:r>
            <a:r>
              <a:rPr lang="en-US" dirty="0"/>
              <a:t>control, </a:t>
            </a:r>
            <a:endParaRPr lang="en-US" dirty="0" smtClean="0"/>
          </a:p>
          <a:p>
            <a:pPr lvl="1"/>
            <a:r>
              <a:rPr lang="en-US" dirty="0" smtClean="0"/>
              <a:t>fault tolerance, </a:t>
            </a:r>
            <a:r>
              <a:rPr lang="en-US" dirty="0"/>
              <a:t>and </a:t>
            </a:r>
            <a:endParaRPr lang="en-US" dirty="0" smtClean="0"/>
          </a:p>
          <a:p>
            <a:pPr lvl="1"/>
            <a:r>
              <a:rPr lang="en-US" dirty="0" smtClean="0"/>
              <a:t>security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828" y="381000"/>
            <a:ext cx="9186415" cy="622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7239000" y="762000"/>
            <a:ext cx="1447800" cy="990600"/>
          </a:xfrm>
          <a:prstGeom prst="wedgeRectCallout">
            <a:avLst>
              <a:gd name="adj1" fmla="val -111914"/>
              <a:gd name="adj2" fmla="val 46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Computer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3505200" y="5410200"/>
            <a:ext cx="1447800" cy="408589"/>
          </a:xfrm>
          <a:prstGeom prst="wedgeRectCallout">
            <a:avLst>
              <a:gd name="adj1" fmla="val -68357"/>
              <a:gd name="adj2" fmla="val 129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04800" y="5410200"/>
            <a:ext cx="1447800" cy="408589"/>
          </a:xfrm>
          <a:prstGeom prst="wedgeRectCallout">
            <a:avLst>
              <a:gd name="adj1" fmla="val -68357"/>
              <a:gd name="adj2" fmla="val 129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6743700" y="5154011"/>
            <a:ext cx="1447800" cy="408589"/>
          </a:xfrm>
          <a:prstGeom prst="wedgeRectCallout">
            <a:avLst>
              <a:gd name="adj1" fmla="val -68357"/>
              <a:gd name="adj2" fmla="val 1293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3</a:t>
            </a:r>
            <a:endParaRPr lang="en-US" dirty="0"/>
          </a:p>
        </p:txBody>
      </p:sp>
      <p:sp>
        <p:nvSpPr>
          <p:cNvPr id="6" name="Explosion 2 5"/>
          <p:cNvSpPr/>
          <p:nvPr/>
        </p:nvSpPr>
        <p:spPr>
          <a:xfrm>
            <a:off x="1638300" y="3352800"/>
            <a:ext cx="5981700" cy="3418489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Servers may be running 3 different concrete file systems (FAT, ext4, LFS) on top of which DFS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naming?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 schemes:</a:t>
            </a:r>
          </a:p>
          <a:p>
            <a:endParaRPr lang="en-US" dirty="0" smtClean="0"/>
          </a:p>
          <a:p>
            <a:r>
              <a:rPr lang="en-US" dirty="0">
                <a:cs typeface="Times New Roman" pitchFamily="18" charset="0"/>
              </a:rPr>
              <a:t>combination of host and local </a:t>
            </a:r>
            <a:r>
              <a:rPr lang="en-US" dirty="0" smtClean="0">
                <a:cs typeface="Times New Roman" pitchFamily="18" charset="0"/>
              </a:rPr>
              <a:t>name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guarantees a unique </a:t>
            </a:r>
            <a:r>
              <a:rPr lang="en-US" dirty="0" smtClean="0">
                <a:cs typeface="Times New Roman" pitchFamily="18" charset="0"/>
              </a:rPr>
              <a:t>name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But </a:t>
            </a:r>
            <a:r>
              <a:rPr lang="en-US" b="1" dirty="0" smtClean="0">
                <a:cs typeface="Times New Roman" pitchFamily="18" charset="0"/>
              </a:rPr>
              <a:t>NOT</a:t>
            </a:r>
            <a:r>
              <a:rPr lang="en-US" dirty="0" smtClean="0"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location transparent </a:t>
            </a:r>
            <a:r>
              <a:rPr lang="en-US" dirty="0" smtClean="0">
                <a:cs typeface="Times New Roman" pitchFamily="18" charset="0"/>
              </a:rPr>
              <a:t>&amp; location </a:t>
            </a:r>
            <a:r>
              <a:rPr lang="en-US" dirty="0">
                <a:cs typeface="Times New Roman" pitchFamily="18" charset="0"/>
              </a:rPr>
              <a:t>independent. 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DFS </a:t>
            </a:r>
            <a:r>
              <a:rPr lang="en-US" dirty="0">
                <a:cs typeface="Times New Roman" pitchFamily="18" charset="0"/>
              </a:rPr>
              <a:t>is a loose collection of independent file systems</a:t>
            </a:r>
            <a:r>
              <a:rPr lang="en-US" dirty="0" smtClean="0">
                <a:cs typeface="Times New Roman" pitchFamily="18" charset="0"/>
              </a:rPr>
              <a:t>.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E.g. Windows </a:t>
            </a:r>
            <a:r>
              <a:rPr lang="en-US" i="1" dirty="0"/>
              <a:t>Network</a:t>
            </a:r>
          </a:p>
          <a:p>
            <a:pPr lvl="1" algn="just">
              <a:lnSpc>
                <a:spcPct val="90000"/>
              </a:lnSpc>
            </a:pP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Mount </a:t>
            </a:r>
            <a:r>
              <a:rPr lang="en-US" dirty="0"/>
              <a:t>remote directories to local </a:t>
            </a:r>
            <a:r>
              <a:rPr lang="en-US" dirty="0" smtClean="0"/>
              <a:t>directories</a:t>
            </a:r>
          </a:p>
          <a:p>
            <a:pPr lvl="1"/>
            <a:r>
              <a:rPr lang="en-US" i="1" dirty="0" smtClean="0"/>
              <a:t>Coherent directory structure &amp; location independent</a:t>
            </a:r>
          </a:p>
          <a:p>
            <a:pPr lvl="1"/>
            <a:r>
              <a:rPr lang="en-US" dirty="0" smtClean="0"/>
              <a:t>E.g. Unix/Linux </a:t>
            </a:r>
            <a:r>
              <a:rPr lang="en-US" dirty="0"/>
              <a:t>with NFS; Windows with mapped </a:t>
            </a:r>
            <a:r>
              <a:rPr lang="en-US" dirty="0" smtClean="0"/>
              <a:t>drives</a:t>
            </a:r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Total </a:t>
            </a:r>
            <a:r>
              <a:rPr lang="en-US" dirty="0"/>
              <a:t>integration of component file systems.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single global name structure spans all the files in </a:t>
            </a:r>
            <a:r>
              <a:rPr lang="en-US" dirty="0" smtClean="0"/>
              <a:t>the system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72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Comparison</a:t>
            </a:r>
            <a:endParaRPr lang="en-US" dirty="0"/>
          </a:p>
        </p:txBody>
      </p:sp>
      <p:sp>
        <p:nvSpPr>
          <p:cNvPr id="5" name="Rectangle 130"/>
          <p:cNvSpPr>
            <a:spLocks noChangeArrowheads="1"/>
          </p:cNvSpPr>
          <p:nvPr/>
        </p:nvSpPr>
        <p:spPr bwMode="auto">
          <a:xfrm>
            <a:off x="2743200" y="2081411"/>
            <a:ext cx="6508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 i="1" dirty="0">
                <a:solidFill>
                  <a:srgbClr val="000000"/>
                </a:solidFill>
                <a:latin typeface="Times" charset="0"/>
              </a:rPr>
              <a:t>Sharing</a:t>
            </a:r>
            <a:endParaRPr lang="en-GB" sz="2400" dirty="0">
              <a:latin typeface="Times" charset="0"/>
            </a:endParaRPr>
          </a:p>
        </p:txBody>
      </p:sp>
      <p:sp>
        <p:nvSpPr>
          <p:cNvPr id="6" name="Rectangle 131"/>
          <p:cNvSpPr>
            <a:spLocks noChangeArrowheads="1"/>
          </p:cNvSpPr>
          <p:nvPr/>
        </p:nvSpPr>
        <p:spPr bwMode="auto">
          <a:xfrm>
            <a:off x="3657600" y="2081411"/>
            <a:ext cx="94897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 i="1" dirty="0" smtClean="0">
                <a:solidFill>
                  <a:srgbClr val="000000"/>
                </a:solidFill>
                <a:latin typeface="Times" charset="0"/>
              </a:rPr>
              <a:t>Persistence</a:t>
            </a:r>
            <a:endParaRPr lang="en-GB" sz="2400" dirty="0">
              <a:latin typeface="Times" charset="0"/>
            </a:endParaRPr>
          </a:p>
        </p:txBody>
      </p:sp>
      <p:sp>
        <p:nvSpPr>
          <p:cNvPr id="8" name="Rectangle 133"/>
          <p:cNvSpPr>
            <a:spLocks noChangeArrowheads="1"/>
          </p:cNvSpPr>
          <p:nvPr/>
        </p:nvSpPr>
        <p:spPr bwMode="auto">
          <a:xfrm>
            <a:off x="4746626" y="2081411"/>
            <a:ext cx="9377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 i="1">
                <a:solidFill>
                  <a:srgbClr val="000000"/>
                </a:solidFill>
                <a:latin typeface="Times" charset="0"/>
              </a:rPr>
              <a:t>Distributed</a:t>
            </a:r>
            <a:endParaRPr lang="en-GB" sz="2400">
              <a:latin typeface="Times" charset="0"/>
            </a:endParaRPr>
          </a:p>
        </p:txBody>
      </p:sp>
      <p:sp>
        <p:nvSpPr>
          <p:cNvPr id="9" name="Rectangle 134"/>
          <p:cNvSpPr>
            <a:spLocks noChangeArrowheads="1"/>
          </p:cNvSpPr>
          <p:nvPr/>
        </p:nvSpPr>
        <p:spPr bwMode="auto">
          <a:xfrm>
            <a:off x="4746626" y="2268276"/>
            <a:ext cx="11930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 i="1">
                <a:solidFill>
                  <a:srgbClr val="000000"/>
                </a:solidFill>
                <a:latin typeface="Times" charset="0"/>
              </a:rPr>
              <a:t>cache/replicas</a:t>
            </a:r>
            <a:endParaRPr lang="en-GB" sz="2400">
              <a:latin typeface="Times" charset="0"/>
            </a:endParaRPr>
          </a:p>
        </p:txBody>
      </p:sp>
      <p:sp>
        <p:nvSpPr>
          <p:cNvPr id="10" name="Rectangle 135"/>
          <p:cNvSpPr>
            <a:spLocks noChangeArrowheads="1"/>
          </p:cNvSpPr>
          <p:nvPr/>
        </p:nvSpPr>
        <p:spPr bwMode="auto">
          <a:xfrm>
            <a:off x="6086476" y="2081411"/>
            <a:ext cx="99386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 i="1">
                <a:solidFill>
                  <a:srgbClr val="000000"/>
                </a:solidFill>
                <a:latin typeface="Times" charset="0"/>
              </a:rPr>
              <a:t>Consistency</a:t>
            </a:r>
            <a:endParaRPr lang="en-GB" sz="2400">
              <a:latin typeface="Times" charset="0"/>
            </a:endParaRPr>
          </a:p>
        </p:txBody>
      </p:sp>
      <p:sp>
        <p:nvSpPr>
          <p:cNvPr id="11" name="Rectangle 136"/>
          <p:cNvSpPr>
            <a:spLocks noChangeArrowheads="1"/>
          </p:cNvSpPr>
          <p:nvPr/>
        </p:nvSpPr>
        <p:spPr bwMode="auto">
          <a:xfrm>
            <a:off x="6086476" y="2268276"/>
            <a:ext cx="10499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 i="1">
                <a:solidFill>
                  <a:srgbClr val="000000"/>
                </a:solidFill>
                <a:latin typeface="Times" charset="0"/>
              </a:rPr>
              <a:t>maintenance</a:t>
            </a:r>
            <a:endParaRPr lang="en-GB" sz="2400">
              <a:latin typeface="Times" charset="0"/>
            </a:endParaRPr>
          </a:p>
        </p:txBody>
      </p:sp>
      <p:sp>
        <p:nvSpPr>
          <p:cNvPr id="12" name="Rectangle 137"/>
          <p:cNvSpPr>
            <a:spLocks noChangeArrowheads="1"/>
          </p:cNvSpPr>
          <p:nvPr/>
        </p:nvSpPr>
        <p:spPr bwMode="auto">
          <a:xfrm>
            <a:off x="7277101" y="2081411"/>
            <a:ext cx="71814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 i="1">
                <a:solidFill>
                  <a:srgbClr val="000000"/>
                </a:solidFill>
                <a:latin typeface="Times" charset="0"/>
              </a:rPr>
              <a:t>Example</a:t>
            </a:r>
            <a:endParaRPr lang="en-GB" sz="2400">
              <a:latin typeface="Times" charset="0"/>
            </a:endParaRPr>
          </a:p>
        </p:txBody>
      </p:sp>
      <p:sp>
        <p:nvSpPr>
          <p:cNvPr id="13" name="Rectangle 138"/>
          <p:cNvSpPr>
            <a:spLocks noChangeArrowheads="1"/>
          </p:cNvSpPr>
          <p:nvPr/>
        </p:nvSpPr>
        <p:spPr bwMode="auto">
          <a:xfrm>
            <a:off x="427038" y="2642008"/>
            <a:ext cx="11717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>
                <a:solidFill>
                  <a:srgbClr val="000000"/>
                </a:solidFill>
                <a:latin typeface="Times" charset="0"/>
              </a:rPr>
              <a:t>Main memory</a:t>
            </a:r>
            <a:endParaRPr lang="en-GB" sz="2400">
              <a:latin typeface="Times" charset="0"/>
            </a:endParaRPr>
          </a:p>
        </p:txBody>
      </p:sp>
      <p:sp>
        <p:nvSpPr>
          <p:cNvPr id="14" name="Rectangle 139"/>
          <p:cNvSpPr>
            <a:spLocks noChangeArrowheads="1"/>
          </p:cNvSpPr>
          <p:nvPr/>
        </p:nvSpPr>
        <p:spPr bwMode="auto">
          <a:xfrm>
            <a:off x="7277101" y="2699184"/>
            <a:ext cx="46647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>
                <a:solidFill>
                  <a:srgbClr val="000000"/>
                </a:solidFill>
                <a:latin typeface="Times" charset="0"/>
              </a:rPr>
              <a:t>RAM</a:t>
            </a:r>
            <a:endParaRPr lang="en-GB" sz="2400">
              <a:latin typeface="Times" charset="0"/>
            </a:endParaRPr>
          </a:p>
        </p:txBody>
      </p:sp>
      <p:sp>
        <p:nvSpPr>
          <p:cNvPr id="15" name="Rectangle 140"/>
          <p:cNvSpPr>
            <a:spLocks noChangeArrowheads="1"/>
          </p:cNvSpPr>
          <p:nvPr/>
        </p:nvSpPr>
        <p:spPr bwMode="auto">
          <a:xfrm>
            <a:off x="427038" y="3033869"/>
            <a:ext cx="9441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 dirty="0">
                <a:solidFill>
                  <a:srgbClr val="000000"/>
                </a:solidFill>
                <a:latin typeface="Times" charset="0"/>
              </a:rPr>
              <a:t>File system</a:t>
            </a:r>
            <a:endParaRPr lang="en-GB" sz="2400" dirty="0">
              <a:latin typeface="Times" charset="0"/>
            </a:endParaRPr>
          </a:p>
        </p:txBody>
      </p:sp>
      <p:sp>
        <p:nvSpPr>
          <p:cNvPr id="16" name="Rectangle 141"/>
          <p:cNvSpPr>
            <a:spLocks noChangeArrowheads="1"/>
          </p:cNvSpPr>
          <p:nvPr/>
        </p:nvSpPr>
        <p:spPr bwMode="auto">
          <a:xfrm>
            <a:off x="7277101" y="3033869"/>
            <a:ext cx="1447800" cy="2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>
                <a:solidFill>
                  <a:srgbClr val="000000"/>
                </a:solidFill>
                <a:latin typeface="Times" charset="0"/>
              </a:rPr>
              <a:t>UNIX file system</a:t>
            </a:r>
            <a:endParaRPr lang="en-GB" sz="2400">
              <a:latin typeface="Times" charset="0"/>
            </a:endParaRPr>
          </a:p>
        </p:txBody>
      </p:sp>
      <p:sp>
        <p:nvSpPr>
          <p:cNvPr id="17" name="Rectangle 142"/>
          <p:cNvSpPr>
            <a:spLocks noChangeArrowheads="1"/>
          </p:cNvSpPr>
          <p:nvPr/>
        </p:nvSpPr>
        <p:spPr bwMode="auto">
          <a:xfrm>
            <a:off x="427038" y="3351820"/>
            <a:ext cx="187711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>
                <a:solidFill>
                  <a:srgbClr val="000000"/>
                </a:solidFill>
                <a:latin typeface="Times" charset="0"/>
              </a:rPr>
              <a:t>Distributed file system</a:t>
            </a:r>
            <a:endParaRPr lang="en-GB" sz="2400">
              <a:latin typeface="Times" charset="0"/>
            </a:endParaRPr>
          </a:p>
        </p:txBody>
      </p:sp>
      <p:sp>
        <p:nvSpPr>
          <p:cNvPr id="18" name="Rectangle 143"/>
          <p:cNvSpPr>
            <a:spLocks noChangeArrowheads="1"/>
          </p:cNvSpPr>
          <p:nvPr/>
        </p:nvSpPr>
        <p:spPr bwMode="auto">
          <a:xfrm>
            <a:off x="7277101" y="3351820"/>
            <a:ext cx="7453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>
                <a:solidFill>
                  <a:srgbClr val="000000"/>
                </a:solidFill>
                <a:latin typeface="Times" charset="0"/>
              </a:rPr>
              <a:t>Sun NFS</a:t>
            </a:r>
            <a:endParaRPr lang="en-GB" sz="2400">
              <a:latin typeface="Times" charset="0"/>
            </a:endParaRPr>
          </a:p>
        </p:txBody>
      </p:sp>
      <p:sp>
        <p:nvSpPr>
          <p:cNvPr id="19" name="Rectangle 144"/>
          <p:cNvSpPr>
            <a:spLocks noChangeArrowheads="1"/>
          </p:cNvSpPr>
          <p:nvPr/>
        </p:nvSpPr>
        <p:spPr bwMode="auto">
          <a:xfrm>
            <a:off x="427038" y="3706028"/>
            <a:ext cx="3715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>
                <a:solidFill>
                  <a:srgbClr val="000000"/>
                </a:solidFill>
                <a:latin typeface="Times" charset="0"/>
              </a:rPr>
              <a:t>Web</a:t>
            </a:r>
            <a:endParaRPr lang="en-GB" sz="2400">
              <a:latin typeface="Times" charset="0"/>
            </a:endParaRPr>
          </a:p>
        </p:txBody>
      </p:sp>
      <p:sp>
        <p:nvSpPr>
          <p:cNvPr id="20" name="Rectangle 145"/>
          <p:cNvSpPr>
            <a:spLocks noChangeArrowheads="1"/>
          </p:cNvSpPr>
          <p:nvPr/>
        </p:nvSpPr>
        <p:spPr bwMode="auto">
          <a:xfrm>
            <a:off x="7277101" y="3632118"/>
            <a:ext cx="9261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 sz="1600">
                <a:solidFill>
                  <a:srgbClr val="000000"/>
                </a:solidFill>
                <a:latin typeface="Times" charset="0"/>
              </a:rPr>
              <a:t>Web server</a:t>
            </a:r>
            <a:endParaRPr lang="en-GB" sz="2400">
              <a:latin typeface="Times" charset="0"/>
            </a:endParaRPr>
          </a:p>
        </p:txBody>
      </p:sp>
      <p:grpSp>
        <p:nvGrpSpPr>
          <p:cNvPr id="31" name="Group 156"/>
          <p:cNvGrpSpPr>
            <a:grpSpLocks/>
          </p:cNvGrpSpPr>
          <p:nvPr/>
        </p:nvGrpSpPr>
        <p:grpSpPr bwMode="auto">
          <a:xfrm>
            <a:off x="2971800" y="2747992"/>
            <a:ext cx="127000" cy="111562"/>
            <a:chOff x="2130" y="1700"/>
            <a:chExt cx="80" cy="80"/>
          </a:xfrm>
        </p:grpSpPr>
        <p:sp>
          <p:nvSpPr>
            <p:cNvPr id="119" name="Line 157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58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159"/>
          <p:cNvGrpSpPr>
            <a:grpSpLocks/>
          </p:cNvGrpSpPr>
          <p:nvPr/>
        </p:nvGrpSpPr>
        <p:grpSpPr bwMode="auto">
          <a:xfrm>
            <a:off x="4165601" y="2739625"/>
            <a:ext cx="127000" cy="111562"/>
            <a:chOff x="2130" y="1700"/>
            <a:chExt cx="80" cy="80"/>
          </a:xfrm>
        </p:grpSpPr>
        <p:sp>
          <p:nvSpPr>
            <p:cNvPr id="117" name="Line 160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61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162"/>
          <p:cNvGrpSpPr>
            <a:grpSpLocks/>
          </p:cNvGrpSpPr>
          <p:nvPr/>
        </p:nvGrpSpPr>
        <p:grpSpPr bwMode="auto">
          <a:xfrm>
            <a:off x="5100638" y="2731258"/>
            <a:ext cx="127000" cy="111562"/>
            <a:chOff x="2130" y="1700"/>
            <a:chExt cx="80" cy="80"/>
          </a:xfrm>
        </p:grpSpPr>
        <p:sp>
          <p:nvSpPr>
            <p:cNvPr id="115" name="Line 163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64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165"/>
          <p:cNvGrpSpPr>
            <a:grpSpLocks/>
          </p:cNvGrpSpPr>
          <p:nvPr/>
        </p:nvGrpSpPr>
        <p:grpSpPr bwMode="auto">
          <a:xfrm>
            <a:off x="2984500" y="3077099"/>
            <a:ext cx="127000" cy="111562"/>
            <a:chOff x="2130" y="1700"/>
            <a:chExt cx="80" cy="80"/>
          </a:xfrm>
        </p:grpSpPr>
        <p:sp>
          <p:nvSpPr>
            <p:cNvPr id="113" name="Line 166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167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168"/>
          <p:cNvGrpSpPr>
            <a:grpSpLocks/>
          </p:cNvGrpSpPr>
          <p:nvPr/>
        </p:nvGrpSpPr>
        <p:grpSpPr bwMode="auto">
          <a:xfrm>
            <a:off x="4159251" y="3063154"/>
            <a:ext cx="127000" cy="117140"/>
            <a:chOff x="2645" y="1926"/>
            <a:chExt cx="80" cy="84"/>
          </a:xfrm>
        </p:grpSpPr>
        <p:sp>
          <p:nvSpPr>
            <p:cNvPr id="111" name="Line 169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170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171"/>
          <p:cNvGrpSpPr>
            <a:grpSpLocks/>
          </p:cNvGrpSpPr>
          <p:nvPr/>
        </p:nvGrpSpPr>
        <p:grpSpPr bwMode="auto">
          <a:xfrm>
            <a:off x="5113338" y="3060365"/>
            <a:ext cx="127000" cy="111562"/>
            <a:chOff x="2130" y="1700"/>
            <a:chExt cx="80" cy="80"/>
          </a:xfrm>
        </p:grpSpPr>
        <p:sp>
          <p:nvSpPr>
            <p:cNvPr id="109" name="Line 172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73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174"/>
          <p:cNvGrpSpPr>
            <a:grpSpLocks/>
          </p:cNvGrpSpPr>
          <p:nvPr/>
        </p:nvGrpSpPr>
        <p:grpSpPr bwMode="auto">
          <a:xfrm>
            <a:off x="4165601" y="3392261"/>
            <a:ext cx="127000" cy="117140"/>
            <a:chOff x="2645" y="1926"/>
            <a:chExt cx="80" cy="84"/>
          </a:xfrm>
        </p:grpSpPr>
        <p:sp>
          <p:nvSpPr>
            <p:cNvPr id="107" name="Line 175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76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177"/>
          <p:cNvGrpSpPr>
            <a:grpSpLocks/>
          </p:cNvGrpSpPr>
          <p:nvPr/>
        </p:nvGrpSpPr>
        <p:grpSpPr bwMode="auto">
          <a:xfrm>
            <a:off x="2982913" y="3397839"/>
            <a:ext cx="127000" cy="117140"/>
            <a:chOff x="2645" y="1926"/>
            <a:chExt cx="80" cy="84"/>
          </a:xfrm>
        </p:grpSpPr>
        <p:sp>
          <p:nvSpPr>
            <p:cNvPr id="105" name="Line 178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79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80"/>
          <p:cNvGrpSpPr>
            <a:grpSpLocks/>
          </p:cNvGrpSpPr>
          <p:nvPr/>
        </p:nvGrpSpPr>
        <p:grpSpPr bwMode="auto">
          <a:xfrm>
            <a:off x="5095876" y="3403417"/>
            <a:ext cx="127000" cy="117140"/>
            <a:chOff x="2645" y="1926"/>
            <a:chExt cx="80" cy="84"/>
          </a:xfrm>
        </p:grpSpPr>
        <p:sp>
          <p:nvSpPr>
            <p:cNvPr id="103" name="Line 181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182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183"/>
          <p:cNvGrpSpPr>
            <a:grpSpLocks/>
          </p:cNvGrpSpPr>
          <p:nvPr/>
        </p:nvGrpSpPr>
        <p:grpSpPr bwMode="auto">
          <a:xfrm>
            <a:off x="6432551" y="3408995"/>
            <a:ext cx="127000" cy="117140"/>
            <a:chOff x="2645" y="1926"/>
            <a:chExt cx="80" cy="84"/>
          </a:xfrm>
        </p:grpSpPr>
        <p:sp>
          <p:nvSpPr>
            <p:cNvPr id="101" name="Line 184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85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" name="Group 186"/>
          <p:cNvGrpSpPr>
            <a:grpSpLocks/>
          </p:cNvGrpSpPr>
          <p:nvPr/>
        </p:nvGrpSpPr>
        <p:grpSpPr bwMode="auto">
          <a:xfrm>
            <a:off x="4171951" y="3743680"/>
            <a:ext cx="127000" cy="117140"/>
            <a:chOff x="2645" y="1926"/>
            <a:chExt cx="80" cy="84"/>
          </a:xfrm>
        </p:grpSpPr>
        <p:sp>
          <p:nvSpPr>
            <p:cNvPr id="99" name="Line 187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88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2" name="Group 189"/>
          <p:cNvGrpSpPr>
            <a:grpSpLocks/>
          </p:cNvGrpSpPr>
          <p:nvPr/>
        </p:nvGrpSpPr>
        <p:grpSpPr bwMode="auto">
          <a:xfrm>
            <a:off x="2989263" y="3749258"/>
            <a:ext cx="127000" cy="117140"/>
            <a:chOff x="2645" y="1926"/>
            <a:chExt cx="80" cy="84"/>
          </a:xfrm>
        </p:grpSpPr>
        <p:sp>
          <p:nvSpPr>
            <p:cNvPr id="97" name="Line 190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91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192"/>
          <p:cNvGrpSpPr>
            <a:grpSpLocks/>
          </p:cNvGrpSpPr>
          <p:nvPr/>
        </p:nvGrpSpPr>
        <p:grpSpPr bwMode="auto">
          <a:xfrm>
            <a:off x="5102226" y="3754836"/>
            <a:ext cx="127000" cy="117140"/>
            <a:chOff x="2645" y="1926"/>
            <a:chExt cx="80" cy="84"/>
          </a:xfrm>
        </p:grpSpPr>
        <p:sp>
          <p:nvSpPr>
            <p:cNvPr id="95" name="Line 193"/>
            <p:cNvSpPr>
              <a:spLocks noChangeShapeType="1"/>
            </p:cNvSpPr>
            <p:nvPr/>
          </p:nvSpPr>
          <p:spPr bwMode="auto">
            <a:xfrm>
              <a:off x="2645" y="1978"/>
              <a:ext cx="8" cy="24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94"/>
            <p:cNvSpPr>
              <a:spLocks noChangeShapeType="1"/>
            </p:cNvSpPr>
            <p:nvPr/>
          </p:nvSpPr>
          <p:spPr bwMode="auto">
            <a:xfrm rot="5400000">
              <a:off x="2649" y="1934"/>
              <a:ext cx="84" cy="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237"/>
          <p:cNvGrpSpPr>
            <a:grpSpLocks/>
          </p:cNvGrpSpPr>
          <p:nvPr/>
        </p:nvGrpSpPr>
        <p:grpSpPr bwMode="auto">
          <a:xfrm>
            <a:off x="6432551" y="3752047"/>
            <a:ext cx="127000" cy="111562"/>
            <a:chOff x="2130" y="1700"/>
            <a:chExt cx="80" cy="80"/>
          </a:xfrm>
        </p:grpSpPr>
        <p:sp>
          <p:nvSpPr>
            <p:cNvPr id="65" name="Line 238"/>
            <p:cNvSpPr>
              <a:spLocks noChangeShapeType="1"/>
            </p:cNvSpPr>
            <p:nvPr/>
          </p:nvSpPr>
          <p:spPr bwMode="auto">
            <a:xfrm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239"/>
            <p:cNvSpPr>
              <a:spLocks noChangeShapeType="1"/>
            </p:cNvSpPr>
            <p:nvPr/>
          </p:nvSpPr>
          <p:spPr bwMode="auto">
            <a:xfrm rot="5400000">
              <a:off x="2130" y="1700"/>
              <a:ext cx="80" cy="8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Rectangle 241"/>
          <p:cNvSpPr>
            <a:spLocks noChangeArrowheads="1"/>
          </p:cNvSpPr>
          <p:nvPr/>
        </p:nvSpPr>
        <p:spPr bwMode="auto">
          <a:xfrm>
            <a:off x="6445251" y="3025502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>
                <a:solidFill>
                  <a:srgbClr val="FF3300"/>
                </a:solidFill>
                <a:latin typeface="Times" charset="0"/>
              </a:rPr>
              <a:t>1</a:t>
            </a:r>
          </a:p>
        </p:txBody>
      </p:sp>
      <p:sp>
        <p:nvSpPr>
          <p:cNvPr id="61" name="Rectangle 242"/>
          <p:cNvSpPr>
            <a:spLocks noChangeArrowheads="1"/>
          </p:cNvSpPr>
          <p:nvPr/>
        </p:nvSpPr>
        <p:spPr bwMode="auto">
          <a:xfrm>
            <a:off x="6445251" y="2692211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GB">
                <a:solidFill>
                  <a:srgbClr val="FF3300"/>
                </a:solidFill>
                <a:latin typeface="Times" charset="0"/>
              </a:rPr>
              <a:t>1</a:t>
            </a:r>
          </a:p>
        </p:txBody>
      </p:sp>
      <p:sp>
        <p:nvSpPr>
          <p:cNvPr id="62" name="Line 243"/>
          <p:cNvSpPr>
            <a:spLocks noChangeShapeType="1"/>
          </p:cNvSpPr>
          <p:nvPr/>
        </p:nvSpPr>
        <p:spPr bwMode="auto">
          <a:xfrm>
            <a:off x="376238" y="4038600"/>
            <a:ext cx="8532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244"/>
          <p:cNvSpPr>
            <a:spLocks noChangeShapeType="1"/>
          </p:cNvSpPr>
          <p:nvPr/>
        </p:nvSpPr>
        <p:spPr bwMode="auto">
          <a:xfrm>
            <a:off x="376238" y="1981005"/>
            <a:ext cx="8532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245"/>
          <p:cNvSpPr>
            <a:spLocks noChangeShapeType="1"/>
          </p:cNvSpPr>
          <p:nvPr/>
        </p:nvSpPr>
        <p:spPr bwMode="auto">
          <a:xfrm>
            <a:off x="376238" y="2538814"/>
            <a:ext cx="85328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service is a specification of what the file system offers to clients.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file server is </a:t>
            </a:r>
            <a:r>
              <a:rPr lang="en-US" dirty="0" smtClean="0"/>
              <a:t>the implementation </a:t>
            </a:r>
            <a:r>
              <a:rPr lang="en-US" dirty="0"/>
              <a:t>of a file service and runs on one or more machines.</a:t>
            </a:r>
          </a:p>
        </p:txBody>
      </p:sp>
    </p:spTree>
    <p:extLst>
      <p:ext uri="{BB962C8B-B14F-4D97-AF65-F5344CB8AC3E}">
        <p14:creationId xmlns:p14="http://schemas.microsoft.com/office/powerpoint/2010/main" val="207122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Dis. FILE SERVICE REQUIREMENTS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Rectangle 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dirty="0" smtClean="0"/>
              <a:t>DISTRIBUTED File Service </a:t>
            </a:r>
            <a:r>
              <a:rPr lang="en-GB" dirty="0"/>
              <a:t>R</a:t>
            </a:r>
            <a:r>
              <a:rPr lang="en-GB" dirty="0" smtClean="0"/>
              <a:t>equirements</a:t>
            </a:r>
          </a:p>
        </p:txBody>
      </p:sp>
      <p:sp>
        <p:nvSpPr>
          <p:cNvPr id="12299" name="Rectangle 27"/>
          <p:cNvSpPr>
            <a:spLocks noGrp="1" noChangeArrowheads="1"/>
          </p:cNvSpPr>
          <p:nvPr>
            <p:ph idx="1"/>
          </p:nvPr>
        </p:nvSpPr>
        <p:spPr>
          <a:xfrm>
            <a:off x="631825" y="1828800"/>
            <a:ext cx="8054975" cy="4683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Transparency</a:t>
            </a:r>
          </a:p>
          <a:p>
            <a:r>
              <a:rPr lang="en-GB" dirty="0">
                <a:solidFill>
                  <a:schemeClr val="tx2"/>
                </a:solidFill>
              </a:rPr>
              <a:t>Concurrency</a:t>
            </a:r>
          </a:p>
          <a:p>
            <a:r>
              <a:rPr lang="en-GB" dirty="0">
                <a:solidFill>
                  <a:schemeClr val="tx2"/>
                </a:solidFill>
              </a:rPr>
              <a:t>Replication</a:t>
            </a:r>
          </a:p>
          <a:p>
            <a:r>
              <a:rPr lang="en-GB" dirty="0">
                <a:solidFill>
                  <a:schemeClr val="tx2"/>
                </a:solidFill>
              </a:rPr>
              <a:t>Heterogeneity</a:t>
            </a:r>
          </a:p>
          <a:p>
            <a:r>
              <a:rPr lang="en-GB" dirty="0">
                <a:solidFill>
                  <a:schemeClr val="tx2"/>
                </a:solidFill>
              </a:rPr>
              <a:t>Fault tolerance</a:t>
            </a:r>
          </a:p>
          <a:p>
            <a:r>
              <a:rPr lang="en-GB" dirty="0">
                <a:solidFill>
                  <a:schemeClr val="tx2"/>
                </a:solidFill>
              </a:rPr>
              <a:t>Consistency</a:t>
            </a:r>
          </a:p>
          <a:p>
            <a:r>
              <a:rPr lang="en-GB" dirty="0">
                <a:solidFill>
                  <a:schemeClr val="tx2"/>
                </a:solidFill>
              </a:rPr>
              <a:t>Security</a:t>
            </a:r>
          </a:p>
          <a:p>
            <a:r>
              <a:rPr lang="en-GB" dirty="0">
                <a:solidFill>
                  <a:schemeClr val="tx2"/>
                </a:solidFill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182664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Access:	</a:t>
            </a:r>
            <a:endParaRPr lang="en-US" dirty="0" smtClean="0"/>
          </a:p>
          <a:p>
            <a:pPr lvl="1"/>
            <a:r>
              <a:rPr lang="en-US" dirty="0" smtClean="0"/>
              <a:t>Local/Remote </a:t>
            </a:r>
            <a:r>
              <a:rPr lang="en-US" dirty="0"/>
              <a:t>file should be accessed in </a:t>
            </a:r>
            <a:r>
              <a:rPr lang="en-US" dirty="0" smtClean="0"/>
              <a:t>the </a:t>
            </a:r>
            <a:r>
              <a:rPr lang="en-US" dirty="0"/>
              <a:t>same </a:t>
            </a:r>
            <a:r>
              <a:rPr lang="en-US" dirty="0" smtClean="0"/>
              <a:t>manner</a:t>
            </a:r>
          </a:p>
          <a:p>
            <a:pPr lvl="1"/>
            <a:endParaRPr lang="en-US" dirty="0"/>
          </a:p>
          <a:p>
            <a:r>
              <a:rPr lang="en-US" dirty="0"/>
              <a:t>Mobility:	</a:t>
            </a:r>
            <a:endParaRPr lang="en-US" dirty="0" smtClean="0"/>
          </a:p>
          <a:p>
            <a:pPr lvl="1"/>
            <a:r>
              <a:rPr lang="en-US" dirty="0" smtClean="0"/>
              <a:t>Automatic </a:t>
            </a:r>
            <a:r>
              <a:rPr lang="en-US" dirty="0"/>
              <a:t>relocation of files </a:t>
            </a:r>
            <a:r>
              <a:rPr lang="en-US" dirty="0" smtClean="0"/>
              <a:t>should be possible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Location</a:t>
            </a:r>
            <a:r>
              <a:rPr lang="en-US" dirty="0"/>
              <a:t>:	</a:t>
            </a:r>
            <a:endParaRPr lang="en-US" dirty="0" smtClean="0"/>
          </a:p>
          <a:p>
            <a:pPr lvl="1"/>
            <a:r>
              <a:rPr lang="en-US" dirty="0" smtClean="0"/>
              <a:t>Same namespace </a:t>
            </a:r>
            <a:r>
              <a:rPr lang="en-US" dirty="0"/>
              <a:t>after relocation of files</a:t>
            </a:r>
          </a:p>
          <a:p>
            <a:endParaRPr lang="en-US" dirty="0" smtClean="0"/>
          </a:p>
          <a:p>
            <a:r>
              <a:rPr lang="en-US" dirty="0" smtClean="0"/>
              <a:t>Performance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Programs </a:t>
            </a:r>
            <a:r>
              <a:rPr lang="en-US" dirty="0"/>
              <a:t>should continue to perform </a:t>
            </a:r>
            <a:r>
              <a:rPr lang="en-US" dirty="0" smtClean="0"/>
              <a:t>satisfactorily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Scaling</a:t>
            </a:r>
            <a:r>
              <a:rPr lang="en-US" dirty="0"/>
              <a:t>:	</a:t>
            </a:r>
            <a:endParaRPr lang="en-US" dirty="0" smtClean="0"/>
          </a:p>
          <a:p>
            <a:pPr lvl="1"/>
            <a:r>
              <a:rPr lang="en-US" dirty="0" smtClean="0"/>
              <a:t>Expanding </a:t>
            </a:r>
            <a:r>
              <a:rPr lang="en-US" dirty="0"/>
              <a:t>the service to meet additional loads should be transparent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File System?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Collection of on-disk structures &amp; algorithms </a:t>
            </a:r>
          </a:p>
          <a:p>
            <a:pPr lvl="1"/>
            <a:r>
              <a:rPr lang="en-US" dirty="0" smtClean="0"/>
              <a:t>Sometimes, in-core &amp; on-disk vary</a:t>
            </a:r>
          </a:p>
          <a:p>
            <a:endParaRPr lang="en-US" dirty="0"/>
          </a:p>
          <a:p>
            <a:r>
              <a:rPr lang="en-US" dirty="0" smtClean="0"/>
              <a:t>Generally at Kernel level</a:t>
            </a:r>
          </a:p>
          <a:p>
            <a:pPr lvl="1"/>
            <a:r>
              <a:rPr lang="en-US" dirty="0" smtClean="0"/>
              <a:t>Sometimes at User-mode level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Basic file functions</a:t>
            </a:r>
          </a:p>
          <a:p>
            <a:pPr lvl="1"/>
            <a:r>
              <a:rPr lang="en-US" dirty="0" smtClean="0"/>
              <a:t>Sometimes advanced</a:t>
            </a:r>
            <a:endParaRPr lang="en-US" dirty="0"/>
          </a:p>
          <a:p>
            <a:endParaRPr lang="en-US" dirty="0" smtClean="0"/>
          </a:p>
          <a:p>
            <a:r>
              <a:rPr lang="en-GB" dirty="0" smtClean="0"/>
              <a:t>Generally on disk</a:t>
            </a:r>
          </a:p>
          <a:p>
            <a:pPr lvl="1"/>
            <a:r>
              <a:rPr lang="en-GB" dirty="0" smtClean="0"/>
              <a:t>Sometimes on other permanent media &amp; volatile media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84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File-level or record-level </a:t>
            </a:r>
            <a:r>
              <a:rPr lang="en-US" dirty="0" smtClean="0"/>
              <a:t>locking</a:t>
            </a:r>
          </a:p>
          <a:p>
            <a:endParaRPr lang="en-US" dirty="0"/>
          </a:p>
          <a:p>
            <a:r>
              <a:rPr lang="en-US" dirty="0"/>
              <a:t>Other forms of concurrency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better load-sharing &amp; response, multiple identical copies of files may be maintained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70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Heterogeneity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</a:t>
            </a:r>
            <a:r>
              <a:rPr lang="en-US" dirty="0"/>
              <a:t>can be accessed by clients running on (almost) any OS or hardware platform.</a:t>
            </a:r>
          </a:p>
          <a:p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dirty="0"/>
              <a:t>must be compatible with the file systems of different </a:t>
            </a:r>
            <a:r>
              <a:rPr lang="en-US" dirty="0" err="1"/>
              <a:t>OSes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Service </a:t>
            </a:r>
            <a:r>
              <a:rPr lang="en-US" dirty="0"/>
              <a:t>interfaces must be </a:t>
            </a:r>
            <a:r>
              <a:rPr lang="en-US" dirty="0" smtClean="0"/>
              <a:t>open</a:t>
            </a:r>
          </a:p>
          <a:p>
            <a:pPr lvl="1"/>
            <a:r>
              <a:rPr lang="en-US" dirty="0" smtClean="0"/>
              <a:t>precise </a:t>
            </a:r>
            <a:r>
              <a:rPr lang="en-US" dirty="0"/>
              <a:t>specifications of APIs are published.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</a:t>
            </a:r>
            <a:r>
              <a:rPr lang="en-US" dirty="0" smtClean="0"/>
              <a:t>tolerance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Service </a:t>
            </a:r>
            <a:r>
              <a:rPr lang="en-US" dirty="0"/>
              <a:t>must continue to operate even when clients make errors or crash.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Service </a:t>
            </a:r>
            <a:r>
              <a:rPr lang="en-US" dirty="0"/>
              <a:t>must resume after a server machine crashes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If the service is replicated, it can continue to operate even during a server crash.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Unix </a:t>
            </a:r>
            <a:r>
              <a:rPr lang="en-US" dirty="0"/>
              <a:t>offers one-copy update semantics for operations on local </a:t>
            </a:r>
            <a:r>
              <a:rPr lang="en-US" dirty="0" smtClean="0"/>
              <a:t>files.</a:t>
            </a:r>
          </a:p>
          <a:p>
            <a:pPr lvl="1"/>
            <a:r>
              <a:rPr lang="en-US" dirty="0" smtClean="0"/>
              <a:t>Single cached copy</a:t>
            </a:r>
          </a:p>
          <a:p>
            <a:endParaRPr lang="en-US" dirty="0"/>
          </a:p>
          <a:p>
            <a:r>
              <a:rPr lang="en-US" dirty="0"/>
              <a:t>Difficult to achieve the same for distributed file systems while maintaining good performance and scalability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 caches (performance)</a:t>
            </a:r>
          </a:p>
          <a:p>
            <a:pPr lvl="1"/>
            <a:r>
              <a:rPr lang="en-US" dirty="0" smtClean="0"/>
              <a:t>Multiple physical copies (scalability &amp; reliability)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Must </a:t>
            </a:r>
            <a:r>
              <a:rPr lang="en-US" dirty="0"/>
              <a:t>maintain access control and privacy as for local files.</a:t>
            </a:r>
          </a:p>
          <a:p>
            <a:pPr lvl="1"/>
            <a:r>
              <a:rPr lang="en-US" dirty="0"/>
              <a:t>based on identity of user making </a:t>
            </a:r>
            <a:r>
              <a:rPr lang="en-US" dirty="0" smtClean="0"/>
              <a:t>request</a:t>
            </a:r>
          </a:p>
          <a:p>
            <a:pPr lvl="1"/>
            <a:endParaRPr lang="en-US" dirty="0"/>
          </a:p>
          <a:p>
            <a:r>
              <a:rPr lang="en-US" dirty="0" smtClean="0"/>
              <a:t>Identities </a:t>
            </a:r>
            <a:r>
              <a:rPr lang="en-US" dirty="0"/>
              <a:t>of remote users must be authenticated</a:t>
            </a:r>
          </a:p>
          <a:p>
            <a:endParaRPr lang="en-US" dirty="0" smtClean="0"/>
          </a:p>
          <a:p>
            <a:r>
              <a:rPr lang="en-US" dirty="0" smtClean="0"/>
              <a:t>Privacy </a:t>
            </a:r>
            <a:r>
              <a:rPr lang="en-US" dirty="0"/>
              <a:t>requires secure communication</a:t>
            </a:r>
          </a:p>
          <a:p>
            <a:endParaRPr lang="en-US" dirty="0" smtClean="0"/>
          </a:p>
          <a:p>
            <a:r>
              <a:rPr lang="en-US" dirty="0" smtClean="0"/>
              <a:t>Service </a:t>
            </a:r>
            <a:r>
              <a:rPr lang="en-US" dirty="0"/>
              <a:t>interfaces are open to all processes not excluded by a firewall.</a:t>
            </a:r>
          </a:p>
          <a:p>
            <a:endParaRPr lang="en-US" dirty="0" smtClean="0"/>
          </a:p>
          <a:p>
            <a:r>
              <a:rPr lang="en-US" dirty="0" smtClean="0"/>
              <a:t>vulnerable </a:t>
            </a:r>
            <a:r>
              <a:rPr lang="en-US" dirty="0"/>
              <a:t>to impersonation and other attacks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r>
              <a:rPr lang="en-US" dirty="0"/>
              <a:t>for distributed file systems is </a:t>
            </a:r>
            <a:r>
              <a:rPr lang="en-US" dirty="0" smtClean="0"/>
              <a:t>to perform </a:t>
            </a:r>
            <a:r>
              <a:rPr lang="en-US" dirty="0"/>
              <a:t>comparable to local file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Dis. FILE SERVICE 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0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DISTRIBUTED File </a:t>
            </a:r>
            <a:r>
              <a:rPr lang="en-US" dirty="0"/>
              <a:t>Service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Structuring </a:t>
            </a:r>
            <a:r>
              <a:rPr lang="en-US" dirty="0"/>
              <a:t>the file service as three components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A flat file service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directory service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client module.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File Service </a:t>
            </a:r>
            <a:r>
              <a:rPr lang="en-US" dirty="0" smtClean="0"/>
              <a:t>COMPONENTS</a:t>
            </a:r>
            <a:endParaRPr lang="en-US" dirty="0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57200" y="2141537"/>
            <a:ext cx="8051800" cy="3725863"/>
            <a:chOff x="596" y="1100"/>
            <a:chExt cx="5072" cy="2347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3850" y="1278"/>
              <a:ext cx="1802" cy="2154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850" y="1278"/>
              <a:ext cx="1818" cy="216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596" y="1278"/>
              <a:ext cx="1803" cy="2154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596" y="1278"/>
              <a:ext cx="1818" cy="2169"/>
            </a:xfrm>
            <a:prstGeom prst="rect">
              <a:avLst/>
            </a:prstGeom>
            <a:ln>
              <a:headEnd/>
              <a:tailEnd/>
            </a:ln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688" y="2026"/>
              <a:ext cx="1634" cy="1329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1108" y="1100"/>
              <a:ext cx="1072" cy="154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GB" sz="1600" dirty="0">
                  <a:solidFill>
                    <a:srgbClr val="000000"/>
                  </a:solidFill>
                </a:rPr>
                <a:t>Client computer</a:t>
              </a:r>
              <a:endParaRPr lang="en-GB" sz="2400" dirty="0">
                <a:latin typeface="Times" charset="0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4300" y="1100"/>
              <a:ext cx="1096" cy="154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GB" sz="1600" dirty="0">
                  <a:solidFill>
                    <a:srgbClr val="000000"/>
                  </a:solidFill>
                </a:rPr>
                <a:t>Server computer</a:t>
              </a:r>
              <a:endParaRPr lang="en-GB" sz="2400" dirty="0">
                <a:latin typeface="Times" charset="0"/>
              </a:endParaRPr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5072" y="3310"/>
              <a:ext cx="412" cy="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9"/>
            <p:cNvSpPr>
              <a:spLocks noChangeArrowheads="1"/>
            </p:cNvSpPr>
            <p:nvPr/>
          </p:nvSpPr>
          <p:spPr bwMode="auto">
            <a:xfrm>
              <a:off x="5072" y="3279"/>
              <a:ext cx="412" cy="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20"/>
            <p:cNvSpPr>
              <a:spLocks noChangeArrowheads="1"/>
            </p:cNvSpPr>
            <p:nvPr/>
          </p:nvSpPr>
          <p:spPr bwMode="auto">
            <a:xfrm>
              <a:off x="5072" y="3248"/>
              <a:ext cx="412" cy="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21"/>
            <p:cNvSpPr>
              <a:spLocks noChangeArrowheads="1"/>
            </p:cNvSpPr>
            <p:nvPr/>
          </p:nvSpPr>
          <p:spPr bwMode="auto">
            <a:xfrm>
              <a:off x="5072" y="3203"/>
              <a:ext cx="412" cy="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5240" y="2928"/>
              <a:ext cx="61" cy="305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688" y="1339"/>
              <a:ext cx="783" cy="64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729" y="1576"/>
              <a:ext cx="742" cy="155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GB" sz="1600" dirty="0">
                  <a:solidFill>
                    <a:srgbClr val="000000"/>
                  </a:solidFill>
                </a:rPr>
                <a:t>Application</a:t>
              </a:r>
              <a:endParaRPr lang="en-GB" sz="2400" dirty="0">
                <a:latin typeface="Times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1505" y="1339"/>
              <a:ext cx="819" cy="64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1556" y="1612"/>
              <a:ext cx="766" cy="155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GB" sz="1600" dirty="0">
                  <a:solidFill>
                    <a:srgbClr val="000000"/>
                  </a:solidFill>
                </a:rPr>
                <a:t>Application</a:t>
              </a:r>
              <a:endParaRPr lang="en-GB" sz="2400" dirty="0">
                <a:latin typeface="Times" charset="0"/>
              </a:endParaRPr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1201" y="2583"/>
              <a:ext cx="883" cy="154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GB" sz="1600" dirty="0">
                  <a:solidFill>
                    <a:srgbClr val="000000"/>
                  </a:solidFill>
                </a:rPr>
                <a:t>Client module</a:t>
              </a:r>
              <a:endParaRPr lang="en-GB" sz="2400" dirty="0">
                <a:latin typeface="Times" charset="0"/>
              </a:endParaRPr>
            </a:p>
          </p:txBody>
        </p:sp>
        <p:sp>
          <p:nvSpPr>
            <p:cNvPr id="25" name="Rectangle 31"/>
            <p:cNvSpPr>
              <a:spLocks noChangeArrowheads="1"/>
            </p:cNvSpPr>
            <p:nvPr/>
          </p:nvSpPr>
          <p:spPr bwMode="auto">
            <a:xfrm>
              <a:off x="3942" y="1767"/>
              <a:ext cx="1634" cy="1329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32"/>
            <p:cNvSpPr>
              <a:spLocks noChangeArrowheads="1"/>
            </p:cNvSpPr>
            <p:nvPr/>
          </p:nvSpPr>
          <p:spPr bwMode="auto">
            <a:xfrm>
              <a:off x="4453" y="2324"/>
              <a:ext cx="943" cy="154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GB" sz="1600" dirty="0">
                  <a:solidFill>
                    <a:srgbClr val="000000"/>
                  </a:solidFill>
                </a:rPr>
                <a:t>Flat file service</a:t>
              </a:r>
              <a:endParaRPr lang="en-GB" sz="2400" dirty="0">
                <a:latin typeface="Times" charset="0"/>
              </a:endParaRPr>
            </a:p>
          </p:txBody>
        </p:sp>
        <p:sp>
          <p:nvSpPr>
            <p:cNvPr id="27" name="Rectangle 33"/>
            <p:cNvSpPr>
              <a:spLocks noChangeArrowheads="1"/>
            </p:cNvSpPr>
            <p:nvPr/>
          </p:nvSpPr>
          <p:spPr bwMode="auto">
            <a:xfrm>
              <a:off x="3942" y="1339"/>
              <a:ext cx="1634" cy="382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4308" y="1499"/>
              <a:ext cx="1088" cy="154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0" tIns="0" rIns="0" bIns="0">
              <a:spAutoFit/>
            </a:bodyPr>
            <a:lstStyle/>
            <a:p>
              <a:pPr eaLnBrk="0" hangingPunct="0"/>
              <a:r>
                <a:rPr lang="en-GB" sz="1600">
                  <a:solidFill>
                    <a:srgbClr val="000000"/>
                  </a:solidFill>
                </a:rPr>
                <a:t>Directory service</a:t>
              </a:r>
              <a:endParaRPr lang="en-GB" sz="2400">
                <a:latin typeface="Times" charset="0"/>
              </a:endParaRPr>
            </a:p>
          </p:txBody>
        </p:sp>
        <p:sp>
          <p:nvSpPr>
            <p:cNvPr id="29" name="Rectangle 35"/>
            <p:cNvSpPr>
              <a:spLocks noChangeArrowheads="1"/>
            </p:cNvSpPr>
            <p:nvPr/>
          </p:nvSpPr>
          <p:spPr bwMode="auto">
            <a:xfrm>
              <a:off x="2353" y="2862"/>
              <a:ext cx="1558" cy="153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4553" y="3310"/>
              <a:ext cx="412" cy="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4553" y="3279"/>
              <a:ext cx="412" cy="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4553" y="3248"/>
              <a:ext cx="412" cy="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Oval 39"/>
            <p:cNvSpPr>
              <a:spLocks noChangeArrowheads="1"/>
            </p:cNvSpPr>
            <p:nvPr/>
          </p:nvSpPr>
          <p:spPr bwMode="auto">
            <a:xfrm>
              <a:off x="4553" y="3203"/>
              <a:ext cx="412" cy="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40"/>
            <p:cNvSpPr>
              <a:spLocks noChangeArrowheads="1"/>
            </p:cNvSpPr>
            <p:nvPr/>
          </p:nvSpPr>
          <p:spPr bwMode="auto">
            <a:xfrm>
              <a:off x="4721" y="2928"/>
              <a:ext cx="61" cy="305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Oval 41"/>
            <p:cNvSpPr>
              <a:spLocks noChangeArrowheads="1"/>
            </p:cNvSpPr>
            <p:nvPr/>
          </p:nvSpPr>
          <p:spPr bwMode="auto">
            <a:xfrm>
              <a:off x="4033" y="3310"/>
              <a:ext cx="413" cy="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Oval 42"/>
            <p:cNvSpPr>
              <a:spLocks noChangeArrowheads="1"/>
            </p:cNvSpPr>
            <p:nvPr/>
          </p:nvSpPr>
          <p:spPr bwMode="auto">
            <a:xfrm>
              <a:off x="4033" y="3279"/>
              <a:ext cx="413" cy="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4033" y="3248"/>
              <a:ext cx="413" cy="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4033" y="3203"/>
              <a:ext cx="413" cy="7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Rectangle 45"/>
            <p:cNvSpPr>
              <a:spLocks noChangeArrowheads="1"/>
            </p:cNvSpPr>
            <p:nvPr/>
          </p:nvSpPr>
          <p:spPr bwMode="auto">
            <a:xfrm>
              <a:off x="4217" y="2928"/>
              <a:ext cx="61" cy="305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72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File </a:t>
            </a:r>
            <a:r>
              <a:rPr lang="en-US" dirty="0"/>
              <a:t>systems were </a:t>
            </a:r>
            <a:r>
              <a:rPr lang="en-US" dirty="0" smtClean="0"/>
              <a:t>considered </a:t>
            </a:r>
            <a:r>
              <a:rPr lang="en-US" dirty="0"/>
              <a:t>part of the </a:t>
            </a:r>
            <a:r>
              <a:rPr lang="en-US" dirty="0" smtClean="0"/>
              <a:t>OS</a:t>
            </a:r>
          </a:p>
          <a:p>
            <a:endParaRPr lang="en-US" dirty="0" smtClean="0"/>
          </a:p>
          <a:p>
            <a:r>
              <a:rPr lang="en-US" dirty="0"/>
              <a:t>DEC Tape </a:t>
            </a:r>
            <a:r>
              <a:rPr lang="en-US" dirty="0" smtClean="0"/>
              <a:t>(184 </a:t>
            </a:r>
            <a:r>
              <a:rPr lang="en-US" dirty="0"/>
              <a:t>kilobytes </a:t>
            </a:r>
            <a:r>
              <a:rPr lang="en-US" dirty="0" smtClean="0"/>
              <a:t>per </a:t>
            </a:r>
            <a:r>
              <a:rPr lang="en-US" dirty="0"/>
              <a:t>tape on the </a:t>
            </a:r>
            <a:r>
              <a:rPr lang="en-US" dirty="0" smtClean="0"/>
              <a:t>PDP-8)</a:t>
            </a:r>
          </a:p>
          <a:p>
            <a:endParaRPr lang="en-US" dirty="0" smtClean="0"/>
          </a:p>
          <a:p>
            <a:r>
              <a:rPr lang="en-US" dirty="0" smtClean="0"/>
              <a:t>1972, Gary </a:t>
            </a:r>
            <a:r>
              <a:rPr lang="en-US" dirty="0" err="1" smtClean="0"/>
              <a:t>Kildall</a:t>
            </a:r>
            <a:endParaRPr lang="en-US" dirty="0"/>
          </a:p>
          <a:p>
            <a:pPr lvl="1"/>
            <a:r>
              <a:rPr lang="en-US" dirty="0" smtClean="0"/>
              <a:t>Working on PL/M</a:t>
            </a:r>
          </a:p>
          <a:p>
            <a:pPr lvl="1"/>
            <a:r>
              <a:rPr lang="en-US" dirty="0" smtClean="0"/>
              <a:t>Created CP/M (</a:t>
            </a:r>
            <a:r>
              <a:rPr lang="en-US" dirty="0"/>
              <a:t>3 ½ </a:t>
            </a:r>
            <a:r>
              <a:rPr lang="en-US" dirty="0" smtClean="0"/>
              <a:t>K, 8 characters, 3 extension)</a:t>
            </a:r>
          </a:p>
          <a:p>
            <a:pPr lvl="1"/>
            <a:r>
              <a:rPr lang="en-US" dirty="0"/>
              <a:t>Digital </a:t>
            </a:r>
            <a:r>
              <a:rPr lang="en-US" dirty="0" smtClean="0"/>
              <a:t>Research</a:t>
            </a:r>
          </a:p>
          <a:p>
            <a:pPr lvl="2"/>
            <a:r>
              <a:rPr lang="en-US" dirty="0" smtClean="0"/>
              <a:t>usage </a:t>
            </a:r>
            <a:r>
              <a:rPr lang="en-US" dirty="0"/>
              <a:t>of CP/M was tripling every year. </a:t>
            </a:r>
            <a:endParaRPr lang="en-US" dirty="0" smtClean="0"/>
          </a:p>
          <a:p>
            <a:pPr lvl="1"/>
            <a:r>
              <a:rPr lang="en-US" dirty="0"/>
              <a:t>Tim Patterson </a:t>
            </a:r>
            <a:endParaRPr lang="en-US" dirty="0" smtClean="0"/>
          </a:p>
          <a:p>
            <a:pPr lvl="2"/>
            <a:r>
              <a:rPr lang="en-US" dirty="0" smtClean="0"/>
              <a:t>“QDOS</a:t>
            </a:r>
            <a:r>
              <a:rPr lang="en-US" dirty="0"/>
              <a:t>” (Quick and Dirty Operating System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16-bit CP/M</a:t>
            </a:r>
          </a:p>
          <a:p>
            <a:pPr lvl="1"/>
            <a:r>
              <a:rPr lang="en-US" dirty="0"/>
              <a:t>Bill Gates bought Tim Patterson’s QDOS for $</a:t>
            </a:r>
            <a:r>
              <a:rPr lang="en-US" dirty="0" smtClean="0"/>
              <a:t>50,000</a:t>
            </a:r>
          </a:p>
          <a:p>
            <a:pPr lvl="2"/>
            <a:r>
              <a:rPr lang="en-US" dirty="0" smtClean="0"/>
              <a:t>Renamed </a:t>
            </a:r>
            <a:r>
              <a:rPr lang="en-US" dirty="0"/>
              <a:t>it </a:t>
            </a:r>
            <a:r>
              <a:rPr lang="en-US" dirty="0" smtClean="0"/>
              <a:t>MS-DOS</a:t>
            </a:r>
          </a:p>
          <a:p>
            <a:pPr lvl="2"/>
            <a:r>
              <a:rPr lang="en-US" dirty="0" smtClean="0"/>
              <a:t>FAT name </a:t>
            </a:r>
            <a:r>
              <a:rPr lang="en-US" smtClean="0"/>
              <a:t>was coined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134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Flat </a:t>
            </a:r>
            <a:r>
              <a:rPr lang="en-US" dirty="0" smtClean="0"/>
              <a:t>File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Concerned </a:t>
            </a:r>
            <a:r>
              <a:rPr lang="en-US" dirty="0"/>
              <a:t>with the implementation of operations on the contents of file.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Unique </a:t>
            </a:r>
            <a:r>
              <a:rPr lang="en-US" dirty="0"/>
              <a:t>File Identifiers (UFIDs) are used to refer to files in all requests for flat file service operations.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UFIDs </a:t>
            </a:r>
            <a:r>
              <a:rPr lang="en-US" dirty="0"/>
              <a:t>are long sequences of bits chosen so that each file has a unique </a:t>
            </a:r>
            <a:r>
              <a:rPr lang="en-US" dirty="0" smtClean="0"/>
              <a:t>number among </a:t>
            </a:r>
            <a:r>
              <a:rPr lang="en-US" dirty="0"/>
              <a:t>all of the files in a distributed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1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Directory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</a:t>
            </a:r>
            <a:r>
              <a:rPr lang="en-US" dirty="0"/>
              <a:t>mapping between text names for the files and their UFIDs.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Clients </a:t>
            </a:r>
            <a:r>
              <a:rPr lang="en-US" dirty="0"/>
              <a:t>may obtain the UFID of a file by quoting its text name to directory service.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Directory </a:t>
            </a:r>
            <a:r>
              <a:rPr lang="en-US" dirty="0"/>
              <a:t>service supports functions needed generate directories, to add new files to directories.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9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runs on each computer and provides integrated service (flat file and directory) as a single API to application programs.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in UNIX hosts, a client module emulates the full set of Unix file operations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It holds </a:t>
            </a:r>
            <a:r>
              <a:rPr lang="en-US" dirty="0" smtClean="0"/>
              <a:t>information </a:t>
            </a:r>
            <a:r>
              <a:rPr lang="en-US" dirty="0"/>
              <a:t>about the network locations of flat-file and directory server </a:t>
            </a:r>
            <a:r>
              <a:rPr lang="en-US" dirty="0" smtClean="0"/>
              <a:t>processes.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Dis. FILE SERVICE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58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Structured </a:t>
            </a:r>
            <a:r>
              <a:rPr lang="en-US" dirty="0" err="1" smtClean="0"/>
              <a:t>vs</a:t>
            </a:r>
            <a:r>
              <a:rPr lang="en-US" dirty="0" smtClean="0"/>
              <a:t> Unstructured</a:t>
            </a:r>
          </a:p>
          <a:p>
            <a:pPr lvl="1"/>
            <a:r>
              <a:rPr lang="en-US" dirty="0" smtClean="0"/>
              <a:t>Un-Structured – Stream of bytes</a:t>
            </a:r>
          </a:p>
          <a:p>
            <a:pPr lvl="1"/>
            <a:r>
              <a:rPr lang="en-US" dirty="0" smtClean="0"/>
              <a:t>Structured -  Stream of records</a:t>
            </a:r>
          </a:p>
          <a:p>
            <a:pPr lvl="1"/>
            <a:endParaRPr lang="en-US" dirty="0"/>
          </a:p>
          <a:p>
            <a:r>
              <a:rPr lang="en-US" dirty="0" smtClean="0"/>
              <a:t>Mutable </a:t>
            </a:r>
            <a:r>
              <a:rPr lang="en-US" dirty="0" err="1" smtClean="0"/>
              <a:t>vs</a:t>
            </a:r>
            <a:r>
              <a:rPr lang="en-US" dirty="0" smtClean="0"/>
              <a:t> Immutable</a:t>
            </a:r>
          </a:p>
          <a:p>
            <a:pPr lvl="1"/>
            <a:r>
              <a:rPr lang="en-US" dirty="0" smtClean="0"/>
              <a:t>In-place updates</a:t>
            </a:r>
          </a:p>
          <a:p>
            <a:pPr lvl="1"/>
            <a:r>
              <a:rPr lang="en-US" dirty="0" smtClean="0"/>
              <a:t>Out-of-place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Remote Service Model</a:t>
            </a:r>
          </a:p>
          <a:p>
            <a:endParaRPr lang="en-US" dirty="0" smtClean="0"/>
          </a:p>
          <a:p>
            <a:r>
              <a:rPr lang="en-US" dirty="0" smtClean="0"/>
              <a:t>Data-Caching Model</a:t>
            </a:r>
          </a:p>
          <a:p>
            <a:pPr lvl="1"/>
            <a:r>
              <a:rPr lang="en-US" dirty="0" smtClean="0"/>
              <a:t>Cache consistency problem</a:t>
            </a:r>
          </a:p>
          <a:p>
            <a:pPr lvl="1"/>
            <a:endParaRPr lang="en-US" dirty="0"/>
          </a:p>
          <a:p>
            <a:r>
              <a:rPr lang="en-US" dirty="0" smtClean="0"/>
              <a:t>Upload/Download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Transfer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File-Level Transfer</a:t>
            </a:r>
          </a:p>
          <a:p>
            <a:endParaRPr lang="en-US" dirty="0"/>
          </a:p>
          <a:p>
            <a:r>
              <a:rPr lang="en-US" dirty="0" smtClean="0"/>
              <a:t>Block Level Transfer</a:t>
            </a:r>
          </a:p>
          <a:p>
            <a:endParaRPr lang="en-US" dirty="0" smtClean="0"/>
          </a:p>
          <a:p>
            <a:r>
              <a:rPr lang="en-US" dirty="0" smtClean="0"/>
              <a:t>Record </a:t>
            </a:r>
            <a:r>
              <a:rPr lang="en-US" smtClean="0"/>
              <a:t>Level Transfer</a:t>
            </a:r>
          </a:p>
          <a:p>
            <a:endParaRPr lang="en-US" dirty="0"/>
          </a:p>
          <a:p>
            <a:r>
              <a:rPr lang="en-US" dirty="0" smtClean="0"/>
              <a:t>Byte Level Transfer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OTHER</a:t>
            </a:r>
            <a:r>
              <a:rPr lang="en-US" dirty="0" smtClean="0"/>
              <a:t> DFS design considerations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21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network traffic by retaining </a:t>
            </a:r>
            <a:r>
              <a:rPr lang="en-US" dirty="0" smtClean="0"/>
              <a:t>recently accessed </a:t>
            </a:r>
            <a:r>
              <a:rPr lang="en-US" dirty="0"/>
              <a:t>disk blocks in local </a:t>
            </a:r>
            <a:r>
              <a:rPr lang="en-US" i="1" dirty="0"/>
              <a:t>cache</a:t>
            </a:r>
          </a:p>
          <a:p>
            <a:endParaRPr lang="en-US" dirty="0" smtClean="0"/>
          </a:p>
          <a:p>
            <a:r>
              <a:rPr lang="en-US" dirty="0" smtClean="0"/>
              <a:t>In memory cache</a:t>
            </a:r>
          </a:p>
          <a:p>
            <a:pPr lvl="1"/>
            <a:r>
              <a:rPr lang="en-US" dirty="0" smtClean="0"/>
              <a:t>Small files, diskless workstations</a:t>
            </a:r>
          </a:p>
          <a:p>
            <a:r>
              <a:rPr lang="en-US" dirty="0" smtClean="0"/>
              <a:t>In disk cache</a:t>
            </a:r>
          </a:p>
          <a:p>
            <a:pPr lvl="1"/>
            <a:r>
              <a:rPr lang="en-US" dirty="0" smtClean="0"/>
              <a:t>Large files, sustains server failure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Cache-consistency </a:t>
            </a:r>
            <a:r>
              <a:rPr lang="en-US" dirty="0"/>
              <a:t>problem </a:t>
            </a:r>
            <a:endParaRPr lang="en-US" dirty="0" smtClean="0"/>
          </a:p>
          <a:p>
            <a:pPr lvl="1"/>
            <a:r>
              <a:rPr lang="en-US" dirty="0" smtClean="0"/>
              <a:t>keeping </a:t>
            </a:r>
            <a:r>
              <a:rPr lang="en-US" dirty="0"/>
              <a:t>the </a:t>
            </a:r>
            <a:r>
              <a:rPr lang="en-US" dirty="0" smtClean="0"/>
              <a:t>cached copies </a:t>
            </a:r>
            <a:r>
              <a:rPr lang="en-US" dirty="0"/>
              <a:t>consistent with the master </a:t>
            </a:r>
            <a:r>
              <a:rPr lang="en-US" dirty="0" smtClean="0"/>
              <a:t>file, </a:t>
            </a:r>
            <a:r>
              <a:rPr lang="en-US" dirty="0"/>
              <a:t>e</a:t>
            </a:r>
            <a:r>
              <a:rPr lang="en-US" dirty="0" smtClean="0"/>
              <a:t>specially </a:t>
            </a:r>
            <a:r>
              <a:rPr lang="en-US" dirty="0"/>
              <a:t>on write operations</a:t>
            </a:r>
          </a:p>
        </p:txBody>
      </p:sp>
    </p:spTree>
    <p:extLst>
      <p:ext uri="{BB962C8B-B14F-4D97-AF65-F5344CB8AC3E}">
        <p14:creationId xmlns:p14="http://schemas.microsoft.com/office/powerpoint/2010/main" val="24799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Write </a:t>
            </a:r>
            <a:r>
              <a:rPr lang="en-US" i="1" dirty="0"/>
              <a:t>through </a:t>
            </a:r>
          </a:p>
          <a:p>
            <a:pPr lvl="1"/>
            <a:r>
              <a:rPr lang="en-US" i="1" dirty="0" smtClean="0"/>
              <a:t>Reliable but hinders performance</a:t>
            </a:r>
          </a:p>
          <a:p>
            <a:endParaRPr lang="en-US" i="1" dirty="0"/>
          </a:p>
          <a:p>
            <a:r>
              <a:rPr lang="en-US" i="1" dirty="0" smtClean="0"/>
              <a:t>Delayed-write 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operations complete quickly; </a:t>
            </a:r>
            <a:endParaRPr lang="en-US" dirty="0" smtClean="0"/>
          </a:p>
          <a:p>
            <a:pPr lvl="1"/>
            <a:r>
              <a:rPr lang="en-US" dirty="0" smtClean="0"/>
              <a:t>some </a:t>
            </a:r>
            <a:r>
              <a:rPr lang="en-US" dirty="0"/>
              <a:t>data may </a:t>
            </a:r>
            <a:r>
              <a:rPr lang="en-US" dirty="0" smtClean="0"/>
              <a:t>be overwritten </a:t>
            </a:r>
            <a:r>
              <a:rPr lang="en-US" dirty="0"/>
              <a:t>in cache, saving needless network </a:t>
            </a:r>
            <a:r>
              <a:rPr lang="en-US" dirty="0" smtClean="0"/>
              <a:t>I/O.</a:t>
            </a:r>
          </a:p>
          <a:p>
            <a:endParaRPr lang="en-US" dirty="0" smtClean="0"/>
          </a:p>
          <a:p>
            <a:r>
              <a:rPr lang="en-US" dirty="0" smtClean="0"/>
              <a:t>Poor reliability</a:t>
            </a:r>
          </a:p>
          <a:p>
            <a:pPr lvl="1"/>
            <a:r>
              <a:rPr lang="en-US" dirty="0" smtClean="0"/>
              <a:t>unwritten </a:t>
            </a:r>
            <a:r>
              <a:rPr lang="en-US" dirty="0"/>
              <a:t>data may be lost when client machine crashes</a:t>
            </a:r>
          </a:p>
          <a:p>
            <a:pPr lvl="1"/>
            <a:r>
              <a:rPr lang="en-US" dirty="0" smtClean="0"/>
              <a:t>Inconsistent data</a:t>
            </a:r>
          </a:p>
          <a:p>
            <a:pPr lvl="1"/>
            <a:r>
              <a:rPr lang="en-US" dirty="0" smtClean="0"/>
              <a:t>Solution: scan </a:t>
            </a:r>
            <a:r>
              <a:rPr lang="en-US" dirty="0"/>
              <a:t>cache at regular intervals and flush </a:t>
            </a:r>
            <a:r>
              <a:rPr lang="en-US" i="1" dirty="0"/>
              <a:t>dirty </a:t>
            </a:r>
            <a:r>
              <a:rPr lang="en-US" dirty="0"/>
              <a:t>blocks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exactly is a File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Persistent Storage</a:t>
            </a:r>
          </a:p>
          <a:p>
            <a:pPr lvl="2"/>
            <a:r>
              <a:rPr lang="en-US" dirty="0" smtClean="0"/>
              <a:t>It allows data to stored for long term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Hierarchical Namespace</a:t>
            </a:r>
          </a:p>
          <a:p>
            <a:pPr lvl="2"/>
            <a:r>
              <a:rPr lang="en-US" dirty="0" smtClean="0"/>
              <a:t>It identifies data by names (filenames)</a:t>
            </a:r>
          </a:p>
          <a:p>
            <a:pPr lvl="2"/>
            <a:r>
              <a:rPr lang="en-US" dirty="0" smtClean="0"/>
              <a:t>It provides large namespace (path)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APIs</a:t>
            </a:r>
          </a:p>
          <a:p>
            <a:pPr lvl="2"/>
            <a:r>
              <a:rPr lang="en-US" dirty="0" smtClean="0"/>
              <a:t>It provides clean interface to manipulate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Stateless </a:t>
            </a:r>
            <a:r>
              <a:rPr lang="en-US" dirty="0"/>
              <a:t>Service</a:t>
            </a:r>
          </a:p>
          <a:p>
            <a:pPr lvl="1"/>
            <a:r>
              <a:rPr lang="en-US" dirty="0" smtClean="0"/>
              <a:t>Avoids maintaining </a:t>
            </a:r>
            <a:r>
              <a:rPr lang="en-US" i="1" dirty="0" smtClean="0"/>
              <a:t>state </a:t>
            </a:r>
            <a:r>
              <a:rPr lang="en-US" dirty="0"/>
              <a:t>information in server by </a:t>
            </a:r>
            <a:r>
              <a:rPr lang="en-US" dirty="0" smtClean="0"/>
              <a:t>making each </a:t>
            </a:r>
            <a:r>
              <a:rPr lang="en-US" dirty="0"/>
              <a:t>request </a:t>
            </a:r>
            <a:r>
              <a:rPr lang="en-US" dirty="0" smtClean="0"/>
              <a:t>self-contained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need to establish and terminate </a:t>
            </a:r>
            <a:r>
              <a:rPr lang="en-US" dirty="0" smtClean="0"/>
              <a:t>a connection </a:t>
            </a:r>
            <a:r>
              <a:rPr lang="en-US" dirty="0"/>
              <a:t>by open and close operations.</a:t>
            </a:r>
          </a:p>
          <a:p>
            <a:endParaRPr lang="en-US" dirty="0" smtClean="0"/>
          </a:p>
          <a:p>
            <a:r>
              <a:rPr lang="en-US" dirty="0" smtClean="0"/>
              <a:t>Poor </a:t>
            </a:r>
            <a:r>
              <a:rPr lang="en-US" dirty="0"/>
              <a:t>support for locking or </a:t>
            </a:r>
            <a:r>
              <a:rPr lang="en-US" dirty="0" smtClean="0"/>
              <a:t>synchronization among </a:t>
            </a:r>
            <a:r>
              <a:rPr lang="en-US" dirty="0"/>
              <a:t>concurrent accesses</a:t>
            </a:r>
          </a:p>
          <a:p>
            <a:endParaRPr lang="en-US" dirty="0" smtClean="0"/>
          </a:p>
          <a:p>
            <a:r>
              <a:rPr lang="en-US" dirty="0" smtClean="0"/>
              <a:t>E.g</a:t>
            </a:r>
            <a:r>
              <a:rPr lang="en-US" dirty="0"/>
              <a:t>. NFS</a:t>
            </a:r>
          </a:p>
        </p:txBody>
      </p:sp>
    </p:spTree>
    <p:extLst>
      <p:ext uri="{BB962C8B-B14F-4D97-AF65-F5344CB8AC3E}">
        <p14:creationId xmlns:p14="http://schemas.microsoft.com/office/powerpoint/2010/main" val="34923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err="1" smtClean="0"/>
              <a:t>Stateful</a:t>
            </a:r>
            <a:r>
              <a:rPr lang="en-US" i="1" dirty="0" smtClean="0"/>
              <a:t> </a:t>
            </a:r>
            <a:r>
              <a:rPr lang="en-US" dirty="0" smtClean="0"/>
              <a:t>Service</a:t>
            </a:r>
            <a:endParaRPr lang="en-US" dirty="0"/>
          </a:p>
          <a:p>
            <a:pPr lvl="1"/>
            <a:r>
              <a:rPr lang="en-US" dirty="0"/>
              <a:t>Client </a:t>
            </a:r>
            <a:r>
              <a:rPr lang="en-US" i="1" dirty="0"/>
              <a:t>opens </a:t>
            </a:r>
            <a:r>
              <a:rPr lang="en-US" dirty="0"/>
              <a:t>a file (as in Unix &amp; Windows). </a:t>
            </a:r>
          </a:p>
          <a:p>
            <a:pPr lvl="1"/>
            <a:r>
              <a:rPr lang="en-US" dirty="0"/>
              <a:t>Server fetches information about file from disk, stores in server memory, </a:t>
            </a:r>
          </a:p>
          <a:p>
            <a:pPr lvl="1"/>
            <a:r>
              <a:rPr lang="en-US" dirty="0"/>
              <a:t>Returns to client a </a:t>
            </a:r>
            <a:r>
              <a:rPr lang="en-US" i="1" dirty="0"/>
              <a:t>connection identifier </a:t>
            </a:r>
            <a:r>
              <a:rPr lang="en-US" dirty="0"/>
              <a:t>unique to client and open file. </a:t>
            </a:r>
          </a:p>
          <a:p>
            <a:pPr lvl="1"/>
            <a:r>
              <a:rPr lang="en-US" dirty="0"/>
              <a:t>Identifier used for subsequent accesses until session ends. </a:t>
            </a:r>
          </a:p>
          <a:p>
            <a:pPr lvl="1"/>
            <a:r>
              <a:rPr lang="en-US" dirty="0"/>
              <a:t>Server must reclaim space used by no longer active clients. </a:t>
            </a:r>
          </a:p>
          <a:p>
            <a:endParaRPr lang="en-US" dirty="0" smtClean="0"/>
          </a:p>
          <a:p>
            <a:r>
              <a:rPr lang="en-US" dirty="0" smtClean="0"/>
              <a:t>Increased </a:t>
            </a:r>
            <a:r>
              <a:rPr lang="en-US" dirty="0"/>
              <a:t>performance; fewer disk accesses. </a:t>
            </a:r>
          </a:p>
        </p:txBody>
      </p:sp>
    </p:spTree>
    <p:extLst>
      <p:ext uri="{BB962C8B-B14F-4D97-AF65-F5344CB8AC3E}">
        <p14:creationId xmlns:p14="http://schemas.microsoft.com/office/powerpoint/2010/main" val="1636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Replicas </a:t>
            </a:r>
            <a:r>
              <a:rPr lang="en-US" dirty="0"/>
              <a:t>of the same file reside on </a:t>
            </a:r>
            <a:r>
              <a:rPr lang="en-US" dirty="0" smtClean="0"/>
              <a:t>independent </a:t>
            </a:r>
            <a:r>
              <a:rPr lang="en-US" dirty="0"/>
              <a:t>machines.</a:t>
            </a:r>
          </a:p>
          <a:p>
            <a:pPr lvl="1"/>
            <a:r>
              <a:rPr lang="en-US" dirty="0" smtClean="0"/>
              <a:t>Improves </a:t>
            </a:r>
            <a:r>
              <a:rPr lang="en-US" dirty="0"/>
              <a:t>availability and can shorten service time.</a:t>
            </a:r>
          </a:p>
          <a:p>
            <a:pPr lvl="1"/>
            <a:r>
              <a:rPr lang="en-US" dirty="0" smtClean="0"/>
              <a:t>Naming </a:t>
            </a:r>
            <a:r>
              <a:rPr lang="en-US" dirty="0"/>
              <a:t>scheme maps a replicated file name to </a:t>
            </a:r>
            <a:r>
              <a:rPr lang="en-US" dirty="0" smtClean="0"/>
              <a:t>a particular </a:t>
            </a:r>
            <a:r>
              <a:rPr lang="en-US" dirty="0"/>
              <a:t>replica.</a:t>
            </a:r>
          </a:p>
          <a:p>
            <a:pPr lvl="1"/>
            <a:r>
              <a:rPr lang="en-US" dirty="0" smtClean="0"/>
              <a:t>Existence </a:t>
            </a:r>
            <a:r>
              <a:rPr lang="en-US" dirty="0"/>
              <a:t>of replicas should be invisible to higher levels.</a:t>
            </a:r>
          </a:p>
          <a:p>
            <a:pPr lvl="1"/>
            <a:r>
              <a:rPr lang="en-US" dirty="0" smtClean="0"/>
              <a:t>Replicas </a:t>
            </a:r>
            <a:r>
              <a:rPr lang="en-US" dirty="0"/>
              <a:t>must be distinguished from one another </a:t>
            </a:r>
            <a:r>
              <a:rPr lang="en-US" dirty="0" smtClean="0"/>
              <a:t>by different lower-level </a:t>
            </a:r>
            <a:r>
              <a:rPr lang="en-US" dirty="0"/>
              <a:t>names.</a:t>
            </a:r>
          </a:p>
          <a:p>
            <a:endParaRPr lang="en-US" dirty="0" smtClean="0"/>
          </a:p>
          <a:p>
            <a:r>
              <a:rPr lang="en-US" dirty="0" smtClean="0"/>
              <a:t>Updates</a:t>
            </a:r>
            <a:endParaRPr lang="en-US" dirty="0"/>
          </a:p>
          <a:p>
            <a:pPr lvl="1"/>
            <a:r>
              <a:rPr lang="en-US" dirty="0" smtClean="0"/>
              <a:t>Replicas </a:t>
            </a:r>
            <a:r>
              <a:rPr lang="en-US" dirty="0"/>
              <a:t>of a file denote the same logical entity</a:t>
            </a:r>
          </a:p>
          <a:p>
            <a:pPr lvl="1"/>
            <a:r>
              <a:rPr lang="en-US" dirty="0" smtClean="0"/>
              <a:t>Update </a:t>
            </a:r>
            <a:r>
              <a:rPr lang="en-US" dirty="0"/>
              <a:t>to any replica </a:t>
            </a:r>
            <a:r>
              <a:rPr lang="en-US" i="1" dirty="0"/>
              <a:t>must </a:t>
            </a:r>
            <a:r>
              <a:rPr lang="en-US" dirty="0"/>
              <a:t>be reflected on all </a:t>
            </a:r>
            <a:r>
              <a:rPr lang="en-US" dirty="0" smtClean="0"/>
              <a:t>other replicas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266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1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SUN-NFS : A Distributed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Developed by </a:t>
            </a:r>
            <a:r>
              <a:rPr lang="en-US" dirty="0"/>
              <a:t>Sun Microsystems in </a:t>
            </a:r>
            <a:r>
              <a:rPr lang="en-US" dirty="0" smtClean="0"/>
              <a:t>the 1980s </a:t>
            </a:r>
            <a:r>
              <a:rPr lang="en-US" dirty="0"/>
              <a:t>to allow any computer to </a:t>
            </a:r>
            <a:r>
              <a:rPr lang="en-US" dirty="0" smtClean="0"/>
              <a:t>access files </a:t>
            </a:r>
            <a:r>
              <a:rPr lang="en-US" dirty="0"/>
              <a:t>residing on any other </a:t>
            </a:r>
            <a:r>
              <a:rPr lang="en-US" dirty="0" smtClean="0"/>
              <a:t>computer connected </a:t>
            </a:r>
            <a:r>
              <a:rPr lang="en-US" dirty="0"/>
              <a:t>via a network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smtClean="0"/>
              <a:t>motivation </a:t>
            </a:r>
          </a:p>
          <a:p>
            <a:pPr lvl="1"/>
            <a:r>
              <a:rPr lang="en-US" dirty="0" smtClean="0"/>
              <a:t>share </a:t>
            </a:r>
            <a:r>
              <a:rPr lang="en-US" dirty="0"/>
              <a:t>files </a:t>
            </a:r>
            <a:r>
              <a:rPr lang="en-US" dirty="0" smtClean="0"/>
              <a:t>across heterogeneous </a:t>
            </a:r>
            <a:r>
              <a:rPr lang="en-US" dirty="0"/>
              <a:t>machines.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The design </a:t>
            </a:r>
            <a:r>
              <a:rPr lang="en-US" dirty="0"/>
              <a:t>goal </a:t>
            </a:r>
            <a:endParaRPr lang="en-US" dirty="0" smtClean="0"/>
          </a:p>
          <a:p>
            <a:pPr lvl="1"/>
            <a:r>
              <a:rPr lang="en-US" dirty="0" smtClean="0"/>
              <a:t>provide </a:t>
            </a:r>
            <a:r>
              <a:rPr lang="en-US" dirty="0"/>
              <a:t>this </a:t>
            </a:r>
            <a:r>
              <a:rPr lang="en-US" dirty="0" smtClean="0"/>
              <a:t>service without </a:t>
            </a:r>
            <a:r>
              <a:rPr lang="en-US" dirty="0"/>
              <a:t>having to modify, or </a:t>
            </a:r>
            <a:r>
              <a:rPr lang="en-US" dirty="0" smtClean="0"/>
              <a:t>even recompile</a:t>
            </a:r>
            <a:r>
              <a:rPr lang="en-US" dirty="0"/>
              <a:t>, programs accessing these </a:t>
            </a:r>
            <a:r>
              <a:rPr lang="en-US" dirty="0" smtClean="0"/>
              <a:t>files.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Unix file access </a:t>
            </a:r>
            <a:r>
              <a:rPr lang="en-US" dirty="0" smtClean="0"/>
              <a:t>semantics and </a:t>
            </a:r>
            <a:r>
              <a:rPr lang="en-US" dirty="0"/>
              <a:t>reasonable </a:t>
            </a:r>
            <a:r>
              <a:rPr lang="en-US" dirty="0" smtClean="0"/>
              <a:t>performance </a:t>
            </a:r>
            <a:r>
              <a:rPr lang="en-US" dirty="0"/>
              <a:t>had </a:t>
            </a:r>
            <a:r>
              <a:rPr lang="en-US" dirty="0" smtClean="0"/>
              <a:t>to be </a:t>
            </a:r>
            <a:r>
              <a:rPr lang="en-US" dirty="0"/>
              <a:t>ensured.</a:t>
            </a:r>
          </a:p>
        </p:txBody>
      </p:sp>
    </p:spTree>
    <p:extLst>
      <p:ext uri="{BB962C8B-B14F-4D97-AF65-F5344CB8AC3E}">
        <p14:creationId xmlns:p14="http://schemas.microsoft.com/office/powerpoint/2010/main" val="423688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SUN-NFS :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consists of three </a:t>
            </a:r>
            <a:r>
              <a:rPr lang="en-US" dirty="0" smtClean="0"/>
              <a:t>software components</a:t>
            </a:r>
            <a:r>
              <a:rPr lang="en-US" dirty="0"/>
              <a:t>: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one </a:t>
            </a:r>
            <a:r>
              <a:rPr lang="en-US" dirty="0"/>
              <a:t>that resides on top </a:t>
            </a:r>
            <a:r>
              <a:rPr lang="en-US" dirty="0" smtClean="0"/>
              <a:t>of some </a:t>
            </a:r>
            <a:r>
              <a:rPr lang="en-US" dirty="0"/>
              <a:t>concrete file system (such as </a:t>
            </a:r>
            <a:r>
              <a:rPr lang="en-US" dirty="0" smtClean="0"/>
              <a:t>UFS) on </a:t>
            </a:r>
            <a:r>
              <a:rPr lang="en-US" dirty="0"/>
              <a:t>the server and exports directories </a:t>
            </a:r>
            <a:r>
              <a:rPr lang="en-US" dirty="0" smtClean="0"/>
              <a:t>as NFS </a:t>
            </a:r>
            <a:r>
              <a:rPr lang="en-US" dirty="0"/>
              <a:t>shares to clients;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another </a:t>
            </a:r>
            <a:r>
              <a:rPr lang="en-US" dirty="0"/>
              <a:t>that </a:t>
            </a:r>
            <a:r>
              <a:rPr lang="en-US" dirty="0" smtClean="0"/>
              <a:t>hooks to </a:t>
            </a:r>
            <a:r>
              <a:rPr lang="en-US" dirty="0"/>
              <a:t>the Virtual File System (VFS) </a:t>
            </a:r>
            <a:r>
              <a:rPr lang="en-US" dirty="0" smtClean="0"/>
              <a:t>on the </a:t>
            </a:r>
            <a:r>
              <a:rPr lang="en-US" dirty="0"/>
              <a:t>client machine to abstract the </a:t>
            </a:r>
            <a:r>
              <a:rPr lang="en-US" dirty="0" smtClean="0"/>
              <a:t>NFS share </a:t>
            </a:r>
            <a:r>
              <a:rPr lang="en-US" dirty="0"/>
              <a:t>on the server as a local concrete </a:t>
            </a:r>
            <a:r>
              <a:rPr lang="en-US" dirty="0" smtClean="0"/>
              <a:t>file system</a:t>
            </a:r>
            <a:r>
              <a:rPr lang="en-US" dirty="0"/>
              <a:t>;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and </a:t>
            </a:r>
            <a:r>
              <a:rPr lang="en-US" dirty="0"/>
              <a:t>finally, the </a:t>
            </a:r>
            <a:r>
              <a:rPr lang="en-US" dirty="0" smtClean="0"/>
              <a:t>communication protocol </a:t>
            </a:r>
            <a:r>
              <a:rPr lang="en-US" dirty="0"/>
              <a:t>between the NFS server </a:t>
            </a:r>
            <a:r>
              <a:rPr lang="en-US" dirty="0" smtClean="0"/>
              <a:t>and NFS </a:t>
            </a:r>
            <a:r>
              <a:rPr lang="en-US" dirty="0"/>
              <a:t>client.</a:t>
            </a:r>
          </a:p>
        </p:txBody>
      </p:sp>
    </p:spTree>
    <p:extLst>
      <p:ext uri="{BB962C8B-B14F-4D97-AF65-F5344CB8AC3E}">
        <p14:creationId xmlns:p14="http://schemas.microsoft.com/office/powerpoint/2010/main" val="25650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SUN-NFS : Architecture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7848600" cy="5190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79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SUN-NFS: AN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870687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16674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Server A sees : /users/ </a:t>
            </a:r>
            <a:r>
              <a:rPr lang="en-US" dirty="0" err="1"/>
              <a:t>steen</a:t>
            </a:r>
            <a:r>
              <a:rPr lang="en-US" dirty="0"/>
              <a:t>/</a:t>
            </a:r>
            <a:r>
              <a:rPr lang="en-US" dirty="0" err="1"/>
              <a:t>mbox</a:t>
            </a:r>
            <a:endParaRPr lang="en-US" dirty="0"/>
          </a:p>
          <a:p>
            <a:r>
              <a:rPr lang="en-US" dirty="0" smtClean="0"/>
              <a:t>Client </a:t>
            </a:r>
            <a:r>
              <a:rPr lang="en-US" dirty="0"/>
              <a:t>A sees: /remote/vu/ </a:t>
            </a:r>
            <a:r>
              <a:rPr lang="en-US" dirty="0" err="1"/>
              <a:t>mbox</a:t>
            </a:r>
            <a:endParaRPr lang="en-US" dirty="0"/>
          </a:p>
          <a:p>
            <a:r>
              <a:rPr lang="en-US" dirty="0" smtClean="0"/>
              <a:t>Client </a:t>
            </a:r>
            <a:r>
              <a:rPr lang="en-US" dirty="0"/>
              <a:t>B sees: /work/me/ </a:t>
            </a:r>
            <a:r>
              <a:rPr lang="en-US" dirty="0" err="1"/>
              <a:t>mbox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0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Books:</a:t>
            </a:r>
          </a:p>
          <a:p>
            <a:pPr lvl="1"/>
            <a:r>
              <a:rPr lang="en-US" dirty="0"/>
              <a:t>Distributed systems: principles </a:t>
            </a:r>
            <a:r>
              <a:rPr lang="en-US" dirty="0" smtClean="0"/>
              <a:t>and paradigms by AST &amp; MV Steen</a:t>
            </a:r>
          </a:p>
          <a:p>
            <a:pPr lvl="1"/>
            <a:r>
              <a:rPr lang="en-US" dirty="0" smtClean="0"/>
              <a:t>Distributed OS (Concepts &amp; Design) by PK </a:t>
            </a:r>
            <a:r>
              <a:rPr lang="en-US" dirty="0" err="1" smtClean="0"/>
              <a:t>Sinha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Papers:</a:t>
            </a:r>
          </a:p>
          <a:p>
            <a:pPr lvl="1"/>
            <a:r>
              <a:rPr lang="en-US" i="1" dirty="0"/>
              <a:t>A SURVEY OF </a:t>
            </a:r>
            <a:r>
              <a:rPr lang="en-US" i="1" dirty="0" smtClean="0"/>
              <a:t>DISTRIBUTED FILE SYSTEMS</a:t>
            </a:r>
            <a:r>
              <a:rPr lang="en-US" dirty="0" smtClean="0"/>
              <a:t> by </a:t>
            </a:r>
            <a:r>
              <a:rPr lang="en-US" dirty="0"/>
              <a:t>M. </a:t>
            </a:r>
            <a:r>
              <a:rPr lang="en-US" dirty="0" err="1"/>
              <a:t>Satyanarayanan</a:t>
            </a:r>
            <a:endParaRPr lang="en-US" dirty="0" smtClean="0"/>
          </a:p>
          <a:p>
            <a:pPr lvl="1"/>
            <a:r>
              <a:rPr lang="en-US" i="1" dirty="0" smtClean="0"/>
              <a:t>The design &amp; implementation of SUN NFS </a:t>
            </a:r>
            <a:r>
              <a:rPr lang="en-US" dirty="0" smtClean="0"/>
              <a:t>by Sandberg et al.</a:t>
            </a:r>
            <a:endParaRPr lang="en-US" i="1" dirty="0" smtClean="0"/>
          </a:p>
          <a:p>
            <a:pPr lvl="1"/>
            <a:r>
              <a:rPr lang="en-US" dirty="0"/>
              <a:t>Understanding </a:t>
            </a:r>
            <a:r>
              <a:rPr lang="en-US" dirty="0" smtClean="0"/>
              <a:t>and mitigating security issues </a:t>
            </a:r>
            <a:r>
              <a:rPr lang="en-US" dirty="0"/>
              <a:t>in Sun </a:t>
            </a:r>
            <a:r>
              <a:rPr lang="en-US" dirty="0" smtClean="0"/>
              <a:t>NFS by </a:t>
            </a:r>
            <a:r>
              <a:rPr lang="en-US" dirty="0" err="1" smtClean="0"/>
              <a:t>Wasim</a:t>
            </a:r>
            <a:r>
              <a:rPr lang="en-US" dirty="0" smtClean="0"/>
              <a:t> A.B. &amp; S.M.K. </a:t>
            </a:r>
            <a:r>
              <a:rPr lang="en-US" dirty="0" err="1" smtClean="0"/>
              <a:t>Quadri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9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how it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of FAT32 file system</a:t>
            </a:r>
          </a:p>
          <a:p>
            <a:endParaRPr lang="en-US" dirty="0" smtClean="0"/>
          </a:p>
          <a:p>
            <a:r>
              <a:rPr lang="en-US" dirty="0" smtClean="0"/>
              <a:t>It consists of 4 different parts</a:t>
            </a:r>
          </a:p>
          <a:p>
            <a:pPr lvl="1"/>
            <a:r>
              <a:rPr lang="en-US" dirty="0" smtClean="0"/>
              <a:t>BOOT Sector</a:t>
            </a:r>
          </a:p>
          <a:p>
            <a:pPr lvl="1"/>
            <a:r>
              <a:rPr lang="en-US" dirty="0" smtClean="0"/>
              <a:t>FAT (File Allocation Table)</a:t>
            </a:r>
          </a:p>
          <a:p>
            <a:pPr lvl="1"/>
            <a:r>
              <a:rPr lang="en-US" dirty="0" smtClean="0"/>
              <a:t>Directory Structure</a:t>
            </a:r>
          </a:p>
          <a:p>
            <a:pPr lvl="1"/>
            <a:r>
              <a:rPr lang="en-US" dirty="0" smtClean="0"/>
              <a:t>Clusters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4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9" y="1447800"/>
            <a:ext cx="8478251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728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OK! Then how it works!!!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Kernel code checks for volumes</a:t>
            </a:r>
          </a:p>
          <a:p>
            <a:endParaRPr lang="en-US" dirty="0" smtClean="0"/>
          </a:p>
          <a:p>
            <a:r>
              <a:rPr lang="en-US" dirty="0" smtClean="0"/>
              <a:t>Uses Entries in PT &amp; signatures in Boot sector to identify the type</a:t>
            </a:r>
          </a:p>
          <a:p>
            <a:endParaRPr lang="en-US" dirty="0" smtClean="0"/>
          </a:p>
          <a:p>
            <a:r>
              <a:rPr lang="en-US" dirty="0" smtClean="0"/>
              <a:t>Loads appropriate code (ALGORITHMS)</a:t>
            </a:r>
          </a:p>
          <a:p>
            <a:endParaRPr lang="en-US" dirty="0" smtClean="0"/>
          </a:p>
          <a:p>
            <a:r>
              <a:rPr lang="en-US" dirty="0" smtClean="0"/>
              <a:t>This code mounts the file system at some specific point (Drive in Win, Folder in *nix)</a:t>
            </a:r>
          </a:p>
          <a:p>
            <a:pPr lvl="1"/>
            <a:r>
              <a:rPr lang="en-US" dirty="0" smtClean="0"/>
              <a:t>Creates in-core structures to map on-disk structures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7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Structure</a:t>
            </a:r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45346"/>
              </p:ext>
            </p:extLst>
          </p:nvPr>
        </p:nvGraphicFramePr>
        <p:xfrm>
          <a:off x="762000" y="2503716"/>
          <a:ext cx="2577601" cy="38241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77601"/>
              </a:tblGrid>
              <a:tr h="636814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Directory Module</a:t>
                      </a:r>
                      <a:endParaRPr lang="en-GB" b="0" dirty="0"/>
                    </a:p>
                  </a:txBody>
                  <a:tcPr/>
                </a:tc>
              </a:tr>
              <a:tr h="636814"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Module</a:t>
                      </a:r>
                      <a:endParaRPr lang="en-GB" dirty="0"/>
                    </a:p>
                  </a:txBody>
                  <a:tcPr/>
                </a:tc>
              </a:tr>
              <a:tr h="636814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Control Module</a:t>
                      </a:r>
                      <a:endParaRPr lang="en-GB" dirty="0"/>
                    </a:p>
                  </a:txBody>
                  <a:tcPr/>
                </a:tc>
              </a:tr>
              <a:tr h="636814">
                <a:tc>
                  <a:txBody>
                    <a:bodyPr/>
                    <a:lstStyle/>
                    <a:p>
                      <a:r>
                        <a:rPr lang="en-US" dirty="0" smtClean="0"/>
                        <a:t>File Access Module</a:t>
                      </a:r>
                      <a:endParaRPr lang="en-GB" dirty="0"/>
                    </a:p>
                  </a:txBody>
                  <a:tcPr/>
                </a:tc>
              </a:tr>
              <a:tr h="636814">
                <a:tc>
                  <a:txBody>
                    <a:bodyPr/>
                    <a:lstStyle/>
                    <a:p>
                      <a:r>
                        <a:rPr lang="en-US" dirty="0" smtClean="0"/>
                        <a:t>Block Module</a:t>
                      </a:r>
                      <a:endParaRPr lang="en-GB" dirty="0"/>
                    </a:p>
                  </a:txBody>
                  <a:tcPr/>
                </a:tc>
              </a:tr>
              <a:tr h="636814">
                <a:tc>
                  <a:txBody>
                    <a:bodyPr/>
                    <a:lstStyle/>
                    <a:p>
                      <a:r>
                        <a:rPr lang="en-US" dirty="0" smtClean="0"/>
                        <a:t>Device</a:t>
                      </a:r>
                      <a:r>
                        <a:rPr lang="en-US" baseline="0" dirty="0" smtClean="0"/>
                        <a:t> Module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971800" y="2057400"/>
            <a:ext cx="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1676400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fopen</a:t>
            </a:r>
            <a:r>
              <a:rPr lang="en-US" dirty="0" smtClean="0"/>
              <a:t>(“c:\</a:t>
            </a:r>
            <a:r>
              <a:rPr lang="en-US" dirty="0" err="1" smtClean="0"/>
              <a:t>abc</a:t>
            </a:r>
            <a:r>
              <a:rPr lang="en-US" dirty="0" smtClean="0"/>
              <a:t>\abc.txt”)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19400" y="2819400"/>
            <a:ext cx="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24200" y="3352800"/>
            <a:ext cx="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19400" y="4114800"/>
            <a:ext cx="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362200" y="4724400"/>
            <a:ext cx="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895600" y="5257800"/>
            <a:ext cx="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ine Callout 1 16"/>
          <p:cNvSpPr/>
          <p:nvPr/>
        </p:nvSpPr>
        <p:spPr>
          <a:xfrm>
            <a:off x="4267200" y="2476500"/>
            <a:ext cx="4572000" cy="571500"/>
          </a:xfrm>
          <a:prstGeom prst="borderCallout1">
            <a:avLst>
              <a:gd name="adj1" fmla="val 759"/>
              <a:gd name="adj2" fmla="val -1476"/>
              <a:gd name="adj3" fmla="val 53999"/>
              <a:gd name="adj4" fmla="val -234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Maps File Names to File IDs</a:t>
            </a:r>
            <a:endParaRPr lang="en-GB" dirty="0"/>
          </a:p>
        </p:txBody>
      </p:sp>
      <p:sp>
        <p:nvSpPr>
          <p:cNvPr id="18" name="Line Callout 1 17"/>
          <p:cNvSpPr/>
          <p:nvPr/>
        </p:nvSpPr>
        <p:spPr>
          <a:xfrm>
            <a:off x="4267200" y="3200400"/>
            <a:ext cx="4572000" cy="571500"/>
          </a:xfrm>
          <a:prstGeom prst="borderCallout1">
            <a:avLst>
              <a:gd name="adj1" fmla="val 759"/>
              <a:gd name="adj2" fmla="val -1476"/>
              <a:gd name="adj3" fmla="val 53999"/>
              <a:gd name="adj4" fmla="val -234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Maps File IDs to actual files</a:t>
            </a:r>
            <a:endParaRPr lang="en-GB" dirty="0"/>
          </a:p>
        </p:txBody>
      </p:sp>
      <p:sp>
        <p:nvSpPr>
          <p:cNvPr id="19" name="Line Callout 1 18"/>
          <p:cNvSpPr/>
          <p:nvPr/>
        </p:nvSpPr>
        <p:spPr>
          <a:xfrm>
            <a:off x="4267200" y="3886200"/>
            <a:ext cx="4572000" cy="571500"/>
          </a:xfrm>
          <a:prstGeom prst="borderCallout1">
            <a:avLst>
              <a:gd name="adj1" fmla="val 759"/>
              <a:gd name="adj2" fmla="val -1476"/>
              <a:gd name="adj3" fmla="val 53999"/>
              <a:gd name="adj4" fmla="val -234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Validates the access</a:t>
            </a:r>
            <a:endParaRPr lang="en-GB" dirty="0"/>
          </a:p>
        </p:txBody>
      </p:sp>
      <p:sp>
        <p:nvSpPr>
          <p:cNvPr id="20" name="Line Callout 1 19"/>
          <p:cNvSpPr/>
          <p:nvPr/>
        </p:nvSpPr>
        <p:spPr>
          <a:xfrm>
            <a:off x="4267200" y="4572000"/>
            <a:ext cx="4572000" cy="571500"/>
          </a:xfrm>
          <a:prstGeom prst="borderCallout1">
            <a:avLst>
              <a:gd name="adj1" fmla="val 759"/>
              <a:gd name="adj2" fmla="val -1476"/>
              <a:gd name="adj3" fmla="val 53999"/>
              <a:gd name="adj4" fmla="val -234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 &amp; Writes Data/Metadata</a:t>
            </a:r>
            <a:endParaRPr lang="en-GB" dirty="0"/>
          </a:p>
        </p:txBody>
      </p:sp>
      <p:sp>
        <p:nvSpPr>
          <p:cNvPr id="21" name="Line Callout 1 20"/>
          <p:cNvSpPr/>
          <p:nvPr/>
        </p:nvSpPr>
        <p:spPr>
          <a:xfrm>
            <a:off x="4267200" y="5219700"/>
            <a:ext cx="4572000" cy="571500"/>
          </a:xfrm>
          <a:prstGeom prst="borderCallout1">
            <a:avLst>
              <a:gd name="adj1" fmla="val 759"/>
              <a:gd name="adj2" fmla="val -1476"/>
              <a:gd name="adj3" fmla="val 53999"/>
              <a:gd name="adj4" fmla="val -234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Allocates &amp; Accesses Disk Blocks</a:t>
            </a:r>
            <a:endParaRPr lang="en-GB" dirty="0"/>
          </a:p>
        </p:txBody>
      </p:sp>
      <p:sp>
        <p:nvSpPr>
          <p:cNvPr id="22" name="Line Callout 1 21"/>
          <p:cNvSpPr/>
          <p:nvPr/>
        </p:nvSpPr>
        <p:spPr>
          <a:xfrm>
            <a:off x="4267200" y="5905500"/>
            <a:ext cx="4572000" cy="571500"/>
          </a:xfrm>
          <a:prstGeom prst="borderCallout1">
            <a:avLst>
              <a:gd name="adj1" fmla="val 759"/>
              <a:gd name="adj2" fmla="val -1476"/>
              <a:gd name="adj3" fmla="val 53999"/>
              <a:gd name="adj4" fmla="val -2347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 I/O, I/O level caching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4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File Systems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9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333</TotalTime>
  <Words>1686</Words>
  <Application>Microsoft Office PowerPoint</Application>
  <PresentationFormat>On-screen Show (4:3)</PresentationFormat>
  <Paragraphs>359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Apothecary</vt:lpstr>
      <vt:lpstr>File Systems</vt:lpstr>
      <vt:lpstr>What is a File System?</vt:lpstr>
      <vt:lpstr>History</vt:lpstr>
      <vt:lpstr>What exactly is a File System?</vt:lpstr>
      <vt:lpstr>But how it WORKS?</vt:lpstr>
      <vt:lpstr>PowerPoint Presentation</vt:lpstr>
      <vt:lpstr>OK! Then how it works!!!</vt:lpstr>
      <vt:lpstr>File System Structure</vt:lpstr>
      <vt:lpstr>Distributed File Systems</vt:lpstr>
      <vt:lpstr>What is DFS?</vt:lpstr>
      <vt:lpstr>DFS - goals</vt:lpstr>
      <vt:lpstr>DFS - Requirements</vt:lpstr>
      <vt:lpstr>PowerPoint Presentation</vt:lpstr>
      <vt:lpstr>What about naming?</vt:lpstr>
      <vt:lpstr>A Comparison</vt:lpstr>
      <vt:lpstr>File Service</vt:lpstr>
      <vt:lpstr>Dis. FILE SERVICE REQUIREMENTS</vt:lpstr>
      <vt:lpstr>DISTRIBUTED File Service Requirements</vt:lpstr>
      <vt:lpstr>Transparency</vt:lpstr>
      <vt:lpstr>Concurrency</vt:lpstr>
      <vt:lpstr>Replication</vt:lpstr>
      <vt:lpstr>Heterogeneity </vt:lpstr>
      <vt:lpstr>Fault tolerance</vt:lpstr>
      <vt:lpstr>Consistency</vt:lpstr>
      <vt:lpstr>Security</vt:lpstr>
      <vt:lpstr>Efficiency</vt:lpstr>
      <vt:lpstr>Dis. FILE SERVICE COMPONENTS</vt:lpstr>
      <vt:lpstr>DISTRIBUTED File Service COMPONENTS</vt:lpstr>
      <vt:lpstr>DISTRIBUTED File Service COMPONENTS</vt:lpstr>
      <vt:lpstr>Flat File Service</vt:lpstr>
      <vt:lpstr>Directory Service</vt:lpstr>
      <vt:lpstr>Client Module</vt:lpstr>
      <vt:lpstr>Dis. FILE SERVICE TYPES</vt:lpstr>
      <vt:lpstr>File Models</vt:lpstr>
      <vt:lpstr>File Accessing Models</vt:lpstr>
      <vt:lpstr>Data Transfer Models</vt:lpstr>
      <vt:lpstr>OTHER DFS design considerations</vt:lpstr>
      <vt:lpstr>CACHE CONSISTENCY</vt:lpstr>
      <vt:lpstr>Cache update</vt:lpstr>
      <vt:lpstr>SERVER SEMANTICS</vt:lpstr>
      <vt:lpstr>SERVER SEMANTICS</vt:lpstr>
      <vt:lpstr>REPLICATION</vt:lpstr>
      <vt:lpstr>AN IMPLEMENTATION</vt:lpstr>
      <vt:lpstr>SUN-NFS : A Distributed file system</vt:lpstr>
      <vt:lpstr>SUN-NFS : Architecture</vt:lpstr>
      <vt:lpstr>SUN-NFS : Architecture</vt:lpstr>
      <vt:lpstr>SUN-NFS: AN EXAMPLE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File Systems</dc:title>
  <dc:creator>Wasim</dc:creator>
  <cp:lastModifiedBy>waqar's</cp:lastModifiedBy>
  <cp:revision>105</cp:revision>
  <dcterms:created xsi:type="dcterms:W3CDTF">2012-07-21T05:40:55Z</dcterms:created>
  <dcterms:modified xsi:type="dcterms:W3CDTF">2014-06-14T05:53:36Z</dcterms:modified>
</cp:coreProperties>
</file>