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337" r:id="rId3"/>
    <p:sldId id="344" r:id="rId4"/>
    <p:sldId id="321" r:id="rId5"/>
    <p:sldId id="313" r:id="rId6"/>
    <p:sldId id="326" r:id="rId7"/>
    <p:sldId id="330" r:id="rId8"/>
    <p:sldId id="327" r:id="rId9"/>
    <p:sldId id="317" r:id="rId10"/>
    <p:sldId id="318" r:id="rId11"/>
    <p:sldId id="328" r:id="rId12"/>
    <p:sldId id="331" r:id="rId13"/>
    <p:sldId id="332" r:id="rId14"/>
    <p:sldId id="334" r:id="rId15"/>
    <p:sldId id="329" r:id="rId16"/>
    <p:sldId id="336" r:id="rId17"/>
    <p:sldId id="341" r:id="rId18"/>
    <p:sldId id="338" r:id="rId19"/>
    <p:sldId id="339" r:id="rId20"/>
    <p:sldId id="340" r:id="rId21"/>
    <p:sldId id="345" r:id="rId22"/>
    <p:sldId id="324" r:id="rId23"/>
    <p:sldId id="346" r:id="rId24"/>
    <p:sldId id="343" r:id="rId25"/>
  </p:sldIdLst>
  <p:sldSz cx="9144000" cy="5143500" type="screen16x9"/>
  <p:notesSz cx="6858000" cy="9144000"/>
  <p:embeddedFontLst>
    <p:embeddedFont>
      <p:font typeface="Palanquin" panose="020B0004020203020204" pitchFamily="34" charset="0"/>
      <p:regular r:id="rId27"/>
      <p:bold r:id="rId28"/>
    </p:embeddedFont>
    <p:embeddedFont>
      <p:font typeface="Signik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828"/>
    <a:srgbClr val="69BF86"/>
    <a:srgbClr val="FCBF49"/>
    <a:srgbClr val="0C4F72"/>
    <a:srgbClr val="F77F00"/>
    <a:srgbClr val="EAE2B7"/>
    <a:srgbClr val="FE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6B58D-4FDE-4C9E-8367-03DEBC59BE67}">
  <a:tblStyle styleId="{8A66B58D-4FDE-4C9E-8367-03DEBC59B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3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720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6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471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79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1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5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0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54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5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34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904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01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380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31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73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99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3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33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23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95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20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91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8.svg"/><Relationship Id="rId4" Type="http://schemas.openxmlformats.org/officeDocument/2006/relationships/image" Target="../media/image28.jpe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2.jpg"/><Relationship Id="rId5" Type="http://schemas.openxmlformats.org/officeDocument/2006/relationships/image" Target="../media/image31.png"/><Relationship Id="rId15" Type="http://schemas.openxmlformats.org/officeDocument/2006/relationships/image" Target="../media/image30.svg"/><Relationship Id="rId10" Type="http://schemas.openxmlformats.org/officeDocument/2006/relationships/image" Target="../media/image36.svg"/><Relationship Id="rId4" Type="http://schemas.openxmlformats.org/officeDocument/2006/relationships/image" Target="../media/image18.sv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2.jp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18.sv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40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2970415" y="1256595"/>
            <a:ext cx="5441036" cy="914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Face Recognition</a:t>
            </a:r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624602"/>
            <a:ext cx="3598324" cy="2117087"/>
            <a:chOff x="305498" y="2315002"/>
            <a:chExt cx="3598324" cy="2117087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899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799" y="908474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3" y="728850"/>
                <a:ext cx="5788751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2" y="3167875"/>
                <a:ext cx="1188024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aphic 6" descr="Female Profile outline">
            <a:extLst>
              <a:ext uri="{FF2B5EF4-FFF2-40B4-BE49-F238E27FC236}">
                <a16:creationId xmlns:a16="http://schemas.microsoft.com/office/drawing/2014/main" id="{F802B5C2-4079-F213-9D9A-7EFDDCEE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27" y="2735317"/>
            <a:ext cx="1334868" cy="1334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ing Histogram of Oriented Gradients (HOG) for Object Detection">
            <a:extLst>
              <a:ext uri="{FF2B5EF4-FFF2-40B4-BE49-F238E27FC236}">
                <a16:creationId xmlns:a16="http://schemas.microsoft.com/office/drawing/2014/main" id="{42120109-5FE0-4DCF-F803-F46D7300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6" y="1133644"/>
            <a:ext cx="7511770" cy="36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0;p30">
            <a:extLst>
              <a:ext uri="{FF2B5EF4-FFF2-40B4-BE49-F238E27FC236}">
                <a16:creationId xmlns:a16="http://schemas.microsoft.com/office/drawing/2014/main" id="{CA53CEB9-F6EC-E4C8-6ACE-8115C5150C64}"/>
              </a:ext>
            </a:extLst>
          </p:cNvPr>
          <p:cNvSpPr txBox="1">
            <a:spLocks/>
          </p:cNvSpPr>
          <p:nvPr/>
        </p:nvSpPr>
        <p:spPr>
          <a:xfrm>
            <a:off x="3411625" y="152338"/>
            <a:ext cx="3160161" cy="63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3200" dirty="0"/>
              <a:t>HOG Algorithm </a:t>
            </a:r>
            <a:endParaRPr lang="en-US" sz="3200" dirty="0"/>
          </a:p>
        </p:txBody>
      </p:sp>
      <p:pic>
        <p:nvPicPr>
          <p:cNvPr id="8" name="Graphic 7" descr="Connected outline">
            <a:extLst>
              <a:ext uri="{FF2B5EF4-FFF2-40B4-BE49-F238E27FC236}">
                <a16:creationId xmlns:a16="http://schemas.microsoft.com/office/drawing/2014/main" id="{199C3B37-5C49-A86E-CE78-6C2C6F6D7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014" y="0"/>
            <a:ext cx="914400" cy="914400"/>
          </a:xfrm>
          <a:prstGeom prst="rect">
            <a:avLst/>
          </a:prstGeom>
        </p:spPr>
      </p:pic>
      <p:pic>
        <p:nvPicPr>
          <p:cNvPr id="2" name="Graphic 1" descr="Arrow Right with solid fill">
            <a:extLst>
              <a:ext uri="{FF2B5EF4-FFF2-40B4-BE49-F238E27FC236}">
                <a16:creationId xmlns:a16="http://schemas.microsoft.com/office/drawing/2014/main" id="{F37691D5-758B-33D7-76BC-6A7E72F60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0821" y="2990636"/>
            <a:ext cx="622358" cy="6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6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A44F4FD8-9B86-1EE2-811C-261F35A55BFD}"/>
              </a:ext>
            </a:extLst>
          </p:cNvPr>
          <p:cNvSpPr txBox="1">
            <a:spLocks/>
          </p:cNvSpPr>
          <p:nvPr/>
        </p:nvSpPr>
        <p:spPr>
          <a:xfrm>
            <a:off x="959004" y="1065324"/>
            <a:ext cx="7225992" cy="9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Once the features are extracted, a classifier is used to </a:t>
            </a:r>
            <a:r>
              <a:rPr lang="en-GB" sz="2200" dirty="0">
                <a:solidFill>
                  <a:srgbClr val="D62828"/>
                </a:solidFill>
              </a:rPr>
              <a:t>determine</a:t>
            </a:r>
            <a:r>
              <a:rPr lang="en-GB" sz="2200" dirty="0"/>
              <a:t> whether the image contains a </a:t>
            </a:r>
            <a:r>
              <a:rPr lang="en-GB" sz="2200" dirty="0">
                <a:solidFill>
                  <a:srgbClr val="D62828"/>
                </a:solidFill>
              </a:rPr>
              <a:t>face or not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7F76BE35-3BA9-4B1F-3BE5-B6E71FC501C2}"/>
              </a:ext>
            </a:extLst>
          </p:cNvPr>
          <p:cNvSpPr txBox="1">
            <a:spLocks/>
          </p:cNvSpPr>
          <p:nvPr/>
        </p:nvSpPr>
        <p:spPr>
          <a:xfrm>
            <a:off x="1304105" y="261145"/>
            <a:ext cx="2210278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Classification</a:t>
            </a:r>
          </a:p>
        </p:txBody>
      </p:sp>
      <p:pic>
        <p:nvPicPr>
          <p:cNvPr id="3" name="Picture 2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CB7011E-9E86-8A07-0635-38E48E1D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1" y="2148496"/>
            <a:ext cx="3183505" cy="2476766"/>
          </a:xfrm>
          <a:prstGeom prst="rect">
            <a:avLst/>
          </a:prstGeom>
        </p:spPr>
      </p:pic>
      <p:pic>
        <p:nvPicPr>
          <p:cNvPr id="4" name="Picture 2" descr="Saint Louis Zoo on Twitter: &quot;#StlZooSpeciesSpotlight: Western lowland  gorilla Animal Name: Jontu Scientific Name: Gorilla gorilla gorilla Range:  Western equatorial Africa Habitat: Tropical forests Conservation Status:  Critically endangered Zoo Home ...">
            <a:extLst>
              <a:ext uri="{FF2B5EF4-FFF2-40B4-BE49-F238E27FC236}">
                <a16:creationId xmlns:a16="http://schemas.microsoft.com/office/drawing/2014/main" id="{4E965F3A-19E1-C770-D5D8-37F20FDFC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2"/>
          <a:stretch/>
        </p:blipFill>
        <p:spPr bwMode="auto">
          <a:xfrm>
            <a:off x="5406325" y="2148496"/>
            <a:ext cx="3183505" cy="2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Badge Cross outline">
            <a:extLst>
              <a:ext uri="{FF2B5EF4-FFF2-40B4-BE49-F238E27FC236}">
                <a16:creationId xmlns:a16="http://schemas.microsoft.com/office/drawing/2014/main" id="{72FBCF2F-E792-E01C-5465-F082AE829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361" y="2392560"/>
            <a:ext cx="1988635" cy="1988635"/>
          </a:xfrm>
          <a:prstGeom prst="rect">
            <a:avLst/>
          </a:prstGeom>
        </p:spPr>
      </p:pic>
      <p:pic>
        <p:nvPicPr>
          <p:cNvPr id="11" name="Graphic 10" descr="Badge Tick1 outline">
            <a:extLst>
              <a:ext uri="{FF2B5EF4-FFF2-40B4-BE49-F238E27FC236}">
                <a16:creationId xmlns:a16="http://schemas.microsoft.com/office/drawing/2014/main" id="{32F8D264-2F84-0668-E14B-4C5FFC7B0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1605" y="2392561"/>
            <a:ext cx="1988635" cy="1988635"/>
          </a:xfrm>
          <a:prstGeom prst="rect">
            <a:avLst/>
          </a:prstGeom>
        </p:spPr>
      </p:pic>
      <p:pic>
        <p:nvPicPr>
          <p:cNvPr id="13" name="Graphic 12" descr="Basic Shapes outline">
            <a:extLst>
              <a:ext uri="{FF2B5EF4-FFF2-40B4-BE49-F238E27FC236}">
                <a16:creationId xmlns:a16="http://schemas.microsoft.com/office/drawing/2014/main" id="{CB203E35-52CB-6E75-1D9D-C9E8DC16C2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741" y="0"/>
            <a:ext cx="1087364" cy="10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7F76BE35-3BA9-4B1F-3BE5-B6E71FC501C2}"/>
              </a:ext>
            </a:extLst>
          </p:cNvPr>
          <p:cNvSpPr txBox="1">
            <a:spLocks/>
          </p:cNvSpPr>
          <p:nvPr/>
        </p:nvSpPr>
        <p:spPr>
          <a:xfrm>
            <a:off x="1304105" y="261145"/>
            <a:ext cx="2210278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Classification</a:t>
            </a:r>
          </a:p>
        </p:txBody>
      </p:sp>
      <p:pic>
        <p:nvPicPr>
          <p:cNvPr id="13" name="Graphic 12" descr="Basic Shapes outline">
            <a:extLst>
              <a:ext uri="{FF2B5EF4-FFF2-40B4-BE49-F238E27FC236}">
                <a16:creationId xmlns:a16="http://schemas.microsoft.com/office/drawing/2014/main" id="{CB203E35-52CB-6E75-1D9D-C9E8DC16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741" y="0"/>
            <a:ext cx="1087364" cy="1087364"/>
          </a:xfrm>
          <a:prstGeom prst="rect">
            <a:avLst/>
          </a:prstGeom>
        </p:spPr>
      </p:pic>
      <p:sp>
        <p:nvSpPr>
          <p:cNvPr id="8" name="Google Shape;160;p30">
            <a:extLst>
              <a:ext uri="{FF2B5EF4-FFF2-40B4-BE49-F238E27FC236}">
                <a16:creationId xmlns:a16="http://schemas.microsoft.com/office/drawing/2014/main" id="{5C8E4675-5508-84FC-3D7E-444B86236EF2}"/>
              </a:ext>
            </a:extLst>
          </p:cNvPr>
          <p:cNvSpPr txBox="1">
            <a:spLocks/>
          </p:cNvSpPr>
          <p:nvPr/>
        </p:nvSpPr>
        <p:spPr>
          <a:xfrm>
            <a:off x="2694877" y="818663"/>
            <a:ext cx="3754245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K-Nearest Neighbours (KNN)</a:t>
            </a:r>
            <a:endParaRPr lang="en-US" sz="2200" dirty="0"/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3F6775AF-56F7-A460-3FC6-B89F26AB4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3319" y="2873990"/>
            <a:ext cx="908718" cy="908718"/>
          </a:xfrm>
          <a:prstGeom prst="rect">
            <a:avLst/>
          </a:prstGeom>
        </p:spPr>
      </p:pic>
      <p:pic>
        <p:nvPicPr>
          <p:cNvPr id="21" name="Graphic 20" descr="Server outline">
            <a:extLst>
              <a:ext uri="{FF2B5EF4-FFF2-40B4-BE49-F238E27FC236}">
                <a16:creationId xmlns:a16="http://schemas.microsoft.com/office/drawing/2014/main" id="{FE8B807F-7CC5-5406-81F4-BE547B788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0679" y="1584797"/>
            <a:ext cx="2202640" cy="2202640"/>
          </a:xfrm>
          <a:prstGeom prst="rect">
            <a:avLst/>
          </a:prstGeom>
        </p:spPr>
      </p:pic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3FDEB214-823D-D941-8559-6E6EF46FB076}"/>
              </a:ext>
            </a:extLst>
          </p:cNvPr>
          <p:cNvSpPr txBox="1">
            <a:spLocks/>
          </p:cNvSpPr>
          <p:nvPr/>
        </p:nvSpPr>
        <p:spPr>
          <a:xfrm>
            <a:off x="1650295" y="1890194"/>
            <a:ext cx="1680246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/>
              <a:t>Training set</a:t>
            </a:r>
            <a:endParaRPr lang="en-US" sz="1800" dirty="0"/>
          </a:p>
        </p:txBody>
      </p:sp>
      <p:pic>
        <p:nvPicPr>
          <p:cNvPr id="24" name="Graphic 23" descr="Line arrow: Clockwise curve with solid fill">
            <a:extLst>
              <a:ext uri="{FF2B5EF4-FFF2-40B4-BE49-F238E27FC236}">
                <a16:creationId xmlns:a16="http://schemas.microsoft.com/office/drawing/2014/main" id="{A7D0733D-9389-2694-D718-C96404230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200000">
            <a:off x="3081735" y="1601961"/>
            <a:ext cx="702527" cy="702527"/>
          </a:xfrm>
          <a:prstGeom prst="rect">
            <a:avLst/>
          </a:prstGeom>
        </p:spPr>
      </p:pic>
      <p:sp>
        <p:nvSpPr>
          <p:cNvPr id="25" name="Google Shape;160;p30">
            <a:extLst>
              <a:ext uri="{FF2B5EF4-FFF2-40B4-BE49-F238E27FC236}">
                <a16:creationId xmlns:a16="http://schemas.microsoft.com/office/drawing/2014/main" id="{C64A0DB1-4166-34FE-206F-90A9EF0877DC}"/>
              </a:ext>
            </a:extLst>
          </p:cNvPr>
          <p:cNvSpPr txBox="1">
            <a:spLocks/>
          </p:cNvSpPr>
          <p:nvPr/>
        </p:nvSpPr>
        <p:spPr>
          <a:xfrm>
            <a:off x="6542950" y="2558041"/>
            <a:ext cx="1680246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/>
              <a:t>Test set</a:t>
            </a:r>
            <a:endParaRPr lang="en-US" sz="1800" dirty="0"/>
          </a:p>
        </p:txBody>
      </p:sp>
      <p:pic>
        <p:nvPicPr>
          <p:cNvPr id="26" name="Graphic 25" descr="Line arrow: Clockwise curve with solid fill">
            <a:extLst>
              <a:ext uri="{FF2B5EF4-FFF2-40B4-BE49-F238E27FC236}">
                <a16:creationId xmlns:a16="http://schemas.microsoft.com/office/drawing/2014/main" id="{6BC3749D-1BB0-F1D7-A8A3-FD9F32D597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756647" y="2981748"/>
            <a:ext cx="702527" cy="702527"/>
          </a:xfrm>
          <a:prstGeom prst="rect">
            <a:avLst/>
          </a:prstGeom>
        </p:spPr>
      </p:pic>
      <p:pic>
        <p:nvPicPr>
          <p:cNvPr id="27" name="Picture 26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B9E2D4F-4A05-BEC0-F0FC-726EC71C44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8632" y="3182442"/>
            <a:ext cx="518834" cy="403653"/>
          </a:xfrm>
          <a:prstGeom prst="rect">
            <a:avLst/>
          </a:prstGeom>
        </p:spPr>
      </p:pic>
      <p:pic>
        <p:nvPicPr>
          <p:cNvPr id="42" name="Graphic 41" descr="Badge Tick1 outline">
            <a:extLst>
              <a:ext uri="{FF2B5EF4-FFF2-40B4-BE49-F238E27FC236}">
                <a16:creationId xmlns:a16="http://schemas.microsoft.com/office/drawing/2014/main" id="{5D3D0876-0616-2C92-3BAC-A684FD790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21273" y="2772660"/>
            <a:ext cx="649406" cy="649406"/>
          </a:xfrm>
          <a:prstGeom prst="rect">
            <a:avLst/>
          </a:prstGeom>
        </p:spPr>
      </p:pic>
      <p:pic>
        <p:nvPicPr>
          <p:cNvPr id="44" name="Graphic 43" descr="Badge Cross outline">
            <a:extLst>
              <a:ext uri="{FF2B5EF4-FFF2-40B4-BE49-F238E27FC236}">
                <a16:creationId xmlns:a16="http://schemas.microsoft.com/office/drawing/2014/main" id="{82AE4AD2-C63D-2729-0A46-4AA18DBF53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3327" y="3353752"/>
            <a:ext cx="661046" cy="6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9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Server outline">
            <a:extLst>
              <a:ext uri="{FF2B5EF4-FFF2-40B4-BE49-F238E27FC236}">
                <a16:creationId xmlns:a16="http://schemas.microsoft.com/office/drawing/2014/main" id="{FE8B807F-7CC5-5406-81F4-BE547B78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70354" y="-4258050"/>
            <a:ext cx="29190690" cy="291906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B8AC77-F5F7-776D-9B2E-2AF672D9D1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92680" y="2057400"/>
            <a:ext cx="1371600" cy="1371600"/>
          </a:xfrm>
          <a:prstGeom prst="ellipse">
            <a:avLst/>
          </a:prstGeom>
          <a:solidFill>
            <a:srgbClr val="EAE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641057-C715-888D-E476-95022720C3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9722" y="2057400"/>
            <a:ext cx="1371600" cy="1371600"/>
          </a:xfrm>
          <a:prstGeom prst="ellipse">
            <a:avLst/>
          </a:prstGeom>
          <a:solidFill>
            <a:srgbClr val="EAE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BEF615-611F-F2E9-533B-03506EEC66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58200" y="2057400"/>
            <a:ext cx="1371600" cy="1371600"/>
          </a:xfrm>
          <a:prstGeom prst="ellipse">
            <a:avLst/>
          </a:prstGeom>
          <a:solidFill>
            <a:srgbClr val="EAE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60;p30">
            <a:extLst>
              <a:ext uri="{FF2B5EF4-FFF2-40B4-BE49-F238E27FC236}">
                <a16:creationId xmlns:a16="http://schemas.microsoft.com/office/drawing/2014/main" id="{D3D6D067-8AEC-F957-F7DF-DB773A83D284}"/>
              </a:ext>
            </a:extLst>
          </p:cNvPr>
          <p:cNvSpPr txBox="1">
            <a:spLocks/>
          </p:cNvSpPr>
          <p:nvPr/>
        </p:nvSpPr>
        <p:spPr>
          <a:xfrm>
            <a:off x="817755" y="1146323"/>
            <a:ext cx="3754245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distance between the eyes</a:t>
            </a:r>
            <a:endParaRPr lang="en-US" sz="2200" dirty="0"/>
          </a:p>
        </p:txBody>
      </p:sp>
      <p:sp>
        <p:nvSpPr>
          <p:cNvPr id="9" name="Google Shape;160;p30">
            <a:extLst>
              <a:ext uri="{FF2B5EF4-FFF2-40B4-BE49-F238E27FC236}">
                <a16:creationId xmlns:a16="http://schemas.microsoft.com/office/drawing/2014/main" id="{4E7A85D9-8B30-3608-2341-236ECFE5CFFD}"/>
              </a:ext>
            </a:extLst>
          </p:cNvPr>
          <p:cNvSpPr txBox="1">
            <a:spLocks/>
          </p:cNvSpPr>
          <p:nvPr/>
        </p:nvSpPr>
        <p:spPr>
          <a:xfrm>
            <a:off x="817755" y="2303197"/>
            <a:ext cx="3754245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shape of the nose or lips</a:t>
            </a:r>
            <a:endParaRPr lang="en-US" sz="2200" dirty="0"/>
          </a:p>
        </p:txBody>
      </p:sp>
      <p:sp>
        <p:nvSpPr>
          <p:cNvPr id="10" name="Google Shape;160;p30">
            <a:extLst>
              <a:ext uri="{FF2B5EF4-FFF2-40B4-BE49-F238E27FC236}">
                <a16:creationId xmlns:a16="http://schemas.microsoft.com/office/drawing/2014/main" id="{0AC8F90F-4A57-A14B-0E42-D37C37534CBC}"/>
              </a:ext>
            </a:extLst>
          </p:cNvPr>
          <p:cNvSpPr txBox="1">
            <a:spLocks/>
          </p:cNvSpPr>
          <p:nvPr/>
        </p:nvSpPr>
        <p:spPr>
          <a:xfrm>
            <a:off x="669166" y="3459776"/>
            <a:ext cx="4051425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 err="1"/>
              <a:t>Color</a:t>
            </a:r>
            <a:r>
              <a:rPr lang="en-GB" sz="2200" dirty="0"/>
              <a:t> and brightness of the skin</a:t>
            </a:r>
            <a:endParaRPr lang="en-US" sz="2200" dirty="0"/>
          </a:p>
        </p:txBody>
      </p:sp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9D2FA2BC-09DA-3C5C-80AC-C44A9B1693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52" t="33139" r="52805" b="55478"/>
          <a:stretch/>
        </p:blipFill>
        <p:spPr>
          <a:xfrm>
            <a:off x="4909578" y="1244063"/>
            <a:ext cx="526740" cy="341920"/>
          </a:xfrm>
          <a:prstGeom prst="rect">
            <a:avLst/>
          </a:prstGeom>
        </p:spPr>
      </p:pic>
      <p:pic>
        <p:nvPicPr>
          <p:cNvPr id="12" name="Picture 11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8A47ED5-E093-8FA7-CEC9-F9107FC99B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28" t="33139" r="36528" b="55478"/>
          <a:stretch/>
        </p:blipFill>
        <p:spPr>
          <a:xfrm>
            <a:off x="6856297" y="1244063"/>
            <a:ext cx="526740" cy="341920"/>
          </a:xfrm>
          <a:prstGeom prst="rect">
            <a:avLst/>
          </a:prstGeom>
        </p:spPr>
      </p:pic>
      <p:pic>
        <p:nvPicPr>
          <p:cNvPr id="14" name="Picture 13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1E84E25-8043-A525-6792-AF7F97159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34" t="44522" r="46820" b="45531"/>
          <a:stretch/>
        </p:blipFill>
        <p:spPr>
          <a:xfrm>
            <a:off x="5606619" y="2373654"/>
            <a:ext cx="580823" cy="396192"/>
          </a:xfrm>
          <a:prstGeom prst="rect">
            <a:avLst/>
          </a:prstGeom>
        </p:spPr>
      </p:pic>
      <p:pic>
        <p:nvPicPr>
          <p:cNvPr id="15" name="Picture 1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376DB8A0-6AEF-173D-01C2-A9BB81F4EC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347" t="25087" r="47514" b="66759"/>
          <a:stretch/>
        </p:blipFill>
        <p:spPr>
          <a:xfrm>
            <a:off x="5591381" y="3459776"/>
            <a:ext cx="689414" cy="53740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0DB7630-0E8D-D585-6C8B-4902A96F90CA}"/>
              </a:ext>
            </a:extLst>
          </p:cNvPr>
          <p:cNvGrpSpPr/>
          <p:nvPr/>
        </p:nvGrpSpPr>
        <p:grpSpPr>
          <a:xfrm>
            <a:off x="5606619" y="984955"/>
            <a:ext cx="1082039" cy="914787"/>
            <a:chOff x="5606619" y="984955"/>
            <a:chExt cx="1082039" cy="914787"/>
          </a:xfrm>
          <a:solidFill>
            <a:srgbClr val="69BF86"/>
          </a:solidFill>
        </p:grpSpPr>
        <p:pic>
          <p:nvPicPr>
            <p:cNvPr id="18" name="Graphic 17" descr="Arrow Right with solid fill">
              <a:extLst>
                <a:ext uri="{FF2B5EF4-FFF2-40B4-BE49-F238E27FC236}">
                  <a16:creationId xmlns:a16="http://schemas.microsoft.com/office/drawing/2014/main" id="{21032F2D-6165-CC0D-B798-CF6F9E80B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74258" y="98534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Arrow Right with solid fill">
              <a:extLst>
                <a:ext uri="{FF2B5EF4-FFF2-40B4-BE49-F238E27FC236}">
                  <a16:creationId xmlns:a16="http://schemas.microsoft.com/office/drawing/2014/main" id="{5BC4B660-6A20-AE8B-423B-9EAB4F9C4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5606619" y="98495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9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A44F4FD8-9B86-1EE2-811C-261F35A55BFD}"/>
              </a:ext>
            </a:extLst>
          </p:cNvPr>
          <p:cNvSpPr txBox="1">
            <a:spLocks/>
          </p:cNvSpPr>
          <p:nvPr/>
        </p:nvSpPr>
        <p:spPr>
          <a:xfrm>
            <a:off x="3912834" y="-2136577"/>
            <a:ext cx="7225992" cy="9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Once the features are extracted, a classifier is used to </a:t>
            </a:r>
            <a:r>
              <a:rPr lang="en-GB" sz="2200" dirty="0">
                <a:solidFill>
                  <a:srgbClr val="D62828"/>
                </a:solidFill>
              </a:rPr>
              <a:t>determine</a:t>
            </a:r>
            <a:r>
              <a:rPr lang="en-GB" sz="2200" dirty="0"/>
              <a:t> whether the image contains a </a:t>
            </a:r>
            <a:r>
              <a:rPr lang="en-GB" sz="2200" dirty="0">
                <a:solidFill>
                  <a:srgbClr val="D62828"/>
                </a:solidFill>
              </a:rPr>
              <a:t>face or not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7F76BE35-3BA9-4B1F-3BE5-B6E71FC501C2}"/>
              </a:ext>
            </a:extLst>
          </p:cNvPr>
          <p:cNvSpPr txBox="1">
            <a:spLocks/>
          </p:cNvSpPr>
          <p:nvPr/>
        </p:nvSpPr>
        <p:spPr>
          <a:xfrm>
            <a:off x="1304105" y="261145"/>
            <a:ext cx="2210278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Classification</a:t>
            </a:r>
          </a:p>
        </p:txBody>
      </p:sp>
      <p:pic>
        <p:nvPicPr>
          <p:cNvPr id="13" name="Graphic 12" descr="Basic Shapes outline">
            <a:extLst>
              <a:ext uri="{FF2B5EF4-FFF2-40B4-BE49-F238E27FC236}">
                <a16:creationId xmlns:a16="http://schemas.microsoft.com/office/drawing/2014/main" id="{CB203E35-52CB-6E75-1D9D-C9E8DC16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741" y="0"/>
            <a:ext cx="1087364" cy="1087364"/>
          </a:xfrm>
          <a:prstGeom prst="rect">
            <a:avLst/>
          </a:prstGeom>
        </p:spPr>
      </p:pic>
      <p:sp>
        <p:nvSpPr>
          <p:cNvPr id="8" name="Google Shape;160;p30">
            <a:extLst>
              <a:ext uri="{FF2B5EF4-FFF2-40B4-BE49-F238E27FC236}">
                <a16:creationId xmlns:a16="http://schemas.microsoft.com/office/drawing/2014/main" id="{5C8E4675-5508-84FC-3D7E-444B86236EF2}"/>
              </a:ext>
            </a:extLst>
          </p:cNvPr>
          <p:cNvSpPr txBox="1">
            <a:spLocks/>
          </p:cNvSpPr>
          <p:nvPr/>
        </p:nvSpPr>
        <p:spPr>
          <a:xfrm>
            <a:off x="2694877" y="818663"/>
            <a:ext cx="3754245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K-Nearest Neighbours (KNN)</a:t>
            </a:r>
            <a:endParaRPr lang="en-US" sz="2200" dirty="0"/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3F6775AF-56F7-A460-3FC6-B89F26AB4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3319" y="2873990"/>
            <a:ext cx="908718" cy="908718"/>
          </a:xfrm>
          <a:prstGeom prst="rect">
            <a:avLst/>
          </a:prstGeom>
        </p:spPr>
      </p:pic>
      <p:pic>
        <p:nvPicPr>
          <p:cNvPr id="21" name="Graphic 20" descr="Server outline">
            <a:extLst>
              <a:ext uri="{FF2B5EF4-FFF2-40B4-BE49-F238E27FC236}">
                <a16:creationId xmlns:a16="http://schemas.microsoft.com/office/drawing/2014/main" id="{FE8B807F-7CC5-5406-81F4-BE547B788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0679" y="1584797"/>
            <a:ext cx="2202640" cy="2202640"/>
          </a:xfrm>
          <a:prstGeom prst="rect">
            <a:avLst/>
          </a:prstGeom>
        </p:spPr>
      </p:pic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3FDEB214-823D-D941-8559-6E6EF46FB076}"/>
              </a:ext>
            </a:extLst>
          </p:cNvPr>
          <p:cNvSpPr txBox="1">
            <a:spLocks/>
          </p:cNvSpPr>
          <p:nvPr/>
        </p:nvSpPr>
        <p:spPr>
          <a:xfrm>
            <a:off x="1650295" y="1890194"/>
            <a:ext cx="1680246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/>
              <a:t>Training set</a:t>
            </a:r>
            <a:endParaRPr lang="en-US" sz="1800" dirty="0"/>
          </a:p>
        </p:txBody>
      </p:sp>
      <p:pic>
        <p:nvPicPr>
          <p:cNvPr id="24" name="Graphic 23" descr="Line arrow: Clockwise curve with solid fill">
            <a:extLst>
              <a:ext uri="{FF2B5EF4-FFF2-40B4-BE49-F238E27FC236}">
                <a16:creationId xmlns:a16="http://schemas.microsoft.com/office/drawing/2014/main" id="{A7D0733D-9389-2694-D718-C96404230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200000">
            <a:off x="3081735" y="1601961"/>
            <a:ext cx="702527" cy="702527"/>
          </a:xfrm>
          <a:prstGeom prst="rect">
            <a:avLst/>
          </a:prstGeom>
        </p:spPr>
      </p:pic>
      <p:sp>
        <p:nvSpPr>
          <p:cNvPr id="25" name="Google Shape;160;p30">
            <a:extLst>
              <a:ext uri="{FF2B5EF4-FFF2-40B4-BE49-F238E27FC236}">
                <a16:creationId xmlns:a16="http://schemas.microsoft.com/office/drawing/2014/main" id="{C64A0DB1-4166-34FE-206F-90A9EF0877DC}"/>
              </a:ext>
            </a:extLst>
          </p:cNvPr>
          <p:cNvSpPr txBox="1">
            <a:spLocks/>
          </p:cNvSpPr>
          <p:nvPr/>
        </p:nvSpPr>
        <p:spPr>
          <a:xfrm>
            <a:off x="6542950" y="2558041"/>
            <a:ext cx="1680246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/>
              <a:t>Test set</a:t>
            </a:r>
            <a:endParaRPr lang="en-US" sz="1800" dirty="0"/>
          </a:p>
        </p:txBody>
      </p:sp>
      <p:pic>
        <p:nvPicPr>
          <p:cNvPr id="26" name="Graphic 25" descr="Line arrow: Clockwise curve with solid fill">
            <a:extLst>
              <a:ext uri="{FF2B5EF4-FFF2-40B4-BE49-F238E27FC236}">
                <a16:creationId xmlns:a16="http://schemas.microsoft.com/office/drawing/2014/main" id="{6BC3749D-1BB0-F1D7-A8A3-FD9F32D597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756647" y="2981748"/>
            <a:ext cx="702527" cy="702527"/>
          </a:xfrm>
          <a:prstGeom prst="rect">
            <a:avLst/>
          </a:prstGeom>
        </p:spPr>
      </p:pic>
      <p:pic>
        <p:nvPicPr>
          <p:cNvPr id="27" name="Picture 26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B9E2D4F-4A05-BEC0-F0FC-726EC71C44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8632" y="3182442"/>
            <a:ext cx="518834" cy="403653"/>
          </a:xfrm>
          <a:prstGeom prst="rect">
            <a:avLst/>
          </a:prstGeom>
        </p:spPr>
      </p:pic>
      <p:pic>
        <p:nvPicPr>
          <p:cNvPr id="42" name="Graphic 41" descr="Badge Tick1 outline">
            <a:extLst>
              <a:ext uri="{FF2B5EF4-FFF2-40B4-BE49-F238E27FC236}">
                <a16:creationId xmlns:a16="http://schemas.microsoft.com/office/drawing/2014/main" id="{5D3D0876-0616-2C92-3BAC-A684FD790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4711" y="2889942"/>
            <a:ext cx="959672" cy="9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0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A44F4FD8-9B86-1EE2-811C-261F35A55BFD}"/>
              </a:ext>
            </a:extLst>
          </p:cNvPr>
          <p:cNvSpPr txBox="1">
            <a:spLocks/>
          </p:cNvSpPr>
          <p:nvPr/>
        </p:nvSpPr>
        <p:spPr>
          <a:xfrm>
            <a:off x="968001" y="1065324"/>
            <a:ext cx="7207993" cy="9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After detecting a face, post-processing techniques can be used to </a:t>
            </a:r>
            <a:r>
              <a:rPr lang="en-GB" sz="2200" dirty="0">
                <a:solidFill>
                  <a:srgbClr val="D62828"/>
                </a:solidFill>
              </a:rPr>
              <a:t>refine</a:t>
            </a:r>
            <a:r>
              <a:rPr lang="en-GB" sz="2200" dirty="0"/>
              <a:t> the detection and </a:t>
            </a:r>
            <a:r>
              <a:rPr lang="en-GB" sz="2200" dirty="0">
                <a:solidFill>
                  <a:srgbClr val="D62828"/>
                </a:solidFill>
              </a:rPr>
              <a:t>improve the accuracy</a:t>
            </a:r>
            <a:r>
              <a:rPr lang="en-GB" sz="2200" dirty="0"/>
              <a:t>.</a:t>
            </a:r>
            <a:endParaRPr lang="en-US" sz="2200" dirty="0"/>
          </a:p>
        </p:txBody>
      </p:sp>
      <p:pic>
        <p:nvPicPr>
          <p:cNvPr id="6" name="Graphic 5" descr="3d Glasses outline">
            <a:extLst>
              <a:ext uri="{FF2B5EF4-FFF2-40B4-BE49-F238E27FC236}">
                <a16:creationId xmlns:a16="http://schemas.microsoft.com/office/drawing/2014/main" id="{C3DE1F2B-11FA-31B3-C245-8C644F6F4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741" y="338"/>
            <a:ext cx="1087364" cy="1087364"/>
          </a:xfrm>
          <a:prstGeom prst="rect">
            <a:avLst/>
          </a:prstGeom>
        </p:spPr>
      </p:pic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28AC24F8-67AA-62F6-1E7D-B4C3A8C5BE9F}"/>
              </a:ext>
            </a:extLst>
          </p:cNvPr>
          <p:cNvSpPr txBox="1">
            <a:spLocks/>
          </p:cNvSpPr>
          <p:nvPr/>
        </p:nvSpPr>
        <p:spPr>
          <a:xfrm>
            <a:off x="1304105" y="272333"/>
            <a:ext cx="2341756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Post processing</a:t>
            </a:r>
          </a:p>
        </p:txBody>
      </p:sp>
      <p:sp>
        <p:nvSpPr>
          <p:cNvPr id="9" name="Google Shape;160;p30">
            <a:extLst>
              <a:ext uri="{FF2B5EF4-FFF2-40B4-BE49-F238E27FC236}">
                <a16:creationId xmlns:a16="http://schemas.microsoft.com/office/drawing/2014/main" id="{5DAD95FC-6E72-B772-D910-BA43E3E3573E}"/>
              </a:ext>
            </a:extLst>
          </p:cNvPr>
          <p:cNvSpPr txBox="1">
            <a:spLocks/>
          </p:cNvSpPr>
          <p:nvPr/>
        </p:nvSpPr>
        <p:spPr>
          <a:xfrm>
            <a:off x="395569" y="2901497"/>
            <a:ext cx="1144864" cy="53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Include </a:t>
            </a:r>
            <a:endParaRPr lang="en-US" sz="2200" dirty="0"/>
          </a:p>
        </p:txBody>
      </p:sp>
      <p:sp>
        <p:nvSpPr>
          <p:cNvPr id="12" name="Google Shape;160;p30">
            <a:extLst>
              <a:ext uri="{FF2B5EF4-FFF2-40B4-BE49-F238E27FC236}">
                <a16:creationId xmlns:a16="http://schemas.microsoft.com/office/drawing/2014/main" id="{0B9069C4-EBEF-CCF3-4928-1ADDE84F5FEE}"/>
              </a:ext>
            </a:extLst>
          </p:cNvPr>
          <p:cNvSpPr txBox="1">
            <a:spLocks/>
          </p:cNvSpPr>
          <p:nvPr/>
        </p:nvSpPr>
        <p:spPr>
          <a:xfrm>
            <a:off x="2878573" y="2304377"/>
            <a:ext cx="1953622" cy="53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face tracking</a:t>
            </a:r>
            <a:endParaRPr lang="en-US" sz="2200" dirty="0"/>
          </a:p>
        </p:txBody>
      </p:sp>
      <p:sp>
        <p:nvSpPr>
          <p:cNvPr id="13" name="Google Shape;160;p30">
            <a:extLst>
              <a:ext uri="{FF2B5EF4-FFF2-40B4-BE49-F238E27FC236}">
                <a16:creationId xmlns:a16="http://schemas.microsoft.com/office/drawing/2014/main" id="{EB014D2C-1C16-10F5-4492-A4E654AB7CED}"/>
              </a:ext>
            </a:extLst>
          </p:cNvPr>
          <p:cNvSpPr txBox="1">
            <a:spLocks/>
          </p:cNvSpPr>
          <p:nvPr/>
        </p:nvSpPr>
        <p:spPr>
          <a:xfrm>
            <a:off x="2878573" y="2901497"/>
            <a:ext cx="2176646" cy="53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pose estimation</a:t>
            </a:r>
            <a:endParaRPr lang="en-US" sz="2200" dirty="0"/>
          </a:p>
        </p:txBody>
      </p:sp>
      <p:sp>
        <p:nvSpPr>
          <p:cNvPr id="14" name="Google Shape;160;p30">
            <a:extLst>
              <a:ext uri="{FF2B5EF4-FFF2-40B4-BE49-F238E27FC236}">
                <a16:creationId xmlns:a16="http://schemas.microsoft.com/office/drawing/2014/main" id="{2EFE33A2-1D6D-91C4-0129-4DA661546CE9}"/>
              </a:ext>
            </a:extLst>
          </p:cNvPr>
          <p:cNvSpPr txBox="1">
            <a:spLocks/>
          </p:cNvSpPr>
          <p:nvPr/>
        </p:nvSpPr>
        <p:spPr>
          <a:xfrm>
            <a:off x="2878572" y="3498617"/>
            <a:ext cx="3722949" cy="53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facial expression recognition</a:t>
            </a:r>
            <a:endParaRPr lang="en-US" sz="2200" dirty="0"/>
          </a:p>
        </p:txBody>
      </p:sp>
      <p:pic>
        <p:nvPicPr>
          <p:cNvPr id="17" name="Graphic 16" descr="Merger outline">
            <a:extLst>
              <a:ext uri="{FF2B5EF4-FFF2-40B4-BE49-F238E27FC236}">
                <a16:creationId xmlns:a16="http://schemas.microsoft.com/office/drawing/2014/main" id="{C59D8A38-648D-AE05-715E-2C44E59E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1557" y="2390924"/>
            <a:ext cx="1555893" cy="15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DCFED07-43DD-2CAA-E17D-DC8DB42E7646}"/>
              </a:ext>
            </a:extLst>
          </p:cNvPr>
          <p:cNvSpPr/>
          <p:nvPr/>
        </p:nvSpPr>
        <p:spPr>
          <a:xfrm>
            <a:off x="1701126" y="342264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934051" y="45069"/>
            <a:ext cx="3050866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How its work</a:t>
            </a:r>
          </a:p>
        </p:txBody>
      </p:sp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E0EA6D1D-C29E-C56A-F2B7-299EDF391560}"/>
              </a:ext>
            </a:extLst>
          </p:cNvPr>
          <p:cNvSpPr txBox="1">
            <a:spLocks/>
          </p:cNvSpPr>
          <p:nvPr/>
        </p:nvSpPr>
        <p:spPr>
          <a:xfrm>
            <a:off x="3717073" y="1008163"/>
            <a:ext cx="141724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Face</a:t>
            </a:r>
          </a:p>
        </p:txBody>
      </p:sp>
      <p:sp>
        <p:nvSpPr>
          <p:cNvPr id="24" name="Google Shape;160;p30">
            <a:extLst>
              <a:ext uri="{FF2B5EF4-FFF2-40B4-BE49-F238E27FC236}">
                <a16:creationId xmlns:a16="http://schemas.microsoft.com/office/drawing/2014/main" id="{AC7C1761-DC48-09F1-C52B-E4556CC6DACF}"/>
              </a:ext>
            </a:extLst>
          </p:cNvPr>
          <p:cNvSpPr txBox="1">
            <a:spLocks/>
          </p:cNvSpPr>
          <p:nvPr/>
        </p:nvSpPr>
        <p:spPr>
          <a:xfrm>
            <a:off x="915683" y="2665974"/>
            <a:ext cx="247382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Detection</a:t>
            </a:r>
          </a:p>
        </p:txBody>
      </p:sp>
      <p:sp>
        <p:nvSpPr>
          <p:cNvPr id="25" name="Google Shape;160;p30">
            <a:extLst>
              <a:ext uri="{FF2B5EF4-FFF2-40B4-BE49-F238E27FC236}">
                <a16:creationId xmlns:a16="http://schemas.microsoft.com/office/drawing/2014/main" id="{129B4AA2-5200-2EF2-F7DD-63FA9398DAA3}"/>
              </a:ext>
            </a:extLst>
          </p:cNvPr>
          <p:cNvSpPr txBox="1">
            <a:spLocks/>
          </p:cNvSpPr>
          <p:nvPr/>
        </p:nvSpPr>
        <p:spPr>
          <a:xfrm>
            <a:off x="5461883" y="2665974"/>
            <a:ext cx="290153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Recognition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A47285A-F671-35A6-D810-3A71DC279961}"/>
              </a:ext>
            </a:extLst>
          </p:cNvPr>
          <p:cNvSpPr/>
          <p:nvPr/>
        </p:nvSpPr>
        <p:spPr>
          <a:xfrm>
            <a:off x="4066274" y="174460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23F4DEF-F049-21D1-BBC8-460F53FC703A}"/>
              </a:ext>
            </a:extLst>
          </p:cNvPr>
          <p:cNvSpPr/>
          <p:nvPr/>
        </p:nvSpPr>
        <p:spPr>
          <a:xfrm>
            <a:off x="6519438" y="342264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1F1409-85EA-EF56-6305-70B4885F96E5}"/>
              </a:ext>
            </a:extLst>
          </p:cNvPr>
          <p:cNvCxnSpPr>
            <a:cxnSpLocks/>
          </p:cNvCxnSpPr>
          <p:nvPr/>
        </p:nvCxnSpPr>
        <p:spPr>
          <a:xfrm>
            <a:off x="6395085" y="3889354"/>
            <a:ext cx="986790" cy="0"/>
          </a:xfrm>
          <a:prstGeom prst="line">
            <a:avLst/>
          </a:prstGeom>
          <a:ln w="38100">
            <a:solidFill>
              <a:srgbClr val="D62828"/>
            </a:solidFill>
          </a:ln>
          <a:effectLst>
            <a:reflection blurRad="38100" dist="254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6886E1-10AA-38CA-2F07-DE982C4DDD50}"/>
              </a:ext>
            </a:extLst>
          </p:cNvPr>
          <p:cNvCxnSpPr>
            <a:cxnSpLocks/>
          </p:cNvCxnSpPr>
          <p:nvPr/>
        </p:nvCxnSpPr>
        <p:spPr>
          <a:xfrm>
            <a:off x="6395085" y="3871447"/>
            <a:ext cx="986790" cy="0"/>
          </a:xfrm>
          <a:prstGeom prst="line">
            <a:avLst/>
          </a:prstGeom>
          <a:ln w="38100">
            <a:solidFill>
              <a:srgbClr val="D62828">
                <a:alpha val="1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60;p30">
            <a:extLst>
              <a:ext uri="{FF2B5EF4-FFF2-40B4-BE49-F238E27FC236}">
                <a16:creationId xmlns:a16="http://schemas.microsoft.com/office/drawing/2014/main" id="{467F0031-6FC0-DA97-3BBD-136F9321066D}"/>
              </a:ext>
            </a:extLst>
          </p:cNvPr>
          <p:cNvSpPr txBox="1">
            <a:spLocks/>
          </p:cNvSpPr>
          <p:nvPr/>
        </p:nvSpPr>
        <p:spPr>
          <a:xfrm>
            <a:off x="1179463" y="4065155"/>
            <a:ext cx="2142858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Where is the face</a:t>
            </a:r>
          </a:p>
        </p:txBody>
      </p:sp>
      <p:sp>
        <p:nvSpPr>
          <p:cNvPr id="54" name="Google Shape;160;p30">
            <a:extLst>
              <a:ext uri="{FF2B5EF4-FFF2-40B4-BE49-F238E27FC236}">
                <a16:creationId xmlns:a16="http://schemas.microsoft.com/office/drawing/2014/main" id="{801CB8D1-5DA4-FFE1-945D-AC6B3FCFB1D9}"/>
              </a:ext>
            </a:extLst>
          </p:cNvPr>
          <p:cNvSpPr txBox="1">
            <a:spLocks/>
          </p:cNvSpPr>
          <p:nvPr/>
        </p:nvSpPr>
        <p:spPr>
          <a:xfrm>
            <a:off x="5665958" y="4065155"/>
            <a:ext cx="2590777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This is person’s face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13E35-D764-B03A-9A6B-3105298BBA11}"/>
              </a:ext>
            </a:extLst>
          </p:cNvPr>
          <p:cNvGrpSpPr/>
          <p:nvPr/>
        </p:nvGrpSpPr>
        <p:grpSpPr>
          <a:xfrm>
            <a:off x="1382521" y="3119081"/>
            <a:ext cx="1387054" cy="1359482"/>
            <a:chOff x="1396279" y="3139301"/>
            <a:chExt cx="1387054" cy="1359482"/>
          </a:xfrm>
        </p:grpSpPr>
        <p:pic>
          <p:nvPicPr>
            <p:cNvPr id="11" name="Graphic 10" descr="Caret Left with solid fill">
              <a:extLst>
                <a:ext uri="{FF2B5EF4-FFF2-40B4-BE49-F238E27FC236}">
                  <a16:creationId xmlns:a16="http://schemas.microsoft.com/office/drawing/2014/main" id="{56BE51EB-3635-FAFC-D93E-F1B7A4119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1397368" y="3139301"/>
              <a:ext cx="652010" cy="652010"/>
            </a:xfrm>
            <a:prstGeom prst="rect">
              <a:avLst/>
            </a:prstGeom>
          </p:spPr>
        </p:pic>
        <p:pic>
          <p:nvPicPr>
            <p:cNvPr id="12" name="Graphic 11" descr="Caret Left with solid fill">
              <a:extLst>
                <a:ext uri="{FF2B5EF4-FFF2-40B4-BE49-F238E27FC236}">
                  <a16:creationId xmlns:a16="http://schemas.microsoft.com/office/drawing/2014/main" id="{8BAC70DF-F5A7-C2E5-2054-D97B8C39A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500000">
              <a:off x="2131323" y="3846773"/>
              <a:ext cx="652010" cy="652010"/>
            </a:xfrm>
            <a:prstGeom prst="rect">
              <a:avLst/>
            </a:prstGeom>
          </p:spPr>
        </p:pic>
        <p:pic>
          <p:nvPicPr>
            <p:cNvPr id="13" name="Graphic 12" descr="Caret Left with solid fill">
              <a:extLst>
                <a:ext uri="{FF2B5EF4-FFF2-40B4-BE49-F238E27FC236}">
                  <a16:creationId xmlns:a16="http://schemas.microsoft.com/office/drawing/2014/main" id="{FA502FB1-5C77-864A-5E81-B8CC9713D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0000">
              <a:off x="1396279" y="3846773"/>
              <a:ext cx="652010" cy="652010"/>
            </a:xfrm>
            <a:prstGeom prst="rect">
              <a:avLst/>
            </a:prstGeom>
          </p:spPr>
        </p:pic>
        <p:pic>
          <p:nvPicPr>
            <p:cNvPr id="14" name="Graphic 13" descr="Caret Left with solid fill">
              <a:extLst>
                <a:ext uri="{FF2B5EF4-FFF2-40B4-BE49-F238E27FC236}">
                  <a16:creationId xmlns:a16="http://schemas.microsoft.com/office/drawing/2014/main" id="{DB7A5C11-951C-AC70-B887-20A3BCB3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00000">
              <a:off x="2126973" y="3139301"/>
              <a:ext cx="652010" cy="652010"/>
            </a:xfrm>
            <a:prstGeom prst="rect">
              <a:avLst/>
            </a:prstGeom>
          </p:spPr>
        </p:pic>
      </p:grpSp>
      <p:pic>
        <p:nvPicPr>
          <p:cNvPr id="2" name="Graphic 1" descr="Badge Tick1 outline">
            <a:extLst>
              <a:ext uri="{FF2B5EF4-FFF2-40B4-BE49-F238E27FC236}">
                <a16:creationId xmlns:a16="http://schemas.microsoft.com/office/drawing/2014/main" id="{2E63B54C-9387-ED39-33CB-6CB34929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882" y="2709493"/>
            <a:ext cx="649406" cy="6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616857" y="81776"/>
            <a:ext cx="467510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Supervised Technique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F3139AE-478E-A94C-A43C-1EDF76DE2DC6}"/>
              </a:ext>
            </a:extLst>
          </p:cNvPr>
          <p:cNvSpPr/>
          <p:nvPr/>
        </p:nvSpPr>
        <p:spPr>
          <a:xfrm>
            <a:off x="652356" y="2019451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290ED4-1FC1-520F-D9E2-A99AA2200CE2}"/>
              </a:ext>
            </a:extLst>
          </p:cNvPr>
          <p:cNvSpPr/>
          <p:nvPr/>
        </p:nvSpPr>
        <p:spPr>
          <a:xfrm>
            <a:off x="1045049" y="2152512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1003B9C-B163-A5D3-6750-295FEB9FCB2A}"/>
              </a:ext>
            </a:extLst>
          </p:cNvPr>
          <p:cNvSpPr/>
          <p:nvPr/>
        </p:nvSpPr>
        <p:spPr>
          <a:xfrm>
            <a:off x="652356" y="686849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C359A2-280E-6897-BEDA-F1E090C70E08}"/>
              </a:ext>
            </a:extLst>
          </p:cNvPr>
          <p:cNvSpPr>
            <a:spLocks/>
          </p:cNvSpPr>
          <p:nvPr/>
        </p:nvSpPr>
        <p:spPr>
          <a:xfrm rot="10800000">
            <a:off x="1045049" y="819910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C9EBDB8-CEBE-ACEC-8AE1-7A33B83B16BF}"/>
              </a:ext>
            </a:extLst>
          </p:cNvPr>
          <p:cNvSpPr/>
          <p:nvPr/>
        </p:nvSpPr>
        <p:spPr>
          <a:xfrm>
            <a:off x="652356" y="3352051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5F3CDC-BB2E-88C9-E4B4-C57B3A09414B}"/>
              </a:ext>
            </a:extLst>
          </p:cNvPr>
          <p:cNvSpPr/>
          <p:nvPr/>
        </p:nvSpPr>
        <p:spPr>
          <a:xfrm flipH="1">
            <a:off x="1045048" y="3484431"/>
            <a:ext cx="784854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1FB24B-B9FD-D86A-F1EF-F843F619028C}"/>
              </a:ext>
            </a:extLst>
          </p:cNvPr>
          <p:cNvSpPr/>
          <p:nvPr/>
        </p:nvSpPr>
        <p:spPr>
          <a:xfrm>
            <a:off x="6979779" y="2016395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D62828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635514C-CA03-5D47-C09B-6B10DA8EC832}"/>
              </a:ext>
            </a:extLst>
          </p:cNvPr>
          <p:cNvSpPr/>
          <p:nvPr/>
        </p:nvSpPr>
        <p:spPr>
          <a:xfrm>
            <a:off x="7372472" y="2149456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D6282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oogle Shape;160;p30">
            <a:extLst>
              <a:ext uri="{FF2B5EF4-FFF2-40B4-BE49-F238E27FC236}">
                <a16:creationId xmlns:a16="http://schemas.microsoft.com/office/drawing/2014/main" id="{FC8508D9-7CD9-32ED-888A-B5E46D0DBFF8}"/>
              </a:ext>
            </a:extLst>
          </p:cNvPr>
          <p:cNvSpPr txBox="1">
            <a:spLocks/>
          </p:cNvSpPr>
          <p:nvPr/>
        </p:nvSpPr>
        <p:spPr>
          <a:xfrm>
            <a:off x="450796" y="4550226"/>
            <a:ext cx="1973357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Known face</a:t>
            </a:r>
          </a:p>
        </p:txBody>
      </p:sp>
      <p:sp>
        <p:nvSpPr>
          <p:cNvPr id="36" name="Google Shape;160;p30">
            <a:extLst>
              <a:ext uri="{FF2B5EF4-FFF2-40B4-BE49-F238E27FC236}">
                <a16:creationId xmlns:a16="http://schemas.microsoft.com/office/drawing/2014/main" id="{3E30C703-0B9B-7898-9090-362A8F2F251E}"/>
              </a:ext>
            </a:extLst>
          </p:cNvPr>
          <p:cNvSpPr txBox="1">
            <a:spLocks/>
          </p:cNvSpPr>
          <p:nvPr/>
        </p:nvSpPr>
        <p:spPr>
          <a:xfrm>
            <a:off x="6555978" y="3078804"/>
            <a:ext cx="2419407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Unknown face</a:t>
            </a:r>
          </a:p>
        </p:txBody>
      </p:sp>
      <p:pic>
        <p:nvPicPr>
          <p:cNvPr id="39" name="Graphic 38" descr="Label outline">
            <a:extLst>
              <a:ext uri="{FF2B5EF4-FFF2-40B4-BE49-F238E27FC236}">
                <a16:creationId xmlns:a16="http://schemas.microsoft.com/office/drawing/2014/main" id="{6122B46E-D1A5-BF31-C2EA-179E33457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3243" y="531769"/>
            <a:ext cx="736444" cy="736444"/>
          </a:xfrm>
          <a:prstGeom prst="rect">
            <a:avLst/>
          </a:prstGeom>
        </p:spPr>
      </p:pic>
      <p:pic>
        <p:nvPicPr>
          <p:cNvPr id="43" name="Graphic 42" descr="Label outline">
            <a:extLst>
              <a:ext uri="{FF2B5EF4-FFF2-40B4-BE49-F238E27FC236}">
                <a16:creationId xmlns:a16="http://schemas.microsoft.com/office/drawing/2014/main" id="{F8E5F3EE-425A-7CFA-D276-ACAEE7EE6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3243" y="1863005"/>
            <a:ext cx="736444" cy="736444"/>
          </a:xfrm>
          <a:prstGeom prst="rect">
            <a:avLst/>
          </a:prstGeom>
        </p:spPr>
      </p:pic>
      <p:pic>
        <p:nvPicPr>
          <p:cNvPr id="45" name="Graphic 44" descr="Label outline">
            <a:extLst>
              <a:ext uri="{FF2B5EF4-FFF2-40B4-BE49-F238E27FC236}">
                <a16:creationId xmlns:a16="http://schemas.microsoft.com/office/drawing/2014/main" id="{822E954C-EA13-1942-EF73-833EC61E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168" y="3200694"/>
            <a:ext cx="736444" cy="736444"/>
          </a:xfrm>
          <a:prstGeom prst="rect">
            <a:avLst/>
          </a:prstGeom>
        </p:spPr>
      </p:pic>
      <p:sp>
        <p:nvSpPr>
          <p:cNvPr id="47" name="Left Brace 46">
            <a:extLst>
              <a:ext uri="{FF2B5EF4-FFF2-40B4-BE49-F238E27FC236}">
                <a16:creationId xmlns:a16="http://schemas.microsoft.com/office/drawing/2014/main" id="{5D9B81F5-61CA-1D8A-944C-31CDA463DF98}"/>
              </a:ext>
            </a:extLst>
          </p:cNvPr>
          <p:cNvSpPr/>
          <p:nvPr/>
        </p:nvSpPr>
        <p:spPr>
          <a:xfrm flipH="1">
            <a:off x="2685519" y="907951"/>
            <a:ext cx="435270" cy="3580974"/>
          </a:xfrm>
          <a:prstGeom prst="leftBrace">
            <a:avLst>
              <a:gd name="adj1" fmla="val 8333"/>
              <a:gd name="adj2" fmla="val 50208"/>
            </a:avLst>
          </a:prstGeom>
          <a:ln w="38100">
            <a:solidFill>
              <a:srgbClr val="0C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2E7FDA58-8095-37C1-4EF8-72B85F544757}"/>
              </a:ext>
            </a:extLst>
          </p:cNvPr>
          <p:cNvSpPr txBox="1">
            <a:spLocks/>
          </p:cNvSpPr>
          <p:nvPr/>
        </p:nvSpPr>
        <p:spPr>
          <a:xfrm>
            <a:off x="3168732" y="2422359"/>
            <a:ext cx="1973357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Labeled Data </a:t>
            </a:r>
          </a:p>
        </p:txBody>
      </p:sp>
      <p:pic>
        <p:nvPicPr>
          <p:cNvPr id="50" name="Graphic 49" descr="Question mark with solid fill">
            <a:extLst>
              <a:ext uri="{FF2B5EF4-FFF2-40B4-BE49-F238E27FC236}">
                <a16:creationId xmlns:a16="http://schemas.microsoft.com/office/drawing/2014/main" id="{A5959016-B542-7B5B-3634-7E628AD16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6471990" y="2042775"/>
            <a:ext cx="679284" cy="679284"/>
          </a:xfrm>
          <a:prstGeom prst="rect">
            <a:avLst/>
          </a:prstGeom>
        </p:spPr>
      </p:pic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45E59C6C-45CE-2B25-B7F5-5985D56AAF79}"/>
              </a:ext>
            </a:extLst>
          </p:cNvPr>
          <p:cNvSpPr txBox="1">
            <a:spLocks/>
          </p:cNvSpPr>
          <p:nvPr/>
        </p:nvSpPr>
        <p:spPr>
          <a:xfrm>
            <a:off x="3814325" y="3290372"/>
            <a:ext cx="290153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Recognition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2AF5C1E-112B-6A97-50B2-89BBF26858A6}"/>
              </a:ext>
            </a:extLst>
          </p:cNvPr>
          <p:cNvSpPr/>
          <p:nvPr/>
        </p:nvSpPr>
        <p:spPr>
          <a:xfrm>
            <a:off x="4871880" y="4047045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E45D16-A1C8-DB01-1436-77570A903BD2}"/>
              </a:ext>
            </a:extLst>
          </p:cNvPr>
          <p:cNvCxnSpPr>
            <a:cxnSpLocks/>
          </p:cNvCxnSpPr>
          <p:nvPr/>
        </p:nvCxnSpPr>
        <p:spPr>
          <a:xfrm>
            <a:off x="4747527" y="4513752"/>
            <a:ext cx="986790" cy="0"/>
          </a:xfrm>
          <a:prstGeom prst="line">
            <a:avLst/>
          </a:prstGeom>
          <a:ln w="38100">
            <a:solidFill>
              <a:srgbClr val="D62828"/>
            </a:solidFill>
          </a:ln>
          <a:effectLst>
            <a:reflection blurRad="38100" dist="254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F94CB3-0D19-A218-72B3-9FCDDB840FAF}"/>
              </a:ext>
            </a:extLst>
          </p:cNvPr>
          <p:cNvCxnSpPr>
            <a:cxnSpLocks/>
          </p:cNvCxnSpPr>
          <p:nvPr/>
        </p:nvCxnSpPr>
        <p:spPr>
          <a:xfrm>
            <a:off x="4747527" y="4495845"/>
            <a:ext cx="986790" cy="0"/>
          </a:xfrm>
          <a:prstGeom prst="line">
            <a:avLst/>
          </a:prstGeom>
          <a:ln w="38100">
            <a:solidFill>
              <a:srgbClr val="D62828">
                <a:alpha val="1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Line arrow: Clockwise curve with solid fill">
            <a:extLst>
              <a:ext uri="{FF2B5EF4-FFF2-40B4-BE49-F238E27FC236}">
                <a16:creationId xmlns:a16="http://schemas.microsoft.com/office/drawing/2014/main" id="{86C2C239-3E48-3E71-461C-8AA2A8DFE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00000" flipH="1">
            <a:off x="6353637" y="3932889"/>
            <a:ext cx="916532" cy="988429"/>
          </a:xfrm>
          <a:prstGeom prst="rect">
            <a:avLst/>
          </a:prstGeom>
        </p:spPr>
      </p:pic>
      <p:grpSp>
        <p:nvGrpSpPr>
          <p:cNvPr id="7" name="Graphic 5" descr="Label outline">
            <a:extLst>
              <a:ext uri="{FF2B5EF4-FFF2-40B4-BE49-F238E27FC236}">
                <a16:creationId xmlns:a16="http://schemas.microsoft.com/office/drawing/2014/main" id="{B195F8A3-B613-F070-7582-F1FBBC445AD7}"/>
              </a:ext>
            </a:extLst>
          </p:cNvPr>
          <p:cNvGrpSpPr/>
          <p:nvPr/>
        </p:nvGrpSpPr>
        <p:grpSpPr>
          <a:xfrm rot="5400000">
            <a:off x="6394928" y="2000186"/>
            <a:ext cx="778383" cy="777940"/>
            <a:chOff x="6394928" y="2007620"/>
            <a:chExt cx="778383" cy="777940"/>
          </a:xfrm>
          <a:solidFill>
            <a:srgbClr val="0C4F7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7EEED7E-254E-91F7-90D8-0EF28FE65004}"/>
                </a:ext>
              </a:extLst>
            </p:cNvPr>
            <p:cNvSpPr/>
            <p:nvPr/>
          </p:nvSpPr>
          <p:spPr>
            <a:xfrm>
              <a:off x="6394928" y="2007620"/>
              <a:ext cx="778383" cy="777940"/>
            </a:xfrm>
            <a:custGeom>
              <a:avLst/>
              <a:gdLst>
                <a:gd name="connsiteX0" fmla="*/ 763373 w 778383"/>
                <a:gd name="connsiteY0" fmla="*/ 389644 h 777940"/>
                <a:gd name="connsiteX1" fmla="*/ 389689 w 778383"/>
                <a:gd name="connsiteY1" fmla="*/ 16013 h 777940"/>
                <a:gd name="connsiteX2" fmla="*/ 352335 w 778383"/>
                <a:gd name="connsiteY2" fmla="*/ 0 h 777940"/>
                <a:gd name="connsiteX3" fmla="*/ 106778 w 778383"/>
                <a:gd name="connsiteY3" fmla="*/ 0 h 777940"/>
                <a:gd name="connsiteX4" fmla="*/ 18 w 778383"/>
                <a:gd name="connsiteY4" fmla="*/ 106746 h 777940"/>
                <a:gd name="connsiteX5" fmla="*/ 18 w 778383"/>
                <a:gd name="connsiteY5" fmla="*/ 350945 h 777940"/>
                <a:gd name="connsiteX6" fmla="*/ 16031 w 778383"/>
                <a:gd name="connsiteY6" fmla="*/ 388312 h 777940"/>
                <a:gd name="connsiteX7" fmla="*/ 389689 w 778383"/>
                <a:gd name="connsiteY7" fmla="*/ 761930 h 777940"/>
                <a:gd name="connsiteX8" fmla="*/ 464914 w 778383"/>
                <a:gd name="connsiteY8" fmla="*/ 762785 h 777940"/>
                <a:gd name="connsiteX9" fmla="*/ 465768 w 778383"/>
                <a:gd name="connsiteY9" fmla="*/ 761930 h 777940"/>
                <a:gd name="connsiteX10" fmla="*/ 763373 w 778383"/>
                <a:gd name="connsiteY10" fmla="*/ 464365 h 777940"/>
                <a:gd name="connsiteX11" fmla="*/ 763373 w 778383"/>
                <a:gd name="connsiteY11" fmla="*/ 389644 h 777940"/>
                <a:gd name="connsiteX12" fmla="*/ 744722 w 778383"/>
                <a:gd name="connsiteY12" fmla="*/ 445714 h 777940"/>
                <a:gd name="connsiteX13" fmla="*/ 447118 w 778383"/>
                <a:gd name="connsiteY13" fmla="*/ 743279 h 777940"/>
                <a:gd name="connsiteX14" fmla="*/ 409205 w 778383"/>
                <a:gd name="connsiteY14" fmla="*/ 744131 h 777940"/>
                <a:gd name="connsiteX15" fmla="*/ 408353 w 778383"/>
                <a:gd name="connsiteY15" fmla="*/ 743279 h 777940"/>
                <a:gd name="connsiteX16" fmla="*/ 34682 w 778383"/>
                <a:gd name="connsiteY16" fmla="*/ 369648 h 777940"/>
                <a:gd name="connsiteX17" fmla="*/ 34062 w 778383"/>
                <a:gd name="connsiteY17" fmla="*/ 369028 h 777940"/>
                <a:gd name="connsiteX18" fmla="*/ 33402 w 778383"/>
                <a:gd name="connsiteY18" fmla="*/ 368448 h 777940"/>
                <a:gd name="connsiteX19" fmla="*/ 26398 w 778383"/>
                <a:gd name="connsiteY19" fmla="*/ 350945 h 777940"/>
                <a:gd name="connsiteX20" fmla="*/ 26398 w 778383"/>
                <a:gd name="connsiteY20" fmla="*/ 106746 h 777940"/>
                <a:gd name="connsiteX21" fmla="*/ 106778 w 778383"/>
                <a:gd name="connsiteY21" fmla="*/ 26380 h 777940"/>
                <a:gd name="connsiteX22" fmla="*/ 352335 w 778383"/>
                <a:gd name="connsiteY22" fmla="*/ 26380 h 777940"/>
                <a:gd name="connsiteX23" fmla="*/ 371038 w 778383"/>
                <a:gd name="connsiteY23" fmla="*/ 34663 h 777940"/>
                <a:gd name="connsiteX24" fmla="*/ 744709 w 778383"/>
                <a:gd name="connsiteY24" fmla="*/ 408295 h 777940"/>
                <a:gd name="connsiteX25" fmla="*/ 744709 w 778383"/>
                <a:gd name="connsiteY25" fmla="*/ 445714 h 7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8383" h="777940">
                  <a:moveTo>
                    <a:pt x="763373" y="389644"/>
                  </a:moveTo>
                  <a:lnTo>
                    <a:pt x="389689" y="16013"/>
                  </a:lnTo>
                  <a:cubicBezTo>
                    <a:pt x="379876" y="5901"/>
                    <a:pt x="366424" y="136"/>
                    <a:pt x="352335" y="0"/>
                  </a:cubicBezTo>
                  <a:lnTo>
                    <a:pt x="106778" y="0"/>
                  </a:lnTo>
                  <a:cubicBezTo>
                    <a:pt x="47890" y="166"/>
                    <a:pt x="193" y="47858"/>
                    <a:pt x="18" y="106746"/>
                  </a:cubicBezTo>
                  <a:lnTo>
                    <a:pt x="18" y="350945"/>
                  </a:lnTo>
                  <a:cubicBezTo>
                    <a:pt x="-373" y="365145"/>
                    <a:pt x="5479" y="378802"/>
                    <a:pt x="16031" y="388312"/>
                  </a:cubicBezTo>
                  <a:lnTo>
                    <a:pt x="389689" y="761930"/>
                  </a:lnTo>
                  <a:cubicBezTo>
                    <a:pt x="410226" y="782939"/>
                    <a:pt x="443905" y="783321"/>
                    <a:pt x="464914" y="762785"/>
                  </a:cubicBezTo>
                  <a:cubicBezTo>
                    <a:pt x="465201" y="762504"/>
                    <a:pt x="465486" y="762219"/>
                    <a:pt x="465768" y="761930"/>
                  </a:cubicBezTo>
                  <a:lnTo>
                    <a:pt x="763373" y="464365"/>
                  </a:lnTo>
                  <a:cubicBezTo>
                    <a:pt x="783387" y="443479"/>
                    <a:pt x="783387" y="410530"/>
                    <a:pt x="763373" y="389644"/>
                  </a:cubicBezTo>
                  <a:close/>
                  <a:moveTo>
                    <a:pt x="744722" y="445714"/>
                  </a:moveTo>
                  <a:lnTo>
                    <a:pt x="447118" y="743279"/>
                  </a:lnTo>
                  <a:cubicBezTo>
                    <a:pt x="436884" y="753984"/>
                    <a:pt x="419910" y="754366"/>
                    <a:pt x="409205" y="744131"/>
                  </a:cubicBezTo>
                  <a:cubicBezTo>
                    <a:pt x="408914" y="743855"/>
                    <a:pt x="408631" y="743570"/>
                    <a:pt x="408353" y="743279"/>
                  </a:cubicBezTo>
                  <a:lnTo>
                    <a:pt x="34682" y="369648"/>
                  </a:lnTo>
                  <a:lnTo>
                    <a:pt x="34062" y="369028"/>
                  </a:lnTo>
                  <a:lnTo>
                    <a:pt x="33402" y="368448"/>
                  </a:lnTo>
                  <a:cubicBezTo>
                    <a:pt x="28645" y="363901"/>
                    <a:pt x="26091" y="357517"/>
                    <a:pt x="26398" y="350945"/>
                  </a:cubicBezTo>
                  <a:lnTo>
                    <a:pt x="26398" y="106746"/>
                  </a:lnTo>
                  <a:cubicBezTo>
                    <a:pt x="26579" y="62431"/>
                    <a:pt x="62462" y="26554"/>
                    <a:pt x="106778" y="26380"/>
                  </a:cubicBezTo>
                  <a:lnTo>
                    <a:pt x="352335" y="26380"/>
                  </a:lnTo>
                  <a:cubicBezTo>
                    <a:pt x="359432" y="26500"/>
                    <a:pt x="366179" y="29487"/>
                    <a:pt x="371038" y="34663"/>
                  </a:cubicBezTo>
                  <a:lnTo>
                    <a:pt x="744709" y="408295"/>
                  </a:lnTo>
                  <a:cubicBezTo>
                    <a:pt x="754408" y="418882"/>
                    <a:pt x="754408" y="435127"/>
                    <a:pt x="744709" y="445714"/>
                  </a:cubicBezTo>
                  <a:close/>
                </a:path>
              </a:pathLst>
            </a:custGeom>
            <a:solidFill>
              <a:srgbClr val="0C4F72"/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73067A-9E59-60DF-9860-B27D9749EA42}"/>
                </a:ext>
              </a:extLst>
            </p:cNvPr>
            <p:cNvSpPr/>
            <p:nvPr/>
          </p:nvSpPr>
          <p:spPr>
            <a:xfrm>
              <a:off x="6452719" y="2064759"/>
              <a:ext cx="105519" cy="105519"/>
            </a:xfrm>
            <a:custGeom>
              <a:avLst/>
              <a:gdLst>
                <a:gd name="connsiteX0" fmla="*/ 52745 w 105519"/>
                <a:gd name="connsiteY0" fmla="*/ 0 h 105519"/>
                <a:gd name="connsiteX1" fmla="*/ 0 w 105519"/>
                <a:gd name="connsiteY1" fmla="*/ 52774 h 105519"/>
                <a:gd name="connsiteX2" fmla="*/ 52776 w 105519"/>
                <a:gd name="connsiteY2" fmla="*/ 105520 h 105519"/>
                <a:gd name="connsiteX3" fmla="*/ 105519 w 105519"/>
                <a:gd name="connsiteY3" fmla="*/ 52745 h 105519"/>
                <a:gd name="connsiteX4" fmla="*/ 90060 w 105519"/>
                <a:gd name="connsiteY4" fmla="*/ 15445 h 105519"/>
                <a:gd name="connsiteX5" fmla="*/ 52745 w 105519"/>
                <a:gd name="connsiteY5" fmla="*/ 0 h 105519"/>
                <a:gd name="connsiteX6" fmla="*/ 71409 w 105519"/>
                <a:gd name="connsiteY6" fmla="*/ 71410 h 105519"/>
                <a:gd name="connsiteX7" fmla="*/ 34103 w 105519"/>
                <a:gd name="connsiteY7" fmla="*/ 71402 h 105519"/>
                <a:gd name="connsiteX8" fmla="*/ 34109 w 105519"/>
                <a:gd name="connsiteY8" fmla="*/ 34096 h 105519"/>
                <a:gd name="connsiteX9" fmla="*/ 71409 w 105519"/>
                <a:gd name="connsiteY9" fmla="*/ 34096 h 105519"/>
                <a:gd name="connsiteX10" fmla="*/ 71660 w 105519"/>
                <a:gd name="connsiteY10" fmla="*/ 71160 h 105519"/>
                <a:gd name="connsiteX11" fmla="*/ 71409 w 105519"/>
                <a:gd name="connsiteY11" fmla="*/ 71410 h 10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19" h="105519">
                  <a:moveTo>
                    <a:pt x="52745" y="0"/>
                  </a:moveTo>
                  <a:cubicBezTo>
                    <a:pt x="23607" y="8"/>
                    <a:pt x="-8" y="23636"/>
                    <a:pt x="0" y="52774"/>
                  </a:cubicBezTo>
                  <a:cubicBezTo>
                    <a:pt x="9" y="81914"/>
                    <a:pt x="23638" y="105527"/>
                    <a:pt x="52776" y="105520"/>
                  </a:cubicBezTo>
                  <a:cubicBezTo>
                    <a:pt x="81913" y="105512"/>
                    <a:pt x="105529" y="81883"/>
                    <a:pt x="105519" y="52745"/>
                  </a:cubicBezTo>
                  <a:cubicBezTo>
                    <a:pt x="105516" y="38753"/>
                    <a:pt x="99955" y="25337"/>
                    <a:pt x="90060" y="15445"/>
                  </a:cubicBezTo>
                  <a:cubicBezTo>
                    <a:pt x="80172" y="5536"/>
                    <a:pt x="66744" y="-22"/>
                    <a:pt x="52745" y="0"/>
                  </a:cubicBezTo>
                  <a:close/>
                  <a:moveTo>
                    <a:pt x="71409" y="71410"/>
                  </a:moveTo>
                  <a:cubicBezTo>
                    <a:pt x="61105" y="81710"/>
                    <a:pt x="44403" y="81706"/>
                    <a:pt x="34103" y="71402"/>
                  </a:cubicBezTo>
                  <a:cubicBezTo>
                    <a:pt x="23803" y="61099"/>
                    <a:pt x="23805" y="44396"/>
                    <a:pt x="34109" y="34096"/>
                  </a:cubicBezTo>
                  <a:cubicBezTo>
                    <a:pt x="44411" y="23799"/>
                    <a:pt x="61108" y="23799"/>
                    <a:pt x="71409" y="34096"/>
                  </a:cubicBezTo>
                  <a:cubicBezTo>
                    <a:pt x="81713" y="44262"/>
                    <a:pt x="81825" y="60856"/>
                    <a:pt x="71660" y="71160"/>
                  </a:cubicBezTo>
                  <a:cubicBezTo>
                    <a:pt x="71577" y="71244"/>
                    <a:pt x="71493" y="71327"/>
                    <a:pt x="71409" y="71410"/>
                  </a:cubicBezTo>
                  <a:close/>
                </a:path>
              </a:pathLst>
            </a:custGeom>
            <a:solidFill>
              <a:srgbClr val="0C4F72"/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13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Reflection outline">
            <a:extLst>
              <a:ext uri="{FF2B5EF4-FFF2-40B4-BE49-F238E27FC236}">
                <a16:creationId xmlns:a16="http://schemas.microsoft.com/office/drawing/2014/main" id="{9BED9555-6A3A-6F26-C4A2-137A3F38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215" y="2156166"/>
            <a:ext cx="1087364" cy="1087364"/>
          </a:xfrm>
          <a:prstGeom prst="rect">
            <a:avLst/>
          </a:prstGeom>
        </p:spPr>
      </p:pic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855A301E-B97D-B0E2-9035-F8A1DBB96D1C}"/>
              </a:ext>
            </a:extLst>
          </p:cNvPr>
          <p:cNvSpPr txBox="1">
            <a:spLocks/>
          </p:cNvSpPr>
          <p:nvPr/>
        </p:nvSpPr>
        <p:spPr>
          <a:xfrm>
            <a:off x="1345581" y="3379749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Face matching</a:t>
            </a:r>
          </a:p>
        </p:txBody>
      </p:sp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9EACB0A8-7166-1B20-BEA0-AFBC0F703A01}"/>
              </a:ext>
            </a:extLst>
          </p:cNvPr>
          <p:cNvSpPr txBox="1">
            <a:spLocks/>
          </p:cNvSpPr>
          <p:nvPr/>
        </p:nvSpPr>
        <p:spPr>
          <a:xfrm>
            <a:off x="5405721" y="3389970"/>
            <a:ext cx="2392698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Decision making</a:t>
            </a:r>
          </a:p>
        </p:txBody>
      </p:sp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D12B9DE2-20B1-AD76-1541-9B9255CEB19E}"/>
              </a:ext>
            </a:extLst>
          </p:cNvPr>
          <p:cNvSpPr txBox="1">
            <a:spLocks/>
          </p:cNvSpPr>
          <p:nvPr/>
        </p:nvSpPr>
        <p:spPr>
          <a:xfrm>
            <a:off x="3216767" y="-2883"/>
            <a:ext cx="290153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Recognition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A5134C-ACE6-3606-2F72-BA796241B7C0}"/>
              </a:ext>
            </a:extLst>
          </p:cNvPr>
          <p:cNvSpPr/>
          <p:nvPr/>
        </p:nvSpPr>
        <p:spPr>
          <a:xfrm>
            <a:off x="4274322" y="753790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913790-66F1-1519-65D7-E856D769A267}"/>
              </a:ext>
            </a:extLst>
          </p:cNvPr>
          <p:cNvCxnSpPr>
            <a:cxnSpLocks/>
          </p:cNvCxnSpPr>
          <p:nvPr/>
        </p:nvCxnSpPr>
        <p:spPr>
          <a:xfrm>
            <a:off x="4149969" y="1220497"/>
            <a:ext cx="986790" cy="0"/>
          </a:xfrm>
          <a:prstGeom prst="line">
            <a:avLst/>
          </a:prstGeom>
          <a:ln w="38100">
            <a:solidFill>
              <a:srgbClr val="D62828"/>
            </a:solidFill>
          </a:ln>
          <a:effectLst>
            <a:reflection blurRad="38100" dist="254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D6E41-9C72-79A6-FF4B-A865A47B4E79}"/>
              </a:ext>
            </a:extLst>
          </p:cNvPr>
          <p:cNvCxnSpPr>
            <a:cxnSpLocks/>
          </p:cNvCxnSpPr>
          <p:nvPr/>
        </p:nvCxnSpPr>
        <p:spPr>
          <a:xfrm>
            <a:off x="4149969" y="1202590"/>
            <a:ext cx="986790" cy="0"/>
          </a:xfrm>
          <a:prstGeom prst="line">
            <a:avLst/>
          </a:prstGeom>
          <a:ln w="38100">
            <a:solidFill>
              <a:srgbClr val="D62828">
                <a:alpha val="1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cision chart outline">
            <a:extLst>
              <a:ext uri="{FF2B5EF4-FFF2-40B4-BE49-F238E27FC236}">
                <a16:creationId xmlns:a16="http://schemas.microsoft.com/office/drawing/2014/main" id="{28118686-111C-B4B7-4CAB-DD9D55508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1629" y="2199407"/>
            <a:ext cx="1000882" cy="10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Reflection outline">
            <a:extLst>
              <a:ext uri="{FF2B5EF4-FFF2-40B4-BE49-F238E27FC236}">
                <a16:creationId xmlns:a16="http://schemas.microsoft.com/office/drawing/2014/main" id="{9BED9555-6A3A-6F26-C4A2-137A3F38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731" y="0"/>
            <a:ext cx="1087364" cy="1087364"/>
          </a:xfrm>
          <a:prstGeom prst="rect">
            <a:avLst/>
          </a:prstGeom>
        </p:spPr>
      </p:pic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855A301E-B97D-B0E2-9035-F8A1DBB96D1C}"/>
              </a:ext>
            </a:extLst>
          </p:cNvPr>
          <p:cNvSpPr txBox="1">
            <a:spLocks/>
          </p:cNvSpPr>
          <p:nvPr/>
        </p:nvSpPr>
        <p:spPr>
          <a:xfrm>
            <a:off x="1270095" y="271995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Face matching</a:t>
            </a:r>
          </a:p>
        </p:txBody>
      </p:sp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2959539B-3546-040F-92E7-11CA38DA8EFD}"/>
              </a:ext>
            </a:extLst>
          </p:cNvPr>
          <p:cNvSpPr txBox="1">
            <a:spLocks/>
          </p:cNvSpPr>
          <p:nvPr/>
        </p:nvSpPr>
        <p:spPr>
          <a:xfrm>
            <a:off x="914109" y="1025058"/>
            <a:ext cx="7732085" cy="86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The matching algorithm computes a </a:t>
            </a:r>
            <a:r>
              <a:rPr lang="en-GB" sz="2200" dirty="0">
                <a:solidFill>
                  <a:srgbClr val="D62828"/>
                </a:solidFill>
              </a:rPr>
              <a:t>similarity score </a:t>
            </a:r>
            <a:r>
              <a:rPr lang="en-GB" sz="2200" dirty="0"/>
              <a:t>between the </a:t>
            </a:r>
            <a:r>
              <a:rPr lang="en-GB" sz="2200" dirty="0">
                <a:solidFill>
                  <a:srgbClr val="D62828"/>
                </a:solidFill>
              </a:rPr>
              <a:t>detected face</a:t>
            </a:r>
            <a:r>
              <a:rPr lang="en-GB" sz="2200" dirty="0"/>
              <a:t> and the </a:t>
            </a:r>
            <a:r>
              <a:rPr lang="en-GB" sz="2200" dirty="0">
                <a:solidFill>
                  <a:srgbClr val="D62828"/>
                </a:solidFill>
              </a:rPr>
              <a:t>faces in the database</a:t>
            </a:r>
            <a:r>
              <a:rPr lang="en-GB" sz="2200" dirty="0"/>
              <a:t>.</a:t>
            </a:r>
            <a:endParaRPr lang="en-US" sz="2200" dirty="0"/>
          </a:p>
        </p:txBody>
      </p:sp>
      <p:pic>
        <p:nvPicPr>
          <p:cNvPr id="5" name="Graphic 4" descr="Trigonometry outline">
            <a:extLst>
              <a:ext uri="{FF2B5EF4-FFF2-40B4-BE49-F238E27FC236}">
                <a16:creationId xmlns:a16="http://schemas.microsoft.com/office/drawing/2014/main" id="{B6362DAC-30FF-8736-0EC1-B86A50F22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458" y="1973223"/>
            <a:ext cx="914400" cy="914400"/>
          </a:xfrm>
          <a:prstGeom prst="rect">
            <a:avLst/>
          </a:prstGeom>
        </p:spPr>
      </p:pic>
      <p:sp>
        <p:nvSpPr>
          <p:cNvPr id="8" name="Google Shape;160;p30">
            <a:extLst>
              <a:ext uri="{FF2B5EF4-FFF2-40B4-BE49-F238E27FC236}">
                <a16:creationId xmlns:a16="http://schemas.microsoft.com/office/drawing/2014/main" id="{3A7D2C52-5347-2025-A264-2BBAB2D6A6AE}"/>
              </a:ext>
            </a:extLst>
          </p:cNvPr>
          <p:cNvSpPr txBox="1">
            <a:spLocks/>
          </p:cNvSpPr>
          <p:nvPr/>
        </p:nvSpPr>
        <p:spPr>
          <a:xfrm>
            <a:off x="664621" y="2158736"/>
            <a:ext cx="2870724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Euclidean distance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1B804-D354-9A63-E56F-995185648B69}"/>
              </a:ext>
            </a:extLst>
          </p:cNvPr>
          <p:cNvCxnSpPr>
            <a:cxnSpLocks/>
          </p:cNvCxnSpPr>
          <p:nvPr/>
        </p:nvCxnSpPr>
        <p:spPr>
          <a:xfrm>
            <a:off x="1501698" y="3036590"/>
            <a:ext cx="0" cy="2014654"/>
          </a:xfrm>
          <a:prstGeom prst="line">
            <a:avLst/>
          </a:prstGeom>
          <a:ln w="5715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A846D-6C50-2027-3A83-2F621BE8A59B}"/>
              </a:ext>
            </a:extLst>
          </p:cNvPr>
          <p:cNvCxnSpPr>
            <a:cxnSpLocks/>
          </p:cNvCxnSpPr>
          <p:nvPr/>
        </p:nvCxnSpPr>
        <p:spPr>
          <a:xfrm rot="5400000">
            <a:off x="2338225" y="3859550"/>
            <a:ext cx="0" cy="2014654"/>
          </a:xfrm>
          <a:prstGeom prst="line">
            <a:avLst/>
          </a:prstGeom>
          <a:ln w="5715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1935739-DD3A-1249-1784-5933E0B17253}"/>
              </a:ext>
            </a:extLst>
          </p:cNvPr>
          <p:cNvSpPr/>
          <p:nvPr/>
        </p:nvSpPr>
        <p:spPr>
          <a:xfrm>
            <a:off x="1955365" y="4037223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CAA74-B89F-66D9-F7F3-2D87277227FB}"/>
              </a:ext>
            </a:extLst>
          </p:cNvPr>
          <p:cNvSpPr/>
          <p:nvPr/>
        </p:nvSpPr>
        <p:spPr>
          <a:xfrm>
            <a:off x="1851103" y="4541852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D6EB29-F7FC-1916-ECE0-D21FD67DE79A}"/>
              </a:ext>
            </a:extLst>
          </p:cNvPr>
          <p:cNvSpPr/>
          <p:nvPr/>
        </p:nvSpPr>
        <p:spPr>
          <a:xfrm>
            <a:off x="2575138" y="3945238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147564-CFBD-9DBC-F564-0BFFF023E4A4}"/>
              </a:ext>
            </a:extLst>
          </p:cNvPr>
          <p:cNvSpPr/>
          <p:nvPr/>
        </p:nvSpPr>
        <p:spPr>
          <a:xfrm>
            <a:off x="3070307" y="3006651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5F2251-637D-BE84-94C0-DC843CC53CC8}"/>
              </a:ext>
            </a:extLst>
          </p:cNvPr>
          <p:cNvSpPr/>
          <p:nvPr/>
        </p:nvSpPr>
        <p:spPr>
          <a:xfrm>
            <a:off x="2713159" y="4557682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6F08D5-9680-E1A2-C878-ADC5B3C46F36}"/>
              </a:ext>
            </a:extLst>
          </p:cNvPr>
          <p:cNvSpPr/>
          <p:nvPr/>
        </p:nvSpPr>
        <p:spPr>
          <a:xfrm>
            <a:off x="2549560" y="3117697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ACCD44-E28A-35D1-2819-0C6C466666B9}"/>
              </a:ext>
            </a:extLst>
          </p:cNvPr>
          <p:cNvSpPr/>
          <p:nvPr/>
        </p:nvSpPr>
        <p:spPr>
          <a:xfrm>
            <a:off x="2356273" y="3629168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72B04B-E0DA-0BEE-E501-7C637623DB4F}"/>
              </a:ext>
            </a:extLst>
          </p:cNvPr>
          <p:cNvSpPr/>
          <p:nvPr/>
        </p:nvSpPr>
        <p:spPr>
          <a:xfrm>
            <a:off x="3040394" y="3752212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160;p30">
            <a:extLst>
              <a:ext uri="{FF2B5EF4-FFF2-40B4-BE49-F238E27FC236}">
                <a16:creationId xmlns:a16="http://schemas.microsoft.com/office/drawing/2014/main" id="{0DA0529D-3E99-31CD-427A-D2060608B91E}"/>
              </a:ext>
            </a:extLst>
          </p:cNvPr>
          <p:cNvSpPr txBox="1">
            <a:spLocks/>
          </p:cNvSpPr>
          <p:nvPr/>
        </p:nvSpPr>
        <p:spPr>
          <a:xfrm>
            <a:off x="3070307" y="3064817"/>
            <a:ext cx="1680246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>
                <a:solidFill>
                  <a:srgbClr val="0C4F72"/>
                </a:solidFill>
              </a:rPr>
              <a:t>detected face</a:t>
            </a:r>
            <a:endParaRPr lang="en-US" sz="1800" dirty="0">
              <a:solidFill>
                <a:srgbClr val="0C4F72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B4E80B8-2C90-D85A-46F2-950813FD3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000000">
            <a:off x="2527336" y="3221748"/>
            <a:ext cx="622358" cy="622358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29E1581E-8641-496E-8B34-2B0B60F13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000000">
            <a:off x="2870677" y="4167313"/>
            <a:ext cx="622358" cy="622358"/>
          </a:xfrm>
          <a:prstGeom prst="rect">
            <a:avLst/>
          </a:prstGeom>
        </p:spPr>
      </p:pic>
      <p:sp>
        <p:nvSpPr>
          <p:cNvPr id="24" name="Google Shape;160;p30">
            <a:extLst>
              <a:ext uri="{FF2B5EF4-FFF2-40B4-BE49-F238E27FC236}">
                <a16:creationId xmlns:a16="http://schemas.microsoft.com/office/drawing/2014/main" id="{61B0C597-6815-770A-406C-9CAECEFC964B}"/>
              </a:ext>
            </a:extLst>
          </p:cNvPr>
          <p:cNvSpPr txBox="1">
            <a:spLocks/>
          </p:cNvSpPr>
          <p:nvPr/>
        </p:nvSpPr>
        <p:spPr>
          <a:xfrm>
            <a:off x="3386912" y="4025233"/>
            <a:ext cx="2342559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>
                <a:solidFill>
                  <a:srgbClr val="0C4F72"/>
                </a:solidFill>
              </a:rPr>
              <a:t>faces in the database</a:t>
            </a:r>
            <a:endParaRPr lang="en-US" sz="1800" dirty="0">
              <a:solidFill>
                <a:srgbClr val="0C4F7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63AF9B-3F7E-40AD-7BF5-19026B80D66D}"/>
              </a:ext>
            </a:extLst>
          </p:cNvPr>
          <p:cNvSpPr/>
          <p:nvPr/>
        </p:nvSpPr>
        <p:spPr>
          <a:xfrm>
            <a:off x="1885539" y="4045402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65034E-CBA8-DEA9-48F2-B810EFCABDC2}"/>
              </a:ext>
            </a:extLst>
          </p:cNvPr>
          <p:cNvSpPr/>
          <p:nvPr/>
        </p:nvSpPr>
        <p:spPr>
          <a:xfrm>
            <a:off x="2490879" y="3160330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DDD1B-C710-ACFD-8794-996DC41857AC}"/>
              </a:ext>
            </a:extLst>
          </p:cNvPr>
          <p:cNvSpPr/>
          <p:nvPr/>
        </p:nvSpPr>
        <p:spPr>
          <a:xfrm>
            <a:off x="1970046" y="4568767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DCD859-3364-4DAC-7D85-342254BFD55E}"/>
              </a:ext>
            </a:extLst>
          </p:cNvPr>
          <p:cNvSpPr/>
          <p:nvPr/>
        </p:nvSpPr>
        <p:spPr>
          <a:xfrm>
            <a:off x="2654363" y="3995103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C3EF6F-1C04-6FB9-EE30-D715096A8E9D}"/>
              </a:ext>
            </a:extLst>
          </p:cNvPr>
          <p:cNvSpPr/>
          <p:nvPr/>
        </p:nvSpPr>
        <p:spPr>
          <a:xfrm>
            <a:off x="3025145" y="3831645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94E00F-FD1E-DE50-B69A-85462688D732}"/>
              </a:ext>
            </a:extLst>
          </p:cNvPr>
          <p:cNvSpPr/>
          <p:nvPr/>
        </p:nvSpPr>
        <p:spPr>
          <a:xfrm>
            <a:off x="2520223" y="4507817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8A16EE-BA38-281A-012A-59835BDD8172}"/>
              </a:ext>
            </a:extLst>
          </p:cNvPr>
          <p:cNvSpPr/>
          <p:nvPr/>
        </p:nvSpPr>
        <p:spPr>
          <a:xfrm>
            <a:off x="3062346" y="3055667"/>
            <a:ext cx="193287" cy="19328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CDFBB4-1340-49EF-DB80-0D87E925BF2B}"/>
              </a:ext>
            </a:extLst>
          </p:cNvPr>
          <p:cNvSpPr/>
          <p:nvPr/>
        </p:nvSpPr>
        <p:spPr>
          <a:xfrm>
            <a:off x="2162986" y="3602218"/>
            <a:ext cx="193287" cy="19328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60;p30">
            <a:extLst>
              <a:ext uri="{FF2B5EF4-FFF2-40B4-BE49-F238E27FC236}">
                <a16:creationId xmlns:a16="http://schemas.microsoft.com/office/drawing/2014/main" id="{CC16881C-E4BD-97C8-3889-797391ADBE5C}"/>
              </a:ext>
            </a:extLst>
          </p:cNvPr>
          <p:cNvSpPr txBox="1">
            <a:spLocks/>
          </p:cNvSpPr>
          <p:nvPr/>
        </p:nvSpPr>
        <p:spPr>
          <a:xfrm>
            <a:off x="6626587" y="3522371"/>
            <a:ext cx="2472742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Similarity Score</a:t>
            </a:r>
          </a:p>
        </p:txBody>
      </p:sp>
      <p:sp>
        <p:nvSpPr>
          <p:cNvPr id="4" name="Google Shape;160;p30">
            <a:extLst>
              <a:ext uri="{FF2B5EF4-FFF2-40B4-BE49-F238E27FC236}">
                <a16:creationId xmlns:a16="http://schemas.microsoft.com/office/drawing/2014/main" id="{0E30375F-3B55-7F23-692C-052898A6D192}"/>
              </a:ext>
            </a:extLst>
          </p:cNvPr>
          <p:cNvSpPr txBox="1">
            <a:spLocks/>
          </p:cNvSpPr>
          <p:nvPr/>
        </p:nvSpPr>
        <p:spPr>
          <a:xfrm>
            <a:off x="5143475" y="2154244"/>
            <a:ext cx="1680246" cy="5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800" dirty="0">
                <a:solidFill>
                  <a:srgbClr val="D62828"/>
                </a:solidFill>
              </a:rPr>
              <a:t>known faces</a:t>
            </a:r>
            <a:endParaRPr lang="en-US" sz="1800" dirty="0">
              <a:solidFill>
                <a:srgbClr val="0C4F72"/>
              </a:solidFill>
            </a:endParaRPr>
          </a:p>
        </p:txBody>
      </p:sp>
      <p:pic>
        <p:nvPicPr>
          <p:cNvPr id="6" name="Graphic 5" descr="Merger outline">
            <a:extLst>
              <a:ext uri="{FF2B5EF4-FFF2-40B4-BE49-F238E27FC236}">
                <a16:creationId xmlns:a16="http://schemas.microsoft.com/office/drawing/2014/main" id="{E19CE714-3289-37F6-13CF-E79BCB7D41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5537297" y="1593143"/>
            <a:ext cx="892602" cy="892602"/>
          </a:xfrm>
          <a:prstGeom prst="rect">
            <a:avLst/>
          </a:prstGeom>
        </p:spPr>
      </p:pic>
      <p:pic>
        <p:nvPicPr>
          <p:cNvPr id="10" name="Graphic 9" descr="Merger outline">
            <a:extLst>
              <a:ext uri="{FF2B5EF4-FFF2-40B4-BE49-F238E27FC236}">
                <a16:creationId xmlns:a16="http://schemas.microsoft.com/office/drawing/2014/main" id="{750C2EC3-C6EA-2739-EBE3-E20212FB59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647670" y="3231791"/>
            <a:ext cx="1124534" cy="1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424153" y="81776"/>
            <a:ext cx="5236947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Supervised</a:t>
            </a:r>
            <a:r>
              <a:rPr lang="en-US" sz="4000" dirty="0"/>
              <a:t> Technique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F3139AE-478E-A94C-A43C-1EDF76DE2DC6}"/>
              </a:ext>
            </a:extLst>
          </p:cNvPr>
          <p:cNvSpPr/>
          <p:nvPr/>
        </p:nvSpPr>
        <p:spPr>
          <a:xfrm>
            <a:off x="652356" y="2019451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290ED4-1FC1-520F-D9E2-A99AA2200CE2}"/>
              </a:ext>
            </a:extLst>
          </p:cNvPr>
          <p:cNvSpPr/>
          <p:nvPr/>
        </p:nvSpPr>
        <p:spPr>
          <a:xfrm>
            <a:off x="1045049" y="2152512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1003B9C-B163-A5D3-6750-295FEB9FCB2A}"/>
              </a:ext>
            </a:extLst>
          </p:cNvPr>
          <p:cNvSpPr/>
          <p:nvPr/>
        </p:nvSpPr>
        <p:spPr>
          <a:xfrm>
            <a:off x="652356" y="686849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C359A2-280E-6897-BEDA-F1E090C70E08}"/>
              </a:ext>
            </a:extLst>
          </p:cNvPr>
          <p:cNvSpPr>
            <a:spLocks/>
          </p:cNvSpPr>
          <p:nvPr/>
        </p:nvSpPr>
        <p:spPr>
          <a:xfrm rot="10800000">
            <a:off x="1045049" y="819910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C9EBDB8-CEBE-ACEC-8AE1-7A33B83B16BF}"/>
              </a:ext>
            </a:extLst>
          </p:cNvPr>
          <p:cNvSpPr/>
          <p:nvPr/>
        </p:nvSpPr>
        <p:spPr>
          <a:xfrm>
            <a:off x="652356" y="3352051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5F3CDC-BB2E-88C9-E4B4-C57B3A09414B}"/>
              </a:ext>
            </a:extLst>
          </p:cNvPr>
          <p:cNvSpPr/>
          <p:nvPr/>
        </p:nvSpPr>
        <p:spPr>
          <a:xfrm flipH="1">
            <a:off x="1045048" y="3484431"/>
            <a:ext cx="784854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1FB24B-B9FD-D86A-F1EF-F843F619028C}"/>
              </a:ext>
            </a:extLst>
          </p:cNvPr>
          <p:cNvSpPr/>
          <p:nvPr/>
        </p:nvSpPr>
        <p:spPr>
          <a:xfrm>
            <a:off x="6496038" y="2016395"/>
            <a:ext cx="1571809" cy="1199539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D62828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635514C-CA03-5D47-C09B-6B10DA8EC832}"/>
              </a:ext>
            </a:extLst>
          </p:cNvPr>
          <p:cNvSpPr/>
          <p:nvPr/>
        </p:nvSpPr>
        <p:spPr>
          <a:xfrm>
            <a:off x="6888731" y="2149456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D6282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oogle Shape;160;p30">
            <a:extLst>
              <a:ext uri="{FF2B5EF4-FFF2-40B4-BE49-F238E27FC236}">
                <a16:creationId xmlns:a16="http://schemas.microsoft.com/office/drawing/2014/main" id="{FC8508D9-7CD9-32ED-888A-B5E46D0DBFF8}"/>
              </a:ext>
            </a:extLst>
          </p:cNvPr>
          <p:cNvSpPr txBox="1">
            <a:spLocks/>
          </p:cNvSpPr>
          <p:nvPr/>
        </p:nvSpPr>
        <p:spPr>
          <a:xfrm>
            <a:off x="450796" y="4550226"/>
            <a:ext cx="1973357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Known face</a:t>
            </a:r>
          </a:p>
        </p:txBody>
      </p:sp>
      <p:sp>
        <p:nvSpPr>
          <p:cNvPr id="36" name="Google Shape;160;p30">
            <a:extLst>
              <a:ext uri="{FF2B5EF4-FFF2-40B4-BE49-F238E27FC236}">
                <a16:creationId xmlns:a16="http://schemas.microsoft.com/office/drawing/2014/main" id="{3E30C703-0B9B-7898-9090-362A8F2F251E}"/>
              </a:ext>
            </a:extLst>
          </p:cNvPr>
          <p:cNvSpPr txBox="1">
            <a:spLocks/>
          </p:cNvSpPr>
          <p:nvPr/>
        </p:nvSpPr>
        <p:spPr>
          <a:xfrm>
            <a:off x="6072237" y="3078804"/>
            <a:ext cx="2419407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Unknown face</a:t>
            </a:r>
          </a:p>
        </p:txBody>
      </p:sp>
      <p:pic>
        <p:nvPicPr>
          <p:cNvPr id="39" name="Graphic 38" descr="Label outline">
            <a:extLst>
              <a:ext uri="{FF2B5EF4-FFF2-40B4-BE49-F238E27FC236}">
                <a16:creationId xmlns:a16="http://schemas.microsoft.com/office/drawing/2014/main" id="{6122B46E-D1A5-BF31-C2EA-179E33457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3243" y="531769"/>
            <a:ext cx="736444" cy="736444"/>
          </a:xfrm>
          <a:prstGeom prst="rect">
            <a:avLst/>
          </a:prstGeom>
        </p:spPr>
      </p:pic>
      <p:pic>
        <p:nvPicPr>
          <p:cNvPr id="43" name="Graphic 42" descr="Label outline">
            <a:extLst>
              <a:ext uri="{FF2B5EF4-FFF2-40B4-BE49-F238E27FC236}">
                <a16:creationId xmlns:a16="http://schemas.microsoft.com/office/drawing/2014/main" id="{F8E5F3EE-425A-7CFA-D276-ACAEE7EE6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3243" y="1863005"/>
            <a:ext cx="736444" cy="736444"/>
          </a:xfrm>
          <a:prstGeom prst="rect">
            <a:avLst/>
          </a:prstGeom>
        </p:spPr>
      </p:pic>
      <p:pic>
        <p:nvPicPr>
          <p:cNvPr id="45" name="Graphic 44" descr="Label outline">
            <a:extLst>
              <a:ext uri="{FF2B5EF4-FFF2-40B4-BE49-F238E27FC236}">
                <a16:creationId xmlns:a16="http://schemas.microsoft.com/office/drawing/2014/main" id="{822E954C-EA13-1942-EF73-833EC61E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168" y="3200694"/>
            <a:ext cx="736444" cy="736444"/>
          </a:xfrm>
          <a:prstGeom prst="rect">
            <a:avLst/>
          </a:prstGeom>
        </p:spPr>
      </p:pic>
      <p:sp>
        <p:nvSpPr>
          <p:cNvPr id="47" name="Left Brace 46">
            <a:extLst>
              <a:ext uri="{FF2B5EF4-FFF2-40B4-BE49-F238E27FC236}">
                <a16:creationId xmlns:a16="http://schemas.microsoft.com/office/drawing/2014/main" id="{5D9B81F5-61CA-1D8A-944C-31CDA463DF98}"/>
              </a:ext>
            </a:extLst>
          </p:cNvPr>
          <p:cNvSpPr/>
          <p:nvPr/>
        </p:nvSpPr>
        <p:spPr>
          <a:xfrm flipH="1">
            <a:off x="2685519" y="907951"/>
            <a:ext cx="435270" cy="3580974"/>
          </a:xfrm>
          <a:prstGeom prst="leftBrace">
            <a:avLst>
              <a:gd name="adj1" fmla="val 8333"/>
              <a:gd name="adj2" fmla="val 50208"/>
            </a:avLst>
          </a:prstGeom>
          <a:ln w="38100">
            <a:solidFill>
              <a:srgbClr val="0C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2E7FDA58-8095-37C1-4EF8-72B85F544757}"/>
              </a:ext>
            </a:extLst>
          </p:cNvPr>
          <p:cNvSpPr txBox="1">
            <a:spLocks/>
          </p:cNvSpPr>
          <p:nvPr/>
        </p:nvSpPr>
        <p:spPr>
          <a:xfrm>
            <a:off x="3168732" y="2422359"/>
            <a:ext cx="1973357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Labeled Data </a:t>
            </a:r>
          </a:p>
        </p:txBody>
      </p:sp>
      <p:pic>
        <p:nvPicPr>
          <p:cNvPr id="50" name="Graphic 49" descr="Question mark with solid fill">
            <a:extLst>
              <a:ext uri="{FF2B5EF4-FFF2-40B4-BE49-F238E27FC236}">
                <a16:creationId xmlns:a16="http://schemas.microsoft.com/office/drawing/2014/main" id="{A5959016-B542-7B5B-3634-7E628AD16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3493" y="1648173"/>
            <a:ext cx="736444" cy="7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6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9EACB0A8-7166-1B20-BEA0-AFBC0F703A01}"/>
              </a:ext>
            </a:extLst>
          </p:cNvPr>
          <p:cNvSpPr txBox="1">
            <a:spLocks/>
          </p:cNvSpPr>
          <p:nvPr/>
        </p:nvSpPr>
        <p:spPr>
          <a:xfrm>
            <a:off x="1058550" y="309429"/>
            <a:ext cx="2392698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Decision making</a:t>
            </a:r>
          </a:p>
        </p:txBody>
      </p:sp>
      <p:pic>
        <p:nvPicPr>
          <p:cNvPr id="14" name="Graphic 13" descr="Decision chart outline">
            <a:extLst>
              <a:ext uri="{FF2B5EF4-FFF2-40B4-BE49-F238E27FC236}">
                <a16:creationId xmlns:a16="http://schemas.microsoft.com/office/drawing/2014/main" id="{28118686-111C-B4B7-4CAB-DD9D55508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68" y="80675"/>
            <a:ext cx="1000882" cy="1000882"/>
          </a:xfrm>
          <a:prstGeom prst="rect">
            <a:avLst/>
          </a:prstGeom>
        </p:spPr>
      </p:pic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B9DD266F-8889-DB6D-6C09-C68E706CC072}"/>
              </a:ext>
            </a:extLst>
          </p:cNvPr>
          <p:cNvSpPr txBox="1">
            <a:spLocks/>
          </p:cNvSpPr>
          <p:nvPr/>
        </p:nvSpPr>
        <p:spPr>
          <a:xfrm>
            <a:off x="304801" y="2642015"/>
            <a:ext cx="4173454" cy="50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/>
              <a:t>The decision is made based on</a:t>
            </a:r>
            <a:endParaRPr lang="en-US" sz="2400" dirty="0"/>
          </a:p>
        </p:txBody>
      </p:sp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1180B18D-A509-E4D2-B50F-A11F2B938F98}"/>
              </a:ext>
            </a:extLst>
          </p:cNvPr>
          <p:cNvSpPr txBox="1">
            <a:spLocks/>
          </p:cNvSpPr>
          <p:nvPr/>
        </p:nvSpPr>
        <p:spPr>
          <a:xfrm>
            <a:off x="860094" y="1332159"/>
            <a:ext cx="7423811" cy="83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determining whether the </a:t>
            </a:r>
            <a:r>
              <a:rPr lang="en-GB" sz="2200" dirty="0">
                <a:solidFill>
                  <a:srgbClr val="D62828"/>
                </a:solidFill>
              </a:rPr>
              <a:t>detected face </a:t>
            </a:r>
            <a:r>
              <a:rPr lang="en-GB" sz="2200" dirty="0"/>
              <a:t>matches any of the </a:t>
            </a:r>
            <a:r>
              <a:rPr lang="en-GB" sz="2200" dirty="0">
                <a:solidFill>
                  <a:srgbClr val="D62828"/>
                </a:solidFill>
              </a:rPr>
              <a:t>faces in the database</a:t>
            </a:r>
            <a:endParaRPr lang="en-US" sz="2200" dirty="0">
              <a:solidFill>
                <a:srgbClr val="D62828"/>
              </a:solidFill>
            </a:endParaRPr>
          </a:p>
        </p:txBody>
      </p:sp>
      <p:sp>
        <p:nvSpPr>
          <p:cNvPr id="4" name="Google Shape;160;p30">
            <a:extLst>
              <a:ext uri="{FF2B5EF4-FFF2-40B4-BE49-F238E27FC236}">
                <a16:creationId xmlns:a16="http://schemas.microsoft.com/office/drawing/2014/main" id="{B90C3118-68F7-EBCA-5B66-12CABD8B041F}"/>
              </a:ext>
            </a:extLst>
          </p:cNvPr>
          <p:cNvSpPr txBox="1">
            <a:spLocks/>
          </p:cNvSpPr>
          <p:nvPr/>
        </p:nvSpPr>
        <p:spPr>
          <a:xfrm>
            <a:off x="6366457" y="2571750"/>
            <a:ext cx="2472742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>
                <a:solidFill>
                  <a:srgbClr val="D62828"/>
                </a:solidFill>
              </a:rPr>
              <a:t>Similarity Score</a:t>
            </a:r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7A6ADA91-AEA3-32F5-D968-5BA48FC7D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5156" y="24367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DCFED07-43DD-2CAA-E17D-DC8DB42E7646}"/>
              </a:ext>
            </a:extLst>
          </p:cNvPr>
          <p:cNvSpPr/>
          <p:nvPr/>
        </p:nvSpPr>
        <p:spPr>
          <a:xfrm>
            <a:off x="1701126" y="342264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934051" y="45069"/>
            <a:ext cx="3050866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How its work</a:t>
            </a:r>
          </a:p>
        </p:txBody>
      </p:sp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E0EA6D1D-C29E-C56A-F2B7-299EDF391560}"/>
              </a:ext>
            </a:extLst>
          </p:cNvPr>
          <p:cNvSpPr txBox="1">
            <a:spLocks/>
          </p:cNvSpPr>
          <p:nvPr/>
        </p:nvSpPr>
        <p:spPr>
          <a:xfrm>
            <a:off x="3717073" y="1008163"/>
            <a:ext cx="141724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Face</a:t>
            </a:r>
          </a:p>
        </p:txBody>
      </p:sp>
      <p:sp>
        <p:nvSpPr>
          <p:cNvPr id="24" name="Google Shape;160;p30">
            <a:extLst>
              <a:ext uri="{FF2B5EF4-FFF2-40B4-BE49-F238E27FC236}">
                <a16:creationId xmlns:a16="http://schemas.microsoft.com/office/drawing/2014/main" id="{AC7C1761-DC48-09F1-C52B-E4556CC6DACF}"/>
              </a:ext>
            </a:extLst>
          </p:cNvPr>
          <p:cNvSpPr txBox="1">
            <a:spLocks/>
          </p:cNvSpPr>
          <p:nvPr/>
        </p:nvSpPr>
        <p:spPr>
          <a:xfrm>
            <a:off x="915683" y="2665974"/>
            <a:ext cx="247382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Detection</a:t>
            </a:r>
          </a:p>
        </p:txBody>
      </p:sp>
      <p:sp>
        <p:nvSpPr>
          <p:cNvPr id="25" name="Google Shape;160;p30">
            <a:extLst>
              <a:ext uri="{FF2B5EF4-FFF2-40B4-BE49-F238E27FC236}">
                <a16:creationId xmlns:a16="http://schemas.microsoft.com/office/drawing/2014/main" id="{129B4AA2-5200-2EF2-F7DD-63FA9398DAA3}"/>
              </a:ext>
            </a:extLst>
          </p:cNvPr>
          <p:cNvSpPr txBox="1">
            <a:spLocks/>
          </p:cNvSpPr>
          <p:nvPr/>
        </p:nvSpPr>
        <p:spPr>
          <a:xfrm>
            <a:off x="5461883" y="2665974"/>
            <a:ext cx="290153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Recognition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A47285A-F671-35A6-D810-3A71DC279961}"/>
              </a:ext>
            </a:extLst>
          </p:cNvPr>
          <p:cNvSpPr/>
          <p:nvPr/>
        </p:nvSpPr>
        <p:spPr>
          <a:xfrm>
            <a:off x="4066274" y="174460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23F4DEF-F049-21D1-BBC8-460F53FC703A}"/>
              </a:ext>
            </a:extLst>
          </p:cNvPr>
          <p:cNvSpPr/>
          <p:nvPr/>
        </p:nvSpPr>
        <p:spPr>
          <a:xfrm>
            <a:off x="6519438" y="342264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1F1409-85EA-EF56-6305-70B4885F96E5}"/>
              </a:ext>
            </a:extLst>
          </p:cNvPr>
          <p:cNvCxnSpPr>
            <a:cxnSpLocks/>
          </p:cNvCxnSpPr>
          <p:nvPr/>
        </p:nvCxnSpPr>
        <p:spPr>
          <a:xfrm>
            <a:off x="6395085" y="3889354"/>
            <a:ext cx="986790" cy="0"/>
          </a:xfrm>
          <a:prstGeom prst="line">
            <a:avLst/>
          </a:prstGeom>
          <a:ln w="38100">
            <a:solidFill>
              <a:srgbClr val="D62828"/>
            </a:solidFill>
          </a:ln>
          <a:effectLst>
            <a:reflection blurRad="38100" dist="254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6886E1-10AA-38CA-2F07-DE982C4DDD50}"/>
              </a:ext>
            </a:extLst>
          </p:cNvPr>
          <p:cNvCxnSpPr>
            <a:cxnSpLocks/>
          </p:cNvCxnSpPr>
          <p:nvPr/>
        </p:nvCxnSpPr>
        <p:spPr>
          <a:xfrm>
            <a:off x="6395085" y="3871447"/>
            <a:ext cx="986790" cy="0"/>
          </a:xfrm>
          <a:prstGeom prst="line">
            <a:avLst/>
          </a:prstGeom>
          <a:ln w="38100">
            <a:solidFill>
              <a:srgbClr val="D62828">
                <a:alpha val="1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60;p30">
            <a:extLst>
              <a:ext uri="{FF2B5EF4-FFF2-40B4-BE49-F238E27FC236}">
                <a16:creationId xmlns:a16="http://schemas.microsoft.com/office/drawing/2014/main" id="{467F0031-6FC0-DA97-3BBD-136F9321066D}"/>
              </a:ext>
            </a:extLst>
          </p:cNvPr>
          <p:cNvSpPr txBox="1">
            <a:spLocks/>
          </p:cNvSpPr>
          <p:nvPr/>
        </p:nvSpPr>
        <p:spPr>
          <a:xfrm>
            <a:off x="1179463" y="4065155"/>
            <a:ext cx="2142858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Where is the face</a:t>
            </a:r>
          </a:p>
        </p:txBody>
      </p:sp>
      <p:sp>
        <p:nvSpPr>
          <p:cNvPr id="54" name="Google Shape;160;p30">
            <a:extLst>
              <a:ext uri="{FF2B5EF4-FFF2-40B4-BE49-F238E27FC236}">
                <a16:creationId xmlns:a16="http://schemas.microsoft.com/office/drawing/2014/main" id="{801CB8D1-5DA4-FFE1-945D-AC6B3FCFB1D9}"/>
              </a:ext>
            </a:extLst>
          </p:cNvPr>
          <p:cNvSpPr txBox="1">
            <a:spLocks/>
          </p:cNvSpPr>
          <p:nvPr/>
        </p:nvSpPr>
        <p:spPr>
          <a:xfrm>
            <a:off x="5665958" y="4065155"/>
            <a:ext cx="2590777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This is person’s face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13E35-D764-B03A-9A6B-3105298BBA11}"/>
              </a:ext>
            </a:extLst>
          </p:cNvPr>
          <p:cNvGrpSpPr/>
          <p:nvPr/>
        </p:nvGrpSpPr>
        <p:grpSpPr>
          <a:xfrm>
            <a:off x="1382521" y="3119081"/>
            <a:ext cx="1387054" cy="1359482"/>
            <a:chOff x="1396279" y="3139301"/>
            <a:chExt cx="1387054" cy="1359482"/>
          </a:xfrm>
        </p:grpSpPr>
        <p:pic>
          <p:nvPicPr>
            <p:cNvPr id="11" name="Graphic 10" descr="Caret Left with solid fill">
              <a:extLst>
                <a:ext uri="{FF2B5EF4-FFF2-40B4-BE49-F238E27FC236}">
                  <a16:creationId xmlns:a16="http://schemas.microsoft.com/office/drawing/2014/main" id="{56BE51EB-3635-FAFC-D93E-F1B7A4119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1397368" y="3139301"/>
              <a:ext cx="652010" cy="652010"/>
            </a:xfrm>
            <a:prstGeom prst="rect">
              <a:avLst/>
            </a:prstGeom>
          </p:spPr>
        </p:pic>
        <p:pic>
          <p:nvPicPr>
            <p:cNvPr id="12" name="Graphic 11" descr="Caret Left with solid fill">
              <a:extLst>
                <a:ext uri="{FF2B5EF4-FFF2-40B4-BE49-F238E27FC236}">
                  <a16:creationId xmlns:a16="http://schemas.microsoft.com/office/drawing/2014/main" id="{8BAC70DF-F5A7-C2E5-2054-D97B8C39A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500000">
              <a:off x="2131323" y="3846773"/>
              <a:ext cx="652010" cy="652010"/>
            </a:xfrm>
            <a:prstGeom prst="rect">
              <a:avLst/>
            </a:prstGeom>
          </p:spPr>
        </p:pic>
        <p:pic>
          <p:nvPicPr>
            <p:cNvPr id="13" name="Graphic 12" descr="Caret Left with solid fill">
              <a:extLst>
                <a:ext uri="{FF2B5EF4-FFF2-40B4-BE49-F238E27FC236}">
                  <a16:creationId xmlns:a16="http://schemas.microsoft.com/office/drawing/2014/main" id="{FA502FB1-5C77-864A-5E81-B8CC9713D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0000">
              <a:off x="1396279" y="3846773"/>
              <a:ext cx="652010" cy="652010"/>
            </a:xfrm>
            <a:prstGeom prst="rect">
              <a:avLst/>
            </a:prstGeom>
          </p:spPr>
        </p:pic>
        <p:pic>
          <p:nvPicPr>
            <p:cNvPr id="14" name="Graphic 13" descr="Caret Left with solid fill">
              <a:extLst>
                <a:ext uri="{FF2B5EF4-FFF2-40B4-BE49-F238E27FC236}">
                  <a16:creationId xmlns:a16="http://schemas.microsoft.com/office/drawing/2014/main" id="{DB7A5C11-951C-AC70-B887-20A3BCB3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00000">
              <a:off x="2126973" y="3139301"/>
              <a:ext cx="652010" cy="652010"/>
            </a:xfrm>
            <a:prstGeom prst="rect">
              <a:avLst/>
            </a:prstGeom>
          </p:spPr>
        </p:pic>
      </p:grpSp>
      <p:pic>
        <p:nvPicPr>
          <p:cNvPr id="2" name="Graphic 1" descr="Badge Tick1 outline">
            <a:extLst>
              <a:ext uri="{FF2B5EF4-FFF2-40B4-BE49-F238E27FC236}">
                <a16:creationId xmlns:a16="http://schemas.microsoft.com/office/drawing/2014/main" id="{2E63B54C-9387-ED39-33CB-6CB34929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882" y="2709493"/>
            <a:ext cx="649406" cy="649406"/>
          </a:xfrm>
          <a:prstGeom prst="rect">
            <a:avLst/>
          </a:prstGeom>
        </p:spPr>
      </p:pic>
      <p:pic>
        <p:nvPicPr>
          <p:cNvPr id="3" name="Graphic 2" descr="Badge Tick1 outline">
            <a:extLst>
              <a:ext uri="{FF2B5EF4-FFF2-40B4-BE49-F238E27FC236}">
                <a16:creationId xmlns:a16="http://schemas.microsoft.com/office/drawing/2014/main" id="{77864BD9-DD7B-6385-2DDB-33BB1C48C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091" y="2709493"/>
            <a:ext cx="649406" cy="6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5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668859" y="45069"/>
            <a:ext cx="380628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Implementation</a:t>
            </a:r>
          </a:p>
        </p:txBody>
      </p:sp>
      <p:pic>
        <p:nvPicPr>
          <p:cNvPr id="5" name="Graphic 4" descr="Books outline">
            <a:extLst>
              <a:ext uri="{FF2B5EF4-FFF2-40B4-BE49-F238E27FC236}">
                <a16:creationId xmlns:a16="http://schemas.microsoft.com/office/drawing/2014/main" id="{B0C9D062-441F-5D2D-0A00-85A36FE5D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5874" y="1018941"/>
            <a:ext cx="1103971" cy="1103971"/>
          </a:xfrm>
          <a:prstGeom prst="rect">
            <a:avLst/>
          </a:prstGeom>
        </p:spPr>
      </p:pic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4A8C6EB9-76CC-0F0B-F200-80BD53CA0C65}"/>
              </a:ext>
            </a:extLst>
          </p:cNvPr>
          <p:cNvSpPr txBox="1">
            <a:spLocks/>
          </p:cNvSpPr>
          <p:nvPr/>
        </p:nvSpPr>
        <p:spPr>
          <a:xfrm>
            <a:off x="4598961" y="1894081"/>
            <a:ext cx="3233857" cy="103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Face Recognition</a:t>
            </a:r>
            <a:br>
              <a:rPr lang="en-US" sz="2400" dirty="0"/>
            </a:br>
            <a:r>
              <a:rPr lang="en-US" sz="2400" dirty="0"/>
              <a:t>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13DB1-CB65-7817-795A-23BA2A4F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0" y="3368970"/>
            <a:ext cx="1134864" cy="139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ogo, python icon - Free download on Iconfinder">
            <a:extLst>
              <a:ext uri="{FF2B5EF4-FFF2-40B4-BE49-F238E27FC236}">
                <a16:creationId xmlns:a16="http://schemas.microsoft.com/office/drawing/2014/main" id="{F7B15B4E-DB5A-9E34-B4F1-50F0120E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38" y="1894080"/>
            <a:ext cx="1196340" cy="119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0;p30">
            <a:extLst>
              <a:ext uri="{FF2B5EF4-FFF2-40B4-BE49-F238E27FC236}">
                <a16:creationId xmlns:a16="http://schemas.microsoft.com/office/drawing/2014/main" id="{D3F08751-B8DA-E654-683C-47387C992229}"/>
              </a:ext>
            </a:extLst>
          </p:cNvPr>
          <p:cNvSpPr txBox="1">
            <a:spLocks/>
          </p:cNvSpPr>
          <p:nvPr/>
        </p:nvSpPr>
        <p:spPr>
          <a:xfrm>
            <a:off x="1526555" y="3063240"/>
            <a:ext cx="1570924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Python</a:t>
            </a:r>
          </a:p>
        </p:txBody>
      </p:sp>
      <p:pic>
        <p:nvPicPr>
          <p:cNvPr id="8" name="Graphic 7" descr="Line arrow: Clockwise curve with solid fill">
            <a:extLst>
              <a:ext uri="{FF2B5EF4-FFF2-40B4-BE49-F238E27FC236}">
                <a16:creationId xmlns:a16="http://schemas.microsoft.com/office/drawing/2014/main" id="{5E764298-6C61-4B4A-51F5-B8884329F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365566" y="1399866"/>
            <a:ext cx="1001249" cy="988429"/>
          </a:xfrm>
          <a:prstGeom prst="rect">
            <a:avLst/>
          </a:prstGeom>
        </p:spPr>
      </p:pic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FF08593E-CC6D-209E-5B89-B11C67A6B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 flipH="1">
            <a:off x="3432309" y="3233896"/>
            <a:ext cx="916532" cy="9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668859" y="119409"/>
            <a:ext cx="380628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Team</a:t>
            </a:r>
          </a:p>
        </p:txBody>
      </p:sp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CBD88DFF-6540-E85C-97A1-40EC1A1777B1}"/>
              </a:ext>
            </a:extLst>
          </p:cNvPr>
          <p:cNvSpPr txBox="1">
            <a:spLocks/>
          </p:cNvSpPr>
          <p:nvPr/>
        </p:nvSpPr>
        <p:spPr>
          <a:xfrm>
            <a:off x="200723" y="1234534"/>
            <a:ext cx="920347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200" dirty="0"/>
              <a:t>Tarek Omar Gawesh</a:t>
            </a:r>
            <a:r>
              <a:rPr lang="ar-EG" sz="3200" dirty="0"/>
              <a:t>	                	   </a:t>
            </a:r>
            <a:r>
              <a:rPr lang="en-US" sz="3200" dirty="0"/>
              <a:t> </a:t>
            </a:r>
            <a:r>
              <a:rPr lang="ar-EG" sz="3200" dirty="0"/>
              <a:t>طارق عمر جاويش</a:t>
            </a:r>
            <a:endParaRPr lang="en-US" sz="3200" dirty="0"/>
          </a:p>
        </p:txBody>
      </p:sp>
      <p:sp>
        <p:nvSpPr>
          <p:cNvPr id="9" name="Google Shape;160;p30">
            <a:extLst>
              <a:ext uri="{FF2B5EF4-FFF2-40B4-BE49-F238E27FC236}">
                <a16:creationId xmlns:a16="http://schemas.microsoft.com/office/drawing/2014/main" id="{359F78F4-213A-1700-621E-18DEC5C28490}"/>
              </a:ext>
            </a:extLst>
          </p:cNvPr>
          <p:cNvSpPr txBox="1">
            <a:spLocks/>
          </p:cNvSpPr>
          <p:nvPr/>
        </p:nvSpPr>
        <p:spPr>
          <a:xfrm>
            <a:off x="282498" y="1897565"/>
            <a:ext cx="903992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200" dirty="0"/>
              <a:t>Asim Ahmed Gharib</a:t>
            </a:r>
            <a:r>
              <a:rPr lang="ar-EG" sz="3200" dirty="0"/>
              <a:t> 			عاصم أحمد غريب     </a:t>
            </a:r>
            <a:endParaRPr lang="en-US" sz="3200" dirty="0"/>
          </a:p>
        </p:txBody>
      </p:sp>
      <p:sp>
        <p:nvSpPr>
          <p:cNvPr id="11" name="Google Shape;160;p30">
            <a:extLst>
              <a:ext uri="{FF2B5EF4-FFF2-40B4-BE49-F238E27FC236}">
                <a16:creationId xmlns:a16="http://schemas.microsoft.com/office/drawing/2014/main" id="{BE6CE971-8E14-9E4D-D9E3-F29827A4A27E}"/>
              </a:ext>
            </a:extLst>
          </p:cNvPr>
          <p:cNvSpPr txBox="1">
            <a:spLocks/>
          </p:cNvSpPr>
          <p:nvPr/>
        </p:nvSpPr>
        <p:spPr>
          <a:xfrm>
            <a:off x="0" y="2634009"/>
            <a:ext cx="9144000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200" dirty="0"/>
              <a:t>Muhammad </a:t>
            </a:r>
            <a:r>
              <a:rPr lang="en-US" sz="3200" dirty="0" err="1"/>
              <a:t>Raafat</a:t>
            </a:r>
            <a:r>
              <a:rPr lang="en-US" sz="3200" dirty="0"/>
              <a:t> Al-</a:t>
            </a:r>
            <a:r>
              <a:rPr lang="en-US" sz="3200" dirty="0" err="1"/>
              <a:t>Bahi</a:t>
            </a:r>
            <a:r>
              <a:rPr lang="ar-EG" sz="3200" dirty="0"/>
              <a:t>		</a:t>
            </a:r>
            <a:r>
              <a:rPr lang="en-US" sz="3200" dirty="0"/>
              <a:t> </a:t>
            </a:r>
            <a:r>
              <a:rPr lang="ar-EG" sz="3200" dirty="0"/>
              <a:t>محمد رأفت البهي</a:t>
            </a:r>
            <a:endParaRPr lang="en-US" sz="3200" dirty="0"/>
          </a:p>
        </p:txBody>
      </p:sp>
      <p:sp>
        <p:nvSpPr>
          <p:cNvPr id="12" name="Google Shape;160;p30">
            <a:extLst>
              <a:ext uri="{FF2B5EF4-FFF2-40B4-BE49-F238E27FC236}">
                <a16:creationId xmlns:a16="http://schemas.microsoft.com/office/drawing/2014/main" id="{8697D22A-3EE5-AF0D-D92E-AB4179CAE689}"/>
              </a:ext>
            </a:extLst>
          </p:cNvPr>
          <p:cNvSpPr txBox="1">
            <a:spLocks/>
          </p:cNvSpPr>
          <p:nvPr/>
        </p:nvSpPr>
        <p:spPr>
          <a:xfrm>
            <a:off x="-676507" y="3370453"/>
            <a:ext cx="10497014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200" dirty="0"/>
              <a:t>Abdul Rahman Ali Al-</a:t>
            </a:r>
            <a:r>
              <a:rPr lang="en-US" sz="3200" dirty="0" err="1"/>
              <a:t>Mawafi</a:t>
            </a:r>
            <a:r>
              <a:rPr lang="ar-EG" sz="3200" dirty="0"/>
              <a:t> 	</a:t>
            </a:r>
            <a:r>
              <a:rPr lang="en-US" sz="3200" dirty="0"/>
              <a:t> </a:t>
            </a:r>
            <a:r>
              <a:rPr lang="ar-EG" sz="3200" dirty="0"/>
              <a:t>عبدالرحمن علي الموافي</a:t>
            </a:r>
            <a:endParaRPr lang="en-US" sz="3200" dirty="0"/>
          </a:p>
        </p:txBody>
      </p:sp>
      <p:sp>
        <p:nvSpPr>
          <p:cNvPr id="13" name="Google Shape;160;p30">
            <a:extLst>
              <a:ext uri="{FF2B5EF4-FFF2-40B4-BE49-F238E27FC236}">
                <a16:creationId xmlns:a16="http://schemas.microsoft.com/office/drawing/2014/main" id="{6F572958-177E-EEE7-C994-5693CEA6227D}"/>
              </a:ext>
            </a:extLst>
          </p:cNvPr>
          <p:cNvSpPr txBox="1">
            <a:spLocks/>
          </p:cNvSpPr>
          <p:nvPr/>
        </p:nvSpPr>
        <p:spPr>
          <a:xfrm>
            <a:off x="-74340" y="4106897"/>
            <a:ext cx="9396760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200" dirty="0" err="1"/>
              <a:t>Fadi</a:t>
            </a:r>
            <a:r>
              <a:rPr lang="en-US" sz="3200" dirty="0"/>
              <a:t> Gamal Abdul Karim</a:t>
            </a:r>
            <a:r>
              <a:rPr lang="ar-EG" sz="3200" dirty="0"/>
              <a:t>	   	   </a:t>
            </a:r>
            <a:r>
              <a:rPr lang="en-US" sz="3200" dirty="0"/>
              <a:t> </a:t>
            </a:r>
            <a:r>
              <a:rPr lang="ar-EG" sz="3200" dirty="0"/>
              <a:t>فادي جمال عبدالكريم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A46B02-63CB-EE0F-6C68-A977CF1634D5}"/>
              </a:ext>
            </a:extLst>
          </p:cNvPr>
          <p:cNvCxnSpPr/>
          <p:nvPr/>
        </p:nvCxnSpPr>
        <p:spPr>
          <a:xfrm>
            <a:off x="5553308" y="1167160"/>
            <a:ext cx="0" cy="3880624"/>
          </a:xfrm>
          <a:prstGeom prst="line">
            <a:avLst/>
          </a:prstGeom>
          <a:ln w="57150">
            <a:solidFill>
              <a:srgbClr val="69BF8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0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CFD56932-3A45-AC97-16D0-B56930D63DAF}"/>
              </a:ext>
            </a:extLst>
          </p:cNvPr>
          <p:cNvSpPr txBox="1">
            <a:spLocks/>
          </p:cNvSpPr>
          <p:nvPr/>
        </p:nvSpPr>
        <p:spPr>
          <a:xfrm>
            <a:off x="2890953" y="1993861"/>
            <a:ext cx="3362093" cy="115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6600" dirty="0">
                <a:solidFill>
                  <a:srgbClr val="69BF86"/>
                </a:solidFill>
              </a:rPr>
              <a:t>Thanks</a:t>
            </a:r>
          </a:p>
        </p:txBody>
      </p:sp>
      <p:sp>
        <p:nvSpPr>
          <p:cNvPr id="4" name="Google Shape;159;p30">
            <a:extLst>
              <a:ext uri="{FF2B5EF4-FFF2-40B4-BE49-F238E27FC236}">
                <a16:creationId xmlns:a16="http://schemas.microsoft.com/office/drawing/2014/main" id="{6E975300-D3B6-E07F-DF10-F1DB11C6D32C}"/>
              </a:ext>
            </a:extLst>
          </p:cNvPr>
          <p:cNvSpPr/>
          <p:nvPr/>
        </p:nvSpPr>
        <p:spPr>
          <a:xfrm>
            <a:off x="-816600" y="2571750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9;p30">
            <a:extLst>
              <a:ext uri="{FF2B5EF4-FFF2-40B4-BE49-F238E27FC236}">
                <a16:creationId xmlns:a16="http://schemas.microsoft.com/office/drawing/2014/main" id="{702D5942-D9C7-B341-2EC5-6069E1A38CF1}"/>
              </a:ext>
            </a:extLst>
          </p:cNvPr>
          <p:cNvSpPr/>
          <p:nvPr/>
        </p:nvSpPr>
        <p:spPr>
          <a:xfrm>
            <a:off x="8063030" y="-45964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48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991C363-CF6F-E3B7-8FC5-8109CDBF65EA}"/>
              </a:ext>
            </a:extLst>
          </p:cNvPr>
          <p:cNvCxnSpPr>
            <a:cxnSpLocks/>
          </p:cNvCxnSpPr>
          <p:nvPr/>
        </p:nvCxnSpPr>
        <p:spPr>
          <a:xfrm rot="10800000">
            <a:off x="5003183" y="2981957"/>
            <a:ext cx="884710" cy="50404"/>
          </a:xfrm>
          <a:prstGeom prst="bentConnector3">
            <a:avLst>
              <a:gd name="adj1" fmla="val 102108"/>
            </a:avLst>
          </a:prstGeom>
          <a:ln w="38100">
            <a:solidFill>
              <a:srgbClr val="D6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1860298-4CFB-3E37-EF27-9DC432994264}"/>
              </a:ext>
            </a:extLst>
          </p:cNvPr>
          <p:cNvCxnSpPr>
            <a:cxnSpLocks/>
          </p:cNvCxnSpPr>
          <p:nvPr/>
        </p:nvCxnSpPr>
        <p:spPr>
          <a:xfrm>
            <a:off x="2653094" y="1996855"/>
            <a:ext cx="1472858" cy="796136"/>
          </a:xfrm>
          <a:prstGeom prst="bentConnector3">
            <a:avLst>
              <a:gd name="adj1" fmla="val 50000"/>
            </a:avLst>
          </a:prstGeom>
          <a:ln w="3810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986FA95-90D6-10D7-ADC1-2E30B588B578}"/>
              </a:ext>
            </a:extLst>
          </p:cNvPr>
          <p:cNvCxnSpPr>
            <a:cxnSpLocks/>
          </p:cNvCxnSpPr>
          <p:nvPr/>
        </p:nvCxnSpPr>
        <p:spPr>
          <a:xfrm flipV="1">
            <a:off x="2337955" y="3034445"/>
            <a:ext cx="1787997" cy="1332188"/>
          </a:xfrm>
          <a:prstGeom prst="bentConnector3">
            <a:avLst>
              <a:gd name="adj1" fmla="val 57068"/>
            </a:avLst>
          </a:prstGeom>
          <a:ln w="38100">
            <a:solidFill>
              <a:srgbClr val="D6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isk outline">
            <a:extLst>
              <a:ext uri="{FF2B5EF4-FFF2-40B4-BE49-F238E27FC236}">
                <a16:creationId xmlns:a16="http://schemas.microsoft.com/office/drawing/2014/main" id="{E2E06DFF-CD38-9F77-661E-174F072F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3921" y="647638"/>
            <a:ext cx="914400" cy="9144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2D43C2-8C2B-D4F3-7825-1CBCA2532E56}"/>
              </a:ext>
            </a:extLst>
          </p:cNvPr>
          <p:cNvSpPr/>
          <p:nvPr/>
        </p:nvSpPr>
        <p:spPr>
          <a:xfrm>
            <a:off x="1508695" y="1729829"/>
            <a:ext cx="1011814" cy="772174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186000-49D3-FB8A-EF13-D4A2F942C525}"/>
              </a:ext>
            </a:extLst>
          </p:cNvPr>
          <p:cNvSpPr/>
          <p:nvPr/>
        </p:nvSpPr>
        <p:spPr>
          <a:xfrm>
            <a:off x="1761481" y="1815483"/>
            <a:ext cx="506240" cy="600864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B030A4-5C87-A232-25F6-92AE3C5D8C04}"/>
              </a:ext>
            </a:extLst>
          </p:cNvPr>
          <p:cNvSpPr/>
          <p:nvPr/>
        </p:nvSpPr>
        <p:spPr>
          <a:xfrm>
            <a:off x="482450" y="1728673"/>
            <a:ext cx="1011814" cy="772174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38CC35-C1F9-2C42-B4DB-0E34E09A6C97}"/>
              </a:ext>
            </a:extLst>
          </p:cNvPr>
          <p:cNvSpPr>
            <a:spLocks/>
          </p:cNvSpPr>
          <p:nvPr/>
        </p:nvSpPr>
        <p:spPr>
          <a:xfrm rot="10800000">
            <a:off x="735236" y="1814327"/>
            <a:ext cx="506238" cy="600862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81B558-CBD9-A8EB-A008-F96328959471}"/>
              </a:ext>
            </a:extLst>
          </p:cNvPr>
          <p:cNvSpPr/>
          <p:nvPr/>
        </p:nvSpPr>
        <p:spPr>
          <a:xfrm>
            <a:off x="988357" y="944338"/>
            <a:ext cx="1011814" cy="772174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69BF86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9B6280-DFE9-DD59-AC73-ED50FC18F363}"/>
              </a:ext>
            </a:extLst>
          </p:cNvPr>
          <p:cNvSpPr/>
          <p:nvPr/>
        </p:nvSpPr>
        <p:spPr>
          <a:xfrm flipH="1">
            <a:off x="1240862" y="1029310"/>
            <a:ext cx="505232" cy="600866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oogle Shape;160;p30">
            <a:extLst>
              <a:ext uri="{FF2B5EF4-FFF2-40B4-BE49-F238E27FC236}">
                <a16:creationId xmlns:a16="http://schemas.microsoft.com/office/drawing/2014/main" id="{2EBB9B7D-9EFF-3CE2-5732-E301B670E13B}"/>
              </a:ext>
            </a:extLst>
          </p:cNvPr>
          <p:cNvSpPr txBox="1">
            <a:spLocks/>
          </p:cNvSpPr>
          <p:nvPr/>
        </p:nvSpPr>
        <p:spPr>
          <a:xfrm>
            <a:off x="522016" y="2888875"/>
            <a:ext cx="1973357" cy="3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1800" dirty="0"/>
              <a:t>(Known face)</a:t>
            </a:r>
          </a:p>
        </p:txBody>
      </p:sp>
      <p:pic>
        <p:nvPicPr>
          <p:cNvPr id="28" name="Graphic 27" descr="Label outline">
            <a:extLst>
              <a:ext uri="{FF2B5EF4-FFF2-40B4-BE49-F238E27FC236}">
                <a16:creationId xmlns:a16="http://schemas.microsoft.com/office/drawing/2014/main" id="{D3EEB49D-36C9-41E5-3DF3-6DC445FF6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4065" y="777444"/>
            <a:ext cx="736444" cy="736444"/>
          </a:xfrm>
          <a:prstGeom prst="rect">
            <a:avLst/>
          </a:prstGeom>
        </p:spPr>
      </p:pic>
      <p:sp>
        <p:nvSpPr>
          <p:cNvPr id="32" name="Google Shape;160;p30">
            <a:extLst>
              <a:ext uri="{FF2B5EF4-FFF2-40B4-BE49-F238E27FC236}">
                <a16:creationId xmlns:a16="http://schemas.microsoft.com/office/drawing/2014/main" id="{C2713805-2BB0-BD71-FC37-C6A8ADA38E11}"/>
              </a:ext>
            </a:extLst>
          </p:cNvPr>
          <p:cNvSpPr txBox="1">
            <a:spLocks/>
          </p:cNvSpPr>
          <p:nvPr/>
        </p:nvSpPr>
        <p:spPr>
          <a:xfrm>
            <a:off x="630331" y="2586502"/>
            <a:ext cx="1726294" cy="43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Labeled Data </a:t>
            </a:r>
          </a:p>
        </p:txBody>
      </p:sp>
      <p:sp>
        <p:nvSpPr>
          <p:cNvPr id="33" name="Google Shape;160;p30">
            <a:extLst>
              <a:ext uri="{FF2B5EF4-FFF2-40B4-BE49-F238E27FC236}">
                <a16:creationId xmlns:a16="http://schemas.microsoft.com/office/drawing/2014/main" id="{1E252F42-3952-6F80-9EF1-15DD95ECFC5A}"/>
              </a:ext>
            </a:extLst>
          </p:cNvPr>
          <p:cNvSpPr txBox="1">
            <a:spLocks/>
          </p:cNvSpPr>
          <p:nvPr/>
        </p:nvSpPr>
        <p:spPr>
          <a:xfrm>
            <a:off x="3600558" y="3381023"/>
            <a:ext cx="1973357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200" dirty="0"/>
              <a:t>Face detection</a:t>
            </a:r>
          </a:p>
        </p:txBody>
      </p:sp>
      <p:sp>
        <p:nvSpPr>
          <p:cNvPr id="34" name="Google Shape;160;p30">
            <a:extLst>
              <a:ext uri="{FF2B5EF4-FFF2-40B4-BE49-F238E27FC236}">
                <a16:creationId xmlns:a16="http://schemas.microsoft.com/office/drawing/2014/main" id="{2C297B0E-48AE-82E3-27B2-4C7712CE7A9A}"/>
              </a:ext>
            </a:extLst>
          </p:cNvPr>
          <p:cNvSpPr txBox="1">
            <a:spLocks/>
          </p:cNvSpPr>
          <p:nvPr/>
        </p:nvSpPr>
        <p:spPr>
          <a:xfrm>
            <a:off x="5573915" y="3703824"/>
            <a:ext cx="1667385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200" dirty="0"/>
              <a:t>Face Recognition</a:t>
            </a:r>
          </a:p>
        </p:txBody>
      </p:sp>
      <p:sp>
        <p:nvSpPr>
          <p:cNvPr id="35" name="Google Shape;160;p30">
            <a:extLst>
              <a:ext uri="{FF2B5EF4-FFF2-40B4-BE49-F238E27FC236}">
                <a16:creationId xmlns:a16="http://schemas.microsoft.com/office/drawing/2014/main" id="{0952F218-660D-AA72-3C82-763155B7AD9D}"/>
              </a:ext>
            </a:extLst>
          </p:cNvPr>
          <p:cNvSpPr txBox="1">
            <a:spLocks/>
          </p:cNvSpPr>
          <p:nvPr/>
        </p:nvSpPr>
        <p:spPr>
          <a:xfrm>
            <a:off x="3944400" y="938185"/>
            <a:ext cx="1375980" cy="55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Features database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13F17FA-EAB8-16DB-36F8-03328C114DCF}"/>
              </a:ext>
            </a:extLst>
          </p:cNvPr>
          <p:cNvSpPr/>
          <p:nvPr/>
        </p:nvSpPr>
        <p:spPr>
          <a:xfrm>
            <a:off x="988357" y="3894249"/>
            <a:ext cx="1011814" cy="772174"/>
          </a:xfrm>
          <a:custGeom>
            <a:avLst/>
            <a:gdLst>
              <a:gd name="connsiteX0" fmla="*/ 1313246 w 1313245"/>
              <a:gd name="connsiteY0" fmla="*/ 0 h 1002214"/>
              <a:gd name="connsiteX1" fmla="*/ 0 w 1313245"/>
              <a:gd name="connsiteY1" fmla="*/ 0 h 1002214"/>
              <a:gd name="connsiteX2" fmla="*/ 0 w 1313245"/>
              <a:gd name="connsiteY2" fmla="*/ 1002214 h 1002214"/>
              <a:gd name="connsiteX3" fmla="*/ 1313246 w 1313245"/>
              <a:gd name="connsiteY3" fmla="*/ 1002214 h 1002214"/>
              <a:gd name="connsiteX4" fmla="*/ 1313246 w 1313245"/>
              <a:gd name="connsiteY4" fmla="*/ 0 h 1002214"/>
              <a:gd name="connsiteX5" fmla="*/ 1278687 w 1313245"/>
              <a:gd name="connsiteY5" fmla="*/ 967655 h 1002214"/>
              <a:gd name="connsiteX6" fmla="*/ 34559 w 1313245"/>
              <a:gd name="connsiteY6" fmla="*/ 967655 h 1002214"/>
              <a:gd name="connsiteX7" fmla="*/ 34559 w 1313245"/>
              <a:gd name="connsiteY7" fmla="*/ 34559 h 1002214"/>
              <a:gd name="connsiteX8" fmla="*/ 1278687 w 1313245"/>
              <a:gd name="connsiteY8" fmla="*/ 34559 h 1002214"/>
              <a:gd name="connsiteX9" fmla="*/ 1278687 w 1313245"/>
              <a:gd name="connsiteY9" fmla="*/ 967655 h 10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245" h="1002214">
                <a:moveTo>
                  <a:pt x="1313246" y="0"/>
                </a:moveTo>
                <a:lnTo>
                  <a:pt x="0" y="0"/>
                </a:lnTo>
                <a:lnTo>
                  <a:pt x="0" y="1002214"/>
                </a:lnTo>
                <a:lnTo>
                  <a:pt x="1313246" y="1002214"/>
                </a:lnTo>
                <a:lnTo>
                  <a:pt x="1313246" y="0"/>
                </a:lnTo>
                <a:close/>
                <a:moveTo>
                  <a:pt x="1278687" y="967655"/>
                </a:moveTo>
                <a:lnTo>
                  <a:pt x="34559" y="967655"/>
                </a:lnTo>
                <a:lnTo>
                  <a:pt x="34559" y="34559"/>
                </a:lnTo>
                <a:lnTo>
                  <a:pt x="1278687" y="34559"/>
                </a:lnTo>
                <a:lnTo>
                  <a:pt x="1278687" y="967655"/>
                </a:lnTo>
                <a:close/>
              </a:path>
            </a:pathLst>
          </a:custGeom>
          <a:solidFill>
            <a:srgbClr val="D62828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5AEDAB-F58F-DDD2-C030-4ED3C30FBE05}"/>
              </a:ext>
            </a:extLst>
          </p:cNvPr>
          <p:cNvSpPr/>
          <p:nvPr/>
        </p:nvSpPr>
        <p:spPr>
          <a:xfrm>
            <a:off x="1241143" y="3979903"/>
            <a:ext cx="506240" cy="600864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D62828"/>
          </a:solidFill>
          <a:ln w="12700" cap="flat">
            <a:solidFill>
              <a:srgbClr val="D62828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922CF6D5-419D-3392-099F-A7E0D958D00A}"/>
              </a:ext>
            </a:extLst>
          </p:cNvPr>
          <p:cNvSpPr txBox="1">
            <a:spLocks/>
          </p:cNvSpPr>
          <p:nvPr/>
        </p:nvSpPr>
        <p:spPr>
          <a:xfrm>
            <a:off x="569088" y="4821584"/>
            <a:ext cx="1879214" cy="3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Unknown face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A4C555-6BBD-331D-2EEB-1760CB08FD32}"/>
              </a:ext>
            </a:extLst>
          </p:cNvPr>
          <p:cNvGrpSpPr/>
          <p:nvPr/>
        </p:nvGrpSpPr>
        <p:grpSpPr>
          <a:xfrm>
            <a:off x="4104627" y="2419809"/>
            <a:ext cx="934459" cy="987819"/>
            <a:chOff x="3777524" y="1445877"/>
            <a:chExt cx="934459" cy="9878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65D4E9-D077-6200-C3F8-8A4436E87CF0}"/>
                </a:ext>
              </a:extLst>
            </p:cNvPr>
            <p:cNvSpPr/>
            <p:nvPr/>
          </p:nvSpPr>
          <p:spPr>
            <a:xfrm>
              <a:off x="3798849" y="1506568"/>
              <a:ext cx="862361" cy="862361"/>
            </a:xfrm>
            <a:prstGeom prst="rect">
              <a:avLst/>
            </a:prstGeom>
            <a:noFill/>
            <a:ln w="57150" cap="flat">
              <a:solidFill>
                <a:srgbClr val="69BF86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DAF779-262A-0046-634C-42C73CEB5608}"/>
                </a:ext>
              </a:extLst>
            </p:cNvPr>
            <p:cNvSpPr/>
            <p:nvPr/>
          </p:nvSpPr>
          <p:spPr>
            <a:xfrm>
              <a:off x="3996462" y="1679269"/>
              <a:ext cx="527344" cy="625912"/>
            </a:xfrm>
            <a:custGeom>
              <a:avLst/>
              <a:gdLst>
                <a:gd name="connsiteX0" fmla="*/ 179050 w 1030302"/>
                <a:gd name="connsiteY0" fmla="*/ 839629 h 1222881"/>
                <a:gd name="connsiteX1" fmla="*/ 179050 w 1030302"/>
                <a:gd name="connsiteY1" fmla="*/ 1222882 h 1222881"/>
                <a:gd name="connsiteX2" fmla="*/ 657606 w 1030302"/>
                <a:gd name="connsiteY2" fmla="*/ 1222882 h 1222881"/>
                <a:gd name="connsiteX3" fmla="*/ 657606 w 1030302"/>
                <a:gd name="connsiteY3" fmla="*/ 1041152 h 1222881"/>
                <a:gd name="connsiteX4" fmla="*/ 731812 w 1030302"/>
                <a:gd name="connsiteY4" fmla="*/ 1041152 h 1222881"/>
                <a:gd name="connsiteX5" fmla="*/ 859023 w 1030302"/>
                <a:gd name="connsiteY5" fmla="*/ 988147 h 1222881"/>
                <a:gd name="connsiteX6" fmla="*/ 910513 w 1030302"/>
                <a:gd name="connsiteY6" fmla="*/ 859422 h 1222881"/>
                <a:gd name="connsiteX7" fmla="*/ 910513 w 1030302"/>
                <a:gd name="connsiteY7" fmla="*/ 768557 h 1222881"/>
                <a:gd name="connsiteX8" fmla="*/ 977147 w 1030302"/>
                <a:gd name="connsiteY8" fmla="*/ 768557 h 1222881"/>
                <a:gd name="connsiteX9" fmla="*/ 1015008 w 1030302"/>
                <a:gd name="connsiteY9" fmla="*/ 662548 h 1222881"/>
                <a:gd name="connsiteX10" fmla="*/ 910513 w 1030302"/>
                <a:gd name="connsiteY10" fmla="*/ 480818 h 1222881"/>
                <a:gd name="connsiteX11" fmla="*/ 910513 w 1030302"/>
                <a:gd name="connsiteY11" fmla="*/ 473246 h 1222881"/>
                <a:gd name="connsiteX12" fmla="*/ 473239 w 1030302"/>
                <a:gd name="connsiteY12" fmla="*/ 355 h 1222881"/>
                <a:gd name="connsiteX13" fmla="*/ 349 w 1030302"/>
                <a:gd name="connsiteY13" fmla="*/ 437628 h 1222881"/>
                <a:gd name="connsiteX14" fmla="*/ 349 w 1030302"/>
                <a:gd name="connsiteY14" fmla="*/ 473246 h 1222881"/>
                <a:gd name="connsiteX15" fmla="*/ 179050 w 1030302"/>
                <a:gd name="connsiteY15" fmla="*/ 839629 h 1222881"/>
                <a:gd name="connsiteX16" fmla="*/ 238354 w 1030302"/>
                <a:gd name="connsiteY16" fmla="*/ 90129 h 1222881"/>
                <a:gd name="connsiteX17" fmla="*/ 820993 w 1030302"/>
                <a:gd name="connsiteY17" fmla="*/ 238534 h 1222881"/>
                <a:gd name="connsiteX18" fmla="*/ 880301 w 1030302"/>
                <a:gd name="connsiteY18" fmla="*/ 471943 h 1222881"/>
                <a:gd name="connsiteX19" fmla="*/ 880301 w 1030302"/>
                <a:gd name="connsiteY19" fmla="*/ 488693 h 1222881"/>
                <a:gd name="connsiteX20" fmla="*/ 884329 w 1030302"/>
                <a:gd name="connsiteY20" fmla="*/ 495705 h 1222881"/>
                <a:gd name="connsiteX21" fmla="*/ 988824 w 1030302"/>
                <a:gd name="connsiteY21" fmla="*/ 677435 h 1222881"/>
                <a:gd name="connsiteX22" fmla="*/ 989232 w 1030302"/>
                <a:gd name="connsiteY22" fmla="*/ 678131 h 1222881"/>
                <a:gd name="connsiteX23" fmla="*/ 989672 w 1030302"/>
                <a:gd name="connsiteY23" fmla="*/ 678813 h 1222881"/>
                <a:gd name="connsiteX24" fmla="*/ 997335 w 1030302"/>
                <a:gd name="connsiteY24" fmla="*/ 721383 h 1222881"/>
                <a:gd name="connsiteX25" fmla="*/ 975164 w 1030302"/>
                <a:gd name="connsiteY25" fmla="*/ 738042 h 1222881"/>
                <a:gd name="connsiteX26" fmla="*/ 880225 w 1030302"/>
                <a:gd name="connsiteY26" fmla="*/ 738042 h 1222881"/>
                <a:gd name="connsiteX27" fmla="*/ 880225 w 1030302"/>
                <a:gd name="connsiteY27" fmla="*/ 859195 h 1222881"/>
                <a:gd name="connsiteX28" fmla="*/ 837594 w 1030302"/>
                <a:gd name="connsiteY28" fmla="*/ 966552 h 1222881"/>
                <a:gd name="connsiteX29" fmla="*/ 731812 w 1030302"/>
                <a:gd name="connsiteY29" fmla="*/ 1010818 h 1222881"/>
                <a:gd name="connsiteX30" fmla="*/ 627317 w 1030302"/>
                <a:gd name="connsiteY30" fmla="*/ 1010818 h 1222881"/>
                <a:gd name="connsiteX31" fmla="*/ 627317 w 1030302"/>
                <a:gd name="connsiteY31" fmla="*/ 1192548 h 1222881"/>
                <a:gd name="connsiteX32" fmla="*/ 209338 w 1030302"/>
                <a:gd name="connsiteY32" fmla="*/ 1192548 h 1222881"/>
                <a:gd name="connsiteX33" fmla="*/ 209338 w 1030302"/>
                <a:gd name="connsiteY33" fmla="*/ 824772 h 1222881"/>
                <a:gd name="connsiteX34" fmla="*/ 197586 w 1030302"/>
                <a:gd name="connsiteY34" fmla="*/ 815686 h 1222881"/>
                <a:gd name="connsiteX35" fmla="*/ 30637 w 1030302"/>
                <a:gd name="connsiteY35" fmla="*/ 473034 h 1222881"/>
                <a:gd name="connsiteX36" fmla="*/ 30637 w 1030302"/>
                <a:gd name="connsiteY36" fmla="*/ 472489 h 1222881"/>
                <a:gd name="connsiteX37" fmla="*/ 30637 w 1030302"/>
                <a:gd name="connsiteY37" fmla="*/ 471943 h 1222881"/>
                <a:gd name="connsiteX38" fmla="*/ 238370 w 1030302"/>
                <a:gd name="connsiteY38" fmla="*/ 90129 h 122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30302" h="1222881">
                  <a:moveTo>
                    <a:pt x="179050" y="839629"/>
                  </a:moveTo>
                  <a:lnTo>
                    <a:pt x="179050" y="1222882"/>
                  </a:lnTo>
                  <a:lnTo>
                    <a:pt x="657606" y="1222882"/>
                  </a:lnTo>
                  <a:lnTo>
                    <a:pt x="657606" y="1041152"/>
                  </a:lnTo>
                  <a:lnTo>
                    <a:pt x="731812" y="1041152"/>
                  </a:lnTo>
                  <a:cubicBezTo>
                    <a:pt x="779569" y="1041066"/>
                    <a:pt x="825333" y="1021996"/>
                    <a:pt x="859023" y="988147"/>
                  </a:cubicBezTo>
                  <a:cubicBezTo>
                    <a:pt x="892245" y="953549"/>
                    <a:pt x="910710" y="907388"/>
                    <a:pt x="910513" y="859422"/>
                  </a:cubicBezTo>
                  <a:lnTo>
                    <a:pt x="910513" y="768557"/>
                  </a:lnTo>
                  <a:lnTo>
                    <a:pt x="977147" y="768557"/>
                  </a:lnTo>
                  <a:cubicBezTo>
                    <a:pt x="1016522" y="764014"/>
                    <a:pt x="1051354" y="718581"/>
                    <a:pt x="1015008" y="662548"/>
                  </a:cubicBezTo>
                  <a:lnTo>
                    <a:pt x="910513" y="480818"/>
                  </a:lnTo>
                  <a:lnTo>
                    <a:pt x="910513" y="473246"/>
                  </a:lnTo>
                  <a:cubicBezTo>
                    <a:pt x="920349" y="221910"/>
                    <a:pt x="724575" y="10190"/>
                    <a:pt x="473239" y="355"/>
                  </a:cubicBezTo>
                  <a:cubicBezTo>
                    <a:pt x="221905" y="-9480"/>
                    <a:pt x="10185" y="186294"/>
                    <a:pt x="349" y="437628"/>
                  </a:cubicBezTo>
                  <a:cubicBezTo>
                    <a:pt x="-116" y="449497"/>
                    <a:pt x="-116" y="461377"/>
                    <a:pt x="349" y="473246"/>
                  </a:cubicBezTo>
                  <a:cubicBezTo>
                    <a:pt x="-174" y="616488"/>
                    <a:pt x="65849" y="751853"/>
                    <a:pt x="179050" y="839629"/>
                  </a:cubicBezTo>
                  <a:close/>
                  <a:moveTo>
                    <a:pt x="238354" y="90129"/>
                  </a:moveTo>
                  <a:cubicBezTo>
                    <a:pt x="440226" y="-29781"/>
                    <a:pt x="701083" y="36662"/>
                    <a:pt x="820993" y="238534"/>
                  </a:cubicBezTo>
                  <a:cubicBezTo>
                    <a:pt x="862845" y="308995"/>
                    <a:pt x="883441" y="390050"/>
                    <a:pt x="880301" y="471943"/>
                  </a:cubicBezTo>
                  <a:lnTo>
                    <a:pt x="880301" y="488693"/>
                  </a:lnTo>
                  <a:lnTo>
                    <a:pt x="884329" y="495705"/>
                  </a:lnTo>
                  <a:lnTo>
                    <a:pt x="988824" y="677435"/>
                  </a:lnTo>
                  <a:lnTo>
                    <a:pt x="989232" y="678131"/>
                  </a:lnTo>
                  <a:lnTo>
                    <a:pt x="989672" y="678813"/>
                  </a:lnTo>
                  <a:cubicBezTo>
                    <a:pt x="999505" y="690681"/>
                    <a:pt x="1002411" y="706829"/>
                    <a:pt x="997335" y="721383"/>
                  </a:cubicBezTo>
                  <a:cubicBezTo>
                    <a:pt x="993040" y="730167"/>
                    <a:pt x="984797" y="736362"/>
                    <a:pt x="975164" y="738042"/>
                  </a:cubicBezTo>
                  <a:lnTo>
                    <a:pt x="880225" y="738042"/>
                  </a:lnTo>
                  <a:lnTo>
                    <a:pt x="880225" y="859195"/>
                  </a:lnTo>
                  <a:cubicBezTo>
                    <a:pt x="880387" y="899138"/>
                    <a:pt x="865114" y="937601"/>
                    <a:pt x="837594" y="966552"/>
                  </a:cubicBezTo>
                  <a:cubicBezTo>
                    <a:pt x="809667" y="994852"/>
                    <a:pt x="771571" y="1010794"/>
                    <a:pt x="731812" y="1010818"/>
                  </a:cubicBezTo>
                  <a:lnTo>
                    <a:pt x="627317" y="1010818"/>
                  </a:lnTo>
                  <a:lnTo>
                    <a:pt x="627317" y="1192548"/>
                  </a:lnTo>
                  <a:lnTo>
                    <a:pt x="209338" y="1192548"/>
                  </a:lnTo>
                  <a:lnTo>
                    <a:pt x="209338" y="824772"/>
                  </a:lnTo>
                  <a:lnTo>
                    <a:pt x="197586" y="815686"/>
                  </a:lnTo>
                  <a:cubicBezTo>
                    <a:pt x="91548" y="733751"/>
                    <a:pt x="29809" y="607035"/>
                    <a:pt x="30637" y="473034"/>
                  </a:cubicBezTo>
                  <a:lnTo>
                    <a:pt x="30637" y="472489"/>
                  </a:lnTo>
                  <a:lnTo>
                    <a:pt x="30637" y="471943"/>
                  </a:lnTo>
                  <a:cubicBezTo>
                    <a:pt x="24488" y="316175"/>
                    <a:pt x="104247" y="169580"/>
                    <a:pt x="238370" y="90129"/>
                  </a:cubicBezTo>
                  <a:close/>
                </a:path>
              </a:pathLst>
            </a:custGeom>
            <a:solidFill>
              <a:srgbClr val="69BF86"/>
            </a:solidFill>
            <a:ln w="12700" cap="flat">
              <a:solidFill>
                <a:srgbClr val="69BF8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0D2CDB-0C26-1AA1-B2B9-4C50049BDEB0}"/>
                </a:ext>
              </a:extLst>
            </p:cNvPr>
            <p:cNvGrpSpPr/>
            <p:nvPr/>
          </p:nvGrpSpPr>
          <p:grpSpPr>
            <a:xfrm>
              <a:off x="3777524" y="1445877"/>
              <a:ext cx="934459" cy="987819"/>
              <a:chOff x="1397368" y="3139301"/>
              <a:chExt cx="1393545" cy="1473132"/>
            </a:xfrm>
          </p:grpSpPr>
          <p:pic>
            <p:nvPicPr>
              <p:cNvPr id="49" name="Graphic 48" descr="Caret Left with solid fill">
                <a:extLst>
                  <a:ext uri="{FF2B5EF4-FFF2-40B4-BE49-F238E27FC236}">
                    <a16:creationId xmlns:a16="http://schemas.microsoft.com/office/drawing/2014/main" id="{2F0AE167-AABD-2202-6E11-7A2968BB3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700000">
                <a:off x="1397368" y="3139301"/>
                <a:ext cx="652010" cy="652010"/>
              </a:xfrm>
              <a:prstGeom prst="rect">
                <a:avLst/>
              </a:prstGeom>
            </p:spPr>
          </p:pic>
          <p:pic>
            <p:nvPicPr>
              <p:cNvPr id="50" name="Graphic 49" descr="Caret Left with solid fill">
                <a:extLst>
                  <a:ext uri="{FF2B5EF4-FFF2-40B4-BE49-F238E27FC236}">
                    <a16:creationId xmlns:a16="http://schemas.microsoft.com/office/drawing/2014/main" id="{E7EEB27E-9A44-2A6F-FCC7-C25DB49B1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500000">
                <a:off x="2138904" y="3960409"/>
                <a:ext cx="652012" cy="652006"/>
              </a:xfrm>
              <a:prstGeom prst="rect">
                <a:avLst/>
              </a:prstGeom>
            </p:spPr>
          </p:pic>
          <p:pic>
            <p:nvPicPr>
              <p:cNvPr id="51" name="Graphic 50" descr="Caret Left with solid fill">
                <a:extLst>
                  <a:ext uri="{FF2B5EF4-FFF2-40B4-BE49-F238E27FC236}">
                    <a16:creationId xmlns:a16="http://schemas.microsoft.com/office/drawing/2014/main" id="{05B31C36-3743-5037-F44D-E4518A233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900000">
                <a:off x="1403855" y="3960423"/>
                <a:ext cx="652008" cy="652010"/>
              </a:xfrm>
              <a:prstGeom prst="rect">
                <a:avLst/>
              </a:prstGeom>
            </p:spPr>
          </p:pic>
          <p:pic>
            <p:nvPicPr>
              <p:cNvPr id="52" name="Graphic 51" descr="Caret Left with solid fill">
                <a:extLst>
                  <a:ext uri="{FF2B5EF4-FFF2-40B4-BE49-F238E27FC236}">
                    <a16:creationId xmlns:a16="http://schemas.microsoft.com/office/drawing/2014/main" id="{F950072A-0467-3DC4-40CF-2FA84E516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8100000">
                <a:off x="2126973" y="3139301"/>
                <a:ext cx="652010" cy="652010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A1DD2A1-2A26-D041-526E-0C634BC52EAF}"/>
              </a:ext>
            </a:extLst>
          </p:cNvPr>
          <p:cNvGrpSpPr/>
          <p:nvPr/>
        </p:nvGrpSpPr>
        <p:grpSpPr>
          <a:xfrm>
            <a:off x="5905533" y="2482538"/>
            <a:ext cx="862361" cy="862361"/>
            <a:chOff x="4986640" y="3348160"/>
            <a:chExt cx="862361" cy="86236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6CD48B-88B8-F8B1-8CAB-9B601F3567FB}"/>
                </a:ext>
              </a:extLst>
            </p:cNvPr>
            <p:cNvSpPr/>
            <p:nvPr/>
          </p:nvSpPr>
          <p:spPr>
            <a:xfrm>
              <a:off x="4986640" y="3348160"/>
              <a:ext cx="862361" cy="862361"/>
            </a:xfrm>
            <a:prstGeom prst="rect">
              <a:avLst/>
            </a:prstGeom>
            <a:noFill/>
            <a:ln w="57150" cap="flat">
              <a:solidFill>
                <a:srgbClr val="69BF86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B52833-3AF5-3F57-5CAB-9D536B3F3E07}"/>
                </a:ext>
              </a:extLst>
            </p:cNvPr>
            <p:cNvSpPr/>
            <p:nvPr/>
          </p:nvSpPr>
          <p:spPr>
            <a:xfrm>
              <a:off x="5180780" y="3470684"/>
              <a:ext cx="532916" cy="632526"/>
            </a:xfrm>
            <a:custGeom>
              <a:avLst/>
              <a:gdLst>
                <a:gd name="connsiteX0" fmla="*/ 179050 w 1030302"/>
                <a:gd name="connsiteY0" fmla="*/ 839629 h 1222881"/>
                <a:gd name="connsiteX1" fmla="*/ 179050 w 1030302"/>
                <a:gd name="connsiteY1" fmla="*/ 1222882 h 1222881"/>
                <a:gd name="connsiteX2" fmla="*/ 657606 w 1030302"/>
                <a:gd name="connsiteY2" fmla="*/ 1222882 h 1222881"/>
                <a:gd name="connsiteX3" fmla="*/ 657606 w 1030302"/>
                <a:gd name="connsiteY3" fmla="*/ 1041152 h 1222881"/>
                <a:gd name="connsiteX4" fmla="*/ 731812 w 1030302"/>
                <a:gd name="connsiteY4" fmla="*/ 1041152 h 1222881"/>
                <a:gd name="connsiteX5" fmla="*/ 859023 w 1030302"/>
                <a:gd name="connsiteY5" fmla="*/ 988147 h 1222881"/>
                <a:gd name="connsiteX6" fmla="*/ 910513 w 1030302"/>
                <a:gd name="connsiteY6" fmla="*/ 859422 h 1222881"/>
                <a:gd name="connsiteX7" fmla="*/ 910513 w 1030302"/>
                <a:gd name="connsiteY7" fmla="*/ 768557 h 1222881"/>
                <a:gd name="connsiteX8" fmla="*/ 977147 w 1030302"/>
                <a:gd name="connsiteY8" fmla="*/ 768557 h 1222881"/>
                <a:gd name="connsiteX9" fmla="*/ 1015008 w 1030302"/>
                <a:gd name="connsiteY9" fmla="*/ 662548 h 1222881"/>
                <a:gd name="connsiteX10" fmla="*/ 910513 w 1030302"/>
                <a:gd name="connsiteY10" fmla="*/ 480818 h 1222881"/>
                <a:gd name="connsiteX11" fmla="*/ 910513 w 1030302"/>
                <a:gd name="connsiteY11" fmla="*/ 473246 h 1222881"/>
                <a:gd name="connsiteX12" fmla="*/ 473239 w 1030302"/>
                <a:gd name="connsiteY12" fmla="*/ 355 h 1222881"/>
                <a:gd name="connsiteX13" fmla="*/ 349 w 1030302"/>
                <a:gd name="connsiteY13" fmla="*/ 437628 h 1222881"/>
                <a:gd name="connsiteX14" fmla="*/ 349 w 1030302"/>
                <a:gd name="connsiteY14" fmla="*/ 473246 h 1222881"/>
                <a:gd name="connsiteX15" fmla="*/ 179050 w 1030302"/>
                <a:gd name="connsiteY15" fmla="*/ 839629 h 1222881"/>
                <a:gd name="connsiteX16" fmla="*/ 238354 w 1030302"/>
                <a:gd name="connsiteY16" fmla="*/ 90129 h 1222881"/>
                <a:gd name="connsiteX17" fmla="*/ 820993 w 1030302"/>
                <a:gd name="connsiteY17" fmla="*/ 238534 h 1222881"/>
                <a:gd name="connsiteX18" fmla="*/ 880301 w 1030302"/>
                <a:gd name="connsiteY18" fmla="*/ 471943 h 1222881"/>
                <a:gd name="connsiteX19" fmla="*/ 880301 w 1030302"/>
                <a:gd name="connsiteY19" fmla="*/ 488693 h 1222881"/>
                <a:gd name="connsiteX20" fmla="*/ 884329 w 1030302"/>
                <a:gd name="connsiteY20" fmla="*/ 495705 h 1222881"/>
                <a:gd name="connsiteX21" fmla="*/ 988824 w 1030302"/>
                <a:gd name="connsiteY21" fmla="*/ 677435 h 1222881"/>
                <a:gd name="connsiteX22" fmla="*/ 989232 w 1030302"/>
                <a:gd name="connsiteY22" fmla="*/ 678131 h 1222881"/>
                <a:gd name="connsiteX23" fmla="*/ 989672 w 1030302"/>
                <a:gd name="connsiteY23" fmla="*/ 678813 h 1222881"/>
                <a:gd name="connsiteX24" fmla="*/ 997335 w 1030302"/>
                <a:gd name="connsiteY24" fmla="*/ 721383 h 1222881"/>
                <a:gd name="connsiteX25" fmla="*/ 975164 w 1030302"/>
                <a:gd name="connsiteY25" fmla="*/ 738042 h 1222881"/>
                <a:gd name="connsiteX26" fmla="*/ 880225 w 1030302"/>
                <a:gd name="connsiteY26" fmla="*/ 738042 h 1222881"/>
                <a:gd name="connsiteX27" fmla="*/ 880225 w 1030302"/>
                <a:gd name="connsiteY27" fmla="*/ 859195 h 1222881"/>
                <a:gd name="connsiteX28" fmla="*/ 837594 w 1030302"/>
                <a:gd name="connsiteY28" fmla="*/ 966552 h 1222881"/>
                <a:gd name="connsiteX29" fmla="*/ 731812 w 1030302"/>
                <a:gd name="connsiteY29" fmla="*/ 1010818 h 1222881"/>
                <a:gd name="connsiteX30" fmla="*/ 627317 w 1030302"/>
                <a:gd name="connsiteY30" fmla="*/ 1010818 h 1222881"/>
                <a:gd name="connsiteX31" fmla="*/ 627317 w 1030302"/>
                <a:gd name="connsiteY31" fmla="*/ 1192548 h 1222881"/>
                <a:gd name="connsiteX32" fmla="*/ 209338 w 1030302"/>
                <a:gd name="connsiteY32" fmla="*/ 1192548 h 1222881"/>
                <a:gd name="connsiteX33" fmla="*/ 209338 w 1030302"/>
                <a:gd name="connsiteY33" fmla="*/ 824772 h 1222881"/>
                <a:gd name="connsiteX34" fmla="*/ 197586 w 1030302"/>
                <a:gd name="connsiteY34" fmla="*/ 815686 h 1222881"/>
                <a:gd name="connsiteX35" fmla="*/ 30637 w 1030302"/>
                <a:gd name="connsiteY35" fmla="*/ 473034 h 1222881"/>
                <a:gd name="connsiteX36" fmla="*/ 30637 w 1030302"/>
                <a:gd name="connsiteY36" fmla="*/ 472489 h 1222881"/>
                <a:gd name="connsiteX37" fmla="*/ 30637 w 1030302"/>
                <a:gd name="connsiteY37" fmla="*/ 471943 h 1222881"/>
                <a:gd name="connsiteX38" fmla="*/ 238370 w 1030302"/>
                <a:gd name="connsiteY38" fmla="*/ 90129 h 122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30302" h="1222881">
                  <a:moveTo>
                    <a:pt x="179050" y="839629"/>
                  </a:moveTo>
                  <a:lnTo>
                    <a:pt x="179050" y="1222882"/>
                  </a:lnTo>
                  <a:lnTo>
                    <a:pt x="657606" y="1222882"/>
                  </a:lnTo>
                  <a:lnTo>
                    <a:pt x="657606" y="1041152"/>
                  </a:lnTo>
                  <a:lnTo>
                    <a:pt x="731812" y="1041152"/>
                  </a:lnTo>
                  <a:cubicBezTo>
                    <a:pt x="779569" y="1041066"/>
                    <a:pt x="825333" y="1021996"/>
                    <a:pt x="859023" y="988147"/>
                  </a:cubicBezTo>
                  <a:cubicBezTo>
                    <a:pt x="892245" y="953549"/>
                    <a:pt x="910710" y="907388"/>
                    <a:pt x="910513" y="859422"/>
                  </a:cubicBezTo>
                  <a:lnTo>
                    <a:pt x="910513" y="768557"/>
                  </a:lnTo>
                  <a:lnTo>
                    <a:pt x="977147" y="768557"/>
                  </a:lnTo>
                  <a:cubicBezTo>
                    <a:pt x="1016522" y="764014"/>
                    <a:pt x="1051354" y="718581"/>
                    <a:pt x="1015008" y="662548"/>
                  </a:cubicBezTo>
                  <a:lnTo>
                    <a:pt x="910513" y="480818"/>
                  </a:lnTo>
                  <a:lnTo>
                    <a:pt x="910513" y="473246"/>
                  </a:lnTo>
                  <a:cubicBezTo>
                    <a:pt x="920349" y="221910"/>
                    <a:pt x="724575" y="10190"/>
                    <a:pt x="473239" y="355"/>
                  </a:cubicBezTo>
                  <a:cubicBezTo>
                    <a:pt x="221905" y="-9480"/>
                    <a:pt x="10185" y="186294"/>
                    <a:pt x="349" y="437628"/>
                  </a:cubicBezTo>
                  <a:cubicBezTo>
                    <a:pt x="-116" y="449497"/>
                    <a:pt x="-116" y="461377"/>
                    <a:pt x="349" y="473246"/>
                  </a:cubicBezTo>
                  <a:cubicBezTo>
                    <a:pt x="-174" y="616488"/>
                    <a:pt x="65849" y="751853"/>
                    <a:pt x="179050" y="839629"/>
                  </a:cubicBezTo>
                  <a:close/>
                  <a:moveTo>
                    <a:pt x="238354" y="90129"/>
                  </a:moveTo>
                  <a:cubicBezTo>
                    <a:pt x="440226" y="-29781"/>
                    <a:pt x="701083" y="36662"/>
                    <a:pt x="820993" y="238534"/>
                  </a:cubicBezTo>
                  <a:cubicBezTo>
                    <a:pt x="862845" y="308995"/>
                    <a:pt x="883441" y="390050"/>
                    <a:pt x="880301" y="471943"/>
                  </a:cubicBezTo>
                  <a:lnTo>
                    <a:pt x="880301" y="488693"/>
                  </a:lnTo>
                  <a:lnTo>
                    <a:pt x="884329" y="495705"/>
                  </a:lnTo>
                  <a:lnTo>
                    <a:pt x="988824" y="677435"/>
                  </a:lnTo>
                  <a:lnTo>
                    <a:pt x="989232" y="678131"/>
                  </a:lnTo>
                  <a:lnTo>
                    <a:pt x="989672" y="678813"/>
                  </a:lnTo>
                  <a:cubicBezTo>
                    <a:pt x="999505" y="690681"/>
                    <a:pt x="1002411" y="706829"/>
                    <a:pt x="997335" y="721383"/>
                  </a:cubicBezTo>
                  <a:cubicBezTo>
                    <a:pt x="993040" y="730167"/>
                    <a:pt x="984797" y="736362"/>
                    <a:pt x="975164" y="738042"/>
                  </a:cubicBezTo>
                  <a:lnTo>
                    <a:pt x="880225" y="738042"/>
                  </a:lnTo>
                  <a:lnTo>
                    <a:pt x="880225" y="859195"/>
                  </a:lnTo>
                  <a:cubicBezTo>
                    <a:pt x="880387" y="899138"/>
                    <a:pt x="865114" y="937601"/>
                    <a:pt x="837594" y="966552"/>
                  </a:cubicBezTo>
                  <a:cubicBezTo>
                    <a:pt x="809667" y="994852"/>
                    <a:pt x="771571" y="1010794"/>
                    <a:pt x="731812" y="1010818"/>
                  </a:cubicBezTo>
                  <a:lnTo>
                    <a:pt x="627317" y="1010818"/>
                  </a:lnTo>
                  <a:lnTo>
                    <a:pt x="627317" y="1192548"/>
                  </a:lnTo>
                  <a:lnTo>
                    <a:pt x="209338" y="1192548"/>
                  </a:lnTo>
                  <a:lnTo>
                    <a:pt x="209338" y="824772"/>
                  </a:lnTo>
                  <a:lnTo>
                    <a:pt x="197586" y="815686"/>
                  </a:lnTo>
                  <a:cubicBezTo>
                    <a:pt x="91548" y="733751"/>
                    <a:pt x="29809" y="607035"/>
                    <a:pt x="30637" y="473034"/>
                  </a:cubicBezTo>
                  <a:lnTo>
                    <a:pt x="30637" y="472489"/>
                  </a:lnTo>
                  <a:lnTo>
                    <a:pt x="30637" y="471943"/>
                  </a:lnTo>
                  <a:cubicBezTo>
                    <a:pt x="24488" y="316175"/>
                    <a:pt x="104247" y="169580"/>
                    <a:pt x="238370" y="90129"/>
                  </a:cubicBezTo>
                  <a:close/>
                </a:path>
              </a:pathLst>
            </a:custGeom>
            <a:solidFill>
              <a:srgbClr val="69BF86"/>
            </a:solidFill>
            <a:ln w="12700" cap="flat">
              <a:solidFill>
                <a:srgbClr val="69BF8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2F0F6D-34FC-B10B-FE9A-0F012163837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869" y="3786946"/>
              <a:ext cx="658625" cy="1"/>
            </a:xfrm>
            <a:prstGeom prst="line">
              <a:avLst/>
            </a:prstGeom>
            <a:ln w="38100">
              <a:solidFill>
                <a:srgbClr val="D62828"/>
              </a:solidFill>
            </a:ln>
            <a:effectLst>
              <a:reflection blurRad="38100" dist="254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0C45FB-111A-AF5F-7A6F-61ADC1E1D97C}"/>
                </a:ext>
              </a:extLst>
            </p:cNvPr>
            <p:cNvCxnSpPr>
              <a:cxnSpLocks/>
            </p:cNvCxnSpPr>
            <p:nvPr/>
          </p:nvCxnSpPr>
          <p:spPr>
            <a:xfrm>
              <a:off x="5101869" y="3769040"/>
              <a:ext cx="658625" cy="1"/>
            </a:xfrm>
            <a:prstGeom prst="line">
              <a:avLst/>
            </a:prstGeom>
            <a:ln w="38100">
              <a:solidFill>
                <a:srgbClr val="D62828">
                  <a:alpha val="1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79390DF-03F0-49B3-B9BD-C2D5D8DBC3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4499" y="1831583"/>
            <a:ext cx="1355897" cy="548269"/>
          </a:xfrm>
          <a:prstGeom prst="bentConnector3">
            <a:avLst>
              <a:gd name="adj1" fmla="val -1253"/>
            </a:avLst>
          </a:prstGeom>
          <a:ln w="3810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41C70B8-7008-9FF3-D8FD-8DBC64885E4D}"/>
              </a:ext>
            </a:extLst>
          </p:cNvPr>
          <p:cNvCxnSpPr>
            <a:cxnSpLocks/>
            <a:stCxn id="40" idx="0"/>
          </p:cNvCxnSpPr>
          <p:nvPr/>
        </p:nvCxnSpPr>
        <p:spPr>
          <a:xfrm rot="16200000" flipV="1">
            <a:off x="5432274" y="1578097"/>
            <a:ext cx="1377700" cy="431181"/>
          </a:xfrm>
          <a:prstGeom prst="bentConnector3">
            <a:avLst>
              <a:gd name="adj1" fmla="val 99640"/>
            </a:avLst>
          </a:prstGeom>
          <a:ln w="3810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Badge Tick1 outline">
            <a:extLst>
              <a:ext uri="{FF2B5EF4-FFF2-40B4-BE49-F238E27FC236}">
                <a16:creationId xmlns:a16="http://schemas.microsoft.com/office/drawing/2014/main" id="{A503ED03-1426-F1B5-6A12-6055BF10D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4519" y="2480500"/>
            <a:ext cx="914400" cy="914400"/>
          </a:xfrm>
          <a:prstGeom prst="rect">
            <a:avLst/>
          </a:prstGeom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1163888-FFAF-8B2E-3791-37A0B87D4DEF}"/>
              </a:ext>
            </a:extLst>
          </p:cNvPr>
          <p:cNvCxnSpPr>
            <a:cxnSpLocks/>
            <a:stCxn id="125" idx="1"/>
            <a:endCxn id="40" idx="3"/>
          </p:cNvCxnSpPr>
          <p:nvPr/>
        </p:nvCxnSpPr>
        <p:spPr>
          <a:xfrm rot="10800000">
            <a:off x="6767895" y="2913720"/>
            <a:ext cx="816625" cy="23981"/>
          </a:xfrm>
          <a:prstGeom prst="bentConnector3">
            <a:avLst>
              <a:gd name="adj1" fmla="val 101117"/>
            </a:avLst>
          </a:prstGeom>
          <a:ln w="3810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oogle Shape;160;p30">
            <a:extLst>
              <a:ext uri="{FF2B5EF4-FFF2-40B4-BE49-F238E27FC236}">
                <a16:creationId xmlns:a16="http://schemas.microsoft.com/office/drawing/2014/main" id="{7EE6AD63-2799-024D-31E7-11003B29D54B}"/>
              </a:ext>
            </a:extLst>
          </p:cNvPr>
          <p:cNvSpPr txBox="1">
            <a:spLocks/>
          </p:cNvSpPr>
          <p:nvPr/>
        </p:nvSpPr>
        <p:spPr>
          <a:xfrm>
            <a:off x="106680" y="0"/>
            <a:ext cx="1879214" cy="5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Process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53B90365-3FD4-68D2-F294-6E03B046BCA5}"/>
              </a:ext>
            </a:extLst>
          </p:cNvPr>
          <p:cNvSpPr/>
          <p:nvPr/>
        </p:nvSpPr>
        <p:spPr>
          <a:xfrm>
            <a:off x="1692247" y="61952"/>
            <a:ext cx="144386" cy="286332"/>
          </a:xfrm>
          <a:custGeom>
            <a:avLst/>
            <a:gdLst>
              <a:gd name="connsiteX0" fmla="*/ 0 w 141008"/>
              <a:gd name="connsiteY0" fmla="*/ 141103 h 279634"/>
              <a:gd name="connsiteX1" fmla="*/ 80496 w 141008"/>
              <a:gd name="connsiteY1" fmla="*/ 141103 h 279634"/>
              <a:gd name="connsiteX2" fmla="*/ 38 w 141008"/>
              <a:gd name="connsiteY2" fmla="*/ 219132 h 279634"/>
              <a:gd name="connsiteX3" fmla="*/ 38 w 141008"/>
              <a:gd name="connsiteY3" fmla="*/ 279635 h 279634"/>
              <a:gd name="connsiteX4" fmla="*/ 141008 w 141008"/>
              <a:gd name="connsiteY4" fmla="*/ 140818 h 279634"/>
              <a:gd name="connsiteX5" fmla="*/ 141008 w 141008"/>
              <a:gd name="connsiteY5" fmla="*/ 0 h 279634"/>
              <a:gd name="connsiteX6" fmla="*/ 38 w 141008"/>
              <a:gd name="connsiteY6" fmla="*/ 0 h 279634"/>
              <a:gd name="connsiteX7" fmla="*/ 19050 w 141008"/>
              <a:gd name="connsiteY7" fmla="*/ 19050 h 279634"/>
              <a:gd name="connsiteX8" fmla="*/ 121920 w 141008"/>
              <a:gd name="connsiteY8" fmla="*/ 19050 h 279634"/>
              <a:gd name="connsiteX9" fmla="*/ 121920 w 141008"/>
              <a:gd name="connsiteY9" fmla="*/ 140522 h 279634"/>
              <a:gd name="connsiteX10" fmla="*/ 19050 w 141008"/>
              <a:gd name="connsiteY10" fmla="*/ 259080 h 279634"/>
              <a:gd name="connsiteX11" fmla="*/ 19050 w 141008"/>
              <a:gd name="connsiteY11" fmla="*/ 236401 h 279634"/>
              <a:gd name="connsiteX12" fmla="*/ 99536 w 141008"/>
              <a:gd name="connsiteY12" fmla="*/ 141684 h 279634"/>
              <a:gd name="connsiteX13" fmla="*/ 100136 w 141008"/>
              <a:gd name="connsiteY13" fmla="*/ 122053 h 279634"/>
              <a:gd name="connsiteX14" fmla="*/ 19050 w 141008"/>
              <a:gd name="connsiteY14" fmla="*/ 122053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008" h="279634">
                <a:moveTo>
                  <a:pt x="0" y="141103"/>
                </a:moveTo>
                <a:lnTo>
                  <a:pt x="80496" y="141103"/>
                </a:lnTo>
                <a:cubicBezTo>
                  <a:pt x="79157" y="184576"/>
                  <a:pt x="43532" y="219127"/>
                  <a:pt x="38" y="219132"/>
                </a:cubicBezTo>
                <a:lnTo>
                  <a:pt x="38" y="279635"/>
                </a:lnTo>
                <a:cubicBezTo>
                  <a:pt x="77061" y="279644"/>
                  <a:pt x="139832" y="217831"/>
                  <a:pt x="141008" y="140818"/>
                </a:cubicBezTo>
                <a:lnTo>
                  <a:pt x="141008" y="0"/>
                </a:lnTo>
                <a:lnTo>
                  <a:pt x="38" y="0"/>
                </a:lnTo>
                <a:close/>
                <a:moveTo>
                  <a:pt x="19050" y="19050"/>
                </a:moveTo>
                <a:lnTo>
                  <a:pt x="121920" y="19050"/>
                </a:lnTo>
                <a:lnTo>
                  <a:pt x="121920" y="140522"/>
                </a:lnTo>
                <a:cubicBezTo>
                  <a:pt x="120736" y="199689"/>
                  <a:pt x="77458" y="249565"/>
                  <a:pt x="19050" y="259080"/>
                </a:cubicBezTo>
                <a:lnTo>
                  <a:pt x="19050" y="236401"/>
                </a:lnTo>
                <a:cubicBezTo>
                  <a:pt x="64813" y="227682"/>
                  <a:pt x="98317" y="188254"/>
                  <a:pt x="99536" y="141684"/>
                </a:cubicBezTo>
                <a:lnTo>
                  <a:pt x="100136" y="122053"/>
                </a:lnTo>
                <a:lnTo>
                  <a:pt x="19050" y="122053"/>
                </a:lnTo>
                <a:close/>
              </a:path>
            </a:pathLst>
          </a:custGeom>
          <a:solidFill>
            <a:srgbClr val="69BF8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77171DE-ED45-669D-6EF7-F5C2FD9056AC}"/>
              </a:ext>
            </a:extLst>
          </p:cNvPr>
          <p:cNvSpPr/>
          <p:nvPr/>
        </p:nvSpPr>
        <p:spPr>
          <a:xfrm>
            <a:off x="1879646" y="61952"/>
            <a:ext cx="144348" cy="286332"/>
          </a:xfrm>
          <a:custGeom>
            <a:avLst/>
            <a:gdLst>
              <a:gd name="connsiteX0" fmla="*/ 0 w 140970"/>
              <a:gd name="connsiteY0" fmla="*/ 0 h 279634"/>
              <a:gd name="connsiteX1" fmla="*/ 0 w 140970"/>
              <a:gd name="connsiteY1" fmla="*/ 141103 h 279634"/>
              <a:gd name="connsiteX2" fmla="*/ 80496 w 140970"/>
              <a:gd name="connsiteY2" fmla="*/ 141103 h 279634"/>
              <a:gd name="connsiteX3" fmla="*/ 0 w 140970"/>
              <a:gd name="connsiteY3" fmla="*/ 219132 h 279634"/>
              <a:gd name="connsiteX4" fmla="*/ 0 w 140970"/>
              <a:gd name="connsiteY4" fmla="*/ 279635 h 279634"/>
              <a:gd name="connsiteX5" fmla="*/ 140970 w 140970"/>
              <a:gd name="connsiteY5" fmla="*/ 140818 h 279634"/>
              <a:gd name="connsiteX6" fmla="*/ 140970 w 140970"/>
              <a:gd name="connsiteY6" fmla="*/ 0 h 279634"/>
              <a:gd name="connsiteX7" fmla="*/ 19050 w 140970"/>
              <a:gd name="connsiteY7" fmla="*/ 259080 h 279634"/>
              <a:gd name="connsiteX8" fmla="*/ 19050 w 140970"/>
              <a:gd name="connsiteY8" fmla="*/ 236382 h 279634"/>
              <a:gd name="connsiteX9" fmla="*/ 99536 w 140970"/>
              <a:gd name="connsiteY9" fmla="*/ 141713 h 279634"/>
              <a:gd name="connsiteX10" fmla="*/ 100165 w 140970"/>
              <a:gd name="connsiteY10" fmla="*/ 122053 h 279634"/>
              <a:gd name="connsiteX11" fmla="*/ 19050 w 140970"/>
              <a:gd name="connsiteY11" fmla="*/ 122053 h 279634"/>
              <a:gd name="connsiteX12" fmla="*/ 19050 w 140970"/>
              <a:gd name="connsiteY12" fmla="*/ 19050 h 279634"/>
              <a:gd name="connsiteX13" fmla="*/ 121920 w 140970"/>
              <a:gd name="connsiteY13" fmla="*/ 19050 h 279634"/>
              <a:gd name="connsiteX14" fmla="*/ 121920 w 140970"/>
              <a:gd name="connsiteY14" fmla="*/ 140522 h 279634"/>
              <a:gd name="connsiteX15" fmla="*/ 19050 w 140970"/>
              <a:gd name="connsiteY15" fmla="*/ 259080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970" h="279634">
                <a:moveTo>
                  <a:pt x="0" y="0"/>
                </a:moveTo>
                <a:lnTo>
                  <a:pt x="0" y="141103"/>
                </a:lnTo>
                <a:lnTo>
                  <a:pt x="80496" y="141103"/>
                </a:lnTo>
                <a:cubicBezTo>
                  <a:pt x="79113" y="184572"/>
                  <a:pt x="43490" y="219103"/>
                  <a:pt x="0" y="219132"/>
                </a:cubicBezTo>
                <a:lnTo>
                  <a:pt x="0" y="279635"/>
                </a:lnTo>
                <a:cubicBezTo>
                  <a:pt x="77023" y="279644"/>
                  <a:pt x="139794" y="217831"/>
                  <a:pt x="140970" y="140818"/>
                </a:cubicBezTo>
                <a:lnTo>
                  <a:pt x="140970" y="0"/>
                </a:lnTo>
                <a:close/>
                <a:moveTo>
                  <a:pt x="19050" y="259080"/>
                </a:moveTo>
                <a:lnTo>
                  <a:pt x="19050" y="236382"/>
                </a:lnTo>
                <a:cubicBezTo>
                  <a:pt x="64769" y="227621"/>
                  <a:pt x="98245" y="188245"/>
                  <a:pt x="99536" y="141713"/>
                </a:cubicBezTo>
                <a:lnTo>
                  <a:pt x="100165" y="122053"/>
                </a:lnTo>
                <a:lnTo>
                  <a:pt x="19050" y="122053"/>
                </a:lnTo>
                <a:lnTo>
                  <a:pt x="19050" y="19050"/>
                </a:lnTo>
                <a:lnTo>
                  <a:pt x="121920" y="19050"/>
                </a:lnTo>
                <a:lnTo>
                  <a:pt x="121920" y="140522"/>
                </a:lnTo>
                <a:cubicBezTo>
                  <a:pt x="120736" y="199689"/>
                  <a:pt x="77458" y="249565"/>
                  <a:pt x="19050" y="259080"/>
                </a:cubicBezTo>
                <a:close/>
              </a:path>
            </a:pathLst>
          </a:custGeom>
          <a:solidFill>
            <a:srgbClr val="69BF8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3B3DA906-989A-C041-30A0-CC72C06A1BB1}"/>
              </a:ext>
            </a:extLst>
          </p:cNvPr>
          <p:cNvSpPr/>
          <p:nvPr/>
        </p:nvSpPr>
        <p:spPr>
          <a:xfrm>
            <a:off x="213941" y="61344"/>
            <a:ext cx="144346" cy="286636"/>
          </a:xfrm>
          <a:custGeom>
            <a:avLst/>
            <a:gdLst>
              <a:gd name="connsiteX0" fmla="*/ 0 w 140969"/>
              <a:gd name="connsiteY0" fmla="*/ 138817 h 279930"/>
              <a:gd name="connsiteX1" fmla="*/ 0 w 140969"/>
              <a:gd name="connsiteY1" fmla="*/ 279930 h 279930"/>
              <a:gd name="connsiteX2" fmla="*/ 140970 w 140969"/>
              <a:gd name="connsiteY2" fmla="*/ 279930 h 279930"/>
              <a:gd name="connsiteX3" fmla="*/ 140970 w 140969"/>
              <a:gd name="connsiteY3" fmla="*/ 138817 h 279930"/>
              <a:gd name="connsiteX4" fmla="*/ 60484 w 140969"/>
              <a:gd name="connsiteY4" fmla="*/ 138817 h 279930"/>
              <a:gd name="connsiteX5" fmla="*/ 140932 w 140969"/>
              <a:gd name="connsiteY5" fmla="*/ 60789 h 279930"/>
              <a:gd name="connsiteX6" fmla="*/ 140932 w 140969"/>
              <a:gd name="connsiteY6" fmla="*/ 0 h 279930"/>
              <a:gd name="connsiteX7" fmla="*/ 0 w 140969"/>
              <a:gd name="connsiteY7" fmla="*/ 138817 h 279930"/>
              <a:gd name="connsiteX8" fmla="*/ 121920 w 140969"/>
              <a:gd name="connsiteY8" fmla="*/ 43567 h 279930"/>
              <a:gd name="connsiteX9" fmla="*/ 41443 w 140969"/>
              <a:gd name="connsiteY9" fmla="*/ 138274 h 279930"/>
              <a:gd name="connsiteX10" fmla="*/ 40843 w 140969"/>
              <a:gd name="connsiteY10" fmla="*/ 157905 h 279930"/>
              <a:gd name="connsiteX11" fmla="*/ 121920 w 140969"/>
              <a:gd name="connsiteY11" fmla="*/ 157905 h 279930"/>
              <a:gd name="connsiteX12" fmla="*/ 121920 w 140969"/>
              <a:gd name="connsiteY12" fmla="*/ 260880 h 279930"/>
              <a:gd name="connsiteX13" fmla="*/ 19050 w 140969"/>
              <a:gd name="connsiteY13" fmla="*/ 260880 h 279930"/>
              <a:gd name="connsiteX14" fmla="*/ 19050 w 140969"/>
              <a:gd name="connsiteY14" fmla="*/ 139122 h 279930"/>
              <a:gd name="connsiteX15" fmla="*/ 121920 w 140969"/>
              <a:gd name="connsiteY15" fmla="*/ 20593 h 27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969" h="279930">
                <a:moveTo>
                  <a:pt x="0" y="138817"/>
                </a:moveTo>
                <a:lnTo>
                  <a:pt x="0" y="279930"/>
                </a:lnTo>
                <a:lnTo>
                  <a:pt x="140970" y="279930"/>
                </a:lnTo>
                <a:lnTo>
                  <a:pt x="140970" y="138817"/>
                </a:lnTo>
                <a:lnTo>
                  <a:pt x="60484" y="138817"/>
                </a:lnTo>
                <a:cubicBezTo>
                  <a:pt x="61822" y="95348"/>
                  <a:pt x="97442" y="60799"/>
                  <a:pt x="140932" y="60789"/>
                </a:cubicBezTo>
                <a:lnTo>
                  <a:pt x="140932" y="0"/>
                </a:lnTo>
                <a:cubicBezTo>
                  <a:pt x="63924" y="11"/>
                  <a:pt x="1176" y="61818"/>
                  <a:pt x="0" y="138817"/>
                </a:cubicBezTo>
                <a:close/>
                <a:moveTo>
                  <a:pt x="121920" y="43567"/>
                </a:moveTo>
                <a:cubicBezTo>
                  <a:pt x="76165" y="52289"/>
                  <a:pt x="42666" y="91711"/>
                  <a:pt x="41443" y="138274"/>
                </a:cubicBezTo>
                <a:lnTo>
                  <a:pt x="40843" y="157905"/>
                </a:lnTo>
                <a:lnTo>
                  <a:pt x="121920" y="157905"/>
                </a:lnTo>
                <a:lnTo>
                  <a:pt x="121920" y="260880"/>
                </a:lnTo>
                <a:lnTo>
                  <a:pt x="19050" y="260880"/>
                </a:lnTo>
                <a:lnTo>
                  <a:pt x="19050" y="139122"/>
                </a:lnTo>
                <a:cubicBezTo>
                  <a:pt x="20251" y="79968"/>
                  <a:pt x="63524" y="30109"/>
                  <a:pt x="121920" y="20593"/>
                </a:cubicBezTo>
                <a:close/>
              </a:path>
            </a:pathLst>
          </a:custGeom>
          <a:solidFill>
            <a:srgbClr val="69BF8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BC9D8BC0-9F20-043D-5820-0C51E728E22E}"/>
              </a:ext>
            </a:extLst>
          </p:cNvPr>
          <p:cNvSpPr/>
          <p:nvPr/>
        </p:nvSpPr>
        <p:spPr>
          <a:xfrm>
            <a:off x="26502" y="61345"/>
            <a:ext cx="144348" cy="286634"/>
          </a:xfrm>
          <a:custGeom>
            <a:avLst/>
            <a:gdLst>
              <a:gd name="connsiteX0" fmla="*/ 0 w 140970"/>
              <a:gd name="connsiteY0" fmla="*/ 138817 h 279930"/>
              <a:gd name="connsiteX1" fmla="*/ 0 w 140970"/>
              <a:gd name="connsiteY1" fmla="*/ 279930 h 279930"/>
              <a:gd name="connsiteX2" fmla="*/ 140970 w 140970"/>
              <a:gd name="connsiteY2" fmla="*/ 279930 h 279930"/>
              <a:gd name="connsiteX3" fmla="*/ 140970 w 140970"/>
              <a:gd name="connsiteY3" fmla="*/ 138817 h 279930"/>
              <a:gd name="connsiteX4" fmla="*/ 60484 w 140970"/>
              <a:gd name="connsiteY4" fmla="*/ 138817 h 279930"/>
              <a:gd name="connsiteX5" fmla="*/ 140970 w 140970"/>
              <a:gd name="connsiteY5" fmla="*/ 60789 h 279930"/>
              <a:gd name="connsiteX6" fmla="*/ 140970 w 140970"/>
              <a:gd name="connsiteY6" fmla="*/ 0 h 279930"/>
              <a:gd name="connsiteX7" fmla="*/ 0 w 140970"/>
              <a:gd name="connsiteY7" fmla="*/ 138817 h 279930"/>
              <a:gd name="connsiteX8" fmla="*/ 121920 w 140970"/>
              <a:gd name="connsiteY8" fmla="*/ 43567 h 279930"/>
              <a:gd name="connsiteX9" fmla="*/ 41443 w 140970"/>
              <a:gd name="connsiteY9" fmla="*/ 138246 h 279930"/>
              <a:gd name="connsiteX10" fmla="*/ 40815 w 140970"/>
              <a:gd name="connsiteY10" fmla="*/ 157896 h 279930"/>
              <a:gd name="connsiteX11" fmla="*/ 121920 w 140970"/>
              <a:gd name="connsiteY11" fmla="*/ 157896 h 279930"/>
              <a:gd name="connsiteX12" fmla="*/ 121920 w 140970"/>
              <a:gd name="connsiteY12" fmla="*/ 260880 h 279930"/>
              <a:gd name="connsiteX13" fmla="*/ 19050 w 140970"/>
              <a:gd name="connsiteY13" fmla="*/ 260880 h 279930"/>
              <a:gd name="connsiteX14" fmla="*/ 19050 w 140970"/>
              <a:gd name="connsiteY14" fmla="*/ 139122 h 279930"/>
              <a:gd name="connsiteX15" fmla="*/ 121920 w 140970"/>
              <a:gd name="connsiteY15" fmla="*/ 20593 h 27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970" h="279930">
                <a:moveTo>
                  <a:pt x="0" y="138817"/>
                </a:moveTo>
                <a:lnTo>
                  <a:pt x="0" y="279930"/>
                </a:lnTo>
                <a:lnTo>
                  <a:pt x="140970" y="279930"/>
                </a:lnTo>
                <a:lnTo>
                  <a:pt x="140970" y="138817"/>
                </a:lnTo>
                <a:lnTo>
                  <a:pt x="60484" y="138817"/>
                </a:lnTo>
                <a:cubicBezTo>
                  <a:pt x="61872" y="95355"/>
                  <a:pt x="97486" y="60828"/>
                  <a:pt x="140970" y="60789"/>
                </a:cubicBezTo>
                <a:lnTo>
                  <a:pt x="140970" y="0"/>
                </a:lnTo>
                <a:cubicBezTo>
                  <a:pt x="63947" y="-9"/>
                  <a:pt x="1176" y="61804"/>
                  <a:pt x="0" y="138817"/>
                </a:cubicBezTo>
                <a:close/>
                <a:moveTo>
                  <a:pt x="121920" y="43567"/>
                </a:moveTo>
                <a:cubicBezTo>
                  <a:pt x="76202" y="52333"/>
                  <a:pt x="42729" y="91712"/>
                  <a:pt x="41443" y="138246"/>
                </a:cubicBezTo>
                <a:lnTo>
                  <a:pt x="40815" y="157896"/>
                </a:lnTo>
                <a:lnTo>
                  <a:pt x="121920" y="157896"/>
                </a:lnTo>
                <a:lnTo>
                  <a:pt x="121920" y="260880"/>
                </a:lnTo>
                <a:lnTo>
                  <a:pt x="19050" y="260880"/>
                </a:lnTo>
                <a:lnTo>
                  <a:pt x="19050" y="139122"/>
                </a:lnTo>
                <a:cubicBezTo>
                  <a:pt x="20255" y="79969"/>
                  <a:pt x="63526" y="30112"/>
                  <a:pt x="121920" y="20593"/>
                </a:cubicBezTo>
                <a:close/>
              </a:path>
            </a:pathLst>
          </a:custGeom>
          <a:solidFill>
            <a:srgbClr val="69BF8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DCFED07-43DD-2CAA-E17D-DC8DB42E7646}"/>
              </a:ext>
            </a:extLst>
          </p:cNvPr>
          <p:cNvSpPr/>
          <p:nvPr/>
        </p:nvSpPr>
        <p:spPr>
          <a:xfrm>
            <a:off x="1701126" y="342264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987685" y="81776"/>
            <a:ext cx="2943598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How its work</a:t>
            </a:r>
          </a:p>
        </p:txBody>
      </p:sp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E0EA6D1D-C29E-C56A-F2B7-299EDF391560}"/>
              </a:ext>
            </a:extLst>
          </p:cNvPr>
          <p:cNvSpPr txBox="1">
            <a:spLocks/>
          </p:cNvSpPr>
          <p:nvPr/>
        </p:nvSpPr>
        <p:spPr>
          <a:xfrm>
            <a:off x="3717073" y="1008163"/>
            <a:ext cx="141724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Face</a:t>
            </a:r>
          </a:p>
        </p:txBody>
      </p:sp>
      <p:sp>
        <p:nvSpPr>
          <p:cNvPr id="24" name="Google Shape;160;p30">
            <a:extLst>
              <a:ext uri="{FF2B5EF4-FFF2-40B4-BE49-F238E27FC236}">
                <a16:creationId xmlns:a16="http://schemas.microsoft.com/office/drawing/2014/main" id="{AC7C1761-DC48-09F1-C52B-E4556CC6DACF}"/>
              </a:ext>
            </a:extLst>
          </p:cNvPr>
          <p:cNvSpPr txBox="1">
            <a:spLocks/>
          </p:cNvSpPr>
          <p:nvPr/>
        </p:nvSpPr>
        <p:spPr>
          <a:xfrm>
            <a:off x="915683" y="2665974"/>
            <a:ext cx="247382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Detection</a:t>
            </a:r>
          </a:p>
        </p:txBody>
      </p:sp>
      <p:sp>
        <p:nvSpPr>
          <p:cNvPr id="25" name="Google Shape;160;p30">
            <a:extLst>
              <a:ext uri="{FF2B5EF4-FFF2-40B4-BE49-F238E27FC236}">
                <a16:creationId xmlns:a16="http://schemas.microsoft.com/office/drawing/2014/main" id="{129B4AA2-5200-2EF2-F7DD-63FA9398DAA3}"/>
              </a:ext>
            </a:extLst>
          </p:cNvPr>
          <p:cNvSpPr txBox="1">
            <a:spLocks/>
          </p:cNvSpPr>
          <p:nvPr/>
        </p:nvSpPr>
        <p:spPr>
          <a:xfrm>
            <a:off x="5461883" y="2665974"/>
            <a:ext cx="290153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Recognition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A47285A-F671-35A6-D810-3A71DC279961}"/>
              </a:ext>
            </a:extLst>
          </p:cNvPr>
          <p:cNvSpPr/>
          <p:nvPr/>
        </p:nvSpPr>
        <p:spPr>
          <a:xfrm>
            <a:off x="4066274" y="174460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23F4DEF-F049-21D1-BBC8-460F53FC703A}"/>
              </a:ext>
            </a:extLst>
          </p:cNvPr>
          <p:cNvSpPr/>
          <p:nvPr/>
        </p:nvSpPr>
        <p:spPr>
          <a:xfrm>
            <a:off x="6519438" y="3422647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1F1409-85EA-EF56-6305-70B4885F96E5}"/>
              </a:ext>
            </a:extLst>
          </p:cNvPr>
          <p:cNvCxnSpPr>
            <a:cxnSpLocks/>
          </p:cNvCxnSpPr>
          <p:nvPr/>
        </p:nvCxnSpPr>
        <p:spPr>
          <a:xfrm>
            <a:off x="6395085" y="3889354"/>
            <a:ext cx="986790" cy="0"/>
          </a:xfrm>
          <a:prstGeom prst="line">
            <a:avLst/>
          </a:prstGeom>
          <a:ln w="38100">
            <a:solidFill>
              <a:srgbClr val="D62828"/>
            </a:solidFill>
          </a:ln>
          <a:effectLst>
            <a:reflection blurRad="38100" dist="254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6886E1-10AA-38CA-2F07-DE982C4DDD50}"/>
              </a:ext>
            </a:extLst>
          </p:cNvPr>
          <p:cNvCxnSpPr>
            <a:cxnSpLocks/>
          </p:cNvCxnSpPr>
          <p:nvPr/>
        </p:nvCxnSpPr>
        <p:spPr>
          <a:xfrm>
            <a:off x="6395085" y="3871447"/>
            <a:ext cx="986790" cy="0"/>
          </a:xfrm>
          <a:prstGeom prst="line">
            <a:avLst/>
          </a:prstGeom>
          <a:ln w="38100">
            <a:solidFill>
              <a:srgbClr val="D62828">
                <a:alpha val="1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60;p30">
            <a:extLst>
              <a:ext uri="{FF2B5EF4-FFF2-40B4-BE49-F238E27FC236}">
                <a16:creationId xmlns:a16="http://schemas.microsoft.com/office/drawing/2014/main" id="{467F0031-6FC0-DA97-3BBD-136F9321066D}"/>
              </a:ext>
            </a:extLst>
          </p:cNvPr>
          <p:cNvSpPr txBox="1">
            <a:spLocks/>
          </p:cNvSpPr>
          <p:nvPr/>
        </p:nvSpPr>
        <p:spPr>
          <a:xfrm>
            <a:off x="1179463" y="4065155"/>
            <a:ext cx="2142858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Where is the face</a:t>
            </a:r>
          </a:p>
        </p:txBody>
      </p:sp>
      <p:sp>
        <p:nvSpPr>
          <p:cNvPr id="54" name="Google Shape;160;p30">
            <a:extLst>
              <a:ext uri="{FF2B5EF4-FFF2-40B4-BE49-F238E27FC236}">
                <a16:creationId xmlns:a16="http://schemas.microsoft.com/office/drawing/2014/main" id="{801CB8D1-5DA4-FFE1-945D-AC6B3FCFB1D9}"/>
              </a:ext>
            </a:extLst>
          </p:cNvPr>
          <p:cNvSpPr txBox="1">
            <a:spLocks/>
          </p:cNvSpPr>
          <p:nvPr/>
        </p:nvSpPr>
        <p:spPr>
          <a:xfrm>
            <a:off x="5665958" y="4065155"/>
            <a:ext cx="2590777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This is person’s face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13E35-D764-B03A-9A6B-3105298BBA11}"/>
              </a:ext>
            </a:extLst>
          </p:cNvPr>
          <p:cNvGrpSpPr/>
          <p:nvPr/>
        </p:nvGrpSpPr>
        <p:grpSpPr>
          <a:xfrm>
            <a:off x="1382521" y="3119081"/>
            <a:ext cx="1387054" cy="1359482"/>
            <a:chOff x="1396279" y="3139301"/>
            <a:chExt cx="1387054" cy="1359482"/>
          </a:xfrm>
        </p:grpSpPr>
        <p:pic>
          <p:nvPicPr>
            <p:cNvPr id="11" name="Graphic 10" descr="Caret Left with solid fill">
              <a:extLst>
                <a:ext uri="{FF2B5EF4-FFF2-40B4-BE49-F238E27FC236}">
                  <a16:creationId xmlns:a16="http://schemas.microsoft.com/office/drawing/2014/main" id="{56BE51EB-3635-FAFC-D93E-F1B7A4119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1397368" y="3139301"/>
              <a:ext cx="652010" cy="652010"/>
            </a:xfrm>
            <a:prstGeom prst="rect">
              <a:avLst/>
            </a:prstGeom>
          </p:spPr>
        </p:pic>
        <p:pic>
          <p:nvPicPr>
            <p:cNvPr id="12" name="Graphic 11" descr="Caret Left with solid fill">
              <a:extLst>
                <a:ext uri="{FF2B5EF4-FFF2-40B4-BE49-F238E27FC236}">
                  <a16:creationId xmlns:a16="http://schemas.microsoft.com/office/drawing/2014/main" id="{8BAC70DF-F5A7-C2E5-2054-D97B8C39A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500000">
              <a:off x="2131323" y="3846773"/>
              <a:ext cx="652010" cy="652010"/>
            </a:xfrm>
            <a:prstGeom prst="rect">
              <a:avLst/>
            </a:prstGeom>
          </p:spPr>
        </p:pic>
        <p:pic>
          <p:nvPicPr>
            <p:cNvPr id="13" name="Graphic 12" descr="Caret Left with solid fill">
              <a:extLst>
                <a:ext uri="{FF2B5EF4-FFF2-40B4-BE49-F238E27FC236}">
                  <a16:creationId xmlns:a16="http://schemas.microsoft.com/office/drawing/2014/main" id="{FA502FB1-5C77-864A-5E81-B8CC9713D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0000">
              <a:off x="1396279" y="3846773"/>
              <a:ext cx="652010" cy="652010"/>
            </a:xfrm>
            <a:prstGeom prst="rect">
              <a:avLst/>
            </a:prstGeom>
          </p:spPr>
        </p:pic>
        <p:pic>
          <p:nvPicPr>
            <p:cNvPr id="14" name="Graphic 13" descr="Caret Left with solid fill">
              <a:extLst>
                <a:ext uri="{FF2B5EF4-FFF2-40B4-BE49-F238E27FC236}">
                  <a16:creationId xmlns:a16="http://schemas.microsoft.com/office/drawing/2014/main" id="{DB7A5C11-951C-AC70-B887-20A3BCB3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00000">
              <a:off x="2126973" y="3139301"/>
              <a:ext cx="652010" cy="652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00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42094F-AE6D-F0B2-1204-9F689BF00288}"/>
              </a:ext>
            </a:extLst>
          </p:cNvPr>
          <p:cNvSpPr/>
          <p:nvPr/>
        </p:nvSpPr>
        <p:spPr>
          <a:xfrm>
            <a:off x="4279555" y="756673"/>
            <a:ext cx="786421" cy="933415"/>
          </a:xfrm>
          <a:custGeom>
            <a:avLst/>
            <a:gdLst>
              <a:gd name="connsiteX0" fmla="*/ 179050 w 1030302"/>
              <a:gd name="connsiteY0" fmla="*/ 839629 h 1222881"/>
              <a:gd name="connsiteX1" fmla="*/ 179050 w 1030302"/>
              <a:gd name="connsiteY1" fmla="*/ 1222882 h 1222881"/>
              <a:gd name="connsiteX2" fmla="*/ 657606 w 1030302"/>
              <a:gd name="connsiteY2" fmla="*/ 1222882 h 1222881"/>
              <a:gd name="connsiteX3" fmla="*/ 657606 w 1030302"/>
              <a:gd name="connsiteY3" fmla="*/ 1041152 h 1222881"/>
              <a:gd name="connsiteX4" fmla="*/ 731812 w 1030302"/>
              <a:gd name="connsiteY4" fmla="*/ 1041152 h 1222881"/>
              <a:gd name="connsiteX5" fmla="*/ 859023 w 1030302"/>
              <a:gd name="connsiteY5" fmla="*/ 988147 h 1222881"/>
              <a:gd name="connsiteX6" fmla="*/ 910513 w 1030302"/>
              <a:gd name="connsiteY6" fmla="*/ 859422 h 1222881"/>
              <a:gd name="connsiteX7" fmla="*/ 910513 w 1030302"/>
              <a:gd name="connsiteY7" fmla="*/ 768557 h 1222881"/>
              <a:gd name="connsiteX8" fmla="*/ 977147 w 1030302"/>
              <a:gd name="connsiteY8" fmla="*/ 768557 h 1222881"/>
              <a:gd name="connsiteX9" fmla="*/ 1015008 w 1030302"/>
              <a:gd name="connsiteY9" fmla="*/ 662548 h 1222881"/>
              <a:gd name="connsiteX10" fmla="*/ 910513 w 1030302"/>
              <a:gd name="connsiteY10" fmla="*/ 480818 h 1222881"/>
              <a:gd name="connsiteX11" fmla="*/ 910513 w 1030302"/>
              <a:gd name="connsiteY11" fmla="*/ 473246 h 1222881"/>
              <a:gd name="connsiteX12" fmla="*/ 473239 w 1030302"/>
              <a:gd name="connsiteY12" fmla="*/ 355 h 1222881"/>
              <a:gd name="connsiteX13" fmla="*/ 349 w 1030302"/>
              <a:gd name="connsiteY13" fmla="*/ 437628 h 1222881"/>
              <a:gd name="connsiteX14" fmla="*/ 349 w 1030302"/>
              <a:gd name="connsiteY14" fmla="*/ 473246 h 1222881"/>
              <a:gd name="connsiteX15" fmla="*/ 179050 w 1030302"/>
              <a:gd name="connsiteY15" fmla="*/ 839629 h 1222881"/>
              <a:gd name="connsiteX16" fmla="*/ 238354 w 1030302"/>
              <a:gd name="connsiteY16" fmla="*/ 90129 h 1222881"/>
              <a:gd name="connsiteX17" fmla="*/ 820993 w 1030302"/>
              <a:gd name="connsiteY17" fmla="*/ 238534 h 1222881"/>
              <a:gd name="connsiteX18" fmla="*/ 880301 w 1030302"/>
              <a:gd name="connsiteY18" fmla="*/ 471943 h 1222881"/>
              <a:gd name="connsiteX19" fmla="*/ 880301 w 1030302"/>
              <a:gd name="connsiteY19" fmla="*/ 488693 h 1222881"/>
              <a:gd name="connsiteX20" fmla="*/ 884329 w 1030302"/>
              <a:gd name="connsiteY20" fmla="*/ 495705 h 1222881"/>
              <a:gd name="connsiteX21" fmla="*/ 988824 w 1030302"/>
              <a:gd name="connsiteY21" fmla="*/ 677435 h 1222881"/>
              <a:gd name="connsiteX22" fmla="*/ 989232 w 1030302"/>
              <a:gd name="connsiteY22" fmla="*/ 678131 h 1222881"/>
              <a:gd name="connsiteX23" fmla="*/ 989672 w 1030302"/>
              <a:gd name="connsiteY23" fmla="*/ 678813 h 1222881"/>
              <a:gd name="connsiteX24" fmla="*/ 997335 w 1030302"/>
              <a:gd name="connsiteY24" fmla="*/ 721383 h 1222881"/>
              <a:gd name="connsiteX25" fmla="*/ 975164 w 1030302"/>
              <a:gd name="connsiteY25" fmla="*/ 738042 h 1222881"/>
              <a:gd name="connsiteX26" fmla="*/ 880225 w 1030302"/>
              <a:gd name="connsiteY26" fmla="*/ 738042 h 1222881"/>
              <a:gd name="connsiteX27" fmla="*/ 880225 w 1030302"/>
              <a:gd name="connsiteY27" fmla="*/ 859195 h 1222881"/>
              <a:gd name="connsiteX28" fmla="*/ 837594 w 1030302"/>
              <a:gd name="connsiteY28" fmla="*/ 966552 h 1222881"/>
              <a:gd name="connsiteX29" fmla="*/ 731812 w 1030302"/>
              <a:gd name="connsiteY29" fmla="*/ 1010818 h 1222881"/>
              <a:gd name="connsiteX30" fmla="*/ 627317 w 1030302"/>
              <a:gd name="connsiteY30" fmla="*/ 1010818 h 1222881"/>
              <a:gd name="connsiteX31" fmla="*/ 627317 w 1030302"/>
              <a:gd name="connsiteY31" fmla="*/ 1192548 h 1222881"/>
              <a:gd name="connsiteX32" fmla="*/ 209338 w 1030302"/>
              <a:gd name="connsiteY32" fmla="*/ 1192548 h 1222881"/>
              <a:gd name="connsiteX33" fmla="*/ 209338 w 1030302"/>
              <a:gd name="connsiteY33" fmla="*/ 824772 h 1222881"/>
              <a:gd name="connsiteX34" fmla="*/ 197586 w 1030302"/>
              <a:gd name="connsiteY34" fmla="*/ 815686 h 1222881"/>
              <a:gd name="connsiteX35" fmla="*/ 30637 w 1030302"/>
              <a:gd name="connsiteY35" fmla="*/ 473034 h 1222881"/>
              <a:gd name="connsiteX36" fmla="*/ 30637 w 1030302"/>
              <a:gd name="connsiteY36" fmla="*/ 472489 h 1222881"/>
              <a:gd name="connsiteX37" fmla="*/ 30637 w 1030302"/>
              <a:gd name="connsiteY37" fmla="*/ 471943 h 1222881"/>
              <a:gd name="connsiteX38" fmla="*/ 238370 w 1030302"/>
              <a:gd name="connsiteY38" fmla="*/ 90129 h 12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302" h="1222881">
                <a:moveTo>
                  <a:pt x="179050" y="839629"/>
                </a:moveTo>
                <a:lnTo>
                  <a:pt x="179050" y="1222882"/>
                </a:lnTo>
                <a:lnTo>
                  <a:pt x="657606" y="1222882"/>
                </a:lnTo>
                <a:lnTo>
                  <a:pt x="657606" y="1041152"/>
                </a:lnTo>
                <a:lnTo>
                  <a:pt x="731812" y="1041152"/>
                </a:lnTo>
                <a:cubicBezTo>
                  <a:pt x="779569" y="1041066"/>
                  <a:pt x="825333" y="1021996"/>
                  <a:pt x="859023" y="988147"/>
                </a:cubicBezTo>
                <a:cubicBezTo>
                  <a:pt x="892245" y="953549"/>
                  <a:pt x="910710" y="907388"/>
                  <a:pt x="910513" y="859422"/>
                </a:cubicBezTo>
                <a:lnTo>
                  <a:pt x="910513" y="768557"/>
                </a:lnTo>
                <a:lnTo>
                  <a:pt x="977147" y="768557"/>
                </a:lnTo>
                <a:cubicBezTo>
                  <a:pt x="1016522" y="764014"/>
                  <a:pt x="1051354" y="718581"/>
                  <a:pt x="1015008" y="662548"/>
                </a:cubicBezTo>
                <a:lnTo>
                  <a:pt x="910513" y="480818"/>
                </a:lnTo>
                <a:lnTo>
                  <a:pt x="910513" y="473246"/>
                </a:lnTo>
                <a:cubicBezTo>
                  <a:pt x="920349" y="221910"/>
                  <a:pt x="724575" y="10190"/>
                  <a:pt x="473239" y="355"/>
                </a:cubicBezTo>
                <a:cubicBezTo>
                  <a:pt x="221905" y="-9480"/>
                  <a:pt x="10185" y="186294"/>
                  <a:pt x="349" y="437628"/>
                </a:cubicBezTo>
                <a:cubicBezTo>
                  <a:pt x="-116" y="449497"/>
                  <a:pt x="-116" y="461377"/>
                  <a:pt x="349" y="473246"/>
                </a:cubicBezTo>
                <a:cubicBezTo>
                  <a:pt x="-174" y="616488"/>
                  <a:pt x="65849" y="751853"/>
                  <a:pt x="179050" y="839629"/>
                </a:cubicBezTo>
                <a:close/>
                <a:moveTo>
                  <a:pt x="238354" y="90129"/>
                </a:moveTo>
                <a:cubicBezTo>
                  <a:pt x="440226" y="-29781"/>
                  <a:pt x="701083" y="36662"/>
                  <a:pt x="820993" y="238534"/>
                </a:cubicBezTo>
                <a:cubicBezTo>
                  <a:pt x="862845" y="308995"/>
                  <a:pt x="883441" y="390050"/>
                  <a:pt x="880301" y="471943"/>
                </a:cubicBezTo>
                <a:lnTo>
                  <a:pt x="880301" y="488693"/>
                </a:lnTo>
                <a:lnTo>
                  <a:pt x="884329" y="495705"/>
                </a:lnTo>
                <a:lnTo>
                  <a:pt x="988824" y="677435"/>
                </a:lnTo>
                <a:lnTo>
                  <a:pt x="989232" y="678131"/>
                </a:lnTo>
                <a:lnTo>
                  <a:pt x="989672" y="678813"/>
                </a:lnTo>
                <a:cubicBezTo>
                  <a:pt x="999505" y="690681"/>
                  <a:pt x="1002411" y="706829"/>
                  <a:pt x="997335" y="721383"/>
                </a:cubicBezTo>
                <a:cubicBezTo>
                  <a:pt x="993040" y="730167"/>
                  <a:pt x="984797" y="736362"/>
                  <a:pt x="975164" y="738042"/>
                </a:cubicBezTo>
                <a:lnTo>
                  <a:pt x="880225" y="738042"/>
                </a:lnTo>
                <a:lnTo>
                  <a:pt x="880225" y="859195"/>
                </a:lnTo>
                <a:cubicBezTo>
                  <a:pt x="880387" y="899138"/>
                  <a:pt x="865114" y="937601"/>
                  <a:pt x="837594" y="966552"/>
                </a:cubicBezTo>
                <a:cubicBezTo>
                  <a:pt x="809667" y="994852"/>
                  <a:pt x="771571" y="1010794"/>
                  <a:pt x="731812" y="1010818"/>
                </a:cubicBezTo>
                <a:lnTo>
                  <a:pt x="627317" y="1010818"/>
                </a:lnTo>
                <a:lnTo>
                  <a:pt x="627317" y="1192548"/>
                </a:lnTo>
                <a:lnTo>
                  <a:pt x="209338" y="1192548"/>
                </a:lnTo>
                <a:lnTo>
                  <a:pt x="209338" y="824772"/>
                </a:lnTo>
                <a:lnTo>
                  <a:pt x="197586" y="815686"/>
                </a:lnTo>
                <a:cubicBezTo>
                  <a:pt x="91548" y="733751"/>
                  <a:pt x="29809" y="607035"/>
                  <a:pt x="30637" y="473034"/>
                </a:cubicBezTo>
                <a:lnTo>
                  <a:pt x="30637" y="472489"/>
                </a:lnTo>
                <a:lnTo>
                  <a:pt x="30637" y="471943"/>
                </a:lnTo>
                <a:cubicBezTo>
                  <a:pt x="24488" y="316175"/>
                  <a:pt x="104247" y="169580"/>
                  <a:pt x="238370" y="90129"/>
                </a:cubicBezTo>
                <a:close/>
              </a:path>
            </a:pathLst>
          </a:custGeom>
          <a:solidFill>
            <a:srgbClr val="69BF86"/>
          </a:solidFill>
          <a:ln w="12700" cap="flat">
            <a:solidFill>
              <a:srgbClr val="69BF8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oogle Shape;160;p30">
            <a:extLst>
              <a:ext uri="{FF2B5EF4-FFF2-40B4-BE49-F238E27FC236}">
                <a16:creationId xmlns:a16="http://schemas.microsoft.com/office/drawing/2014/main" id="{56F3083C-D1DE-A5A6-D94C-E8B9417C3F90}"/>
              </a:ext>
            </a:extLst>
          </p:cNvPr>
          <p:cNvSpPr txBox="1">
            <a:spLocks/>
          </p:cNvSpPr>
          <p:nvPr/>
        </p:nvSpPr>
        <p:spPr>
          <a:xfrm>
            <a:off x="3435854" y="0"/>
            <a:ext cx="2473822" cy="7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3600" dirty="0"/>
              <a:t>Detection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07F9E5-F2BD-9E5C-2DF1-390A471D32E4}"/>
              </a:ext>
            </a:extLst>
          </p:cNvPr>
          <p:cNvGrpSpPr/>
          <p:nvPr/>
        </p:nvGrpSpPr>
        <p:grpSpPr>
          <a:xfrm>
            <a:off x="3979238" y="453107"/>
            <a:ext cx="1387054" cy="1359482"/>
            <a:chOff x="1396279" y="3139301"/>
            <a:chExt cx="1387054" cy="1359482"/>
          </a:xfrm>
        </p:grpSpPr>
        <p:pic>
          <p:nvPicPr>
            <p:cNvPr id="30" name="Graphic 29" descr="Caret Left with solid fill">
              <a:extLst>
                <a:ext uri="{FF2B5EF4-FFF2-40B4-BE49-F238E27FC236}">
                  <a16:creationId xmlns:a16="http://schemas.microsoft.com/office/drawing/2014/main" id="{ED5CFCE6-ACE5-7935-8E75-56B870E1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1397368" y="3139301"/>
              <a:ext cx="652010" cy="652010"/>
            </a:xfrm>
            <a:prstGeom prst="rect">
              <a:avLst/>
            </a:prstGeom>
          </p:spPr>
        </p:pic>
        <p:pic>
          <p:nvPicPr>
            <p:cNvPr id="31" name="Graphic 30" descr="Caret Left with solid fill">
              <a:extLst>
                <a:ext uri="{FF2B5EF4-FFF2-40B4-BE49-F238E27FC236}">
                  <a16:creationId xmlns:a16="http://schemas.microsoft.com/office/drawing/2014/main" id="{1C54CCB0-3D76-9F02-23B5-6D88B0A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500000">
              <a:off x="2131323" y="3846773"/>
              <a:ext cx="652010" cy="652010"/>
            </a:xfrm>
            <a:prstGeom prst="rect">
              <a:avLst/>
            </a:prstGeom>
          </p:spPr>
        </p:pic>
        <p:pic>
          <p:nvPicPr>
            <p:cNvPr id="32" name="Graphic 31" descr="Caret Left with solid fill">
              <a:extLst>
                <a:ext uri="{FF2B5EF4-FFF2-40B4-BE49-F238E27FC236}">
                  <a16:creationId xmlns:a16="http://schemas.microsoft.com/office/drawing/2014/main" id="{81ECD864-5A27-A0CA-FBC4-4EA8830A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0000">
              <a:off x="1396279" y="3846773"/>
              <a:ext cx="652010" cy="652010"/>
            </a:xfrm>
            <a:prstGeom prst="rect">
              <a:avLst/>
            </a:prstGeom>
          </p:spPr>
        </p:pic>
        <p:pic>
          <p:nvPicPr>
            <p:cNvPr id="33" name="Graphic 32" descr="Caret Left with solid fill">
              <a:extLst>
                <a:ext uri="{FF2B5EF4-FFF2-40B4-BE49-F238E27FC236}">
                  <a16:creationId xmlns:a16="http://schemas.microsoft.com/office/drawing/2014/main" id="{9ABE1C53-5447-CE46-796B-3FFD78A10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00000">
              <a:off x="2126973" y="3139301"/>
              <a:ext cx="652010" cy="652010"/>
            </a:xfrm>
            <a:prstGeom prst="rect">
              <a:avLst/>
            </a:prstGeom>
          </p:spPr>
        </p:pic>
      </p:grpSp>
      <p:pic>
        <p:nvPicPr>
          <p:cNvPr id="35" name="Graphic 34" descr="3d Glasses outline">
            <a:extLst>
              <a:ext uri="{FF2B5EF4-FFF2-40B4-BE49-F238E27FC236}">
                <a16:creationId xmlns:a16="http://schemas.microsoft.com/office/drawing/2014/main" id="{34AFDA34-543A-0293-C229-2150462BA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0442" y="2156166"/>
            <a:ext cx="1087364" cy="1087364"/>
          </a:xfrm>
          <a:prstGeom prst="rect">
            <a:avLst/>
          </a:prstGeom>
        </p:spPr>
      </p:pic>
      <p:pic>
        <p:nvPicPr>
          <p:cNvPr id="43" name="Graphic 42" descr="Processor outline">
            <a:extLst>
              <a:ext uri="{FF2B5EF4-FFF2-40B4-BE49-F238E27FC236}">
                <a16:creationId xmlns:a16="http://schemas.microsoft.com/office/drawing/2014/main" id="{51A60702-894D-81A3-D06C-66F41E38C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486" y="2156166"/>
            <a:ext cx="1087364" cy="1087364"/>
          </a:xfrm>
          <a:prstGeom prst="rect">
            <a:avLst/>
          </a:prstGeom>
        </p:spPr>
      </p:pic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E2798351-51EB-123C-323E-3E8D0F7F77D6}"/>
              </a:ext>
            </a:extLst>
          </p:cNvPr>
          <p:cNvSpPr txBox="1">
            <a:spLocks/>
          </p:cNvSpPr>
          <p:nvPr/>
        </p:nvSpPr>
        <p:spPr>
          <a:xfrm>
            <a:off x="97029" y="3389970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Preprocessing</a:t>
            </a:r>
          </a:p>
        </p:txBody>
      </p:sp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855A301E-B97D-B0E2-9035-F8A1DBB96D1C}"/>
              </a:ext>
            </a:extLst>
          </p:cNvPr>
          <p:cNvSpPr txBox="1">
            <a:spLocks/>
          </p:cNvSpPr>
          <p:nvPr/>
        </p:nvSpPr>
        <p:spPr>
          <a:xfrm>
            <a:off x="2429629" y="3582698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Feature extraction</a:t>
            </a:r>
          </a:p>
        </p:txBody>
      </p:sp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9EACB0A8-7166-1B20-BEA0-AFBC0F703A01}"/>
              </a:ext>
            </a:extLst>
          </p:cNvPr>
          <p:cNvSpPr txBox="1">
            <a:spLocks/>
          </p:cNvSpPr>
          <p:nvPr/>
        </p:nvSpPr>
        <p:spPr>
          <a:xfrm>
            <a:off x="4766385" y="3389970"/>
            <a:ext cx="2210278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Classification</a:t>
            </a:r>
          </a:p>
        </p:txBody>
      </p:sp>
      <p:sp>
        <p:nvSpPr>
          <p:cNvPr id="47" name="Google Shape;160;p30">
            <a:extLst>
              <a:ext uri="{FF2B5EF4-FFF2-40B4-BE49-F238E27FC236}">
                <a16:creationId xmlns:a16="http://schemas.microsoft.com/office/drawing/2014/main" id="{E35D54B9-6650-7370-593B-4675794A29BA}"/>
              </a:ext>
            </a:extLst>
          </p:cNvPr>
          <p:cNvSpPr txBox="1">
            <a:spLocks/>
          </p:cNvSpPr>
          <p:nvPr/>
        </p:nvSpPr>
        <p:spPr>
          <a:xfrm>
            <a:off x="7098985" y="3582698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Post-processing</a:t>
            </a:r>
          </a:p>
        </p:txBody>
      </p:sp>
      <p:pic>
        <p:nvPicPr>
          <p:cNvPr id="2" name="Graphic 1" descr="Basic Shapes outline">
            <a:extLst>
              <a:ext uri="{FF2B5EF4-FFF2-40B4-BE49-F238E27FC236}">
                <a16:creationId xmlns:a16="http://schemas.microsoft.com/office/drawing/2014/main" id="{59C46B3C-AC45-1F4C-8A7B-327CB7887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7842" y="2156166"/>
            <a:ext cx="1087364" cy="1087364"/>
          </a:xfrm>
          <a:prstGeom prst="rect">
            <a:avLst/>
          </a:prstGeom>
        </p:spPr>
      </p:pic>
      <p:pic>
        <p:nvPicPr>
          <p:cNvPr id="3" name="Graphic 2" descr="Map compass outline">
            <a:extLst>
              <a:ext uri="{FF2B5EF4-FFF2-40B4-BE49-F238E27FC236}">
                <a16:creationId xmlns:a16="http://schemas.microsoft.com/office/drawing/2014/main" id="{D33D80AC-62F2-C566-3CE6-356320481A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7567" y="2242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Processor outline">
            <a:extLst>
              <a:ext uri="{FF2B5EF4-FFF2-40B4-BE49-F238E27FC236}">
                <a16:creationId xmlns:a16="http://schemas.microsoft.com/office/drawing/2014/main" id="{51A60702-894D-81A3-D06C-66F41E38C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59" y="82039"/>
            <a:ext cx="1087364" cy="1087364"/>
          </a:xfrm>
          <a:prstGeom prst="rect">
            <a:avLst/>
          </a:prstGeom>
        </p:spPr>
      </p:pic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E2798351-51EB-123C-323E-3E8D0F7F77D6}"/>
              </a:ext>
            </a:extLst>
          </p:cNvPr>
          <p:cNvSpPr txBox="1">
            <a:spLocks/>
          </p:cNvSpPr>
          <p:nvPr/>
        </p:nvSpPr>
        <p:spPr>
          <a:xfrm>
            <a:off x="1195723" y="354034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Preprocessing</a:t>
            </a: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A44F4FD8-9B86-1EE2-811C-261F35A55BFD}"/>
              </a:ext>
            </a:extLst>
          </p:cNvPr>
          <p:cNvSpPr txBox="1">
            <a:spLocks/>
          </p:cNvSpPr>
          <p:nvPr/>
        </p:nvSpPr>
        <p:spPr>
          <a:xfrm>
            <a:off x="1304105" y="1065324"/>
            <a:ext cx="6535789" cy="9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In this step,	 the image is pre-processed to enhance its </a:t>
            </a:r>
            <a:r>
              <a:rPr lang="en-GB" sz="2200" dirty="0">
                <a:solidFill>
                  <a:srgbClr val="D62828"/>
                </a:solidFill>
              </a:rPr>
              <a:t>quality</a:t>
            </a:r>
            <a:r>
              <a:rPr lang="en-GB" sz="2200" dirty="0"/>
              <a:t> and reduce </a:t>
            </a:r>
            <a:r>
              <a:rPr lang="en-GB" sz="2200" dirty="0">
                <a:solidFill>
                  <a:srgbClr val="D62828"/>
                </a:solidFill>
              </a:rPr>
              <a:t>noise</a:t>
            </a:r>
            <a:r>
              <a:rPr lang="en-GB" sz="2200" dirty="0"/>
              <a:t>.</a:t>
            </a:r>
            <a:endParaRPr lang="en-US" sz="2200" dirty="0"/>
          </a:p>
        </p:txBody>
      </p:sp>
      <p:pic>
        <p:nvPicPr>
          <p:cNvPr id="4" name="Picture 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B199C15E-A26F-9981-E96D-814D76900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70" y="2142547"/>
            <a:ext cx="3183505" cy="2476767"/>
          </a:xfrm>
          <a:prstGeom prst="rect">
            <a:avLst/>
          </a:prstGeom>
        </p:spPr>
      </p:pic>
      <p:pic>
        <p:nvPicPr>
          <p:cNvPr id="6" name="Picture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35B48EAA-BFBA-4A15-DD92-CF9150397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325" y="2148496"/>
            <a:ext cx="3183505" cy="2476766"/>
          </a:xfrm>
          <a:prstGeom prst="rect">
            <a:avLst/>
          </a:prstGeom>
        </p:spPr>
      </p:pic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84C8CDE5-48AB-9FF2-9F3A-E733641A5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9237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Processor outline">
            <a:extLst>
              <a:ext uri="{FF2B5EF4-FFF2-40B4-BE49-F238E27FC236}">
                <a16:creationId xmlns:a16="http://schemas.microsoft.com/office/drawing/2014/main" id="{51A60702-894D-81A3-D06C-66F41E38C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59" y="82039"/>
            <a:ext cx="1087364" cy="1087364"/>
          </a:xfrm>
          <a:prstGeom prst="rect">
            <a:avLst/>
          </a:prstGeom>
        </p:spPr>
      </p:pic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E2798351-51EB-123C-323E-3E8D0F7F77D6}"/>
              </a:ext>
            </a:extLst>
          </p:cNvPr>
          <p:cNvSpPr txBox="1">
            <a:spLocks/>
          </p:cNvSpPr>
          <p:nvPr/>
        </p:nvSpPr>
        <p:spPr>
          <a:xfrm>
            <a:off x="1195723" y="354034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Preprocessing</a:t>
            </a: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A44F4FD8-9B86-1EE2-811C-261F35A55BFD}"/>
              </a:ext>
            </a:extLst>
          </p:cNvPr>
          <p:cNvSpPr txBox="1">
            <a:spLocks/>
          </p:cNvSpPr>
          <p:nvPr/>
        </p:nvSpPr>
        <p:spPr>
          <a:xfrm>
            <a:off x="1304105" y="1279925"/>
            <a:ext cx="6535789" cy="9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applying a </a:t>
            </a:r>
            <a:r>
              <a:rPr lang="en-GB" sz="2200" dirty="0">
                <a:solidFill>
                  <a:srgbClr val="D62828"/>
                </a:solidFill>
              </a:rPr>
              <a:t>mathematical function </a:t>
            </a:r>
            <a:r>
              <a:rPr lang="en-GB" sz="2200" dirty="0"/>
              <a:t>called a </a:t>
            </a:r>
            <a:r>
              <a:rPr lang="en-GB" sz="2200" dirty="0">
                <a:solidFill>
                  <a:srgbClr val="D62828"/>
                </a:solidFill>
              </a:rPr>
              <a:t>filter to the image pixels</a:t>
            </a:r>
            <a:r>
              <a:rPr lang="en-GB" sz="2200" dirty="0"/>
              <a:t> to modify their values.</a:t>
            </a:r>
            <a:endParaRPr lang="en-US" sz="2200" dirty="0"/>
          </a:p>
        </p:txBody>
      </p:sp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FCE83CF8-3704-D0F9-DC27-2552C68B5024}"/>
              </a:ext>
            </a:extLst>
          </p:cNvPr>
          <p:cNvSpPr txBox="1">
            <a:spLocks/>
          </p:cNvSpPr>
          <p:nvPr/>
        </p:nvSpPr>
        <p:spPr>
          <a:xfrm>
            <a:off x="4493364" y="354034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How it works</a:t>
            </a:r>
          </a:p>
        </p:txBody>
      </p:sp>
      <p:sp>
        <p:nvSpPr>
          <p:cNvPr id="4" name="Google Shape;160;p30">
            <a:extLst>
              <a:ext uri="{FF2B5EF4-FFF2-40B4-BE49-F238E27FC236}">
                <a16:creationId xmlns:a16="http://schemas.microsoft.com/office/drawing/2014/main" id="{EAD87FC9-0A14-0A95-489C-4DFCD53A0E26}"/>
              </a:ext>
            </a:extLst>
          </p:cNvPr>
          <p:cNvSpPr txBox="1">
            <a:spLocks/>
          </p:cNvSpPr>
          <p:nvPr/>
        </p:nvSpPr>
        <p:spPr>
          <a:xfrm>
            <a:off x="3785142" y="2682583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linear filtering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264427-52C5-8582-6FF5-EDC85BE6E842}"/>
              </a:ext>
            </a:extLst>
          </p:cNvPr>
          <p:cNvGrpSpPr/>
          <p:nvPr/>
        </p:nvGrpSpPr>
        <p:grpSpPr>
          <a:xfrm>
            <a:off x="2787154" y="2587529"/>
            <a:ext cx="997988" cy="733479"/>
            <a:chOff x="5801766" y="2411609"/>
            <a:chExt cx="1185947" cy="871621"/>
          </a:xfrm>
          <a:solidFill>
            <a:srgbClr val="69BF86"/>
          </a:solidFill>
        </p:grpSpPr>
        <p:grpSp>
          <p:nvGrpSpPr>
            <p:cNvPr id="6" name="Graphic 4" descr="Layers Design outline">
              <a:extLst>
                <a:ext uri="{FF2B5EF4-FFF2-40B4-BE49-F238E27FC236}">
                  <a16:creationId xmlns:a16="http://schemas.microsoft.com/office/drawing/2014/main" id="{5C3F0684-B4DA-14FB-2D6F-3DF31EF9A37E}"/>
                </a:ext>
              </a:extLst>
            </p:cNvPr>
            <p:cNvGrpSpPr/>
            <p:nvPr/>
          </p:nvGrpSpPr>
          <p:grpSpPr>
            <a:xfrm rot="16200000">
              <a:off x="5816548" y="2404797"/>
              <a:ext cx="863651" cy="893216"/>
              <a:chOff x="5857435" y="2363910"/>
              <a:chExt cx="863651" cy="893216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32E18FE-CB7E-B2A6-4678-2DB8D6DD4869}"/>
                  </a:ext>
                </a:extLst>
              </p:cNvPr>
              <p:cNvSpPr/>
              <p:nvPr/>
            </p:nvSpPr>
            <p:spPr>
              <a:xfrm>
                <a:off x="5857435" y="2804188"/>
                <a:ext cx="863651" cy="452938"/>
              </a:xfrm>
              <a:custGeom>
                <a:avLst/>
                <a:gdLst>
                  <a:gd name="connsiteX0" fmla="*/ 627971 w 863651"/>
                  <a:gd name="connsiteY0" fmla="*/ 17278 h 452938"/>
                  <a:gd name="connsiteX1" fmla="*/ 814587 w 863651"/>
                  <a:gd name="connsiteY1" fmla="*/ 148748 h 452938"/>
                  <a:gd name="connsiteX2" fmla="*/ 431826 w 863651"/>
                  <a:gd name="connsiteY2" fmla="*/ 418381 h 452938"/>
                  <a:gd name="connsiteX3" fmla="*/ 49065 w 863651"/>
                  <a:gd name="connsiteY3" fmla="*/ 148748 h 452938"/>
                  <a:gd name="connsiteX4" fmla="*/ 235681 w 863651"/>
                  <a:gd name="connsiteY4" fmla="*/ 17278 h 452938"/>
                  <a:gd name="connsiteX5" fmla="*/ 211158 w 863651"/>
                  <a:gd name="connsiteY5" fmla="*/ 0 h 452938"/>
                  <a:gd name="connsiteX6" fmla="*/ 0 w 863651"/>
                  <a:gd name="connsiteY6" fmla="*/ 148748 h 452938"/>
                  <a:gd name="connsiteX7" fmla="*/ 431826 w 863651"/>
                  <a:gd name="connsiteY7" fmla="*/ 452938 h 452938"/>
                  <a:gd name="connsiteX8" fmla="*/ 863651 w 863651"/>
                  <a:gd name="connsiteY8" fmla="*/ 148748 h 452938"/>
                  <a:gd name="connsiteX9" fmla="*/ 652493 w 863651"/>
                  <a:gd name="connsiteY9" fmla="*/ 0 h 452938"/>
                  <a:gd name="connsiteX10" fmla="*/ 627971 w 863651"/>
                  <a:gd name="connsiteY10" fmla="*/ 17278 h 45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3651" h="452938">
                    <a:moveTo>
                      <a:pt x="627971" y="17278"/>
                    </a:moveTo>
                    <a:lnTo>
                      <a:pt x="814587" y="148748"/>
                    </a:lnTo>
                    <a:lnTo>
                      <a:pt x="431826" y="418381"/>
                    </a:lnTo>
                    <a:lnTo>
                      <a:pt x="49065" y="148748"/>
                    </a:lnTo>
                    <a:lnTo>
                      <a:pt x="235681" y="17278"/>
                    </a:lnTo>
                    <a:lnTo>
                      <a:pt x="211158" y="0"/>
                    </a:lnTo>
                    <a:lnTo>
                      <a:pt x="0" y="148748"/>
                    </a:lnTo>
                    <a:lnTo>
                      <a:pt x="431826" y="452938"/>
                    </a:lnTo>
                    <a:lnTo>
                      <a:pt x="863651" y="148748"/>
                    </a:lnTo>
                    <a:lnTo>
                      <a:pt x="652493" y="0"/>
                    </a:lnTo>
                    <a:lnTo>
                      <a:pt x="627971" y="17278"/>
                    </a:lnTo>
                    <a:close/>
                  </a:path>
                </a:pathLst>
              </a:custGeom>
              <a:grpFill/>
              <a:ln w="9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8A83147-AACC-45ED-E7A9-C85EF8DA38D3}"/>
                  </a:ext>
                </a:extLst>
              </p:cNvPr>
              <p:cNvSpPr/>
              <p:nvPr/>
            </p:nvSpPr>
            <p:spPr>
              <a:xfrm>
                <a:off x="5857435" y="2363910"/>
                <a:ext cx="863651" cy="608380"/>
              </a:xfrm>
              <a:custGeom>
                <a:avLst/>
                <a:gdLst>
                  <a:gd name="connsiteX0" fmla="*/ 863651 w 863651"/>
                  <a:gd name="connsiteY0" fmla="*/ 304190 h 608380"/>
                  <a:gd name="connsiteX1" fmla="*/ 431826 w 863651"/>
                  <a:gd name="connsiteY1" fmla="*/ 0 h 608380"/>
                  <a:gd name="connsiteX2" fmla="*/ 0 w 863651"/>
                  <a:gd name="connsiteY2" fmla="*/ 304190 h 608380"/>
                  <a:gd name="connsiteX3" fmla="*/ 431826 w 863651"/>
                  <a:gd name="connsiteY3" fmla="*/ 608381 h 608380"/>
                  <a:gd name="connsiteX4" fmla="*/ 431826 w 863651"/>
                  <a:gd name="connsiteY4" fmla="*/ 34557 h 608380"/>
                  <a:gd name="connsiteX5" fmla="*/ 814587 w 863651"/>
                  <a:gd name="connsiteY5" fmla="*/ 304190 h 608380"/>
                  <a:gd name="connsiteX6" fmla="*/ 431826 w 863651"/>
                  <a:gd name="connsiteY6" fmla="*/ 573824 h 608380"/>
                  <a:gd name="connsiteX7" fmla="*/ 49065 w 863651"/>
                  <a:gd name="connsiteY7" fmla="*/ 304190 h 608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651" h="608380">
                    <a:moveTo>
                      <a:pt x="863651" y="304190"/>
                    </a:moveTo>
                    <a:lnTo>
                      <a:pt x="431826" y="0"/>
                    </a:lnTo>
                    <a:lnTo>
                      <a:pt x="0" y="304190"/>
                    </a:lnTo>
                    <a:lnTo>
                      <a:pt x="431826" y="608381"/>
                    </a:lnTo>
                    <a:close/>
                    <a:moveTo>
                      <a:pt x="431826" y="34557"/>
                    </a:moveTo>
                    <a:lnTo>
                      <a:pt x="814587" y="304190"/>
                    </a:lnTo>
                    <a:lnTo>
                      <a:pt x="431826" y="573824"/>
                    </a:lnTo>
                    <a:lnTo>
                      <a:pt x="49065" y="304190"/>
                    </a:lnTo>
                    <a:close/>
                  </a:path>
                </a:pathLst>
              </a:custGeom>
              <a:grpFill/>
              <a:ln w="9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16CF73-D20D-F149-2F1A-4B0BA2F86992}"/>
                </a:ext>
              </a:extLst>
            </p:cNvPr>
            <p:cNvSpPr/>
            <p:nvPr/>
          </p:nvSpPr>
          <p:spPr>
            <a:xfrm rot="16200000">
              <a:off x="6329418" y="2616966"/>
              <a:ext cx="863651" cy="452938"/>
            </a:xfrm>
            <a:custGeom>
              <a:avLst/>
              <a:gdLst>
                <a:gd name="connsiteX0" fmla="*/ 627971 w 863651"/>
                <a:gd name="connsiteY0" fmla="*/ 17278 h 452938"/>
                <a:gd name="connsiteX1" fmla="*/ 814587 w 863651"/>
                <a:gd name="connsiteY1" fmla="*/ 148748 h 452938"/>
                <a:gd name="connsiteX2" fmla="*/ 431826 w 863651"/>
                <a:gd name="connsiteY2" fmla="*/ 418381 h 452938"/>
                <a:gd name="connsiteX3" fmla="*/ 49065 w 863651"/>
                <a:gd name="connsiteY3" fmla="*/ 148748 h 452938"/>
                <a:gd name="connsiteX4" fmla="*/ 235681 w 863651"/>
                <a:gd name="connsiteY4" fmla="*/ 17278 h 452938"/>
                <a:gd name="connsiteX5" fmla="*/ 211158 w 863651"/>
                <a:gd name="connsiteY5" fmla="*/ 0 h 452938"/>
                <a:gd name="connsiteX6" fmla="*/ 0 w 863651"/>
                <a:gd name="connsiteY6" fmla="*/ 148748 h 452938"/>
                <a:gd name="connsiteX7" fmla="*/ 431826 w 863651"/>
                <a:gd name="connsiteY7" fmla="*/ 452938 h 452938"/>
                <a:gd name="connsiteX8" fmla="*/ 863651 w 863651"/>
                <a:gd name="connsiteY8" fmla="*/ 148748 h 452938"/>
                <a:gd name="connsiteX9" fmla="*/ 652493 w 863651"/>
                <a:gd name="connsiteY9" fmla="*/ 0 h 452938"/>
                <a:gd name="connsiteX10" fmla="*/ 627971 w 863651"/>
                <a:gd name="connsiteY10" fmla="*/ 17278 h 45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3651" h="452938">
                  <a:moveTo>
                    <a:pt x="627971" y="17278"/>
                  </a:moveTo>
                  <a:lnTo>
                    <a:pt x="814587" y="148748"/>
                  </a:lnTo>
                  <a:lnTo>
                    <a:pt x="431826" y="418381"/>
                  </a:lnTo>
                  <a:lnTo>
                    <a:pt x="49065" y="148748"/>
                  </a:lnTo>
                  <a:lnTo>
                    <a:pt x="235681" y="17278"/>
                  </a:lnTo>
                  <a:lnTo>
                    <a:pt x="211158" y="0"/>
                  </a:lnTo>
                  <a:lnTo>
                    <a:pt x="0" y="148748"/>
                  </a:lnTo>
                  <a:lnTo>
                    <a:pt x="431826" y="452938"/>
                  </a:lnTo>
                  <a:lnTo>
                    <a:pt x="863651" y="148748"/>
                  </a:lnTo>
                  <a:lnTo>
                    <a:pt x="652493" y="0"/>
                  </a:lnTo>
                  <a:lnTo>
                    <a:pt x="627971" y="17278"/>
                  </a:lnTo>
                  <a:close/>
                </a:path>
              </a:pathLst>
            </a:custGeom>
            <a:grpFill/>
            <a:ln w="94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42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A44F4FD8-9B86-1EE2-811C-261F35A55BFD}"/>
              </a:ext>
            </a:extLst>
          </p:cNvPr>
          <p:cNvSpPr txBox="1">
            <a:spLocks/>
          </p:cNvSpPr>
          <p:nvPr/>
        </p:nvSpPr>
        <p:spPr>
          <a:xfrm>
            <a:off x="1304105" y="1065324"/>
            <a:ext cx="6535789" cy="9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The next step	 involves </a:t>
            </a:r>
            <a:r>
              <a:rPr lang="en-GB" sz="2200" dirty="0">
                <a:solidFill>
                  <a:srgbClr val="D62828"/>
                </a:solidFill>
              </a:rPr>
              <a:t>extracting</a:t>
            </a:r>
            <a:r>
              <a:rPr lang="en-GB" sz="2200" dirty="0"/>
              <a:t> features from the image that are characteristic of a face.</a:t>
            </a:r>
            <a:endParaRPr lang="en-US" sz="2200" dirty="0"/>
          </a:p>
        </p:txBody>
      </p:sp>
      <p:sp>
        <p:nvSpPr>
          <p:cNvPr id="4" name="Google Shape;160;p30">
            <a:extLst>
              <a:ext uri="{FF2B5EF4-FFF2-40B4-BE49-F238E27FC236}">
                <a16:creationId xmlns:a16="http://schemas.microsoft.com/office/drawing/2014/main" id="{1CABB883-8895-A1DA-FC0F-B78E91AC7E00}"/>
              </a:ext>
            </a:extLst>
          </p:cNvPr>
          <p:cNvSpPr txBox="1">
            <a:spLocks/>
          </p:cNvSpPr>
          <p:nvPr/>
        </p:nvSpPr>
        <p:spPr>
          <a:xfrm>
            <a:off x="922039" y="544020"/>
            <a:ext cx="2210277" cy="54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/>
              <a:t>Feature extraction</a:t>
            </a:r>
          </a:p>
        </p:txBody>
      </p:sp>
      <p:pic>
        <p:nvPicPr>
          <p:cNvPr id="6" name="Picture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6751BF5-AB2E-684D-FAB1-42613AD4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0" y="2148496"/>
            <a:ext cx="3183505" cy="2476766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D07B734-BFD4-7A12-51D5-2E6A3B9CA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42" t="56214" r="41834" b="36668"/>
          <a:stretch/>
        </p:blipFill>
        <p:spPr>
          <a:xfrm>
            <a:off x="6459189" y="4181193"/>
            <a:ext cx="803972" cy="213822"/>
          </a:xfrm>
          <a:prstGeom prst="rect">
            <a:avLst/>
          </a:prstGeom>
        </p:spPr>
      </p:pic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B1DC454-4ADD-92B1-20EF-7D0EEFD9A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52" t="33139" r="52805" b="55478"/>
          <a:stretch/>
        </p:blipFill>
        <p:spPr>
          <a:xfrm>
            <a:off x="6597806" y="2508495"/>
            <a:ext cx="526740" cy="341920"/>
          </a:xfrm>
          <a:prstGeom prst="rect">
            <a:avLst/>
          </a:prstGeom>
        </p:spPr>
      </p:pic>
      <p:pic>
        <p:nvPicPr>
          <p:cNvPr id="12" name="Picture 11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EC445BC-57F2-7E79-8E30-84B149ED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28" t="33139" r="36528" b="55478"/>
          <a:stretch/>
        </p:blipFill>
        <p:spPr>
          <a:xfrm>
            <a:off x="6597806" y="3002924"/>
            <a:ext cx="526740" cy="341920"/>
          </a:xfrm>
          <a:prstGeom prst="rect">
            <a:avLst/>
          </a:prstGeom>
        </p:spPr>
      </p:pic>
      <p:pic>
        <p:nvPicPr>
          <p:cNvPr id="14" name="Picture 13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11534D2-4E64-4A12-F4B1-1AA6E8152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34" t="44522" r="46820" b="45531"/>
          <a:stretch/>
        </p:blipFill>
        <p:spPr>
          <a:xfrm>
            <a:off x="6642158" y="3604254"/>
            <a:ext cx="438036" cy="298794"/>
          </a:xfrm>
          <a:prstGeom prst="rect">
            <a:avLst/>
          </a:prstGeom>
        </p:spPr>
      </p:pic>
      <p:sp>
        <p:nvSpPr>
          <p:cNvPr id="16" name="Google Shape;160;p30">
            <a:extLst>
              <a:ext uri="{FF2B5EF4-FFF2-40B4-BE49-F238E27FC236}">
                <a16:creationId xmlns:a16="http://schemas.microsoft.com/office/drawing/2014/main" id="{3EAFAC0F-0A76-5F57-E8A9-41807C9CED30}"/>
              </a:ext>
            </a:extLst>
          </p:cNvPr>
          <p:cNvSpPr txBox="1">
            <a:spLocks/>
          </p:cNvSpPr>
          <p:nvPr/>
        </p:nvSpPr>
        <p:spPr>
          <a:xfrm>
            <a:off x="4881048" y="2951972"/>
            <a:ext cx="1367884" cy="5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Right Eye</a:t>
            </a:r>
            <a:endParaRPr lang="en-US" sz="2200" dirty="0"/>
          </a:p>
        </p:txBody>
      </p:sp>
      <p:sp>
        <p:nvSpPr>
          <p:cNvPr id="17" name="Google Shape;160;p30">
            <a:extLst>
              <a:ext uri="{FF2B5EF4-FFF2-40B4-BE49-F238E27FC236}">
                <a16:creationId xmlns:a16="http://schemas.microsoft.com/office/drawing/2014/main" id="{BDC4A604-1C26-711D-B7C9-E1326A0F0801}"/>
              </a:ext>
            </a:extLst>
          </p:cNvPr>
          <p:cNvSpPr txBox="1">
            <a:spLocks/>
          </p:cNvSpPr>
          <p:nvPr/>
        </p:nvSpPr>
        <p:spPr>
          <a:xfrm>
            <a:off x="4881048" y="2412229"/>
            <a:ext cx="1367884" cy="5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Left Eye</a:t>
            </a:r>
            <a:endParaRPr lang="en-US" sz="2200" dirty="0"/>
          </a:p>
        </p:txBody>
      </p:sp>
      <p:sp>
        <p:nvSpPr>
          <p:cNvPr id="18" name="Google Shape;160;p30">
            <a:extLst>
              <a:ext uri="{FF2B5EF4-FFF2-40B4-BE49-F238E27FC236}">
                <a16:creationId xmlns:a16="http://schemas.microsoft.com/office/drawing/2014/main" id="{69ED7BBA-71A2-C409-B264-269B700082D3}"/>
              </a:ext>
            </a:extLst>
          </p:cNvPr>
          <p:cNvSpPr txBox="1">
            <a:spLocks/>
          </p:cNvSpPr>
          <p:nvPr/>
        </p:nvSpPr>
        <p:spPr>
          <a:xfrm>
            <a:off x="4881048" y="3486425"/>
            <a:ext cx="1367884" cy="5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Nose</a:t>
            </a:r>
            <a:endParaRPr lang="en-US" sz="2200" dirty="0"/>
          </a:p>
        </p:txBody>
      </p:sp>
      <p:sp>
        <p:nvSpPr>
          <p:cNvPr id="19" name="Google Shape;160;p30">
            <a:extLst>
              <a:ext uri="{FF2B5EF4-FFF2-40B4-BE49-F238E27FC236}">
                <a16:creationId xmlns:a16="http://schemas.microsoft.com/office/drawing/2014/main" id="{D3AED6C2-34BB-F39D-2A26-6B99BBAFA657}"/>
              </a:ext>
            </a:extLst>
          </p:cNvPr>
          <p:cNvSpPr txBox="1">
            <a:spLocks/>
          </p:cNvSpPr>
          <p:nvPr/>
        </p:nvSpPr>
        <p:spPr>
          <a:xfrm>
            <a:off x="4881048" y="4020878"/>
            <a:ext cx="1367884" cy="5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200" dirty="0"/>
              <a:t>Mouth</a:t>
            </a:r>
            <a:endParaRPr lang="en-US" sz="2200" dirty="0"/>
          </a:p>
        </p:txBody>
      </p:sp>
      <p:pic>
        <p:nvPicPr>
          <p:cNvPr id="5" name="Graphic 4" descr="Map compass outline">
            <a:extLst>
              <a:ext uri="{FF2B5EF4-FFF2-40B4-BE49-F238E27FC236}">
                <a16:creationId xmlns:a16="http://schemas.microsoft.com/office/drawing/2014/main" id="{6AC1526D-3D09-DA43-1BAF-B82D76B22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70" y="868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5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ing Histogram of Oriented Gradients (HOG) for Object Detection">
            <a:extLst>
              <a:ext uri="{FF2B5EF4-FFF2-40B4-BE49-F238E27FC236}">
                <a16:creationId xmlns:a16="http://schemas.microsoft.com/office/drawing/2014/main" id="{42120109-5FE0-4DCF-F803-F46D7300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87"/>
          <a:stretch/>
        </p:blipFill>
        <p:spPr bwMode="auto">
          <a:xfrm>
            <a:off x="2843786" y="1133644"/>
            <a:ext cx="3456427" cy="36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60;p30">
            <a:extLst>
              <a:ext uri="{FF2B5EF4-FFF2-40B4-BE49-F238E27FC236}">
                <a16:creationId xmlns:a16="http://schemas.microsoft.com/office/drawing/2014/main" id="{41711AB5-62B6-1732-1FC9-21F743A1304E}"/>
              </a:ext>
            </a:extLst>
          </p:cNvPr>
          <p:cNvSpPr txBox="1">
            <a:spLocks/>
          </p:cNvSpPr>
          <p:nvPr/>
        </p:nvSpPr>
        <p:spPr>
          <a:xfrm>
            <a:off x="2991920" y="152338"/>
            <a:ext cx="3160161" cy="63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3200" dirty="0"/>
              <a:t>HOG Algorithm </a:t>
            </a:r>
            <a:endParaRPr lang="en-US" sz="3200" dirty="0"/>
          </a:p>
        </p:txBody>
      </p:sp>
      <p:pic>
        <p:nvPicPr>
          <p:cNvPr id="13" name="Graphic 12" descr="Connected outline">
            <a:extLst>
              <a:ext uri="{FF2B5EF4-FFF2-40B4-BE49-F238E27FC236}">
                <a16:creationId xmlns:a16="http://schemas.microsoft.com/office/drawing/2014/main" id="{AFCEA32C-5D97-2040-4CC1-3619E2B7E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586" y="0"/>
            <a:ext cx="914400" cy="914400"/>
          </a:xfrm>
          <a:prstGeom prst="rect">
            <a:avLst/>
          </a:prstGeom>
        </p:spPr>
      </p:pic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581887DA-6A77-BA20-14F5-6A0B3F5BAA5D}"/>
              </a:ext>
            </a:extLst>
          </p:cNvPr>
          <p:cNvSpPr txBox="1">
            <a:spLocks/>
          </p:cNvSpPr>
          <p:nvPr/>
        </p:nvSpPr>
        <p:spPr>
          <a:xfrm>
            <a:off x="2572214" y="598448"/>
            <a:ext cx="3999572" cy="63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000" dirty="0"/>
              <a:t>(Histogram of Oriented Gradients)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986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7264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383</Words>
  <Application>Microsoft Office PowerPoint</Application>
  <PresentationFormat>On-screen Show (16:9)</PresentationFormat>
  <Paragraphs>99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Signika</vt:lpstr>
      <vt:lpstr>Palanquin</vt:lpstr>
      <vt:lpstr>University Digital Choice Boards by Slidesgo</vt:lpstr>
      <vt:lpstr>Face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Tarek gaweesh</dc:creator>
  <cp:lastModifiedBy>tarek_gawesh</cp:lastModifiedBy>
  <cp:revision>62</cp:revision>
  <dcterms:modified xsi:type="dcterms:W3CDTF">2023-05-23T23:09:48Z</dcterms:modified>
</cp:coreProperties>
</file>