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65"/>
  </p:notesMasterIdLst>
  <p:sldIdLst>
    <p:sldId id="353" r:id="rId2"/>
    <p:sldId id="341" r:id="rId3"/>
    <p:sldId id="521" r:id="rId4"/>
    <p:sldId id="342" r:id="rId5"/>
    <p:sldId id="522" r:id="rId6"/>
    <p:sldId id="524" r:id="rId7"/>
    <p:sldId id="525" r:id="rId8"/>
    <p:sldId id="554" r:id="rId9"/>
    <p:sldId id="555" r:id="rId10"/>
    <p:sldId id="556" r:id="rId11"/>
    <p:sldId id="557" r:id="rId12"/>
    <p:sldId id="558" r:id="rId13"/>
    <p:sldId id="559" r:id="rId14"/>
    <p:sldId id="560" r:id="rId15"/>
    <p:sldId id="561" r:id="rId16"/>
    <p:sldId id="527" r:id="rId17"/>
    <p:sldId id="535" r:id="rId18"/>
    <p:sldId id="526" r:id="rId19"/>
    <p:sldId id="562" r:id="rId20"/>
    <p:sldId id="528" r:id="rId21"/>
    <p:sldId id="529" r:id="rId22"/>
    <p:sldId id="425" r:id="rId23"/>
    <p:sldId id="343" r:id="rId24"/>
    <p:sldId id="344" r:id="rId25"/>
    <p:sldId id="345" r:id="rId26"/>
    <p:sldId id="347" r:id="rId27"/>
    <p:sldId id="501" r:id="rId28"/>
    <p:sldId id="348" r:id="rId29"/>
    <p:sldId id="503" r:id="rId30"/>
    <p:sldId id="502" r:id="rId31"/>
    <p:sldId id="500" r:id="rId32"/>
    <p:sldId id="349" r:id="rId33"/>
    <p:sldId id="426" r:id="rId34"/>
    <p:sldId id="427" r:id="rId35"/>
    <p:sldId id="504" r:id="rId36"/>
    <p:sldId id="505" r:id="rId37"/>
    <p:sldId id="428" r:id="rId38"/>
    <p:sldId id="506" r:id="rId39"/>
    <p:sldId id="507" r:id="rId40"/>
    <p:sldId id="508" r:id="rId41"/>
    <p:sldId id="509" r:id="rId42"/>
    <p:sldId id="563" r:id="rId43"/>
    <p:sldId id="564" r:id="rId44"/>
    <p:sldId id="539" r:id="rId45"/>
    <p:sldId id="540" r:id="rId46"/>
    <p:sldId id="569" r:id="rId47"/>
    <p:sldId id="565" r:id="rId48"/>
    <p:sldId id="541" r:id="rId49"/>
    <p:sldId id="566" r:id="rId50"/>
    <p:sldId id="543" r:id="rId51"/>
    <p:sldId id="544" r:id="rId52"/>
    <p:sldId id="545" r:id="rId53"/>
    <p:sldId id="546" r:id="rId54"/>
    <p:sldId id="547" r:id="rId55"/>
    <p:sldId id="548" r:id="rId56"/>
    <p:sldId id="549" r:id="rId57"/>
    <p:sldId id="567" r:id="rId58"/>
    <p:sldId id="516" r:id="rId59"/>
    <p:sldId id="517" r:id="rId60"/>
    <p:sldId id="518" r:id="rId61"/>
    <p:sldId id="519" r:id="rId62"/>
    <p:sldId id="568" r:id="rId63"/>
    <p:sldId id="520" r:id="rId6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08" autoAdjust="0"/>
    <p:restoredTop sz="92185" autoAdjust="0"/>
  </p:normalViewPr>
  <p:slideViewPr>
    <p:cSldViewPr>
      <p:cViewPr varScale="1">
        <p:scale>
          <a:sx n="61" d="100"/>
          <a:sy n="61" d="100"/>
        </p:scale>
        <p:origin x="153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D912A7-3EA2-4734-A3DB-488662906E27}" type="datetimeFigureOut">
              <a:rPr lang="fr-FR" smtClean="0"/>
              <a:pPr/>
              <a:t>21/09/2016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4C7239-4511-49D3-B016-1F18BB072D54}" type="slidenum">
              <a:rPr lang="fr-FR" smtClean="0"/>
              <a:pPr/>
              <a:t>‹#›</a:t>
            </a:fld>
            <a:endParaRPr lang="fr-FR"/>
          </a:p>
        </p:txBody>
      </p:sp>
    </p:spTree>
    <p:extLst>
      <p:ext uri="{BB962C8B-B14F-4D97-AF65-F5344CB8AC3E}">
        <p14:creationId xmlns:p14="http://schemas.microsoft.com/office/powerpoint/2010/main" val="4193315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linux-france.org/article/sys/chargeurs/ix86/grub/grub-manual-fr.html#password"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linux-france.org/article/sys/chargeurs/ix86/grub/grub-manual-fr.html#password"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9615FB7F-F2FC-4737-BCD0-CE0B35E648E7}" type="slidenum">
              <a:rPr lang="fr-FR" smtClean="0"/>
              <a:pPr/>
              <a:t>1</a:t>
            </a:fld>
            <a:endParaRPr lang="fr-FR"/>
          </a:p>
        </p:txBody>
      </p:sp>
    </p:spTree>
    <p:extLst>
      <p:ext uri="{BB962C8B-B14F-4D97-AF65-F5344CB8AC3E}">
        <p14:creationId xmlns:p14="http://schemas.microsoft.com/office/powerpoint/2010/main" val="488938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4C7239-4511-49D3-B016-1F18BB072D54}" type="slidenum">
              <a:rPr lang="fr-FR" smtClean="0"/>
              <a:pPr/>
              <a:t>11</a:t>
            </a:fld>
            <a:endParaRPr lang="fr-FR"/>
          </a:p>
        </p:txBody>
      </p:sp>
    </p:spTree>
    <p:extLst>
      <p:ext uri="{BB962C8B-B14F-4D97-AF65-F5344CB8AC3E}">
        <p14:creationId xmlns:p14="http://schemas.microsoft.com/office/powerpoint/2010/main" val="1518914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4C7239-4511-49D3-B016-1F18BB072D54}" type="slidenum">
              <a:rPr lang="fr-FR" smtClean="0"/>
              <a:pPr/>
              <a:t>14</a:t>
            </a:fld>
            <a:endParaRPr lang="fr-FR"/>
          </a:p>
        </p:txBody>
      </p:sp>
    </p:spTree>
    <p:extLst>
      <p:ext uri="{BB962C8B-B14F-4D97-AF65-F5344CB8AC3E}">
        <p14:creationId xmlns:p14="http://schemas.microsoft.com/office/powerpoint/2010/main" val="1885151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1" i="0" kern="1200" dirty="0" err="1" smtClean="0">
                <a:solidFill>
                  <a:schemeClr val="tx1"/>
                </a:solidFill>
                <a:effectLst/>
                <a:latin typeface="+mn-lt"/>
                <a:ea typeface="+mn-ea"/>
                <a:cs typeface="+mn-cs"/>
              </a:rPr>
              <a:t>password</a:t>
            </a:r>
            <a:endParaRPr lang="fr-FR" sz="1200" b="1" i="0" kern="1200" dirty="0" smtClean="0">
              <a:solidFill>
                <a:schemeClr val="tx1"/>
              </a:solidFill>
              <a:effectLst/>
              <a:latin typeface="+mn-lt"/>
              <a:ea typeface="+mn-ea"/>
              <a:cs typeface="+mn-cs"/>
            </a:endParaRPr>
          </a:p>
          <a:p>
            <a:r>
              <a:rPr lang="fr-FR" sz="1200" b="1" i="0" kern="1200" dirty="0" err="1" smtClean="0">
                <a:solidFill>
                  <a:schemeClr val="tx1"/>
                </a:solidFill>
                <a:effectLst/>
                <a:latin typeface="+mn-lt"/>
                <a:ea typeface="+mn-ea"/>
                <a:cs typeface="+mn-cs"/>
              </a:rPr>
              <a:t>password</a:t>
            </a:r>
            <a:r>
              <a:rPr lang="fr-FR" sz="1200" b="0" i="1" kern="1200" dirty="0" smtClean="0">
                <a:solidFill>
                  <a:schemeClr val="tx1"/>
                </a:solidFill>
                <a:effectLst/>
                <a:latin typeface="+mn-lt"/>
                <a:ea typeface="+mn-ea"/>
                <a:cs typeface="+mn-cs"/>
              </a:rPr>
              <a:t> [--md5] </a:t>
            </a:r>
            <a:r>
              <a:rPr lang="fr-FR" sz="1200" b="0" i="1" kern="1200" dirty="0" err="1" smtClean="0">
                <a:solidFill>
                  <a:schemeClr val="tx1"/>
                </a:solidFill>
                <a:effectLst/>
                <a:latin typeface="+mn-lt"/>
                <a:ea typeface="+mn-ea"/>
                <a:cs typeface="+mn-cs"/>
              </a:rPr>
              <a:t>passwd</a:t>
            </a:r>
            <a:r>
              <a:rPr lang="fr-FR" sz="1200" b="0" i="1" kern="1200" dirty="0" smtClean="0">
                <a:solidFill>
                  <a:schemeClr val="tx1"/>
                </a:solidFill>
                <a:effectLst/>
                <a:latin typeface="+mn-lt"/>
                <a:ea typeface="+mn-ea"/>
                <a:cs typeface="+mn-cs"/>
              </a:rPr>
              <a:t> [new-config-file]</a:t>
            </a:r>
            <a:r>
              <a:rPr lang="fr-FR" sz="1200" b="0" i="0" kern="1200" dirty="0" err="1" smtClean="0">
                <a:solidFill>
                  <a:schemeClr val="tx1"/>
                </a:solidFill>
                <a:effectLst/>
                <a:latin typeface="+mn-lt"/>
                <a:ea typeface="+mn-ea"/>
                <a:cs typeface="+mn-cs"/>
              </a:rPr>
              <a:t>CommandeSi</a:t>
            </a:r>
            <a:r>
              <a:rPr lang="fr-FR" sz="1200" b="0" i="0" kern="1200" dirty="0" smtClean="0">
                <a:solidFill>
                  <a:schemeClr val="tx1"/>
                </a:solidFill>
                <a:effectLst/>
                <a:latin typeface="+mn-lt"/>
                <a:ea typeface="+mn-ea"/>
                <a:cs typeface="+mn-cs"/>
              </a:rPr>
              <a:t> elle est utilisée dans la première section d'un fichier de menu, cette commande désactive l'édition interactive (éditeur d'entrées et ligne de commande) ainsi que les entrées protégées par la commande </a:t>
            </a:r>
            <a:r>
              <a:rPr lang="fr-FR" sz="1200" b="0" i="0" kern="1200" dirty="0" err="1" smtClean="0">
                <a:solidFill>
                  <a:schemeClr val="tx1"/>
                </a:solidFill>
                <a:effectLst/>
                <a:latin typeface="+mn-lt"/>
                <a:ea typeface="+mn-ea"/>
                <a:cs typeface="+mn-cs"/>
              </a:rPr>
              <a:t>lock</a:t>
            </a:r>
            <a:r>
              <a:rPr lang="fr-FR" sz="1200" b="0" i="0" kern="1200" dirty="0" smtClean="0">
                <a:solidFill>
                  <a:schemeClr val="tx1"/>
                </a:solidFill>
                <a:effectLst/>
                <a:latin typeface="+mn-lt"/>
                <a:ea typeface="+mn-ea"/>
                <a:cs typeface="+mn-cs"/>
              </a:rPr>
              <a:t>. Si le mot de passe </a:t>
            </a:r>
            <a:r>
              <a:rPr lang="fr-FR" sz="1200" b="0" i="1" kern="1200" dirty="0" err="1" smtClean="0">
                <a:solidFill>
                  <a:schemeClr val="tx1"/>
                </a:solidFill>
                <a:effectLst/>
                <a:latin typeface="+mn-lt"/>
                <a:ea typeface="+mn-ea"/>
                <a:cs typeface="+mn-cs"/>
              </a:rPr>
              <a:t>passwd</a:t>
            </a:r>
            <a:r>
              <a:rPr lang="fr-FR" sz="1200" b="0" i="0" kern="1200" dirty="0" smtClean="0">
                <a:solidFill>
                  <a:schemeClr val="tx1"/>
                </a:solidFill>
                <a:effectLst/>
                <a:latin typeface="+mn-lt"/>
                <a:ea typeface="+mn-ea"/>
                <a:cs typeface="+mn-cs"/>
              </a:rPr>
              <a:t> est entrée, la commande charge </a:t>
            </a:r>
            <a:r>
              <a:rPr lang="fr-FR" sz="1200" b="0" i="1" kern="1200" dirty="0" smtClean="0">
                <a:solidFill>
                  <a:schemeClr val="tx1"/>
                </a:solidFill>
                <a:effectLst/>
                <a:latin typeface="+mn-lt"/>
                <a:ea typeface="+mn-ea"/>
                <a:cs typeface="+mn-cs"/>
              </a:rPr>
              <a:t>new-config-file</a:t>
            </a:r>
            <a:r>
              <a:rPr lang="fr-FR" sz="1200" b="0" i="0" kern="1200" dirty="0" smtClean="0">
                <a:solidFill>
                  <a:schemeClr val="tx1"/>
                </a:solidFill>
                <a:effectLst/>
                <a:latin typeface="+mn-lt"/>
                <a:ea typeface="+mn-ea"/>
                <a:cs typeface="+mn-cs"/>
              </a:rPr>
              <a:t> comme nouveau fichier de configuration et redémarre Stage 2, si </a:t>
            </a:r>
            <a:r>
              <a:rPr lang="fr-FR" sz="1200" b="0" i="1" kern="1200" dirty="0" smtClean="0">
                <a:solidFill>
                  <a:schemeClr val="tx1"/>
                </a:solidFill>
                <a:effectLst/>
                <a:latin typeface="+mn-lt"/>
                <a:ea typeface="+mn-ea"/>
                <a:cs typeface="+mn-cs"/>
              </a:rPr>
              <a:t>new-config-file</a:t>
            </a:r>
            <a:r>
              <a:rPr lang="fr-FR" sz="1200" b="0" i="0" kern="1200" dirty="0" smtClean="0">
                <a:solidFill>
                  <a:schemeClr val="tx1"/>
                </a:solidFill>
                <a:effectLst/>
                <a:latin typeface="+mn-lt"/>
                <a:ea typeface="+mn-ea"/>
                <a:cs typeface="+mn-cs"/>
              </a:rPr>
              <a:t> est précisé. Sinon, GRUB débloquera les instructions privilégiées. Vous pouvez aussi utiliser cette commande dans la section de script, dans ce cas le mot de passe sera demandé pour continuer. L'option --md5informe GRUB que </a:t>
            </a:r>
            <a:r>
              <a:rPr lang="fr-FR" sz="1200" b="0" i="1" kern="1200" dirty="0" err="1" smtClean="0">
                <a:solidFill>
                  <a:schemeClr val="tx1"/>
                </a:solidFill>
                <a:effectLst/>
                <a:latin typeface="+mn-lt"/>
                <a:ea typeface="+mn-ea"/>
                <a:cs typeface="+mn-cs"/>
              </a:rPr>
              <a:t>passwd</a:t>
            </a:r>
            <a:r>
              <a:rPr lang="fr-FR" sz="1200" b="0" i="0" kern="1200" dirty="0" smtClean="0">
                <a:solidFill>
                  <a:schemeClr val="tx1"/>
                </a:solidFill>
                <a:effectLst/>
                <a:latin typeface="+mn-lt"/>
                <a:ea typeface="+mn-ea"/>
                <a:cs typeface="+mn-cs"/>
              </a:rPr>
              <a:t> est crypté avec md5crypt</a:t>
            </a:r>
          </a:p>
          <a:p>
            <a:endParaRPr lang="fr-FR" sz="1200" b="0" i="0" kern="1200" dirty="0" smtClean="0">
              <a:solidFill>
                <a:schemeClr val="tx1"/>
              </a:solidFill>
              <a:effectLst/>
              <a:latin typeface="+mn-lt"/>
              <a:ea typeface="+mn-ea"/>
              <a:cs typeface="+mn-cs"/>
            </a:endParaRPr>
          </a:p>
          <a:p>
            <a:r>
              <a:rPr lang="fr-FR" sz="1200" b="1" i="0" kern="1200" dirty="0" err="1" smtClean="0">
                <a:solidFill>
                  <a:schemeClr val="tx1"/>
                </a:solidFill>
                <a:effectLst/>
                <a:latin typeface="+mn-lt"/>
                <a:ea typeface="+mn-ea"/>
                <a:cs typeface="+mn-cs"/>
              </a:rPr>
              <a:t>lock</a:t>
            </a:r>
            <a:endParaRPr lang="fr-FR" sz="1200" b="1" i="0" kern="1200" dirty="0" smtClean="0">
              <a:solidFill>
                <a:schemeClr val="tx1"/>
              </a:solidFill>
              <a:effectLst/>
              <a:latin typeface="+mn-lt"/>
              <a:ea typeface="+mn-ea"/>
              <a:cs typeface="+mn-cs"/>
            </a:endParaRPr>
          </a:p>
          <a:p>
            <a:r>
              <a:rPr lang="fr-FR" sz="1200" b="1" i="0" kern="1200" dirty="0" err="1" smtClean="0">
                <a:solidFill>
                  <a:schemeClr val="tx1"/>
                </a:solidFill>
                <a:effectLst/>
                <a:latin typeface="+mn-lt"/>
                <a:ea typeface="+mn-ea"/>
                <a:cs typeface="+mn-cs"/>
              </a:rPr>
              <a:t>Lock</a:t>
            </a:r>
            <a:r>
              <a:rPr lang="fr-FR" sz="1200" b="1"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CommandeEmpêche</a:t>
            </a:r>
            <a:r>
              <a:rPr lang="fr-FR" sz="1200" b="0" i="0" kern="1200" dirty="0" smtClean="0">
                <a:solidFill>
                  <a:schemeClr val="tx1"/>
                </a:solidFill>
                <a:effectLst/>
                <a:latin typeface="+mn-lt"/>
                <a:ea typeface="+mn-ea"/>
                <a:cs typeface="+mn-cs"/>
              </a:rPr>
              <a:t> les utilisateurs normaux d'exécuter des entrées arbitraires du menu. Vous devez utiliser la commande </a:t>
            </a:r>
            <a:r>
              <a:rPr lang="fr-FR" sz="1200" b="0" i="0" kern="1200" dirty="0" err="1" smtClean="0">
                <a:solidFill>
                  <a:schemeClr val="tx1"/>
                </a:solidFill>
                <a:effectLst/>
                <a:latin typeface="+mn-lt"/>
                <a:ea typeface="+mn-ea"/>
                <a:cs typeface="+mn-cs"/>
              </a:rPr>
              <a:t>password</a:t>
            </a:r>
            <a:r>
              <a:rPr lang="fr-FR" sz="1200" b="0" i="0" kern="1200" dirty="0" smtClean="0">
                <a:solidFill>
                  <a:schemeClr val="tx1"/>
                </a:solidFill>
                <a:effectLst/>
                <a:latin typeface="+mn-lt"/>
                <a:ea typeface="+mn-ea"/>
                <a:cs typeface="+mn-cs"/>
              </a:rPr>
              <a:t> pour rendre cette commande utile (voir </a:t>
            </a:r>
            <a:r>
              <a:rPr lang="fr-FR" sz="1200" b="0" i="0" kern="1200" dirty="0" err="1" smtClean="0">
                <a:solidFill>
                  <a:schemeClr val="tx1"/>
                </a:solidFill>
                <a:effectLst/>
                <a:latin typeface="+mn-lt"/>
                <a:ea typeface="+mn-ea"/>
                <a:cs typeface="+mn-cs"/>
                <a:hlinkClick r:id="rId3"/>
              </a:rPr>
              <a:t>password</a:t>
            </a:r>
            <a:r>
              <a:rPr lang="fr-FR" sz="1200" b="0" i="0" kern="1200" dirty="0" smtClean="0">
                <a:solidFill>
                  <a:schemeClr val="tx1"/>
                </a:solidFill>
                <a:effectLst/>
                <a:latin typeface="+mn-lt"/>
                <a:ea typeface="+mn-ea"/>
                <a:cs typeface="+mn-cs"/>
              </a:rPr>
              <a:t>).Cette commande s'utilise dans le menu, comme dans cet exemple:</a:t>
            </a:r>
          </a:p>
          <a:p>
            <a:r>
              <a:rPr lang="fr-FR" sz="1200" b="0" i="0" kern="1200" dirty="0" err="1" smtClean="0">
                <a:solidFill>
                  <a:schemeClr val="tx1"/>
                </a:solidFill>
                <a:effectLst/>
                <a:latin typeface="+mn-lt"/>
                <a:ea typeface="+mn-ea"/>
                <a:cs typeface="+mn-cs"/>
              </a:rPr>
              <a:t>title</a:t>
            </a:r>
            <a:r>
              <a:rPr lang="fr-FR" sz="1200" b="0" i="0" kern="1200" dirty="0" smtClean="0">
                <a:solidFill>
                  <a:schemeClr val="tx1"/>
                </a:solidFill>
                <a:effectLst/>
                <a:latin typeface="+mn-lt"/>
                <a:ea typeface="+mn-ea"/>
                <a:cs typeface="+mn-cs"/>
              </a:rPr>
              <a:t> Entrée trop dangereuse pour les utilisateurs normaux </a:t>
            </a:r>
            <a:r>
              <a:rPr lang="fr-FR" sz="1200" b="0" i="0" kern="1200" dirty="0" err="1" smtClean="0">
                <a:solidFill>
                  <a:schemeClr val="tx1"/>
                </a:solidFill>
                <a:effectLst/>
                <a:latin typeface="+mn-lt"/>
                <a:ea typeface="+mn-ea"/>
                <a:cs typeface="+mn-cs"/>
              </a:rPr>
              <a:t>lock</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root</a:t>
            </a:r>
            <a:r>
              <a:rPr lang="fr-FR" sz="1200" b="0" i="0" kern="1200" dirty="0" smtClean="0">
                <a:solidFill>
                  <a:schemeClr val="tx1"/>
                </a:solidFill>
                <a:effectLst/>
                <a:latin typeface="+mn-lt"/>
                <a:ea typeface="+mn-ea"/>
                <a:cs typeface="+mn-cs"/>
              </a:rPr>
              <a:t> (hd0,a) </a:t>
            </a:r>
            <a:r>
              <a:rPr lang="fr-FR" sz="1200" b="0" i="0" kern="1200" dirty="0" err="1" smtClean="0">
                <a:solidFill>
                  <a:schemeClr val="tx1"/>
                </a:solidFill>
                <a:effectLst/>
                <a:latin typeface="+mn-lt"/>
                <a:ea typeface="+mn-ea"/>
                <a:cs typeface="+mn-cs"/>
              </a:rPr>
              <a:t>kernel</a:t>
            </a:r>
            <a:r>
              <a:rPr lang="fr-FR" sz="1200" b="0" i="0" kern="1200" dirty="0" smtClean="0">
                <a:solidFill>
                  <a:schemeClr val="tx1"/>
                </a:solidFill>
                <a:effectLst/>
                <a:latin typeface="+mn-lt"/>
                <a:ea typeface="+mn-ea"/>
                <a:cs typeface="+mn-cs"/>
              </a:rPr>
              <a:t> /os-non-</a:t>
            </a:r>
            <a:r>
              <a:rPr lang="fr-FR" sz="1200" b="0" i="0" kern="1200" dirty="0" err="1" smtClean="0">
                <a:solidFill>
                  <a:schemeClr val="tx1"/>
                </a:solidFill>
                <a:effectLst/>
                <a:latin typeface="+mn-lt"/>
                <a:ea typeface="+mn-ea"/>
                <a:cs typeface="+mn-cs"/>
              </a:rPr>
              <a:t>securise</a:t>
            </a:r>
            <a:endParaRPr lang="fr-FR" sz="1200" b="0" i="0" kern="1200" dirty="0" smtClean="0">
              <a:solidFill>
                <a:schemeClr val="tx1"/>
              </a:solidFill>
              <a:effectLst/>
              <a:latin typeface="+mn-lt"/>
              <a:ea typeface="+mn-ea"/>
              <a:cs typeface="+mn-cs"/>
            </a:endParaRPr>
          </a:p>
          <a:p>
            <a:endParaRPr lang="fr-FR" sz="1200" b="0" i="0" kern="1200" dirty="0" smtClean="0">
              <a:solidFill>
                <a:schemeClr val="tx1"/>
              </a:solidFill>
              <a:effectLst/>
              <a:latin typeface="+mn-lt"/>
              <a:ea typeface="+mn-ea"/>
              <a:cs typeface="+mn-cs"/>
            </a:endParaRPr>
          </a:p>
          <a:p>
            <a:r>
              <a:rPr lang="fr-FR" dirty="0" smtClean="0"/>
              <a:t>http://www.linux-france.org/article/sys/chargeurs/ix86/grub/grub-manual-fr.html</a:t>
            </a:r>
            <a:endParaRPr lang="fr-FR" dirty="0"/>
          </a:p>
        </p:txBody>
      </p:sp>
      <p:sp>
        <p:nvSpPr>
          <p:cNvPr id="4" name="Espace réservé du numéro de diapositive 3"/>
          <p:cNvSpPr>
            <a:spLocks noGrp="1"/>
          </p:cNvSpPr>
          <p:nvPr>
            <p:ph type="sldNum" sz="quarter" idx="10"/>
          </p:nvPr>
        </p:nvSpPr>
        <p:spPr/>
        <p:txBody>
          <a:bodyPr/>
          <a:lstStyle/>
          <a:p>
            <a:fld id="{294C7239-4511-49D3-B016-1F18BB072D54}" type="slidenum">
              <a:rPr lang="fr-FR" smtClean="0"/>
              <a:pPr/>
              <a:t>35</a:t>
            </a:fld>
            <a:endParaRPr lang="fr-FR"/>
          </a:p>
        </p:txBody>
      </p:sp>
    </p:spTree>
    <p:extLst>
      <p:ext uri="{BB962C8B-B14F-4D97-AF65-F5344CB8AC3E}">
        <p14:creationId xmlns:p14="http://schemas.microsoft.com/office/powerpoint/2010/main" val="2245646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1" i="0" kern="1200" dirty="0" err="1" smtClean="0">
                <a:solidFill>
                  <a:schemeClr val="tx1"/>
                </a:solidFill>
                <a:effectLst/>
                <a:latin typeface="+mn-lt"/>
                <a:ea typeface="+mn-ea"/>
                <a:cs typeface="+mn-cs"/>
              </a:rPr>
              <a:t>password</a:t>
            </a:r>
            <a:endParaRPr lang="fr-FR" sz="1200" b="1" i="0" kern="1200" dirty="0" smtClean="0">
              <a:solidFill>
                <a:schemeClr val="tx1"/>
              </a:solidFill>
              <a:effectLst/>
              <a:latin typeface="+mn-lt"/>
              <a:ea typeface="+mn-ea"/>
              <a:cs typeface="+mn-cs"/>
            </a:endParaRPr>
          </a:p>
          <a:p>
            <a:r>
              <a:rPr lang="fr-FR" sz="1200" b="1" i="0" kern="1200" dirty="0" err="1" smtClean="0">
                <a:solidFill>
                  <a:schemeClr val="tx1"/>
                </a:solidFill>
                <a:effectLst/>
                <a:latin typeface="+mn-lt"/>
                <a:ea typeface="+mn-ea"/>
                <a:cs typeface="+mn-cs"/>
              </a:rPr>
              <a:t>password</a:t>
            </a:r>
            <a:r>
              <a:rPr lang="fr-FR" sz="1200" b="0" i="1" kern="1200" dirty="0" smtClean="0">
                <a:solidFill>
                  <a:schemeClr val="tx1"/>
                </a:solidFill>
                <a:effectLst/>
                <a:latin typeface="+mn-lt"/>
                <a:ea typeface="+mn-ea"/>
                <a:cs typeface="+mn-cs"/>
              </a:rPr>
              <a:t> [--md5] </a:t>
            </a:r>
            <a:r>
              <a:rPr lang="fr-FR" sz="1200" b="0" i="1" kern="1200" dirty="0" err="1" smtClean="0">
                <a:solidFill>
                  <a:schemeClr val="tx1"/>
                </a:solidFill>
                <a:effectLst/>
                <a:latin typeface="+mn-lt"/>
                <a:ea typeface="+mn-ea"/>
                <a:cs typeface="+mn-cs"/>
              </a:rPr>
              <a:t>passwd</a:t>
            </a:r>
            <a:r>
              <a:rPr lang="fr-FR" sz="1200" b="0" i="1" kern="1200" dirty="0" smtClean="0">
                <a:solidFill>
                  <a:schemeClr val="tx1"/>
                </a:solidFill>
                <a:effectLst/>
                <a:latin typeface="+mn-lt"/>
                <a:ea typeface="+mn-ea"/>
                <a:cs typeface="+mn-cs"/>
              </a:rPr>
              <a:t> [new-config-file]</a:t>
            </a:r>
            <a:r>
              <a:rPr lang="fr-FR" sz="1200" b="0" i="0" kern="1200" dirty="0" err="1" smtClean="0">
                <a:solidFill>
                  <a:schemeClr val="tx1"/>
                </a:solidFill>
                <a:effectLst/>
                <a:latin typeface="+mn-lt"/>
                <a:ea typeface="+mn-ea"/>
                <a:cs typeface="+mn-cs"/>
              </a:rPr>
              <a:t>CommandeSi</a:t>
            </a:r>
            <a:r>
              <a:rPr lang="fr-FR" sz="1200" b="0" i="0" kern="1200" dirty="0" smtClean="0">
                <a:solidFill>
                  <a:schemeClr val="tx1"/>
                </a:solidFill>
                <a:effectLst/>
                <a:latin typeface="+mn-lt"/>
                <a:ea typeface="+mn-ea"/>
                <a:cs typeface="+mn-cs"/>
              </a:rPr>
              <a:t> elle est utilisée dans la première section d'un fichier de menu, cette commande désactive l'édition interactive (éditeur d'entrées et ligne de commande) ainsi que les entrées protégées par la commande </a:t>
            </a:r>
            <a:r>
              <a:rPr lang="fr-FR" sz="1200" b="0" i="0" kern="1200" dirty="0" err="1" smtClean="0">
                <a:solidFill>
                  <a:schemeClr val="tx1"/>
                </a:solidFill>
                <a:effectLst/>
                <a:latin typeface="+mn-lt"/>
                <a:ea typeface="+mn-ea"/>
                <a:cs typeface="+mn-cs"/>
              </a:rPr>
              <a:t>lock</a:t>
            </a:r>
            <a:r>
              <a:rPr lang="fr-FR" sz="1200" b="0" i="0" kern="1200" dirty="0" smtClean="0">
                <a:solidFill>
                  <a:schemeClr val="tx1"/>
                </a:solidFill>
                <a:effectLst/>
                <a:latin typeface="+mn-lt"/>
                <a:ea typeface="+mn-ea"/>
                <a:cs typeface="+mn-cs"/>
              </a:rPr>
              <a:t>. Si le mot de passe </a:t>
            </a:r>
            <a:r>
              <a:rPr lang="fr-FR" sz="1200" b="0" i="1" kern="1200" dirty="0" err="1" smtClean="0">
                <a:solidFill>
                  <a:schemeClr val="tx1"/>
                </a:solidFill>
                <a:effectLst/>
                <a:latin typeface="+mn-lt"/>
                <a:ea typeface="+mn-ea"/>
                <a:cs typeface="+mn-cs"/>
              </a:rPr>
              <a:t>passwd</a:t>
            </a:r>
            <a:r>
              <a:rPr lang="fr-FR" sz="1200" b="0" i="0" kern="1200" dirty="0" smtClean="0">
                <a:solidFill>
                  <a:schemeClr val="tx1"/>
                </a:solidFill>
                <a:effectLst/>
                <a:latin typeface="+mn-lt"/>
                <a:ea typeface="+mn-ea"/>
                <a:cs typeface="+mn-cs"/>
              </a:rPr>
              <a:t> est entrée, la commande charge </a:t>
            </a:r>
            <a:r>
              <a:rPr lang="fr-FR" sz="1200" b="0" i="1" kern="1200" dirty="0" smtClean="0">
                <a:solidFill>
                  <a:schemeClr val="tx1"/>
                </a:solidFill>
                <a:effectLst/>
                <a:latin typeface="+mn-lt"/>
                <a:ea typeface="+mn-ea"/>
                <a:cs typeface="+mn-cs"/>
              </a:rPr>
              <a:t>new-config-file</a:t>
            </a:r>
            <a:r>
              <a:rPr lang="fr-FR" sz="1200" b="0" i="0" kern="1200" dirty="0" smtClean="0">
                <a:solidFill>
                  <a:schemeClr val="tx1"/>
                </a:solidFill>
                <a:effectLst/>
                <a:latin typeface="+mn-lt"/>
                <a:ea typeface="+mn-ea"/>
                <a:cs typeface="+mn-cs"/>
              </a:rPr>
              <a:t> comme nouveau fichier de configuration et redémarre Stage 2, si </a:t>
            </a:r>
            <a:r>
              <a:rPr lang="fr-FR" sz="1200" b="0" i="1" kern="1200" dirty="0" smtClean="0">
                <a:solidFill>
                  <a:schemeClr val="tx1"/>
                </a:solidFill>
                <a:effectLst/>
                <a:latin typeface="+mn-lt"/>
                <a:ea typeface="+mn-ea"/>
                <a:cs typeface="+mn-cs"/>
              </a:rPr>
              <a:t>new-config-file</a:t>
            </a:r>
            <a:r>
              <a:rPr lang="fr-FR" sz="1200" b="0" i="0" kern="1200" dirty="0" smtClean="0">
                <a:solidFill>
                  <a:schemeClr val="tx1"/>
                </a:solidFill>
                <a:effectLst/>
                <a:latin typeface="+mn-lt"/>
                <a:ea typeface="+mn-ea"/>
                <a:cs typeface="+mn-cs"/>
              </a:rPr>
              <a:t> est précisé. Sinon, GRUB débloquera les instructions privilégiées. Vous pouvez aussi utiliser cette commande dans la section de script, dans ce cas le mot de passe sera demandé pour continuer. L'option --md5informe GRUB que </a:t>
            </a:r>
            <a:r>
              <a:rPr lang="fr-FR" sz="1200" b="0" i="1" kern="1200" dirty="0" err="1" smtClean="0">
                <a:solidFill>
                  <a:schemeClr val="tx1"/>
                </a:solidFill>
                <a:effectLst/>
                <a:latin typeface="+mn-lt"/>
                <a:ea typeface="+mn-ea"/>
                <a:cs typeface="+mn-cs"/>
              </a:rPr>
              <a:t>passwd</a:t>
            </a:r>
            <a:r>
              <a:rPr lang="fr-FR" sz="1200" b="0" i="0" kern="1200" dirty="0" smtClean="0">
                <a:solidFill>
                  <a:schemeClr val="tx1"/>
                </a:solidFill>
                <a:effectLst/>
                <a:latin typeface="+mn-lt"/>
                <a:ea typeface="+mn-ea"/>
                <a:cs typeface="+mn-cs"/>
              </a:rPr>
              <a:t> est crypté avec md5crypt</a:t>
            </a:r>
          </a:p>
          <a:p>
            <a:endParaRPr lang="fr-FR" sz="1200" b="0" i="0" kern="1200" dirty="0" smtClean="0">
              <a:solidFill>
                <a:schemeClr val="tx1"/>
              </a:solidFill>
              <a:effectLst/>
              <a:latin typeface="+mn-lt"/>
              <a:ea typeface="+mn-ea"/>
              <a:cs typeface="+mn-cs"/>
            </a:endParaRPr>
          </a:p>
          <a:p>
            <a:r>
              <a:rPr lang="fr-FR" sz="1200" b="1" i="0" kern="1200" dirty="0" err="1" smtClean="0">
                <a:solidFill>
                  <a:schemeClr val="tx1"/>
                </a:solidFill>
                <a:effectLst/>
                <a:latin typeface="+mn-lt"/>
                <a:ea typeface="+mn-ea"/>
                <a:cs typeface="+mn-cs"/>
              </a:rPr>
              <a:t>lock</a:t>
            </a:r>
            <a:endParaRPr lang="fr-FR" sz="1200" b="1" i="0" kern="1200" dirty="0" smtClean="0">
              <a:solidFill>
                <a:schemeClr val="tx1"/>
              </a:solidFill>
              <a:effectLst/>
              <a:latin typeface="+mn-lt"/>
              <a:ea typeface="+mn-ea"/>
              <a:cs typeface="+mn-cs"/>
            </a:endParaRPr>
          </a:p>
          <a:p>
            <a:r>
              <a:rPr lang="fr-FR" sz="1200" b="1" i="0" kern="1200" dirty="0" err="1" smtClean="0">
                <a:solidFill>
                  <a:schemeClr val="tx1"/>
                </a:solidFill>
                <a:effectLst/>
                <a:latin typeface="+mn-lt"/>
                <a:ea typeface="+mn-ea"/>
                <a:cs typeface="+mn-cs"/>
              </a:rPr>
              <a:t>Lock</a:t>
            </a:r>
            <a:r>
              <a:rPr lang="fr-FR" sz="1200" b="1"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CommandeEmpêche</a:t>
            </a:r>
            <a:r>
              <a:rPr lang="fr-FR" sz="1200" b="0" i="0" kern="1200" dirty="0" smtClean="0">
                <a:solidFill>
                  <a:schemeClr val="tx1"/>
                </a:solidFill>
                <a:effectLst/>
                <a:latin typeface="+mn-lt"/>
                <a:ea typeface="+mn-ea"/>
                <a:cs typeface="+mn-cs"/>
              </a:rPr>
              <a:t> les utilisateurs normaux d'exécuter des entrées arbitraires du menu. Vous devez utiliser la commande </a:t>
            </a:r>
            <a:r>
              <a:rPr lang="fr-FR" sz="1200" b="0" i="0" kern="1200" dirty="0" err="1" smtClean="0">
                <a:solidFill>
                  <a:schemeClr val="tx1"/>
                </a:solidFill>
                <a:effectLst/>
                <a:latin typeface="+mn-lt"/>
                <a:ea typeface="+mn-ea"/>
                <a:cs typeface="+mn-cs"/>
              </a:rPr>
              <a:t>password</a:t>
            </a:r>
            <a:r>
              <a:rPr lang="fr-FR" sz="1200" b="0" i="0" kern="1200" dirty="0" smtClean="0">
                <a:solidFill>
                  <a:schemeClr val="tx1"/>
                </a:solidFill>
                <a:effectLst/>
                <a:latin typeface="+mn-lt"/>
                <a:ea typeface="+mn-ea"/>
                <a:cs typeface="+mn-cs"/>
              </a:rPr>
              <a:t> pour rendre cette commande utile (voir </a:t>
            </a:r>
            <a:r>
              <a:rPr lang="fr-FR" sz="1200" b="0" i="0" kern="1200" dirty="0" err="1" smtClean="0">
                <a:solidFill>
                  <a:schemeClr val="tx1"/>
                </a:solidFill>
                <a:effectLst/>
                <a:latin typeface="+mn-lt"/>
                <a:ea typeface="+mn-ea"/>
                <a:cs typeface="+mn-cs"/>
                <a:hlinkClick r:id="rId3"/>
              </a:rPr>
              <a:t>password</a:t>
            </a:r>
            <a:r>
              <a:rPr lang="fr-FR" sz="1200" b="0" i="0" kern="1200" dirty="0" smtClean="0">
                <a:solidFill>
                  <a:schemeClr val="tx1"/>
                </a:solidFill>
                <a:effectLst/>
                <a:latin typeface="+mn-lt"/>
                <a:ea typeface="+mn-ea"/>
                <a:cs typeface="+mn-cs"/>
              </a:rPr>
              <a:t>).Cette commande s'utilise dans le menu, comme dans cet exemple:</a:t>
            </a:r>
          </a:p>
          <a:p>
            <a:r>
              <a:rPr lang="fr-FR" sz="1200" b="0" i="0" kern="1200" dirty="0" err="1" smtClean="0">
                <a:solidFill>
                  <a:schemeClr val="tx1"/>
                </a:solidFill>
                <a:effectLst/>
                <a:latin typeface="+mn-lt"/>
                <a:ea typeface="+mn-ea"/>
                <a:cs typeface="+mn-cs"/>
              </a:rPr>
              <a:t>title</a:t>
            </a:r>
            <a:r>
              <a:rPr lang="fr-FR" sz="1200" b="0" i="0" kern="1200" dirty="0" smtClean="0">
                <a:solidFill>
                  <a:schemeClr val="tx1"/>
                </a:solidFill>
                <a:effectLst/>
                <a:latin typeface="+mn-lt"/>
                <a:ea typeface="+mn-ea"/>
                <a:cs typeface="+mn-cs"/>
              </a:rPr>
              <a:t> Entrée trop dangereuse pour les utilisateurs normaux </a:t>
            </a:r>
            <a:r>
              <a:rPr lang="fr-FR" sz="1200" b="0" i="0" kern="1200" dirty="0" err="1" smtClean="0">
                <a:solidFill>
                  <a:schemeClr val="tx1"/>
                </a:solidFill>
                <a:effectLst/>
                <a:latin typeface="+mn-lt"/>
                <a:ea typeface="+mn-ea"/>
                <a:cs typeface="+mn-cs"/>
              </a:rPr>
              <a:t>lock</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root</a:t>
            </a:r>
            <a:r>
              <a:rPr lang="fr-FR" sz="1200" b="0" i="0" kern="1200" dirty="0" smtClean="0">
                <a:solidFill>
                  <a:schemeClr val="tx1"/>
                </a:solidFill>
                <a:effectLst/>
                <a:latin typeface="+mn-lt"/>
                <a:ea typeface="+mn-ea"/>
                <a:cs typeface="+mn-cs"/>
              </a:rPr>
              <a:t> (hd0,a) </a:t>
            </a:r>
            <a:r>
              <a:rPr lang="fr-FR" sz="1200" b="0" i="0" kern="1200" dirty="0" err="1" smtClean="0">
                <a:solidFill>
                  <a:schemeClr val="tx1"/>
                </a:solidFill>
                <a:effectLst/>
                <a:latin typeface="+mn-lt"/>
                <a:ea typeface="+mn-ea"/>
                <a:cs typeface="+mn-cs"/>
              </a:rPr>
              <a:t>kernel</a:t>
            </a:r>
            <a:r>
              <a:rPr lang="fr-FR" sz="1200" b="0" i="0" kern="1200" dirty="0" smtClean="0">
                <a:solidFill>
                  <a:schemeClr val="tx1"/>
                </a:solidFill>
                <a:effectLst/>
                <a:latin typeface="+mn-lt"/>
                <a:ea typeface="+mn-ea"/>
                <a:cs typeface="+mn-cs"/>
              </a:rPr>
              <a:t> /os-non-</a:t>
            </a:r>
            <a:r>
              <a:rPr lang="fr-FR" sz="1200" b="0" i="0" kern="1200" dirty="0" err="1" smtClean="0">
                <a:solidFill>
                  <a:schemeClr val="tx1"/>
                </a:solidFill>
                <a:effectLst/>
                <a:latin typeface="+mn-lt"/>
                <a:ea typeface="+mn-ea"/>
                <a:cs typeface="+mn-cs"/>
              </a:rPr>
              <a:t>securise</a:t>
            </a:r>
            <a:endParaRPr lang="fr-FR" sz="1200" b="0" i="0" kern="1200" dirty="0" smtClean="0">
              <a:solidFill>
                <a:schemeClr val="tx1"/>
              </a:solidFill>
              <a:effectLst/>
              <a:latin typeface="+mn-lt"/>
              <a:ea typeface="+mn-ea"/>
              <a:cs typeface="+mn-cs"/>
            </a:endParaRPr>
          </a:p>
          <a:p>
            <a:endParaRPr lang="fr-FR" sz="1200" b="0" i="0" kern="1200" dirty="0" smtClean="0">
              <a:solidFill>
                <a:schemeClr val="tx1"/>
              </a:solidFill>
              <a:effectLst/>
              <a:latin typeface="+mn-lt"/>
              <a:ea typeface="+mn-ea"/>
              <a:cs typeface="+mn-cs"/>
            </a:endParaRPr>
          </a:p>
          <a:p>
            <a:r>
              <a:rPr lang="fr-FR" dirty="0" smtClean="0"/>
              <a:t>http://www.linux-france.org/article/sys/chargeurs/ix86/grub/grub-manual-fr.html</a:t>
            </a:r>
            <a:endParaRPr lang="fr-FR" dirty="0"/>
          </a:p>
        </p:txBody>
      </p:sp>
      <p:sp>
        <p:nvSpPr>
          <p:cNvPr id="4" name="Espace réservé du numéro de diapositive 3"/>
          <p:cNvSpPr>
            <a:spLocks noGrp="1"/>
          </p:cNvSpPr>
          <p:nvPr>
            <p:ph type="sldNum" sz="quarter" idx="10"/>
          </p:nvPr>
        </p:nvSpPr>
        <p:spPr/>
        <p:txBody>
          <a:bodyPr/>
          <a:lstStyle/>
          <a:p>
            <a:fld id="{294C7239-4511-49D3-B016-1F18BB072D54}" type="slidenum">
              <a:rPr lang="fr-FR" smtClean="0"/>
              <a:pPr/>
              <a:t>36</a:t>
            </a:fld>
            <a:endParaRPr lang="fr-FR"/>
          </a:p>
        </p:txBody>
      </p:sp>
    </p:spTree>
    <p:extLst>
      <p:ext uri="{BB962C8B-B14F-4D97-AF65-F5344CB8AC3E}">
        <p14:creationId xmlns:p14="http://schemas.microsoft.com/office/powerpoint/2010/main" val="2245646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9615FB7F-F2FC-4737-BCD0-CE0B35E648E7}" type="slidenum">
              <a:rPr lang="fr-FR" smtClean="0"/>
              <a:pPr/>
              <a:t>37</a:t>
            </a:fld>
            <a:endParaRPr lang="fr-FR"/>
          </a:p>
        </p:txBody>
      </p:sp>
    </p:spTree>
    <p:extLst>
      <p:ext uri="{BB962C8B-B14F-4D97-AF65-F5344CB8AC3E}">
        <p14:creationId xmlns:p14="http://schemas.microsoft.com/office/powerpoint/2010/main" val="3625566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B662CF68-F8B2-401A-B0B3-F6086373260E}" type="datetime1">
              <a:rPr lang="fr-FR" smtClean="0"/>
              <a:t>21/09/2016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342DD7D2-1232-46B5-8EE4-5F496B70E295}" type="datetime1">
              <a:rPr lang="fr-FR" smtClean="0"/>
              <a:t>21/09/2016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C6913CC0-9295-4DC9-BD47-27665F0529D4}" type="datetime1">
              <a:rPr lang="fr-FR" smtClean="0"/>
              <a:t>21/09/2016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7221C429-6DD2-4D32-98F9-0821ED95CB8E}" type="datetime1">
              <a:rPr lang="fr-FR" smtClean="0"/>
              <a:t>21/09/2016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lvl1pPr>
              <a:defRPr sz="1400" b="1"/>
            </a:lvl1pPr>
          </a:lstStyle>
          <a:p>
            <a:fld id="{CF4668DC-857F-487D-BFFA-8C0CA5037977}" type="slidenum">
              <a:rPr lang="fr-BE" smtClean="0"/>
              <a:pPr/>
              <a:t>‹#›</a:t>
            </a:fld>
            <a:endParaRPr lang="fr-B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2AE11C56-1B9F-4C86-BAFC-C56A33389448}" type="datetime1">
              <a:rPr lang="fr-FR" smtClean="0"/>
              <a:t>21/09/2016</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CB9726C9-EBD9-4DA1-B807-CC6EE188297E}" type="datetime1">
              <a:rPr lang="fr-FR" smtClean="0"/>
              <a:t>21/09/2016</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6544118F-DEE8-4C9F-A8DE-051A16DE5550}" type="datetime1">
              <a:rPr lang="fr-FR" smtClean="0"/>
              <a:t>21/09/2016</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DFD2B18-4BB7-4496-B9B6-4A5E8D965C69}" type="datetime1">
              <a:rPr lang="fr-FR" smtClean="0"/>
              <a:t>21/09/2016</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85C0CCE-6926-437D-9DF7-8203FD0C751F}" type="datetime1">
              <a:rPr lang="fr-FR" smtClean="0"/>
              <a:t>21/09/2016</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DC1D2BA-99F7-4116-B558-1866E680B4CD}" type="datetime1">
              <a:rPr lang="fr-FR" smtClean="0"/>
              <a:t>21/09/2016</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3BEC7303-0260-404B-BB37-9FDBA6A7258D}" type="datetime1">
              <a:rPr lang="fr-FR" smtClean="0"/>
              <a:t>21/09/2016</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47CFE3-A91D-45F2-A823-A060EDD4053D}" type="datetime1">
              <a:rPr lang="fr-FR" smtClean="0"/>
              <a:t>21/09/2016</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gif"/></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6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6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angle.JPG"/>
          <p:cNvPicPr/>
          <p:nvPr/>
        </p:nvPicPr>
        <p:blipFill>
          <a:blip r:embed="rId3" cstate="print"/>
          <a:srcRect/>
          <a:stretch>
            <a:fillRect/>
          </a:stretch>
        </p:blipFill>
        <p:spPr bwMode="auto">
          <a:xfrm rot="10800000">
            <a:off x="0" y="0"/>
            <a:ext cx="868680" cy="561975"/>
          </a:xfrm>
          <a:prstGeom prst="rect">
            <a:avLst/>
          </a:prstGeom>
          <a:noFill/>
          <a:ln w="9525">
            <a:noFill/>
            <a:miter lim="800000"/>
            <a:headEnd/>
            <a:tailEnd/>
          </a:ln>
        </p:spPr>
      </p:pic>
      <p:pic>
        <p:nvPicPr>
          <p:cNvPr id="12" name="Image 11" descr="E:\Soft\esprit_logo.gif"/>
          <p:cNvPicPr/>
          <p:nvPr/>
        </p:nvPicPr>
        <p:blipFill>
          <a:blip r:embed="rId4" cstate="print"/>
          <a:srcRect/>
          <a:stretch>
            <a:fillRect/>
          </a:stretch>
        </p:blipFill>
        <p:spPr bwMode="auto">
          <a:xfrm>
            <a:off x="5929322" y="0"/>
            <a:ext cx="3071834" cy="1500174"/>
          </a:xfrm>
          <a:prstGeom prst="rect">
            <a:avLst/>
          </a:prstGeom>
          <a:noFill/>
          <a:ln w="9525">
            <a:noFill/>
            <a:miter lim="800000"/>
            <a:headEnd/>
            <a:tailEnd/>
          </a:ln>
        </p:spPr>
      </p:pic>
      <p:sp>
        <p:nvSpPr>
          <p:cNvPr id="1031" name="Rectangle 7"/>
          <p:cNvSpPr>
            <a:spLocks noChangeArrowheads="1"/>
          </p:cNvSpPr>
          <p:nvPr/>
        </p:nvSpPr>
        <p:spPr bwMode="auto">
          <a:xfrm>
            <a:off x="0" y="1357298"/>
            <a:ext cx="9144000" cy="1214446"/>
          </a:xfrm>
          <a:prstGeom prst="rect">
            <a:avLst/>
          </a:prstGeom>
          <a:solidFill>
            <a:srgbClr val="D8D8D8"/>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endParaRPr lang="fr-FR" dirty="0"/>
          </a:p>
        </p:txBody>
      </p:sp>
      <p:cxnSp>
        <p:nvCxnSpPr>
          <p:cNvPr id="1032" name="AutoShape 8"/>
          <p:cNvCxnSpPr>
            <a:cxnSpLocks noChangeShapeType="1"/>
          </p:cNvCxnSpPr>
          <p:nvPr/>
        </p:nvCxnSpPr>
        <p:spPr bwMode="auto">
          <a:xfrm rot="5400000">
            <a:off x="416707" y="4294317"/>
            <a:ext cx="3295656" cy="14270"/>
          </a:xfrm>
          <a:prstGeom prst="straightConnector1">
            <a:avLst/>
          </a:prstGeom>
          <a:noFill/>
          <a:ln w="25400">
            <a:solidFill>
              <a:srgbClr val="FF0000"/>
            </a:solidFill>
            <a:round/>
            <a:headEnd/>
            <a:tailEnd/>
          </a:ln>
          <a:effectLst/>
        </p:spPr>
      </p:cxnSp>
      <p:cxnSp>
        <p:nvCxnSpPr>
          <p:cNvPr id="1033" name="AutoShape 9"/>
          <p:cNvCxnSpPr>
            <a:cxnSpLocks noChangeShapeType="1"/>
          </p:cNvCxnSpPr>
          <p:nvPr/>
        </p:nvCxnSpPr>
        <p:spPr bwMode="auto">
          <a:xfrm>
            <a:off x="0" y="2570156"/>
            <a:ext cx="2057400" cy="1588"/>
          </a:xfrm>
          <a:prstGeom prst="straightConnector1">
            <a:avLst/>
          </a:prstGeom>
          <a:noFill/>
          <a:ln w="25400">
            <a:solidFill>
              <a:srgbClr val="FF0000"/>
            </a:solidFill>
            <a:round/>
            <a:headEnd/>
            <a:tailEnd/>
          </a:ln>
          <a:effectLst/>
        </p:spPr>
      </p:cxnSp>
      <p:sp>
        <p:nvSpPr>
          <p:cNvPr id="1035" name="AutoShape 11"/>
          <p:cNvSpPr>
            <a:spLocks noChangeArrowheads="1"/>
          </p:cNvSpPr>
          <p:nvPr/>
        </p:nvSpPr>
        <p:spPr bwMode="auto">
          <a:xfrm rot="-21600000">
            <a:off x="5076056" y="5500702"/>
            <a:ext cx="3925100" cy="785818"/>
          </a:xfrm>
          <a:prstGeom prst="bracketPair">
            <a:avLst>
              <a:gd name="adj" fmla="val 18082"/>
            </a:avLst>
          </a:prstGeom>
          <a:noFill/>
          <a:ln w="38100">
            <a:solidFill>
              <a:srgbClr val="FF0000"/>
            </a:solidFill>
            <a:round/>
            <a:headEnd/>
            <a:tailEnd/>
          </a:ln>
          <a:effectLst/>
        </p:spPr>
        <p:txBody>
          <a:bodyPr vert="horz" wrap="square" lIns="45720" tIns="45720" rIns="4572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7" name="AutoShape 13"/>
          <p:cNvSpPr>
            <a:spLocks noChangeArrowheads="1"/>
          </p:cNvSpPr>
          <p:nvPr/>
        </p:nvSpPr>
        <p:spPr bwMode="auto">
          <a:xfrm>
            <a:off x="1905000" y="5791200"/>
            <a:ext cx="330200" cy="311150"/>
          </a:xfrm>
          <a:prstGeom prst="flowChartConnector">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fr-FR" dirty="0"/>
          </a:p>
        </p:txBody>
      </p:sp>
      <p:pic>
        <p:nvPicPr>
          <p:cNvPr id="27" name="Image 26" descr="C:\Documents and Settings\Aziz\Bureau\Bas.JPG"/>
          <p:cNvPicPr/>
          <p:nvPr/>
        </p:nvPicPr>
        <p:blipFill>
          <a:blip r:embed="rId5" cstate="print"/>
          <a:srcRect/>
          <a:stretch>
            <a:fillRect/>
          </a:stretch>
        </p:blipFill>
        <p:spPr bwMode="auto">
          <a:xfrm>
            <a:off x="0" y="6357958"/>
            <a:ext cx="9144000" cy="747692"/>
          </a:xfrm>
          <a:prstGeom prst="rect">
            <a:avLst/>
          </a:prstGeom>
          <a:noFill/>
          <a:ln w="9525">
            <a:noFill/>
            <a:miter lim="800000"/>
            <a:headEnd/>
            <a:tailEnd/>
          </a:ln>
        </p:spPr>
      </p:pic>
      <p:sp>
        <p:nvSpPr>
          <p:cNvPr id="19" name="ZoneTexte 18"/>
          <p:cNvSpPr txBox="1"/>
          <p:nvPr/>
        </p:nvSpPr>
        <p:spPr>
          <a:xfrm>
            <a:off x="7715272" y="6357958"/>
            <a:ext cx="1571636" cy="369332"/>
          </a:xfrm>
          <a:prstGeom prst="rect">
            <a:avLst/>
          </a:prstGeom>
          <a:noFill/>
        </p:spPr>
        <p:txBody>
          <a:bodyPr wrap="square" rtlCol="0">
            <a:spAutoFit/>
          </a:bodyPr>
          <a:lstStyle/>
          <a:p>
            <a:r>
              <a:rPr lang="fr-FR" b="1" dirty="0" smtClean="0"/>
              <a:t> </a:t>
            </a:r>
            <a:endParaRPr lang="fr-FR" b="1" dirty="0"/>
          </a:p>
        </p:txBody>
      </p:sp>
      <p:sp>
        <p:nvSpPr>
          <p:cNvPr id="20" name="Sous-titre 2"/>
          <p:cNvSpPr>
            <a:spLocks noGrp="1"/>
          </p:cNvSpPr>
          <p:nvPr>
            <p:ph type="subTitle" idx="1"/>
          </p:nvPr>
        </p:nvSpPr>
        <p:spPr>
          <a:xfrm>
            <a:off x="0" y="1428736"/>
            <a:ext cx="9144000" cy="538154"/>
          </a:xfrm>
          <a:noFill/>
          <a:ln>
            <a:noFill/>
          </a:ln>
        </p:spPr>
        <p:style>
          <a:lnRef idx="2">
            <a:schemeClr val="accent2"/>
          </a:lnRef>
          <a:fillRef idx="1">
            <a:schemeClr val="lt1"/>
          </a:fillRef>
          <a:effectRef idx="0">
            <a:schemeClr val="accent2"/>
          </a:effectRef>
          <a:fontRef idx="minor">
            <a:schemeClr val="dk1"/>
          </a:fontRef>
        </p:style>
        <p:txBody>
          <a:bodyPr>
            <a:noAutofit/>
          </a:bodyPr>
          <a:lstStyle/>
          <a:p>
            <a:r>
              <a:rPr lang="fr-FR" b="1" dirty="0" smtClean="0">
                <a:solidFill>
                  <a:schemeClr val="tx1"/>
                </a:solidFill>
              </a:rPr>
              <a:t>Administration &amp; Sécurité des Systèmes d’Exploitation</a:t>
            </a:r>
            <a:endParaRPr lang="fr-FR" b="1" dirty="0">
              <a:solidFill>
                <a:schemeClr val="tx1"/>
              </a:solidFill>
            </a:endParaRPr>
          </a:p>
        </p:txBody>
      </p:sp>
      <p:sp>
        <p:nvSpPr>
          <p:cNvPr id="14" name="Espace réservé du numéro de diapositive 13"/>
          <p:cNvSpPr>
            <a:spLocks noGrp="1"/>
          </p:cNvSpPr>
          <p:nvPr>
            <p:ph type="sldNum" sz="quarter" idx="12"/>
          </p:nvPr>
        </p:nvSpPr>
        <p:spPr/>
        <p:txBody>
          <a:bodyPr/>
          <a:lstStyle/>
          <a:p>
            <a:fld id="{21EE22F4-E830-459B-9DFE-1B0343D48A84}" type="slidenum">
              <a:rPr lang="fr-FR" smtClean="0"/>
              <a:pPr/>
              <a:t>1</a:t>
            </a:fld>
            <a:endParaRPr lang="fr-FR"/>
          </a:p>
        </p:txBody>
      </p:sp>
      <p:sp>
        <p:nvSpPr>
          <p:cNvPr id="16" name="Sous-titre 2"/>
          <p:cNvSpPr txBox="1">
            <a:spLocks/>
          </p:cNvSpPr>
          <p:nvPr/>
        </p:nvSpPr>
        <p:spPr>
          <a:xfrm>
            <a:off x="2570825" y="2924944"/>
            <a:ext cx="6072230" cy="1285884"/>
          </a:xfrm>
          <a:prstGeom prst="rect">
            <a:avLst/>
          </a:prstGeom>
          <a:noFill/>
          <a:ln w="25400" cap="flat" cmpd="sng" algn="ctr">
            <a:noFill/>
            <a:prstDash val="solid"/>
          </a:ln>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p>
            <a:pPr algn="ctr"/>
            <a:r>
              <a:rPr lang="fr-FR" sz="4400" b="1" dirty="0" smtClean="0">
                <a:solidFill>
                  <a:srgbClr val="000000"/>
                </a:solidFill>
              </a:rPr>
              <a:t>Démarrage</a:t>
            </a:r>
            <a:r>
              <a:rPr lang="en-US" sz="4400" b="1" dirty="0" smtClean="0">
                <a:solidFill>
                  <a:srgbClr val="000000"/>
                </a:solidFill>
              </a:rPr>
              <a:t> de Linux</a:t>
            </a:r>
          </a:p>
          <a:p>
            <a:pPr algn="ctr"/>
            <a:r>
              <a:rPr lang="en-US" sz="4400" b="1" dirty="0" smtClean="0">
                <a:solidFill>
                  <a:srgbClr val="000000"/>
                </a:solidFill>
              </a:rPr>
              <a:t>&amp;</a:t>
            </a:r>
          </a:p>
          <a:p>
            <a:pPr algn="ctr"/>
            <a:r>
              <a:rPr lang="fr-FR" sz="4400" b="1" dirty="0"/>
              <a:t>Gestionnaire d'amorçage</a:t>
            </a:r>
          </a:p>
        </p:txBody>
      </p:sp>
      <p:sp>
        <p:nvSpPr>
          <p:cNvPr id="17" name="Sous-titre 2"/>
          <p:cNvSpPr txBox="1">
            <a:spLocks/>
          </p:cNvSpPr>
          <p:nvPr/>
        </p:nvSpPr>
        <p:spPr>
          <a:xfrm>
            <a:off x="0" y="2571744"/>
            <a:ext cx="3000364" cy="714380"/>
          </a:xfrm>
          <a:prstGeom prst="rect">
            <a:avLst/>
          </a:prstGeom>
          <a:noFill/>
          <a:ln w="25400" cap="flat" cmpd="sng" algn="ctr">
            <a:noFill/>
            <a:prstDash val="solid"/>
          </a:ln>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fr-FR" sz="2000" b="1" dirty="0" smtClean="0">
                <a:solidFill>
                  <a:schemeClr val="tx1"/>
                </a:solidFill>
              </a:rPr>
              <a:t>Chapitre 1 </a:t>
            </a:r>
            <a:endParaRPr kumimoji="0" lang="fr-FR" sz="1400" b="1" i="0" u="none" strike="noStrike" kern="1200" cap="none" spc="0" normalizeH="0" baseline="0" noProof="0" dirty="0">
              <a:ln>
                <a:noFill/>
              </a:ln>
              <a:solidFill>
                <a:schemeClr val="tx1"/>
              </a:solidFill>
              <a:effectLst/>
              <a:uLnTx/>
              <a:uFillTx/>
              <a:latin typeface="+mn-lt"/>
              <a:ea typeface="+mn-ea"/>
              <a:cs typeface="+mn-cs"/>
            </a:endParaRPr>
          </a:p>
        </p:txBody>
      </p:sp>
      <p:sp>
        <p:nvSpPr>
          <p:cNvPr id="15" name="Sous-titre 2"/>
          <p:cNvSpPr txBox="1">
            <a:spLocks/>
          </p:cNvSpPr>
          <p:nvPr/>
        </p:nvSpPr>
        <p:spPr>
          <a:xfrm>
            <a:off x="5292080" y="5589585"/>
            <a:ext cx="3968893" cy="714380"/>
          </a:xfrm>
          <a:prstGeom prst="rect">
            <a:avLst/>
          </a:prstGeom>
          <a:noFill/>
          <a:ln w="25400" cap="flat" cmpd="sng" algn="ctr">
            <a:noFill/>
            <a:prstDash val="solid"/>
          </a:ln>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fr-FR" sz="2000" b="1" dirty="0" smtClean="0">
                <a:solidFill>
                  <a:schemeClr val="tx1"/>
                </a:solidFill>
              </a:rPr>
              <a:t>Unité Pédagogique Systèmes </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smtClean="0"/>
              <a:t>Gestionnaire d'amorçage </a:t>
            </a:r>
            <a:r>
              <a:rPr lang="fr-FR" sz="2800" b="1" dirty="0" smtClean="0"/>
              <a:t>(boot manager)</a:t>
            </a:r>
            <a:endParaRPr lang="fr-FR" sz="3600" b="1" dirty="0"/>
          </a:p>
        </p:txBody>
      </p:sp>
      <p:sp>
        <p:nvSpPr>
          <p:cNvPr id="3" name="Espace réservé du contenu 2"/>
          <p:cNvSpPr>
            <a:spLocks noGrp="1"/>
          </p:cNvSpPr>
          <p:nvPr>
            <p:ph idx="1"/>
          </p:nvPr>
        </p:nvSpPr>
        <p:spPr>
          <a:xfrm>
            <a:off x="428596" y="928670"/>
            <a:ext cx="8586790" cy="5286388"/>
          </a:xfrm>
        </p:spPr>
        <p:txBody>
          <a:bodyPr>
            <a:noAutofit/>
          </a:bodyPr>
          <a:lstStyle/>
          <a:p>
            <a:pPr algn="ctr">
              <a:buNone/>
            </a:pPr>
            <a:r>
              <a:rPr lang="fr-FR" sz="2800" b="1" dirty="0" smtClean="0"/>
              <a:t>2- Amorçage de Linux: étape du MBR</a:t>
            </a:r>
            <a:endParaRPr lang="fr-FR" sz="2800" dirty="0" smtClean="0"/>
          </a:p>
          <a:p>
            <a:pPr>
              <a:buNone/>
            </a:pPr>
            <a:endParaRPr lang="fr-FR" i="1" dirty="0" smtClean="0"/>
          </a:p>
          <a:p>
            <a:pPr lvl="0">
              <a:buNone/>
            </a:pPr>
            <a:endParaRPr lang="fr-FR" b="1" dirty="0" smtClean="0"/>
          </a:p>
          <a:p>
            <a:endParaRPr lang="fr-FR" b="1" dirty="0"/>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10</a:t>
            </a:fld>
            <a:endParaRPr lang="fr-BE" dirty="0">
              <a:solidFill>
                <a:schemeClr val="bg1"/>
              </a:solidFill>
            </a:endParaRPr>
          </a:p>
        </p:txBody>
      </p:sp>
      <p:sp>
        <p:nvSpPr>
          <p:cNvPr id="12" name="Rectangle 11"/>
          <p:cNvSpPr/>
          <p:nvPr/>
        </p:nvSpPr>
        <p:spPr>
          <a:xfrm>
            <a:off x="899591" y="1905530"/>
            <a:ext cx="8021191" cy="3046988"/>
          </a:xfrm>
          <a:prstGeom prst="rect">
            <a:avLst/>
          </a:prstGeom>
        </p:spPr>
        <p:txBody>
          <a:bodyPr wrap="square">
            <a:spAutoFit/>
          </a:bodyPr>
          <a:lstStyle/>
          <a:p>
            <a:r>
              <a:rPr lang="fr-FR" sz="2400" dirty="0" smtClean="0"/>
              <a:t>Quand un périphérique sur lequel on peut démarrer est trouvé, le </a:t>
            </a:r>
            <a:r>
              <a:rPr lang="fr-FR" sz="2400" b="1" dirty="0" smtClean="0"/>
              <a:t>premier programme se trouvant dans le MBR </a:t>
            </a:r>
            <a:r>
              <a:rPr lang="fr-FR" sz="2400" dirty="0" smtClean="0"/>
              <a:t>est chargé en RAM puis exécuté. </a:t>
            </a:r>
          </a:p>
          <a:p>
            <a:endParaRPr lang="fr-FR" sz="2400" dirty="0" smtClean="0"/>
          </a:p>
          <a:p>
            <a:r>
              <a:rPr lang="fr-FR" sz="2400" dirty="0" smtClean="0"/>
              <a:t>Ce chargeur de démarrage fait au plus </a:t>
            </a:r>
            <a:r>
              <a:rPr lang="fr-FR" sz="2400" b="1" dirty="0" smtClean="0"/>
              <a:t>512 octets </a:t>
            </a:r>
            <a:r>
              <a:rPr lang="fr-FR" sz="2400" dirty="0" smtClean="0"/>
              <a:t>(un secteur) et son rôle est de charger le deuxième programme. </a:t>
            </a:r>
            <a:br>
              <a:rPr lang="fr-FR" sz="2400" dirty="0" smtClean="0"/>
            </a:br>
            <a:r>
              <a:rPr lang="fr-FR" sz="2400" dirty="0" smtClean="0"/>
              <a:t/>
            </a:r>
            <a:br>
              <a:rPr lang="fr-FR" sz="2400" dirty="0" smtClean="0"/>
            </a:br>
            <a:endParaRPr lang="fr-FR" sz="2400" dirty="0"/>
          </a:p>
        </p:txBody>
      </p:sp>
      <p:sp>
        <p:nvSpPr>
          <p:cNvPr id="19" name="Rectangle 18"/>
          <p:cNvSpPr/>
          <p:nvPr/>
        </p:nvSpPr>
        <p:spPr>
          <a:xfrm>
            <a:off x="899592" y="4941168"/>
            <a:ext cx="8021191" cy="13573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0" name="Rectangle 19"/>
          <p:cNvSpPr/>
          <p:nvPr/>
        </p:nvSpPr>
        <p:spPr>
          <a:xfrm>
            <a:off x="899592" y="4941168"/>
            <a:ext cx="388122" cy="135732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MBR</a:t>
            </a:r>
            <a:endParaRPr lang="fr-FR" b="1" dirty="0"/>
          </a:p>
        </p:txBody>
      </p:sp>
      <p:sp>
        <p:nvSpPr>
          <p:cNvPr id="21" name="Rectangle 20"/>
          <p:cNvSpPr/>
          <p:nvPr/>
        </p:nvSpPr>
        <p:spPr>
          <a:xfrm>
            <a:off x="1287714" y="4941168"/>
            <a:ext cx="2199359" cy="1357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p:cNvSpPr/>
          <p:nvPr/>
        </p:nvSpPr>
        <p:spPr>
          <a:xfrm>
            <a:off x="3487073" y="4941168"/>
            <a:ext cx="2199359" cy="1357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p:cNvSpPr/>
          <p:nvPr/>
        </p:nvSpPr>
        <p:spPr>
          <a:xfrm>
            <a:off x="5686432" y="4941168"/>
            <a:ext cx="3234351" cy="1357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p:cNvSpPr/>
          <p:nvPr/>
        </p:nvSpPr>
        <p:spPr>
          <a:xfrm>
            <a:off x="1287714" y="4941168"/>
            <a:ext cx="2199359" cy="234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 Principale </a:t>
            </a:r>
            <a:endParaRPr lang="fr-FR" dirty="0"/>
          </a:p>
        </p:txBody>
      </p:sp>
      <p:sp>
        <p:nvSpPr>
          <p:cNvPr id="25" name="Rectangle 24"/>
          <p:cNvSpPr/>
          <p:nvPr/>
        </p:nvSpPr>
        <p:spPr>
          <a:xfrm>
            <a:off x="3487073" y="4941168"/>
            <a:ext cx="2199359" cy="234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 Principale </a:t>
            </a:r>
            <a:endParaRPr lang="fr-FR" dirty="0"/>
          </a:p>
        </p:txBody>
      </p:sp>
      <p:sp>
        <p:nvSpPr>
          <p:cNvPr id="26" name="Rectangle 25"/>
          <p:cNvSpPr/>
          <p:nvPr/>
        </p:nvSpPr>
        <p:spPr>
          <a:xfrm>
            <a:off x="5686432" y="4941168"/>
            <a:ext cx="3234351" cy="234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P Etendue</a:t>
            </a:r>
            <a:endParaRPr lang="fr-FR" dirty="0"/>
          </a:p>
        </p:txBody>
      </p:sp>
      <p:sp>
        <p:nvSpPr>
          <p:cNvPr id="27" name="Rectangle 26"/>
          <p:cNvSpPr/>
          <p:nvPr/>
        </p:nvSpPr>
        <p:spPr>
          <a:xfrm>
            <a:off x="6009867" y="5178055"/>
            <a:ext cx="2910916" cy="234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Lecteur Logique</a:t>
            </a:r>
            <a:endParaRPr lang="fr-FR" dirty="0"/>
          </a:p>
        </p:txBody>
      </p:sp>
      <p:sp>
        <p:nvSpPr>
          <p:cNvPr id="28" name="Rectangle 27"/>
          <p:cNvSpPr/>
          <p:nvPr/>
        </p:nvSpPr>
        <p:spPr>
          <a:xfrm>
            <a:off x="1287714" y="5175189"/>
            <a:ext cx="323435" cy="1123301"/>
          </a:xfrm>
          <a:prstGeom prst="rect">
            <a:avLst/>
          </a:prstGeom>
          <a:solidFill>
            <a:srgbClr val="2FEC2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BS</a:t>
            </a:r>
            <a:endParaRPr lang="fr-FR" b="1" dirty="0"/>
          </a:p>
        </p:txBody>
      </p:sp>
      <p:sp>
        <p:nvSpPr>
          <p:cNvPr id="29" name="Rectangle 28"/>
          <p:cNvSpPr/>
          <p:nvPr/>
        </p:nvSpPr>
        <p:spPr>
          <a:xfrm>
            <a:off x="3487073" y="5175189"/>
            <a:ext cx="323435" cy="1123301"/>
          </a:xfrm>
          <a:prstGeom prst="rect">
            <a:avLst/>
          </a:prstGeom>
          <a:solidFill>
            <a:srgbClr val="2FEC2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BS</a:t>
            </a:r>
          </a:p>
        </p:txBody>
      </p:sp>
      <p:sp>
        <p:nvSpPr>
          <p:cNvPr id="30" name="Rectangle 29"/>
          <p:cNvSpPr/>
          <p:nvPr/>
        </p:nvSpPr>
        <p:spPr>
          <a:xfrm>
            <a:off x="5686432" y="5175189"/>
            <a:ext cx="323435" cy="1123301"/>
          </a:xfrm>
          <a:prstGeom prst="rect">
            <a:avLst/>
          </a:prstGeom>
          <a:solidFill>
            <a:srgbClr val="F913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EBR</a:t>
            </a:r>
            <a:endParaRPr lang="fr-FR" b="1" dirty="0"/>
          </a:p>
        </p:txBody>
      </p:sp>
      <p:sp>
        <p:nvSpPr>
          <p:cNvPr id="33" name="Rectangle 32"/>
          <p:cNvSpPr/>
          <p:nvPr/>
        </p:nvSpPr>
        <p:spPr>
          <a:xfrm>
            <a:off x="6009867" y="5409210"/>
            <a:ext cx="323435" cy="889280"/>
          </a:xfrm>
          <a:prstGeom prst="rect">
            <a:avLst/>
          </a:prstGeom>
          <a:solidFill>
            <a:srgbClr val="2FEC2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BS</a:t>
            </a:r>
          </a:p>
        </p:txBody>
      </p:sp>
    </p:spTree>
    <p:extLst>
      <p:ext uri="{BB962C8B-B14F-4D97-AF65-F5344CB8AC3E}">
        <p14:creationId xmlns:p14="http://schemas.microsoft.com/office/powerpoint/2010/main" val="4077570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3" cstate="print"/>
          <a:srcRect/>
          <a:stretch>
            <a:fillRect/>
          </a:stretch>
        </p:blipFill>
        <p:spPr bwMode="auto">
          <a:xfrm rot="5400000">
            <a:off x="-3000388" y="302777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a:t>Chargeur de démarrage</a:t>
            </a:r>
          </a:p>
        </p:txBody>
      </p:sp>
      <p:pic>
        <p:nvPicPr>
          <p:cNvPr id="4" name="Image 3" descr="C:\Documents and Settings\Aziz\Bureau\angle.JPG"/>
          <p:cNvPicPr/>
          <p:nvPr/>
        </p:nvPicPr>
        <p:blipFill>
          <a:blip r:embed="rId4"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628BCF92-7DBB-4747-8D48-853A0B8147D9}" type="slidenum">
              <a:rPr lang="fr-BE" smtClean="0">
                <a:solidFill>
                  <a:schemeClr val="bg1"/>
                </a:solidFill>
              </a:rPr>
              <a:t>11</a:t>
            </a:fld>
            <a:endParaRPr lang="fr-BE" dirty="0">
              <a:solidFill>
                <a:schemeClr val="bg1"/>
              </a:solidFill>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0" y="1237948"/>
            <a:ext cx="672465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77575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a:t>Chargeur de démarrage</a:t>
            </a:r>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2CB652C3-63EB-4C49-A3A6-0CF1100D706B}" type="slidenum">
              <a:rPr lang="fr-BE" smtClean="0">
                <a:solidFill>
                  <a:schemeClr val="bg1"/>
                </a:solidFill>
              </a:rPr>
              <a:t>12</a:t>
            </a:fld>
            <a:endParaRPr lang="fr-BE" dirty="0">
              <a:solidFill>
                <a:schemeClr val="bg1"/>
              </a:solidFill>
            </a:endParaRPr>
          </a:p>
        </p:txBody>
      </p:sp>
      <p:sp>
        <p:nvSpPr>
          <p:cNvPr id="3" name="Rectangle 2"/>
          <p:cNvSpPr/>
          <p:nvPr/>
        </p:nvSpPr>
        <p:spPr>
          <a:xfrm>
            <a:off x="857225" y="1028343"/>
            <a:ext cx="8094717" cy="4832092"/>
          </a:xfrm>
          <a:prstGeom prst="rect">
            <a:avLst/>
          </a:prstGeom>
        </p:spPr>
        <p:txBody>
          <a:bodyPr wrap="square">
            <a:spAutoFit/>
          </a:bodyPr>
          <a:lstStyle/>
          <a:p>
            <a:pPr algn="just"/>
            <a:r>
              <a:rPr lang="fr-FR" sz="2800" dirty="0"/>
              <a:t>Le programme de partition ou </a:t>
            </a:r>
            <a:r>
              <a:rPr lang="fr-FR" sz="2800" b="1" dirty="0"/>
              <a:t>Master Boot Code </a:t>
            </a:r>
            <a:r>
              <a:rPr lang="fr-FR" sz="2800" dirty="0"/>
              <a:t>contenu dans le MBR réalise </a:t>
            </a:r>
            <a:r>
              <a:rPr lang="fr-FR" sz="2800" dirty="0" smtClean="0"/>
              <a:t>les opérations suivantes :</a:t>
            </a:r>
          </a:p>
          <a:p>
            <a:pPr algn="just"/>
            <a:endParaRPr lang="fr-FR" sz="2800" dirty="0"/>
          </a:p>
          <a:p>
            <a:pPr algn="just"/>
            <a:r>
              <a:rPr lang="fr-FR" sz="2800" dirty="0"/>
              <a:t>• Passage en revue de la table des partitions pour déterminer la partition active,</a:t>
            </a:r>
          </a:p>
          <a:p>
            <a:pPr algn="just"/>
            <a:r>
              <a:rPr lang="fr-FR" sz="2800" dirty="0"/>
              <a:t>• Détermination de l’adresse du secteur de début de la partition active,</a:t>
            </a:r>
          </a:p>
          <a:p>
            <a:pPr algn="just"/>
            <a:r>
              <a:rPr lang="fr-FR" sz="2800" dirty="0"/>
              <a:t>• Chargement d’une partie du bloc de boot de la partition active en mémoire,</a:t>
            </a:r>
          </a:p>
          <a:p>
            <a:pPr algn="just"/>
            <a:r>
              <a:rPr lang="fr-FR" sz="2800" dirty="0"/>
              <a:t>• Transfert du contrôle au bloc de boot de la partition active</a:t>
            </a:r>
            <a:r>
              <a:rPr lang="fr-FR" sz="2800" dirty="0" smtClean="0"/>
              <a:t>.</a:t>
            </a:r>
            <a:endParaRPr lang="fr-FR" sz="2800" dirty="0"/>
          </a:p>
        </p:txBody>
      </p:sp>
    </p:spTree>
    <p:extLst>
      <p:ext uri="{BB962C8B-B14F-4D97-AF65-F5344CB8AC3E}">
        <p14:creationId xmlns:p14="http://schemas.microsoft.com/office/powerpoint/2010/main" val="13076227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a:t>Chargeur de démarrage</a:t>
            </a:r>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6</a:t>
            </a:r>
            <a:fld id="{941E4FE7-2BDE-4546-8D56-3A2129D5E860}" type="slidenum">
              <a:rPr lang="fr-BE" smtClean="0">
                <a:solidFill>
                  <a:schemeClr val="bg1"/>
                </a:solidFill>
              </a:rPr>
              <a:t>13</a:t>
            </a:fld>
            <a:endParaRPr lang="fr-BE" dirty="0">
              <a:solidFill>
                <a:schemeClr val="bg1"/>
              </a:solidFill>
            </a:endParaRPr>
          </a:p>
        </p:txBody>
      </p:sp>
      <p:sp>
        <p:nvSpPr>
          <p:cNvPr id="3" name="Rectangle 2"/>
          <p:cNvSpPr/>
          <p:nvPr/>
        </p:nvSpPr>
        <p:spPr>
          <a:xfrm>
            <a:off x="857225" y="1028343"/>
            <a:ext cx="8094717" cy="2677656"/>
          </a:xfrm>
          <a:prstGeom prst="rect">
            <a:avLst/>
          </a:prstGeom>
        </p:spPr>
        <p:txBody>
          <a:bodyPr wrap="square">
            <a:spAutoFit/>
          </a:bodyPr>
          <a:lstStyle/>
          <a:p>
            <a:pPr algn="just"/>
            <a:r>
              <a:rPr lang="fr-FR" sz="2800" dirty="0" smtClean="0"/>
              <a:t>Si le Master Boot Code ne peut réaliser une de ces opérations, on obtient un des messages suivants :</a:t>
            </a:r>
          </a:p>
          <a:p>
            <a:pPr algn="just"/>
            <a:endParaRPr lang="fr-FR" sz="2800" dirty="0" smtClean="0"/>
          </a:p>
          <a:p>
            <a:pPr algn="just"/>
            <a:r>
              <a:rPr lang="fr-FR" sz="2800" dirty="0" smtClean="0"/>
              <a:t>• </a:t>
            </a:r>
            <a:r>
              <a:rPr lang="fr-FR" sz="2800" dirty="0" err="1" smtClean="0"/>
              <a:t>Invalid</a:t>
            </a:r>
            <a:r>
              <a:rPr lang="fr-FR" sz="2800" dirty="0" smtClean="0"/>
              <a:t> partition table.</a:t>
            </a:r>
          </a:p>
          <a:p>
            <a:pPr algn="just"/>
            <a:r>
              <a:rPr lang="fr-FR" sz="2800" dirty="0" smtClean="0"/>
              <a:t>• </a:t>
            </a:r>
            <a:r>
              <a:rPr lang="fr-FR" sz="2800" dirty="0" err="1" smtClean="0"/>
              <a:t>Error</a:t>
            </a:r>
            <a:r>
              <a:rPr lang="fr-FR" sz="2800" dirty="0" smtClean="0"/>
              <a:t> </a:t>
            </a:r>
            <a:r>
              <a:rPr lang="fr-FR" sz="2800" dirty="0" err="1" smtClean="0"/>
              <a:t>loading</a:t>
            </a:r>
            <a:r>
              <a:rPr lang="fr-FR" sz="2800" dirty="0" smtClean="0"/>
              <a:t> operating system.</a:t>
            </a:r>
          </a:p>
          <a:p>
            <a:pPr algn="just"/>
            <a:r>
              <a:rPr lang="fr-FR" sz="2800" dirty="0" smtClean="0"/>
              <a:t>• </a:t>
            </a:r>
            <a:r>
              <a:rPr lang="fr-FR" sz="2800" dirty="0" err="1" smtClean="0"/>
              <a:t>Missing</a:t>
            </a:r>
            <a:r>
              <a:rPr lang="fr-FR" sz="2800" dirty="0" smtClean="0"/>
              <a:t> operating system.</a:t>
            </a:r>
            <a:endParaRPr lang="fr-FR" sz="2800" dirty="0"/>
          </a:p>
        </p:txBody>
      </p:sp>
    </p:spTree>
    <p:extLst>
      <p:ext uri="{BB962C8B-B14F-4D97-AF65-F5344CB8AC3E}">
        <p14:creationId xmlns:p14="http://schemas.microsoft.com/office/powerpoint/2010/main" val="233711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3"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a:t>Chargeur de démarrage</a:t>
            </a:r>
          </a:p>
        </p:txBody>
      </p:sp>
      <p:pic>
        <p:nvPicPr>
          <p:cNvPr id="4" name="Image 3" descr="C:\Documents and Settings\Aziz\Bureau\angle.JPG"/>
          <p:cNvPicPr/>
          <p:nvPr/>
        </p:nvPicPr>
        <p:blipFill>
          <a:blip r:embed="rId4"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1FC0E32E-C7B5-4A1A-8788-B05BDD9EB95D}" type="slidenum">
              <a:rPr lang="fr-BE" smtClean="0">
                <a:solidFill>
                  <a:schemeClr val="bg1"/>
                </a:solidFill>
              </a:rPr>
              <a:t>14</a:t>
            </a:fld>
            <a:endParaRPr lang="fr-BE" dirty="0">
              <a:solidFill>
                <a:schemeClr val="bg1"/>
              </a:solidFill>
            </a:endParaRPr>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4050" y="1412776"/>
            <a:ext cx="661035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93743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a:t>Chargeur de démarrage</a:t>
            </a:r>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6</a:t>
            </a:r>
            <a:fld id="{E5D8B7A5-5A5F-4A21-A631-D86A4CA47FF0}" type="slidenum">
              <a:rPr lang="fr-BE" smtClean="0">
                <a:solidFill>
                  <a:schemeClr val="bg1"/>
                </a:solidFill>
              </a:rPr>
              <a:t>15</a:t>
            </a:fld>
            <a:endParaRPr lang="fr-BE" dirty="0">
              <a:solidFill>
                <a:schemeClr val="bg1"/>
              </a:solidFill>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9711" y="796667"/>
            <a:ext cx="6638925"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14348" y="5243716"/>
            <a:ext cx="7820052" cy="1569660"/>
          </a:xfrm>
          <a:prstGeom prst="rect">
            <a:avLst/>
          </a:prstGeom>
        </p:spPr>
        <p:txBody>
          <a:bodyPr wrap="square">
            <a:spAutoFit/>
          </a:bodyPr>
          <a:lstStyle/>
          <a:p>
            <a:pPr algn="just"/>
            <a:r>
              <a:rPr lang="fr-FR" sz="2400" dirty="0"/>
              <a:t>Les secteurs de boot sont marqués par ce que l’on nomme le </a:t>
            </a:r>
            <a:r>
              <a:rPr lang="fr-FR" sz="2400" dirty="0" smtClean="0"/>
              <a:t>«</a:t>
            </a:r>
            <a:r>
              <a:rPr lang="fr-FR" sz="2400" dirty="0" err="1" smtClean="0"/>
              <a:t>magic</a:t>
            </a:r>
            <a:r>
              <a:rPr lang="fr-FR" sz="2400" dirty="0" smtClean="0"/>
              <a:t> </a:t>
            </a:r>
            <a:r>
              <a:rPr lang="fr-FR" sz="2400" dirty="0" err="1"/>
              <a:t>number</a:t>
            </a:r>
            <a:r>
              <a:rPr lang="fr-FR" sz="2400" dirty="0"/>
              <a:t> ». </a:t>
            </a:r>
            <a:r>
              <a:rPr lang="fr-FR" sz="2400" dirty="0" smtClean="0"/>
              <a:t>Il s’agit </a:t>
            </a:r>
            <a:r>
              <a:rPr lang="fr-FR" sz="2400" dirty="0"/>
              <a:t>d’un identifiant caractéristique mis à la valeur fixe 0xAA55 qui permet à </a:t>
            </a:r>
            <a:r>
              <a:rPr lang="fr-FR" sz="2400" dirty="0" smtClean="0"/>
              <a:t>la machine </a:t>
            </a:r>
            <a:r>
              <a:rPr lang="fr-FR" sz="2400" dirty="0"/>
              <a:t>de déterminer s’il s’agit d’un secteur d’amorce ou pas.</a:t>
            </a:r>
          </a:p>
        </p:txBody>
      </p:sp>
    </p:spTree>
    <p:extLst>
      <p:ext uri="{BB962C8B-B14F-4D97-AF65-F5344CB8AC3E}">
        <p14:creationId xmlns:p14="http://schemas.microsoft.com/office/powerpoint/2010/main" val="17122748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a:t>Chargeur de démarrage</a:t>
            </a:r>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167A0534-3C8B-435F-AF0A-3C79DB03F2E7}" type="slidenum">
              <a:rPr lang="fr-BE" smtClean="0">
                <a:solidFill>
                  <a:schemeClr val="bg1"/>
                </a:solidFill>
              </a:rPr>
              <a:t>16</a:t>
            </a:fld>
            <a:endParaRPr lang="fr-BE" dirty="0">
              <a:solidFill>
                <a:schemeClr val="bg1"/>
              </a:solidFill>
            </a:endParaRPr>
          </a:p>
        </p:txBody>
      </p:sp>
      <p:sp>
        <p:nvSpPr>
          <p:cNvPr id="9" name="Rectangle 8"/>
          <p:cNvSpPr/>
          <p:nvPr/>
        </p:nvSpPr>
        <p:spPr>
          <a:xfrm>
            <a:off x="1043608" y="1071546"/>
            <a:ext cx="7908334" cy="4832092"/>
          </a:xfrm>
          <a:prstGeom prst="rect">
            <a:avLst/>
          </a:prstGeom>
        </p:spPr>
        <p:txBody>
          <a:bodyPr wrap="square">
            <a:spAutoFit/>
          </a:bodyPr>
          <a:lstStyle/>
          <a:p>
            <a:pPr algn="just"/>
            <a:r>
              <a:rPr lang="fr-FR" sz="2800" dirty="0" smtClean="0"/>
              <a:t>Sur </a:t>
            </a:r>
            <a:r>
              <a:rPr lang="fr-FR" sz="2800" dirty="0"/>
              <a:t>les PC, le chargeur de démarrage est </a:t>
            </a:r>
            <a:r>
              <a:rPr lang="fr-FR" sz="2800" dirty="0" smtClean="0">
                <a:solidFill>
                  <a:srgbClr val="FF0000"/>
                </a:solidFill>
              </a:rPr>
              <a:t>situé sur </a:t>
            </a:r>
            <a:r>
              <a:rPr lang="fr-FR" sz="2800" dirty="0">
                <a:solidFill>
                  <a:srgbClr val="FF0000"/>
                </a:solidFill>
              </a:rPr>
              <a:t>le premier secteur du </a:t>
            </a:r>
            <a:r>
              <a:rPr lang="fr-FR" sz="2800" dirty="0" smtClean="0">
                <a:solidFill>
                  <a:srgbClr val="FF0000"/>
                </a:solidFill>
              </a:rPr>
              <a:t>périphérique d'amorçage</a:t>
            </a:r>
            <a:r>
              <a:rPr lang="fr-FR" sz="2800" dirty="0"/>
              <a:t>, c'est le MBR (Master </a:t>
            </a:r>
            <a:r>
              <a:rPr lang="fr-FR" sz="2800" dirty="0" smtClean="0"/>
              <a:t>Boot Record).</a:t>
            </a:r>
          </a:p>
          <a:p>
            <a:pPr algn="just"/>
            <a:endParaRPr lang="fr-FR" sz="2800" dirty="0"/>
          </a:p>
          <a:p>
            <a:pPr algn="just"/>
            <a:r>
              <a:rPr lang="fr-FR" sz="2800" dirty="0"/>
              <a:t>• La taille de ce MBR (un secteur soit </a:t>
            </a:r>
            <a:r>
              <a:rPr lang="fr-FR" sz="2800" dirty="0">
                <a:solidFill>
                  <a:srgbClr val="FF0000"/>
                </a:solidFill>
              </a:rPr>
              <a:t>512</a:t>
            </a:r>
            <a:r>
              <a:rPr lang="fr-FR" sz="2800" dirty="0"/>
              <a:t> </a:t>
            </a:r>
            <a:r>
              <a:rPr lang="fr-FR" sz="2800" dirty="0" smtClean="0"/>
              <a:t>octets) rend </a:t>
            </a:r>
            <a:r>
              <a:rPr lang="fr-FR" sz="2800" dirty="0"/>
              <a:t>quasiment </a:t>
            </a:r>
            <a:r>
              <a:rPr lang="fr-FR" sz="2800" dirty="0">
                <a:solidFill>
                  <a:srgbClr val="FF0000"/>
                </a:solidFill>
              </a:rPr>
              <a:t>impossible le stockage</a:t>
            </a:r>
            <a:r>
              <a:rPr lang="fr-FR" sz="2800" dirty="0"/>
              <a:t> </a:t>
            </a:r>
            <a:r>
              <a:rPr lang="fr-FR" sz="2800" dirty="0" smtClean="0"/>
              <a:t>d'un chargeur </a:t>
            </a:r>
            <a:r>
              <a:rPr lang="fr-FR" sz="2800" dirty="0"/>
              <a:t>de démarrage complet</a:t>
            </a:r>
            <a:r>
              <a:rPr lang="fr-FR" sz="2800" dirty="0" smtClean="0"/>
              <a:t>.</a:t>
            </a:r>
          </a:p>
          <a:p>
            <a:pPr algn="just"/>
            <a:endParaRPr lang="fr-FR" sz="2800" dirty="0"/>
          </a:p>
          <a:p>
            <a:pPr algn="just"/>
            <a:r>
              <a:rPr lang="fr-FR" sz="2800" dirty="0"/>
              <a:t>• Ainsi, sur la plupart des systèmes, l</a:t>
            </a:r>
            <a:r>
              <a:rPr lang="fr-FR" sz="2800" dirty="0">
                <a:solidFill>
                  <a:srgbClr val="FF0000"/>
                </a:solidFill>
              </a:rPr>
              <a:t>e </a:t>
            </a:r>
            <a:r>
              <a:rPr lang="fr-FR" sz="2800" dirty="0" smtClean="0">
                <a:solidFill>
                  <a:srgbClr val="FF0000"/>
                </a:solidFill>
              </a:rPr>
              <a:t>chargeur initial </a:t>
            </a:r>
            <a:r>
              <a:rPr lang="fr-FR" sz="2800" dirty="0">
                <a:solidFill>
                  <a:srgbClr val="FF0000"/>
                </a:solidFill>
              </a:rPr>
              <a:t>appelle un chargeur de </a:t>
            </a:r>
            <a:r>
              <a:rPr lang="fr-FR" sz="2800" dirty="0" smtClean="0">
                <a:solidFill>
                  <a:srgbClr val="FF0000"/>
                </a:solidFill>
              </a:rPr>
              <a:t>démarrage secondaire</a:t>
            </a:r>
            <a:r>
              <a:rPr lang="fr-FR" sz="2800" dirty="0" smtClean="0"/>
              <a:t> </a:t>
            </a:r>
            <a:r>
              <a:rPr lang="fr-FR" sz="2800" dirty="0"/>
              <a:t>situé sur une partition du disque.</a:t>
            </a:r>
          </a:p>
        </p:txBody>
      </p:sp>
    </p:spTree>
    <p:extLst>
      <p:ext uri="{BB962C8B-B14F-4D97-AF65-F5344CB8AC3E}">
        <p14:creationId xmlns:p14="http://schemas.microsoft.com/office/powerpoint/2010/main" val="28319713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a:t>Chargeur de démarrage</a:t>
            </a:r>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3DE6F8C3-6D41-4BF3-B5CE-0B3F447BE73D}" type="slidenum">
              <a:rPr lang="fr-BE" smtClean="0">
                <a:solidFill>
                  <a:schemeClr val="bg1"/>
                </a:solidFill>
              </a:rPr>
              <a:t>17</a:t>
            </a:fld>
            <a:endParaRPr lang="fr-BE" dirty="0">
              <a:solidFill>
                <a:schemeClr val="bg1"/>
              </a:solidFill>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3036" y="1071546"/>
            <a:ext cx="6772275"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33504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a:t>Chargeur de démarrage</a:t>
            </a:r>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6</a:t>
            </a:r>
            <a:fld id="{BCEBEE5E-AB65-49E6-B62A-B9D4F70903D2}" type="slidenum">
              <a:rPr lang="fr-BE" smtClean="0">
                <a:solidFill>
                  <a:schemeClr val="bg1"/>
                </a:solidFill>
              </a:rPr>
              <a:t>18</a:t>
            </a:fld>
            <a:endParaRPr lang="fr-BE" dirty="0">
              <a:solidFill>
                <a:schemeClr val="bg1"/>
              </a:solidFill>
            </a:endParaRPr>
          </a:p>
        </p:txBody>
      </p:sp>
      <p:sp>
        <p:nvSpPr>
          <p:cNvPr id="9" name="Rectangle 8"/>
          <p:cNvSpPr/>
          <p:nvPr/>
        </p:nvSpPr>
        <p:spPr>
          <a:xfrm>
            <a:off x="1043608" y="1071546"/>
            <a:ext cx="7908334" cy="4832092"/>
          </a:xfrm>
          <a:prstGeom prst="rect">
            <a:avLst/>
          </a:prstGeom>
        </p:spPr>
        <p:txBody>
          <a:bodyPr wrap="square">
            <a:spAutoFit/>
          </a:bodyPr>
          <a:lstStyle/>
          <a:p>
            <a:pPr algn="just"/>
            <a:endParaRPr lang="fr-FR" sz="2800" dirty="0" smtClean="0"/>
          </a:p>
          <a:p>
            <a:pPr algn="just"/>
            <a:r>
              <a:rPr lang="fr-FR" sz="2800" dirty="0" smtClean="0"/>
              <a:t>• </a:t>
            </a:r>
            <a:r>
              <a:rPr lang="fr-FR" sz="2800" dirty="0"/>
              <a:t>Le rôle principal du chargeur de </a:t>
            </a:r>
            <a:r>
              <a:rPr lang="fr-FR" sz="2800" dirty="0" smtClean="0"/>
              <a:t>démarrage est </a:t>
            </a:r>
            <a:r>
              <a:rPr lang="fr-FR" sz="2800" dirty="0"/>
              <a:t>de </a:t>
            </a:r>
            <a:r>
              <a:rPr lang="fr-FR" sz="2800" dirty="0">
                <a:solidFill>
                  <a:srgbClr val="FF0000"/>
                </a:solidFill>
              </a:rPr>
              <a:t>localiser le noyau du </a:t>
            </a:r>
            <a:r>
              <a:rPr lang="fr-FR" sz="2800" dirty="0" smtClean="0">
                <a:solidFill>
                  <a:srgbClr val="FF0000"/>
                </a:solidFill>
              </a:rPr>
              <a:t>système</a:t>
            </a:r>
            <a:r>
              <a:rPr lang="fr-FR" sz="2800" dirty="0" smtClean="0"/>
              <a:t> d’exploitation </a:t>
            </a:r>
            <a:r>
              <a:rPr lang="fr-FR" sz="2800" dirty="0"/>
              <a:t>sur le disque, </a:t>
            </a:r>
            <a:r>
              <a:rPr lang="fr-FR" sz="2800" dirty="0">
                <a:solidFill>
                  <a:srgbClr val="FF0000"/>
                </a:solidFill>
              </a:rPr>
              <a:t>le charger </a:t>
            </a:r>
            <a:r>
              <a:rPr lang="fr-FR" sz="2800" dirty="0" smtClean="0">
                <a:solidFill>
                  <a:srgbClr val="FF0000"/>
                </a:solidFill>
              </a:rPr>
              <a:t>et l'exécuter</a:t>
            </a:r>
            <a:r>
              <a:rPr lang="fr-FR" sz="2800" dirty="0" smtClean="0"/>
              <a:t>.</a:t>
            </a:r>
          </a:p>
          <a:p>
            <a:pPr algn="just"/>
            <a:endParaRPr lang="fr-FR" sz="2800" dirty="0"/>
          </a:p>
          <a:p>
            <a:pPr algn="just"/>
            <a:r>
              <a:rPr lang="fr-FR" sz="2800" dirty="0"/>
              <a:t>• La majorité des chargeurs de démarrage </a:t>
            </a:r>
            <a:r>
              <a:rPr lang="fr-FR" sz="2800" dirty="0" smtClean="0"/>
              <a:t>sont interactifs</a:t>
            </a:r>
            <a:r>
              <a:rPr lang="fr-FR" sz="2800" dirty="0"/>
              <a:t>, pour permettre la spécification </a:t>
            </a:r>
            <a:r>
              <a:rPr lang="fr-FR" sz="2800" dirty="0" smtClean="0"/>
              <a:t>d'un noyau </a:t>
            </a:r>
            <a:r>
              <a:rPr lang="fr-FR" sz="2800" dirty="0"/>
              <a:t>alternatif (par exemple un noyau </a:t>
            </a:r>
            <a:r>
              <a:rPr lang="fr-FR" sz="2800" dirty="0" smtClean="0"/>
              <a:t>de sauvegarde dans le cas où la dernière version </a:t>
            </a:r>
            <a:r>
              <a:rPr lang="fr-FR" sz="2800" dirty="0"/>
              <a:t>compilée ne fonctionne pas) ou </a:t>
            </a:r>
            <a:r>
              <a:rPr lang="fr-FR" sz="2800" dirty="0" smtClean="0"/>
              <a:t>le passage </a:t>
            </a:r>
            <a:r>
              <a:rPr lang="fr-FR" sz="2800" dirty="0"/>
              <a:t>de paramètres optionnels au noyau.</a:t>
            </a:r>
          </a:p>
        </p:txBody>
      </p:sp>
    </p:spTree>
    <p:extLst>
      <p:ext uri="{BB962C8B-B14F-4D97-AF65-F5344CB8AC3E}">
        <p14:creationId xmlns:p14="http://schemas.microsoft.com/office/powerpoint/2010/main" val="1258923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smtClean="0"/>
              <a:t>Gestionnaire d'amorçage </a:t>
            </a:r>
            <a:r>
              <a:rPr lang="fr-FR" sz="2800" b="1" dirty="0" smtClean="0"/>
              <a:t>(boot manager)</a:t>
            </a:r>
            <a:endParaRPr lang="fr-FR" sz="3600" b="1" dirty="0"/>
          </a:p>
        </p:txBody>
      </p:sp>
      <p:sp>
        <p:nvSpPr>
          <p:cNvPr id="3" name="Espace réservé du contenu 2"/>
          <p:cNvSpPr>
            <a:spLocks noGrp="1"/>
          </p:cNvSpPr>
          <p:nvPr>
            <p:ph idx="1"/>
          </p:nvPr>
        </p:nvSpPr>
        <p:spPr>
          <a:xfrm>
            <a:off x="428596" y="928670"/>
            <a:ext cx="8586790" cy="5286388"/>
          </a:xfrm>
        </p:spPr>
        <p:txBody>
          <a:bodyPr>
            <a:noAutofit/>
          </a:bodyPr>
          <a:lstStyle/>
          <a:p>
            <a:pPr algn="ctr">
              <a:buNone/>
            </a:pPr>
            <a:r>
              <a:rPr lang="fr-FR" sz="2800" b="1" dirty="0" smtClean="0"/>
              <a:t>Les Familles de boot loader:</a:t>
            </a:r>
            <a:endParaRPr lang="fr-FR" sz="2800" dirty="0" smtClean="0"/>
          </a:p>
          <a:p>
            <a:pPr>
              <a:buNone/>
            </a:pPr>
            <a:endParaRPr lang="fr-FR" i="1" dirty="0" smtClean="0"/>
          </a:p>
          <a:p>
            <a:pPr lvl="0">
              <a:buNone/>
            </a:pPr>
            <a:endParaRPr lang="fr-FR" b="1" dirty="0" smtClean="0"/>
          </a:p>
          <a:p>
            <a:endParaRPr lang="fr-FR" b="1" dirty="0"/>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19</a:t>
            </a:fld>
            <a:endParaRPr lang="fr-BE" dirty="0">
              <a:solidFill>
                <a:schemeClr val="bg1"/>
              </a:solidFill>
            </a:endParaRPr>
          </a:p>
        </p:txBody>
      </p:sp>
      <p:sp>
        <p:nvSpPr>
          <p:cNvPr id="12" name="Rectangle 11"/>
          <p:cNvSpPr/>
          <p:nvPr/>
        </p:nvSpPr>
        <p:spPr>
          <a:xfrm>
            <a:off x="611560" y="1785926"/>
            <a:ext cx="8429652" cy="3785652"/>
          </a:xfrm>
          <a:prstGeom prst="rect">
            <a:avLst/>
          </a:prstGeom>
        </p:spPr>
        <p:txBody>
          <a:bodyPr wrap="square">
            <a:spAutoFit/>
          </a:bodyPr>
          <a:lstStyle/>
          <a:p>
            <a:pPr lvl="1"/>
            <a:r>
              <a:rPr lang="fr-FR" sz="2400" b="1" dirty="0" smtClean="0">
                <a:solidFill>
                  <a:srgbClr val="FF0000"/>
                </a:solidFill>
              </a:rPr>
              <a:t>Microsoft :</a:t>
            </a:r>
          </a:p>
          <a:p>
            <a:pPr lvl="1"/>
            <a:r>
              <a:rPr lang="fr-FR" sz="2400" dirty="0" smtClean="0"/>
              <a:t>NTLDR (Windows NT) </a:t>
            </a:r>
          </a:p>
          <a:p>
            <a:pPr lvl="1"/>
            <a:r>
              <a:rPr lang="fr-FR" sz="2400" i="1" dirty="0" smtClean="0"/>
              <a:t>WINLOAD (Vista)</a:t>
            </a:r>
            <a:r>
              <a:rPr lang="fr-FR" sz="2400" dirty="0" smtClean="0"/>
              <a:t> </a:t>
            </a:r>
          </a:p>
          <a:p>
            <a:pPr lvl="1"/>
            <a:endParaRPr lang="fr-FR" sz="2400" dirty="0" smtClean="0"/>
          </a:p>
          <a:p>
            <a:r>
              <a:rPr lang="fr-FR" sz="2400" b="1" dirty="0" smtClean="0">
                <a:solidFill>
                  <a:srgbClr val="FF0000"/>
                </a:solidFill>
              </a:rPr>
              <a:t>       Open source :</a:t>
            </a:r>
          </a:p>
          <a:p>
            <a:pPr lvl="1"/>
            <a:r>
              <a:rPr lang="fr-FR" sz="2400" dirty="0" smtClean="0"/>
              <a:t>GRUB (</a:t>
            </a:r>
            <a:r>
              <a:rPr lang="fr-FR" sz="2400" dirty="0" err="1" smtClean="0"/>
              <a:t>GRand</a:t>
            </a:r>
            <a:r>
              <a:rPr lang="fr-FR" sz="2400" dirty="0" smtClean="0"/>
              <a:t> </a:t>
            </a:r>
            <a:r>
              <a:rPr lang="fr-FR" sz="2400" dirty="0" err="1" smtClean="0"/>
              <a:t>Unified</a:t>
            </a:r>
            <a:r>
              <a:rPr lang="fr-FR" sz="2400" dirty="0" smtClean="0"/>
              <a:t> </a:t>
            </a:r>
            <a:r>
              <a:rPr lang="fr-FR" sz="2400" dirty="0" err="1" smtClean="0"/>
              <a:t>Bootloader</a:t>
            </a:r>
            <a:r>
              <a:rPr lang="fr-FR" sz="2400" dirty="0" smtClean="0"/>
              <a:t>)</a:t>
            </a:r>
          </a:p>
          <a:p>
            <a:pPr lvl="1"/>
            <a:r>
              <a:rPr lang="fr-FR" sz="2400" dirty="0" smtClean="0"/>
              <a:t>LILO (Linux loader)</a:t>
            </a:r>
          </a:p>
          <a:p>
            <a:endParaRPr lang="fr-FR" sz="2400" dirty="0" smtClean="0"/>
          </a:p>
          <a:p>
            <a:r>
              <a:rPr lang="fr-FR" sz="2400" dirty="0" smtClean="0">
                <a:solidFill>
                  <a:srgbClr val="FF0000"/>
                </a:solidFill>
              </a:rPr>
              <a:t>       Apple :</a:t>
            </a:r>
          </a:p>
          <a:p>
            <a:r>
              <a:rPr lang="fr-FR" sz="2400" dirty="0" smtClean="0"/>
              <a:t>       Boot Camp</a:t>
            </a:r>
            <a:endParaRPr lang="fr-FR" sz="2400" dirty="0"/>
          </a:p>
        </p:txBody>
      </p:sp>
    </p:spTree>
    <p:extLst>
      <p:ext uri="{BB962C8B-B14F-4D97-AF65-F5344CB8AC3E}">
        <p14:creationId xmlns:p14="http://schemas.microsoft.com/office/powerpoint/2010/main" val="1817720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smtClean="0"/>
              <a:t>Gestionnaire d'amorçage </a:t>
            </a:r>
            <a:r>
              <a:rPr lang="fr-FR" sz="2800" b="1" dirty="0" smtClean="0"/>
              <a:t>(boot manager)</a:t>
            </a:r>
            <a:endParaRPr lang="fr-FR" sz="3600" b="1" dirty="0"/>
          </a:p>
        </p:txBody>
      </p:sp>
      <p:sp>
        <p:nvSpPr>
          <p:cNvPr id="3" name="Espace réservé du contenu 2"/>
          <p:cNvSpPr>
            <a:spLocks noGrp="1"/>
          </p:cNvSpPr>
          <p:nvPr>
            <p:ph idx="1"/>
          </p:nvPr>
        </p:nvSpPr>
        <p:spPr>
          <a:xfrm>
            <a:off x="428596" y="928670"/>
            <a:ext cx="8586790" cy="5286388"/>
          </a:xfrm>
        </p:spPr>
        <p:txBody>
          <a:bodyPr>
            <a:noAutofit/>
          </a:bodyPr>
          <a:lstStyle/>
          <a:p>
            <a:pPr algn="ctr">
              <a:buNone/>
            </a:pPr>
            <a:r>
              <a:rPr lang="fr-FR" sz="2800" b="1" dirty="0" smtClean="0"/>
              <a:t>Objectif :</a:t>
            </a:r>
            <a:endParaRPr lang="fr-FR" sz="2800" dirty="0" smtClean="0"/>
          </a:p>
          <a:p>
            <a:pPr>
              <a:buNone/>
            </a:pPr>
            <a:endParaRPr lang="fr-FR" i="1" dirty="0" smtClean="0"/>
          </a:p>
          <a:p>
            <a:pPr lvl="0">
              <a:buNone/>
            </a:pPr>
            <a:endParaRPr lang="fr-FR" b="1" dirty="0" smtClean="0"/>
          </a:p>
          <a:p>
            <a:endParaRPr lang="fr-FR" b="1" dirty="0"/>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2</a:t>
            </a:fld>
            <a:endParaRPr lang="fr-BE" dirty="0">
              <a:solidFill>
                <a:schemeClr val="bg1"/>
              </a:solidFill>
            </a:endParaRPr>
          </a:p>
        </p:txBody>
      </p:sp>
      <p:sp>
        <p:nvSpPr>
          <p:cNvPr id="12" name="Rectangle 11"/>
          <p:cNvSpPr/>
          <p:nvPr/>
        </p:nvSpPr>
        <p:spPr>
          <a:xfrm>
            <a:off x="857224" y="2000240"/>
            <a:ext cx="8286808" cy="2677656"/>
          </a:xfrm>
          <a:prstGeom prst="rect">
            <a:avLst/>
          </a:prstGeom>
        </p:spPr>
        <p:txBody>
          <a:bodyPr wrap="square">
            <a:spAutoFit/>
          </a:bodyPr>
          <a:lstStyle/>
          <a:p>
            <a:pPr>
              <a:buFont typeface="Arial" pitchFamily="34" charset="0"/>
              <a:buChar char="•"/>
            </a:pPr>
            <a:r>
              <a:rPr lang="fr-FR" sz="2800" dirty="0"/>
              <a:t> </a:t>
            </a:r>
            <a:r>
              <a:rPr lang="fr-FR" sz="2800" dirty="0" smtClean="0"/>
              <a:t>Comprendre comment démarre Linux</a:t>
            </a:r>
          </a:p>
          <a:p>
            <a:r>
              <a:rPr lang="fr-FR" sz="2800" dirty="0" smtClean="0"/>
              <a:t> </a:t>
            </a:r>
          </a:p>
          <a:p>
            <a:pPr>
              <a:buFont typeface="Arial" pitchFamily="34" charset="0"/>
              <a:buChar char="•"/>
            </a:pPr>
            <a:r>
              <a:rPr lang="fr-FR" sz="2800" dirty="0" smtClean="0"/>
              <a:t> Sélectionner, installer et configurer un gestionnaire d'amorçage. </a:t>
            </a:r>
          </a:p>
          <a:p>
            <a:pPr>
              <a:buFont typeface="Arial" pitchFamily="34" charset="0"/>
              <a:buChar char="•"/>
            </a:pPr>
            <a:endParaRPr lang="fr-FR" sz="2800" dirty="0" smtClean="0"/>
          </a:p>
          <a:p>
            <a:pPr>
              <a:buFont typeface="Arial" pitchFamily="34" charset="0"/>
              <a:buChar char="•"/>
            </a:pPr>
            <a:endParaRPr lang="fr-FR" sz="2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a:t>Chargeur de démarrage</a:t>
            </a:r>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4DFAFD4-5714-4029-A43A-58E62FA6A0DA}" type="slidenum">
              <a:rPr lang="fr-BE" smtClean="0">
                <a:solidFill>
                  <a:schemeClr val="bg1"/>
                </a:solidFill>
              </a:rPr>
              <a:t>20</a:t>
            </a:fld>
            <a:endParaRPr lang="fr-BE" dirty="0">
              <a:solidFill>
                <a:schemeClr val="bg1"/>
              </a:solidFill>
            </a:endParaRPr>
          </a:p>
        </p:txBody>
      </p:sp>
      <p:sp>
        <p:nvSpPr>
          <p:cNvPr id="9" name="Rectangle 8"/>
          <p:cNvSpPr/>
          <p:nvPr/>
        </p:nvSpPr>
        <p:spPr>
          <a:xfrm>
            <a:off x="1043608" y="1071546"/>
            <a:ext cx="7908334" cy="2677656"/>
          </a:xfrm>
          <a:prstGeom prst="rect">
            <a:avLst/>
          </a:prstGeom>
        </p:spPr>
        <p:txBody>
          <a:bodyPr wrap="square">
            <a:spAutoFit/>
          </a:bodyPr>
          <a:lstStyle/>
          <a:p>
            <a:pPr algn="just"/>
            <a:r>
              <a:rPr lang="fr-FR" sz="2800" dirty="0"/>
              <a:t>Sous Linux, les chargeurs de </a:t>
            </a:r>
            <a:r>
              <a:rPr lang="fr-FR" sz="2800" dirty="0" smtClean="0"/>
              <a:t>démarrage sont généralement</a:t>
            </a:r>
          </a:p>
          <a:p>
            <a:pPr algn="just"/>
            <a:endParaRPr lang="fr-FR" sz="2800" dirty="0"/>
          </a:p>
          <a:p>
            <a:pPr algn="just"/>
            <a:r>
              <a:rPr lang="fr-FR" sz="2800" dirty="0"/>
              <a:t> </a:t>
            </a:r>
            <a:r>
              <a:rPr lang="fr-FR" sz="2800" b="1" dirty="0" err="1"/>
              <a:t>Grub</a:t>
            </a:r>
            <a:r>
              <a:rPr lang="fr-FR" sz="2800" b="1" dirty="0"/>
              <a:t> - </a:t>
            </a:r>
            <a:r>
              <a:rPr lang="fr-FR" sz="2800" dirty="0" err="1"/>
              <a:t>GRand</a:t>
            </a:r>
            <a:r>
              <a:rPr lang="fr-FR" sz="2800" dirty="0"/>
              <a:t> </a:t>
            </a:r>
            <a:r>
              <a:rPr lang="fr-FR" sz="2800" dirty="0" err="1"/>
              <a:t>Unified</a:t>
            </a:r>
            <a:r>
              <a:rPr lang="fr-FR" sz="2800" dirty="0"/>
              <a:t> </a:t>
            </a:r>
            <a:r>
              <a:rPr lang="fr-FR" sz="2800" dirty="0" err="1" smtClean="0"/>
              <a:t>Bootloader</a:t>
            </a:r>
            <a:endParaRPr lang="fr-FR" sz="2800" dirty="0" smtClean="0"/>
          </a:p>
          <a:p>
            <a:pPr algn="just"/>
            <a:endParaRPr lang="fr-FR" sz="2800" dirty="0"/>
          </a:p>
          <a:p>
            <a:pPr algn="just"/>
            <a:r>
              <a:rPr lang="fr-FR" sz="2800" dirty="0"/>
              <a:t> </a:t>
            </a:r>
            <a:r>
              <a:rPr lang="fr-FR" sz="2800" b="1" dirty="0" err="1"/>
              <a:t>Lilo</a:t>
            </a:r>
            <a:r>
              <a:rPr lang="fr-FR" sz="2800" b="1" dirty="0"/>
              <a:t> </a:t>
            </a:r>
            <a:r>
              <a:rPr lang="fr-FR" sz="2800" dirty="0"/>
              <a:t>- </a:t>
            </a:r>
            <a:r>
              <a:rPr lang="fr-FR" sz="2800" dirty="0" err="1"/>
              <a:t>LInux</a:t>
            </a:r>
            <a:r>
              <a:rPr lang="fr-FR" sz="2800" dirty="0"/>
              <a:t> </a:t>
            </a:r>
            <a:r>
              <a:rPr lang="fr-FR" sz="2800" dirty="0" err="1"/>
              <a:t>LOader</a:t>
            </a:r>
            <a:endParaRPr lang="fr-FR" sz="2800" dirty="0"/>
          </a:p>
        </p:txBody>
      </p:sp>
    </p:spTree>
    <p:extLst>
      <p:ext uri="{BB962C8B-B14F-4D97-AF65-F5344CB8AC3E}">
        <p14:creationId xmlns:p14="http://schemas.microsoft.com/office/powerpoint/2010/main" val="37357684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a:t>Chargeur de démarrage</a:t>
            </a:r>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6</a:t>
            </a:r>
            <a:fld id="{53250676-841F-484F-AD00-5F0D3410FB72}" type="slidenum">
              <a:rPr lang="fr-BE" smtClean="0">
                <a:solidFill>
                  <a:schemeClr val="bg1"/>
                </a:solidFill>
              </a:rPr>
              <a:t>21</a:t>
            </a:fld>
            <a:endParaRPr lang="fr-BE" dirty="0">
              <a:solidFill>
                <a:schemeClr val="bg1"/>
              </a:solidFill>
            </a:endParaRPr>
          </a:p>
        </p:txBody>
      </p:sp>
      <p:sp>
        <p:nvSpPr>
          <p:cNvPr id="9" name="Rectangle 8"/>
          <p:cNvSpPr/>
          <p:nvPr/>
        </p:nvSpPr>
        <p:spPr>
          <a:xfrm>
            <a:off x="1043608" y="1071546"/>
            <a:ext cx="7908334" cy="3108543"/>
          </a:xfrm>
          <a:prstGeom prst="rect">
            <a:avLst/>
          </a:prstGeom>
        </p:spPr>
        <p:txBody>
          <a:bodyPr wrap="square">
            <a:spAutoFit/>
          </a:bodyPr>
          <a:lstStyle/>
          <a:p>
            <a:pPr algn="just"/>
            <a:r>
              <a:rPr lang="fr-FR" sz="2800" dirty="0"/>
              <a:t>Chacun peut être </a:t>
            </a:r>
            <a:r>
              <a:rPr lang="fr-FR" sz="2800" dirty="0" smtClean="0"/>
              <a:t>installé  :</a:t>
            </a:r>
          </a:p>
          <a:p>
            <a:pPr algn="just"/>
            <a:endParaRPr lang="fr-FR" sz="2800" dirty="0" smtClean="0"/>
          </a:p>
          <a:p>
            <a:pPr marL="457200" indent="-457200" algn="just">
              <a:buFont typeface="Wingdings" pitchFamily="2" charset="2"/>
              <a:buChar char="§"/>
            </a:pPr>
            <a:r>
              <a:rPr lang="fr-FR" sz="2800" dirty="0" smtClean="0"/>
              <a:t>soit </a:t>
            </a:r>
            <a:r>
              <a:rPr lang="fr-FR" sz="2800" dirty="0"/>
              <a:t>en tant que chargeur secondaire (si </a:t>
            </a:r>
            <a:r>
              <a:rPr lang="fr-FR" sz="2800" dirty="0" smtClean="0"/>
              <a:t>le MBR </a:t>
            </a:r>
            <a:r>
              <a:rPr lang="fr-FR" sz="2800" dirty="0"/>
              <a:t>installé par DOS pointe vers eux</a:t>
            </a:r>
            <a:r>
              <a:rPr lang="fr-FR" sz="2800" dirty="0" smtClean="0"/>
              <a:t>),</a:t>
            </a:r>
          </a:p>
          <a:p>
            <a:pPr marL="457200" indent="-457200" algn="just">
              <a:buFont typeface="Wingdings" pitchFamily="2" charset="2"/>
              <a:buChar char="§"/>
            </a:pPr>
            <a:endParaRPr lang="fr-FR" sz="2800" dirty="0"/>
          </a:p>
          <a:p>
            <a:pPr marL="457200" indent="-457200" algn="just">
              <a:buFont typeface="Wingdings" pitchFamily="2" charset="2"/>
              <a:buChar char="§"/>
            </a:pPr>
            <a:r>
              <a:rPr lang="fr-FR" sz="2800" dirty="0"/>
              <a:t> soit en tant que chargeur en deux </a:t>
            </a:r>
            <a:r>
              <a:rPr lang="fr-FR" sz="2800" dirty="0" smtClean="0"/>
              <a:t>parties (chargeur </a:t>
            </a:r>
            <a:r>
              <a:rPr lang="fr-FR" sz="2800" dirty="0"/>
              <a:t>initial + chargeur secondaire).</a:t>
            </a:r>
          </a:p>
        </p:txBody>
      </p:sp>
    </p:spTree>
    <p:extLst>
      <p:ext uri="{BB962C8B-B14F-4D97-AF65-F5344CB8AC3E}">
        <p14:creationId xmlns:p14="http://schemas.microsoft.com/office/powerpoint/2010/main" val="27346880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a:t>Chargeur de démarrage</a:t>
            </a:r>
          </a:p>
        </p:txBody>
      </p:sp>
      <p:sp>
        <p:nvSpPr>
          <p:cNvPr id="3" name="Espace réservé du contenu 2"/>
          <p:cNvSpPr>
            <a:spLocks noGrp="1"/>
          </p:cNvSpPr>
          <p:nvPr>
            <p:ph idx="1"/>
          </p:nvPr>
        </p:nvSpPr>
        <p:spPr>
          <a:xfrm>
            <a:off x="428596" y="928670"/>
            <a:ext cx="8586790" cy="5286388"/>
          </a:xfrm>
        </p:spPr>
        <p:txBody>
          <a:bodyPr>
            <a:noAutofit/>
          </a:bodyPr>
          <a:lstStyle/>
          <a:p>
            <a:pPr algn="ctr">
              <a:buNone/>
            </a:pPr>
            <a:r>
              <a:rPr lang="fr-FR" sz="2800" b="1" dirty="0" smtClean="0"/>
              <a:t>3- Amorçage de Linux: Le boot loader</a:t>
            </a:r>
            <a:endParaRPr lang="fr-FR" sz="2800" dirty="0" smtClean="0"/>
          </a:p>
          <a:p>
            <a:pPr>
              <a:buNone/>
            </a:pPr>
            <a:endParaRPr lang="fr-FR" i="1" dirty="0" smtClean="0"/>
          </a:p>
          <a:p>
            <a:pPr lvl="0">
              <a:buNone/>
            </a:pPr>
            <a:endParaRPr lang="fr-FR" b="1" dirty="0" smtClean="0"/>
          </a:p>
          <a:p>
            <a:endParaRPr lang="fr-FR" b="1" dirty="0"/>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22</a:t>
            </a:fld>
            <a:endParaRPr lang="fr-BE" dirty="0">
              <a:solidFill>
                <a:schemeClr val="bg1"/>
              </a:solidFill>
            </a:endParaRPr>
          </a:p>
        </p:txBody>
      </p:sp>
      <p:sp>
        <p:nvSpPr>
          <p:cNvPr id="12" name="Rectangle 11"/>
          <p:cNvSpPr/>
          <p:nvPr/>
        </p:nvSpPr>
        <p:spPr>
          <a:xfrm>
            <a:off x="1071538" y="1626952"/>
            <a:ext cx="7880404" cy="3477875"/>
          </a:xfrm>
          <a:prstGeom prst="rect">
            <a:avLst/>
          </a:prstGeom>
        </p:spPr>
        <p:txBody>
          <a:bodyPr wrap="square">
            <a:spAutoFit/>
          </a:bodyPr>
          <a:lstStyle/>
          <a:p>
            <a:r>
              <a:rPr lang="fr-FR" sz="2000" dirty="0" smtClean="0"/>
              <a:t>Quand le boot loader</a:t>
            </a:r>
            <a:r>
              <a:rPr lang="fr-FR" sz="1400" dirty="0" smtClean="0"/>
              <a:t> </a:t>
            </a:r>
            <a:r>
              <a:rPr lang="fr-FR" sz="2000" dirty="0" smtClean="0"/>
              <a:t>est chargé en RAM et exécuté, un </a:t>
            </a:r>
            <a:r>
              <a:rPr lang="fr-FR" sz="2000" b="1" i="1" dirty="0" err="1" smtClean="0">
                <a:solidFill>
                  <a:srgbClr val="FF0000"/>
                </a:solidFill>
              </a:rPr>
              <a:t>splash-screen</a:t>
            </a:r>
            <a:r>
              <a:rPr lang="fr-FR" sz="2000" dirty="0" smtClean="0"/>
              <a:t> est souvent affiché proposant les images d’</a:t>
            </a:r>
            <a:r>
              <a:rPr lang="fr-FR" sz="2000" dirty="0" err="1" smtClean="0"/>
              <a:t>OSs</a:t>
            </a:r>
            <a:r>
              <a:rPr lang="fr-FR" sz="2000" dirty="0" smtClean="0"/>
              <a:t> disponibles</a:t>
            </a:r>
          </a:p>
          <a:p>
            <a:endParaRPr lang="fr-FR" sz="2000" dirty="0" smtClean="0"/>
          </a:p>
          <a:p>
            <a:endParaRPr lang="fr-FR" sz="2000" dirty="0"/>
          </a:p>
          <a:p>
            <a:endParaRPr lang="fr-FR" sz="2000" dirty="0" smtClean="0"/>
          </a:p>
          <a:p>
            <a:endParaRPr lang="fr-FR" sz="2000" dirty="0"/>
          </a:p>
          <a:p>
            <a:endParaRPr lang="fr-FR" sz="2000" dirty="0" smtClean="0"/>
          </a:p>
          <a:p>
            <a:endParaRPr lang="fr-FR" sz="2000" dirty="0"/>
          </a:p>
          <a:p>
            <a:endParaRPr lang="fr-FR" sz="2000" dirty="0" smtClean="0"/>
          </a:p>
          <a:p>
            <a:endParaRPr lang="fr-FR" sz="2000" dirty="0" smtClean="0"/>
          </a:p>
          <a:p>
            <a:endParaRPr lang="fr-FR" sz="2000" dirty="0" smtClean="0"/>
          </a:p>
        </p:txBody>
      </p:sp>
      <p:pic>
        <p:nvPicPr>
          <p:cNvPr id="13" name="Picture 2" descr="C:\Users\Samir CHERIF\Desktop\1634931700_d04652fdd6.jpg"/>
          <p:cNvPicPr>
            <a:picLocks noChangeAspect="1" noChangeArrowheads="1"/>
          </p:cNvPicPr>
          <p:nvPr/>
        </p:nvPicPr>
        <p:blipFill>
          <a:blip r:embed="rId4" cstate="print"/>
          <a:srcRect/>
          <a:stretch>
            <a:fillRect/>
          </a:stretch>
        </p:blipFill>
        <p:spPr bwMode="auto">
          <a:xfrm>
            <a:off x="1907704" y="2388476"/>
            <a:ext cx="5832648" cy="4374846"/>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smtClean="0"/>
              <a:t>Gestionnaire d'amorçage </a:t>
            </a:r>
            <a:r>
              <a:rPr lang="fr-FR" sz="2800" b="1" dirty="0" smtClean="0"/>
              <a:t>(boot manager)</a:t>
            </a:r>
            <a:endParaRPr lang="fr-FR" sz="3600" b="1" dirty="0"/>
          </a:p>
        </p:txBody>
      </p:sp>
      <p:sp>
        <p:nvSpPr>
          <p:cNvPr id="3" name="Espace réservé du contenu 2"/>
          <p:cNvSpPr>
            <a:spLocks noGrp="1"/>
          </p:cNvSpPr>
          <p:nvPr>
            <p:ph idx="1"/>
          </p:nvPr>
        </p:nvSpPr>
        <p:spPr>
          <a:xfrm>
            <a:off x="428596" y="928670"/>
            <a:ext cx="8586790" cy="5286388"/>
          </a:xfrm>
        </p:spPr>
        <p:txBody>
          <a:bodyPr>
            <a:noAutofit/>
          </a:bodyPr>
          <a:lstStyle/>
          <a:p>
            <a:pPr algn="ctr">
              <a:buNone/>
            </a:pPr>
            <a:r>
              <a:rPr lang="fr-FR" sz="2800" b="1" dirty="0" smtClean="0"/>
              <a:t>Caractéristiques du boot manager:</a:t>
            </a:r>
            <a:endParaRPr lang="fr-FR" sz="2800" dirty="0" smtClean="0"/>
          </a:p>
          <a:p>
            <a:pPr>
              <a:buNone/>
            </a:pPr>
            <a:endParaRPr lang="fr-FR" i="1" dirty="0" smtClean="0"/>
          </a:p>
          <a:p>
            <a:pPr lvl="0">
              <a:buNone/>
            </a:pPr>
            <a:endParaRPr lang="fr-FR" b="1" dirty="0" smtClean="0"/>
          </a:p>
          <a:p>
            <a:endParaRPr lang="fr-FR" b="1" dirty="0"/>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23</a:t>
            </a:fld>
            <a:endParaRPr lang="fr-BE" dirty="0">
              <a:solidFill>
                <a:schemeClr val="bg1"/>
              </a:solidFill>
            </a:endParaRPr>
          </a:p>
        </p:txBody>
      </p:sp>
      <p:sp>
        <p:nvSpPr>
          <p:cNvPr id="12" name="Rectangle 11"/>
          <p:cNvSpPr/>
          <p:nvPr/>
        </p:nvSpPr>
        <p:spPr>
          <a:xfrm>
            <a:off x="857224" y="2000240"/>
            <a:ext cx="8286808" cy="3539430"/>
          </a:xfrm>
          <a:prstGeom prst="rect">
            <a:avLst/>
          </a:prstGeom>
        </p:spPr>
        <p:txBody>
          <a:bodyPr wrap="square">
            <a:spAutoFit/>
          </a:bodyPr>
          <a:lstStyle/>
          <a:p>
            <a:r>
              <a:rPr lang="fr-FR" sz="2800" dirty="0" smtClean="0"/>
              <a:t>Un gestionnaire d'amorçage permet de sélectionner l'image à partir de laquelle on désire démarrer.</a:t>
            </a:r>
          </a:p>
          <a:p>
            <a:endParaRPr lang="fr-FR" sz="2800" dirty="0" smtClean="0"/>
          </a:p>
          <a:p>
            <a:r>
              <a:rPr lang="fr-FR" sz="2800" dirty="0" smtClean="0"/>
              <a:t>On peut éventuellement lui passer des paramètres.</a:t>
            </a:r>
          </a:p>
          <a:p>
            <a:endParaRPr lang="fr-FR" sz="2800" dirty="0" smtClean="0"/>
          </a:p>
          <a:p>
            <a:r>
              <a:rPr lang="fr-FR" sz="2800" dirty="0" smtClean="0"/>
              <a:t>Pour Linux, il s'agit de déterminer le noyau sur lequel on veut démarrer et de lui passer des paramètres (comme la partition à utiliser comme racine).</a:t>
            </a:r>
            <a:endParaRPr lang="fr-FR"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smtClean="0"/>
              <a:t>Gestionnaire d'amorçage </a:t>
            </a:r>
            <a:r>
              <a:rPr lang="fr-FR" sz="2800" b="1" dirty="0" smtClean="0"/>
              <a:t>(boot manager)</a:t>
            </a:r>
            <a:endParaRPr lang="fr-FR" sz="3600" b="1" dirty="0"/>
          </a:p>
        </p:txBody>
      </p:sp>
      <p:sp>
        <p:nvSpPr>
          <p:cNvPr id="3" name="Espace réservé du contenu 2"/>
          <p:cNvSpPr>
            <a:spLocks noGrp="1"/>
          </p:cNvSpPr>
          <p:nvPr>
            <p:ph idx="1"/>
          </p:nvPr>
        </p:nvSpPr>
        <p:spPr>
          <a:xfrm>
            <a:off x="428596" y="928670"/>
            <a:ext cx="8586790" cy="5929330"/>
          </a:xfrm>
        </p:spPr>
        <p:txBody>
          <a:bodyPr>
            <a:noAutofit/>
          </a:bodyPr>
          <a:lstStyle/>
          <a:p>
            <a:pPr algn="ctr">
              <a:buNone/>
            </a:pPr>
            <a:r>
              <a:rPr lang="fr-FR" sz="2800" b="1" dirty="0" smtClean="0"/>
              <a:t>Cohabitation des boot manager:</a:t>
            </a:r>
            <a:endParaRPr lang="fr-FR" sz="2800" dirty="0" smtClean="0"/>
          </a:p>
          <a:p>
            <a:pPr>
              <a:buNone/>
            </a:pPr>
            <a:endParaRPr lang="fr-FR" i="1" dirty="0" smtClean="0"/>
          </a:p>
          <a:p>
            <a:r>
              <a:rPr lang="fr-FR" sz="2800" dirty="0" smtClean="0"/>
              <a:t>De nombreux systèmes d'exploitations installe leur propre gestionnaire de démarrage sans se préoccuper de l'existence d’autre gestionnaire. </a:t>
            </a:r>
          </a:p>
          <a:p>
            <a:endParaRPr lang="fr-FR" sz="2800" dirty="0" smtClean="0"/>
          </a:p>
          <a:p>
            <a:r>
              <a:rPr lang="fr-FR" sz="2800" dirty="0" smtClean="0"/>
              <a:t>Ainsi, si on veut faire cohabiter linux avec d'autres systèmes, il est plus sûr de l'installer en dernier.</a:t>
            </a:r>
          </a:p>
          <a:p>
            <a:endParaRPr lang="fr-FR" sz="2800" dirty="0" smtClean="0"/>
          </a:p>
          <a:p>
            <a:r>
              <a:rPr lang="fr-FR" sz="2800" b="1" dirty="0" smtClean="0"/>
              <a:t>GRUB</a:t>
            </a:r>
            <a:r>
              <a:rPr lang="fr-FR" sz="2800" dirty="0" smtClean="0"/>
              <a:t> est le gestionnaire par défaut de nombreuses distributions linux actuelles.</a:t>
            </a:r>
          </a:p>
          <a:p>
            <a:pPr lvl="0">
              <a:buNone/>
            </a:pPr>
            <a:endParaRPr lang="fr-FR" b="1" dirty="0" smtClean="0"/>
          </a:p>
          <a:p>
            <a:endParaRPr lang="fr-FR" b="1" dirty="0"/>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24</a:t>
            </a:fld>
            <a:endParaRPr lang="fr-BE" dirty="0">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smtClean="0"/>
              <a:t>Gestionnaire d'amorçage </a:t>
            </a:r>
            <a:r>
              <a:rPr lang="fr-FR" sz="2800" b="1" dirty="0" smtClean="0"/>
              <a:t>(boot manager)</a:t>
            </a:r>
            <a:endParaRPr lang="fr-FR" sz="3600" b="1" dirty="0"/>
          </a:p>
        </p:txBody>
      </p:sp>
      <p:sp>
        <p:nvSpPr>
          <p:cNvPr id="3" name="Espace réservé du contenu 2"/>
          <p:cNvSpPr>
            <a:spLocks noGrp="1"/>
          </p:cNvSpPr>
          <p:nvPr>
            <p:ph idx="1"/>
          </p:nvPr>
        </p:nvSpPr>
        <p:spPr>
          <a:xfrm>
            <a:off x="857224" y="928670"/>
            <a:ext cx="8158161" cy="5929330"/>
          </a:xfrm>
        </p:spPr>
        <p:txBody>
          <a:bodyPr>
            <a:noAutofit/>
          </a:bodyPr>
          <a:lstStyle/>
          <a:p>
            <a:pPr algn="ctr">
              <a:buNone/>
            </a:pPr>
            <a:r>
              <a:rPr lang="fr-FR" sz="2800" b="1" dirty="0" smtClean="0"/>
              <a:t>GRUB vs LILO:</a:t>
            </a:r>
            <a:endParaRPr lang="fr-FR" b="1" dirty="0"/>
          </a:p>
          <a:p>
            <a:pPr algn="ctr">
              <a:buNone/>
            </a:pPr>
            <a:endParaRPr lang="en-US" sz="1800" b="1" u="sng" dirty="0"/>
          </a:p>
          <a:p>
            <a:pPr marL="0" indent="0">
              <a:lnSpc>
                <a:spcPct val="95000"/>
              </a:lnSpc>
              <a:buNone/>
            </a:pPr>
            <a:r>
              <a:rPr lang="fr-FR" sz="2200" b="1" u="sng" dirty="0" smtClean="0">
                <a:solidFill>
                  <a:srgbClr val="000000"/>
                </a:solidFill>
                <a:latin typeface="Arial" pitchFamily="34" charset="0"/>
              </a:rPr>
              <a:t>Avantages de </a:t>
            </a:r>
            <a:r>
              <a:rPr lang="fr-FR" sz="2200" b="1" u="sng" dirty="0" err="1" smtClean="0">
                <a:solidFill>
                  <a:srgbClr val="000000"/>
                </a:solidFill>
                <a:latin typeface="Arial" pitchFamily="34" charset="0"/>
              </a:rPr>
              <a:t>Grub</a:t>
            </a:r>
            <a:r>
              <a:rPr lang="fr-FR" sz="2200" b="1" u="sng" dirty="0" smtClean="0">
                <a:solidFill>
                  <a:srgbClr val="000000"/>
                </a:solidFill>
                <a:latin typeface="Arial" pitchFamily="34" charset="0"/>
              </a:rPr>
              <a:t> :</a:t>
            </a:r>
            <a:endParaRPr lang="fr-FR" b="1" u="sng" dirty="0" smtClean="0"/>
          </a:p>
          <a:p>
            <a:pPr lvl="2">
              <a:lnSpc>
                <a:spcPct val="95000"/>
              </a:lnSpc>
              <a:buClr>
                <a:srgbClr val="000000"/>
              </a:buClr>
              <a:buSzPct val="100000"/>
              <a:buFontTx/>
              <a:buChar char=" "/>
            </a:pPr>
            <a:r>
              <a:rPr lang="fr-FR" sz="2800" dirty="0" smtClean="0">
                <a:solidFill>
                  <a:srgbClr val="00B050"/>
                </a:solidFill>
                <a:latin typeface="Arial" pitchFamily="34" charset="0"/>
              </a:rPr>
              <a:t>+</a:t>
            </a:r>
            <a:r>
              <a:rPr lang="fr-FR" sz="2000" dirty="0">
                <a:solidFill>
                  <a:srgbClr val="000000"/>
                </a:solidFill>
                <a:latin typeface="Arial" pitchFamily="34" charset="0"/>
              </a:rPr>
              <a:t> </a:t>
            </a:r>
            <a:r>
              <a:rPr lang="fr-FR" sz="2000" dirty="0" smtClean="0">
                <a:solidFill>
                  <a:srgbClr val="000000"/>
                </a:solidFill>
                <a:latin typeface="Arial" pitchFamily="34" charset="0"/>
              </a:rPr>
              <a:t>Possède un invite de commandes.</a:t>
            </a:r>
            <a:endParaRPr lang="fr-FR" dirty="0" smtClean="0"/>
          </a:p>
          <a:p>
            <a:pPr lvl="2">
              <a:lnSpc>
                <a:spcPct val="95000"/>
              </a:lnSpc>
              <a:buClr>
                <a:srgbClr val="000000"/>
              </a:buClr>
              <a:buSzPct val="100000"/>
              <a:buFontTx/>
              <a:buChar char=" "/>
            </a:pPr>
            <a:r>
              <a:rPr lang="fr-FR" sz="2800" dirty="0" smtClean="0">
                <a:solidFill>
                  <a:srgbClr val="00B050"/>
                </a:solidFill>
                <a:latin typeface="Arial" pitchFamily="34" charset="0"/>
              </a:rPr>
              <a:t>+</a:t>
            </a:r>
            <a:r>
              <a:rPr lang="fr-FR" sz="2000" dirty="0" smtClean="0">
                <a:solidFill>
                  <a:srgbClr val="000000"/>
                </a:solidFill>
                <a:latin typeface="Arial" pitchFamily="34" charset="0"/>
              </a:rPr>
              <a:t> Plus sécurisé </a:t>
            </a:r>
            <a:endParaRPr lang="fr-FR" dirty="0" smtClean="0"/>
          </a:p>
          <a:p>
            <a:pPr lvl="2">
              <a:lnSpc>
                <a:spcPct val="95000"/>
              </a:lnSpc>
              <a:buClr>
                <a:srgbClr val="000000"/>
              </a:buClr>
              <a:buSzPct val="100000"/>
              <a:buFontTx/>
              <a:buChar char=" "/>
            </a:pPr>
            <a:r>
              <a:rPr lang="fr-FR" sz="2800" dirty="0" smtClean="0">
                <a:solidFill>
                  <a:srgbClr val="00B050"/>
                </a:solidFill>
                <a:latin typeface="Arial" pitchFamily="34" charset="0"/>
              </a:rPr>
              <a:t>+</a:t>
            </a:r>
            <a:r>
              <a:rPr lang="fr-FR" sz="2000" dirty="0" smtClean="0">
                <a:solidFill>
                  <a:srgbClr val="000000"/>
                </a:solidFill>
                <a:latin typeface="Arial" pitchFamily="34" charset="0"/>
              </a:rPr>
              <a:t> </a:t>
            </a:r>
            <a:r>
              <a:rPr lang="fr-FR" sz="2000" dirty="0" err="1" smtClean="0">
                <a:solidFill>
                  <a:srgbClr val="000000"/>
                </a:solidFill>
                <a:latin typeface="Arial" pitchFamily="34" charset="0"/>
              </a:rPr>
              <a:t>Grub</a:t>
            </a:r>
            <a:r>
              <a:rPr lang="fr-FR" sz="2000" dirty="0" smtClean="0">
                <a:solidFill>
                  <a:srgbClr val="000000"/>
                </a:solidFill>
                <a:latin typeface="Arial" pitchFamily="34" charset="0"/>
              </a:rPr>
              <a:t> conserve les informations sur le BOOT dans le système de fichiers , </a:t>
            </a:r>
            <a:r>
              <a:rPr lang="fr-FR" sz="2000" dirty="0" smtClean="0">
                <a:solidFill>
                  <a:srgbClr val="000000"/>
                </a:solidFill>
                <a:latin typeface="Arial" pitchFamily="34" charset="0"/>
                <a:sym typeface="Wingdings" pitchFamily="2" charset="2"/>
              </a:rPr>
              <a:t>donc </a:t>
            </a:r>
            <a:r>
              <a:rPr lang="fr-FR" sz="2000" dirty="0" smtClean="0">
                <a:solidFill>
                  <a:srgbClr val="000000"/>
                </a:solidFill>
                <a:latin typeface="Arial" pitchFamily="34" charset="0"/>
              </a:rPr>
              <a:t>possibilité d’extension</a:t>
            </a:r>
            <a:endParaRPr lang="fr-FR" dirty="0" smtClean="0"/>
          </a:p>
          <a:p>
            <a:pPr lvl="2">
              <a:lnSpc>
                <a:spcPct val="95000"/>
              </a:lnSpc>
              <a:buClr>
                <a:srgbClr val="000000"/>
              </a:buClr>
              <a:buSzPct val="100000"/>
              <a:buFontTx/>
              <a:buChar char=" "/>
            </a:pPr>
            <a:r>
              <a:rPr lang="fr-FR" sz="2800" dirty="0" smtClean="0">
                <a:solidFill>
                  <a:srgbClr val="FF0000"/>
                </a:solidFill>
                <a:latin typeface="Arial" pitchFamily="34" charset="0"/>
              </a:rPr>
              <a:t>-</a:t>
            </a:r>
            <a:r>
              <a:rPr lang="fr-FR" sz="2200" dirty="0" smtClean="0">
                <a:solidFill>
                  <a:srgbClr val="000000"/>
                </a:solidFill>
                <a:latin typeface="Arial" pitchFamily="34" charset="0"/>
              </a:rPr>
              <a:t> </a:t>
            </a:r>
            <a:r>
              <a:rPr lang="fr-FR" sz="2000" dirty="0" smtClean="0">
                <a:solidFill>
                  <a:srgbClr val="000000"/>
                </a:solidFill>
                <a:latin typeface="Arial" pitchFamily="34" charset="0"/>
              </a:rPr>
              <a:t>ne supporte pas le chargement depuis LVM ou RAID ou des systèmes de fichiers très spécifiques.</a:t>
            </a:r>
          </a:p>
          <a:p>
            <a:pPr lvl="2">
              <a:lnSpc>
                <a:spcPct val="95000"/>
              </a:lnSpc>
              <a:buClr>
                <a:srgbClr val="000000"/>
              </a:buClr>
              <a:buSzPct val="100000"/>
              <a:buFontTx/>
              <a:buChar char=" "/>
            </a:pPr>
            <a:endParaRPr lang="fr-FR" sz="2000" dirty="0" smtClean="0">
              <a:solidFill>
                <a:srgbClr val="000000"/>
              </a:solidFill>
              <a:latin typeface="Arial" pitchFamily="34" charset="0"/>
            </a:endParaRPr>
          </a:p>
          <a:p>
            <a:pPr marL="0" indent="0">
              <a:lnSpc>
                <a:spcPct val="95000"/>
              </a:lnSpc>
              <a:buNone/>
            </a:pPr>
            <a:r>
              <a:rPr lang="fr-FR" sz="2200" b="1" u="sng" dirty="0" smtClean="0">
                <a:solidFill>
                  <a:srgbClr val="000000"/>
                </a:solidFill>
                <a:latin typeface="Arial" pitchFamily="34" charset="0"/>
              </a:rPr>
              <a:t>Limites de LILO: </a:t>
            </a:r>
          </a:p>
          <a:p>
            <a:pPr marL="0" indent="0">
              <a:lnSpc>
                <a:spcPct val="95000"/>
              </a:lnSpc>
              <a:buNone/>
            </a:pPr>
            <a:r>
              <a:rPr lang="fr-FR" sz="2800" dirty="0" smtClean="0">
                <a:solidFill>
                  <a:srgbClr val="FF0000"/>
                </a:solidFill>
                <a:latin typeface="Arial" pitchFamily="34" charset="0"/>
              </a:rPr>
              <a:t>	  </a:t>
            </a:r>
            <a:r>
              <a:rPr lang="fr-FR" sz="2400" dirty="0" smtClean="0">
                <a:solidFill>
                  <a:srgbClr val="FF0000"/>
                </a:solidFill>
                <a:latin typeface="Arial" pitchFamily="34" charset="0"/>
              </a:rPr>
              <a:t>-</a:t>
            </a:r>
            <a:r>
              <a:rPr lang="fr-FR" sz="2000" dirty="0" smtClean="0">
                <a:solidFill>
                  <a:srgbClr val="000000"/>
                </a:solidFill>
                <a:latin typeface="Arial" pitchFamily="34" charset="0"/>
              </a:rPr>
              <a:t> LILO conserve les informations sur le BOOT dans le 	   	    MBR </a:t>
            </a:r>
            <a:r>
              <a:rPr lang="fr-FR" sz="2000" dirty="0" smtClean="0">
                <a:solidFill>
                  <a:srgbClr val="000000"/>
                </a:solidFill>
                <a:latin typeface="Arial" pitchFamily="34" charset="0"/>
                <a:sym typeface="Wingdings" pitchFamily="2" charset="2"/>
              </a:rPr>
              <a:t> impossible d’ajouter des nouvelles 	  	      	    fonctionnalités.</a:t>
            </a:r>
          </a:p>
          <a:p>
            <a:pPr>
              <a:buNone/>
            </a:pPr>
            <a:endParaRPr lang="fr-FR" b="1" dirty="0"/>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25</a:t>
            </a:fld>
            <a:endParaRPr lang="fr-BE" dirty="0">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smtClean="0"/>
              <a:t>Gestionnaire d'amorçage </a:t>
            </a:r>
            <a:r>
              <a:rPr lang="fr-FR" sz="2800" b="1" dirty="0" smtClean="0"/>
              <a:t>(boot manager)</a:t>
            </a:r>
            <a:endParaRPr lang="fr-FR" sz="3600" b="1" dirty="0"/>
          </a:p>
        </p:txBody>
      </p:sp>
      <p:sp>
        <p:nvSpPr>
          <p:cNvPr id="3" name="Espace réservé du contenu 2"/>
          <p:cNvSpPr>
            <a:spLocks noGrp="1"/>
          </p:cNvSpPr>
          <p:nvPr>
            <p:ph idx="1"/>
          </p:nvPr>
        </p:nvSpPr>
        <p:spPr>
          <a:xfrm>
            <a:off x="428596" y="928670"/>
            <a:ext cx="8586790" cy="5929330"/>
          </a:xfrm>
        </p:spPr>
        <p:txBody>
          <a:bodyPr>
            <a:noAutofit/>
          </a:bodyPr>
          <a:lstStyle/>
          <a:p>
            <a:pPr lvl="0">
              <a:buNone/>
            </a:pPr>
            <a:endParaRPr lang="fr-FR" sz="2800" i="1" dirty="0" smtClean="0"/>
          </a:p>
          <a:p>
            <a:pPr lvl="0">
              <a:buNone/>
            </a:pPr>
            <a:endParaRPr lang="fr-FR" sz="2800" b="1" dirty="0" smtClean="0"/>
          </a:p>
          <a:p>
            <a:pPr>
              <a:buNone/>
            </a:pPr>
            <a:endParaRPr lang="fr-FR" sz="2800" b="1" dirty="0"/>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26</a:t>
            </a:fld>
            <a:endParaRPr lang="fr-BE" dirty="0">
              <a:solidFill>
                <a:schemeClr val="bg1"/>
              </a:solidFill>
            </a:endParaRPr>
          </a:p>
        </p:txBody>
      </p:sp>
      <p:sp>
        <p:nvSpPr>
          <p:cNvPr id="5" name="Rectangle 4"/>
          <p:cNvSpPr/>
          <p:nvPr/>
        </p:nvSpPr>
        <p:spPr>
          <a:xfrm>
            <a:off x="975007" y="3212976"/>
            <a:ext cx="7908334" cy="677108"/>
          </a:xfrm>
          <a:prstGeom prst="rect">
            <a:avLst/>
          </a:prstGeom>
        </p:spPr>
        <p:txBody>
          <a:bodyPr wrap="square">
            <a:spAutoFit/>
          </a:bodyPr>
          <a:lstStyle/>
          <a:p>
            <a:pPr algn="ctr">
              <a:lnSpc>
                <a:spcPct val="95000"/>
              </a:lnSpc>
            </a:pPr>
            <a:r>
              <a:rPr lang="en-US" sz="4000" b="1" dirty="0" smtClean="0"/>
              <a:t>LILO</a:t>
            </a:r>
            <a:endParaRPr lang="en-US" sz="4000"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smtClean="0"/>
              <a:t>Gestionnaire d'amorçage </a:t>
            </a:r>
            <a:r>
              <a:rPr lang="fr-FR" sz="2800" b="1" dirty="0" smtClean="0"/>
              <a:t>(boot manager)</a:t>
            </a:r>
            <a:endParaRPr lang="fr-FR" sz="3600" b="1" dirty="0"/>
          </a:p>
        </p:txBody>
      </p:sp>
      <p:sp>
        <p:nvSpPr>
          <p:cNvPr id="3" name="Espace réservé du contenu 2"/>
          <p:cNvSpPr>
            <a:spLocks noGrp="1"/>
          </p:cNvSpPr>
          <p:nvPr>
            <p:ph idx="1"/>
          </p:nvPr>
        </p:nvSpPr>
        <p:spPr>
          <a:xfrm>
            <a:off x="428596" y="928670"/>
            <a:ext cx="8586790" cy="5929330"/>
          </a:xfrm>
        </p:spPr>
        <p:txBody>
          <a:bodyPr>
            <a:noAutofit/>
          </a:bodyPr>
          <a:lstStyle/>
          <a:p>
            <a:pPr algn="ctr">
              <a:buNone/>
            </a:pPr>
            <a:r>
              <a:rPr lang="fr-FR" sz="2800" b="1" dirty="0" smtClean="0"/>
              <a:t>Installer un boot manager: </a:t>
            </a:r>
            <a:r>
              <a:rPr lang="fr-FR" sz="2800" b="1" dirty="0" err="1" smtClean="0"/>
              <a:t>Lilo</a:t>
            </a:r>
            <a:endParaRPr lang="fr-FR" sz="2800" dirty="0" smtClean="0"/>
          </a:p>
          <a:p>
            <a:pPr lvl="0">
              <a:buNone/>
            </a:pPr>
            <a:endParaRPr lang="fr-FR" sz="2800" i="1" dirty="0" smtClean="0"/>
          </a:p>
          <a:p>
            <a:pPr lvl="0">
              <a:buNone/>
            </a:pPr>
            <a:endParaRPr lang="fr-FR" sz="2800" b="1" dirty="0" smtClean="0"/>
          </a:p>
          <a:p>
            <a:pPr>
              <a:buNone/>
            </a:pPr>
            <a:endParaRPr lang="fr-FR" sz="2800" b="1" dirty="0"/>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27</a:t>
            </a:fld>
            <a:endParaRPr lang="fr-BE" dirty="0">
              <a:solidFill>
                <a:schemeClr val="bg1"/>
              </a:solidFill>
            </a:endParaRPr>
          </a:p>
        </p:txBody>
      </p:sp>
      <p:sp>
        <p:nvSpPr>
          <p:cNvPr id="5" name="Rectangle 4"/>
          <p:cNvSpPr/>
          <p:nvPr/>
        </p:nvSpPr>
        <p:spPr>
          <a:xfrm>
            <a:off x="1043608" y="2198663"/>
            <a:ext cx="7908334" cy="2548390"/>
          </a:xfrm>
          <a:prstGeom prst="rect">
            <a:avLst/>
          </a:prstGeom>
        </p:spPr>
        <p:txBody>
          <a:bodyPr wrap="square">
            <a:spAutoFit/>
          </a:bodyPr>
          <a:lstStyle/>
          <a:p>
            <a:pPr>
              <a:lnSpc>
                <a:spcPct val="95000"/>
              </a:lnSpc>
            </a:pPr>
            <a:r>
              <a:rPr lang="en-US" sz="2400" b="1" dirty="0" err="1">
                <a:solidFill>
                  <a:srgbClr val="000000"/>
                </a:solidFill>
              </a:rPr>
              <a:t>Fichier</a:t>
            </a:r>
            <a:r>
              <a:rPr lang="en-US" sz="2400" b="1" dirty="0">
                <a:solidFill>
                  <a:srgbClr val="000000"/>
                </a:solidFill>
              </a:rPr>
              <a:t> de configuration: </a:t>
            </a:r>
            <a:r>
              <a:rPr lang="en-US" sz="2400" dirty="0">
                <a:solidFill>
                  <a:srgbClr val="000000"/>
                </a:solidFill>
              </a:rPr>
              <a:t> </a:t>
            </a:r>
            <a:r>
              <a:rPr lang="en-US" sz="2400" dirty="0">
                <a:solidFill>
                  <a:srgbClr val="FF0000"/>
                </a:solidFill>
              </a:rPr>
              <a:t>/</a:t>
            </a:r>
            <a:r>
              <a:rPr lang="en-US" sz="2400" b="1" dirty="0" err="1" smtClean="0">
                <a:solidFill>
                  <a:srgbClr val="FF0000"/>
                </a:solidFill>
              </a:rPr>
              <a:t>etc</a:t>
            </a:r>
            <a:r>
              <a:rPr lang="en-US" sz="2400" b="1" dirty="0" smtClean="0">
                <a:solidFill>
                  <a:srgbClr val="FF0000"/>
                </a:solidFill>
              </a:rPr>
              <a:t>/</a:t>
            </a:r>
            <a:r>
              <a:rPr lang="en-US" sz="2400" b="1" dirty="0" err="1" smtClean="0">
                <a:solidFill>
                  <a:srgbClr val="FF0000"/>
                </a:solidFill>
              </a:rPr>
              <a:t>lilo.conf</a:t>
            </a:r>
            <a:endParaRPr lang="en-US" sz="2400" dirty="0">
              <a:solidFill>
                <a:srgbClr val="FF0000"/>
              </a:solidFill>
            </a:endParaRPr>
          </a:p>
          <a:p>
            <a:pPr>
              <a:lnSpc>
                <a:spcPct val="95000"/>
              </a:lnSpc>
            </a:pPr>
            <a:endParaRPr lang="en-US" sz="2400" dirty="0"/>
          </a:p>
          <a:p>
            <a:pPr>
              <a:lnSpc>
                <a:spcPct val="95000"/>
              </a:lnSpc>
            </a:pPr>
            <a:r>
              <a:rPr lang="en-US" sz="2400" dirty="0">
                <a:solidFill>
                  <a:srgbClr val="000000"/>
                </a:solidFill>
              </a:rPr>
              <a:t>Pour </a:t>
            </a:r>
            <a:r>
              <a:rPr lang="en-US" sz="2400" dirty="0" err="1">
                <a:solidFill>
                  <a:srgbClr val="000000"/>
                </a:solidFill>
              </a:rPr>
              <a:t>l’installer</a:t>
            </a:r>
            <a:r>
              <a:rPr lang="en-US" sz="2400" dirty="0">
                <a:solidFill>
                  <a:srgbClr val="000000"/>
                </a:solidFill>
              </a:rPr>
              <a:t> LILO </a:t>
            </a:r>
            <a:r>
              <a:rPr lang="en-US" sz="2400" dirty="0" err="1">
                <a:solidFill>
                  <a:srgbClr val="000000"/>
                </a:solidFill>
              </a:rPr>
              <a:t>dans</a:t>
            </a:r>
            <a:r>
              <a:rPr lang="en-US" sz="2400" dirty="0">
                <a:solidFill>
                  <a:srgbClr val="000000"/>
                </a:solidFill>
              </a:rPr>
              <a:t> le MBR, </a:t>
            </a:r>
            <a:r>
              <a:rPr lang="en-US" sz="2400" dirty="0" err="1">
                <a:solidFill>
                  <a:srgbClr val="000000"/>
                </a:solidFill>
              </a:rPr>
              <a:t>il</a:t>
            </a:r>
            <a:r>
              <a:rPr lang="en-US" sz="2400" dirty="0">
                <a:solidFill>
                  <a:srgbClr val="000000"/>
                </a:solidFill>
              </a:rPr>
              <a:t> </a:t>
            </a:r>
            <a:r>
              <a:rPr lang="en-US" sz="2400" dirty="0" err="1">
                <a:solidFill>
                  <a:srgbClr val="000000"/>
                </a:solidFill>
              </a:rPr>
              <a:t>faut</a:t>
            </a:r>
            <a:r>
              <a:rPr lang="en-US" sz="2400" dirty="0">
                <a:solidFill>
                  <a:srgbClr val="000000"/>
                </a:solidFill>
              </a:rPr>
              <a:t> </a:t>
            </a:r>
            <a:r>
              <a:rPr lang="en-US" sz="2400" dirty="0" err="1">
                <a:solidFill>
                  <a:srgbClr val="000000"/>
                </a:solidFill>
              </a:rPr>
              <a:t>utiliser</a:t>
            </a:r>
            <a:r>
              <a:rPr lang="en-US" sz="2400" dirty="0">
                <a:solidFill>
                  <a:srgbClr val="000000"/>
                </a:solidFill>
              </a:rPr>
              <a:t> la </a:t>
            </a:r>
            <a:r>
              <a:rPr lang="en-US" sz="2400" dirty="0" err="1">
                <a:solidFill>
                  <a:srgbClr val="000000"/>
                </a:solidFill>
              </a:rPr>
              <a:t>commande</a:t>
            </a:r>
            <a:r>
              <a:rPr lang="en-US" sz="2400" dirty="0">
                <a:solidFill>
                  <a:srgbClr val="000000"/>
                </a:solidFill>
              </a:rPr>
              <a:t> </a:t>
            </a:r>
            <a:r>
              <a:rPr lang="en-US" sz="2400" b="1" dirty="0" err="1" smtClean="0">
                <a:solidFill>
                  <a:srgbClr val="FF0000"/>
                </a:solidFill>
              </a:rPr>
              <a:t>lilo</a:t>
            </a:r>
            <a:endParaRPr lang="en-US" sz="2400" b="1" dirty="0">
              <a:solidFill>
                <a:srgbClr val="FF0000"/>
              </a:solidFill>
            </a:endParaRPr>
          </a:p>
          <a:p>
            <a:pPr>
              <a:lnSpc>
                <a:spcPct val="95000"/>
              </a:lnSpc>
            </a:pPr>
            <a:endParaRPr lang="en-US" sz="2400" dirty="0">
              <a:solidFill>
                <a:srgbClr val="000000"/>
              </a:solidFill>
            </a:endParaRPr>
          </a:p>
          <a:p>
            <a:pPr>
              <a:lnSpc>
                <a:spcPct val="95000"/>
              </a:lnSpc>
            </a:pPr>
            <a:r>
              <a:rPr lang="en-US" sz="2400" dirty="0">
                <a:solidFill>
                  <a:srgbClr val="000000"/>
                </a:solidFill>
              </a:rPr>
              <a:t>La </a:t>
            </a:r>
            <a:r>
              <a:rPr lang="en-US" sz="2400" dirty="0" err="1">
                <a:solidFill>
                  <a:srgbClr val="000000"/>
                </a:solidFill>
              </a:rPr>
              <a:t>commande</a:t>
            </a:r>
            <a:r>
              <a:rPr lang="en-US" sz="2400" dirty="0">
                <a:solidFill>
                  <a:srgbClr val="000000"/>
                </a:solidFill>
              </a:rPr>
              <a:t> </a:t>
            </a:r>
            <a:r>
              <a:rPr lang="en-US" sz="2400" dirty="0" err="1">
                <a:solidFill>
                  <a:srgbClr val="000000"/>
                </a:solidFill>
              </a:rPr>
              <a:t>lilo</a:t>
            </a:r>
            <a:r>
              <a:rPr lang="en-US" sz="2400" dirty="0">
                <a:solidFill>
                  <a:srgbClr val="000000"/>
                </a:solidFill>
              </a:rPr>
              <a:t> </a:t>
            </a:r>
            <a:r>
              <a:rPr lang="en-US" sz="2400" dirty="0" err="1">
                <a:solidFill>
                  <a:srgbClr val="000000"/>
                </a:solidFill>
              </a:rPr>
              <a:t>permet</a:t>
            </a:r>
            <a:r>
              <a:rPr lang="en-US" sz="2400" dirty="0">
                <a:solidFill>
                  <a:srgbClr val="000000"/>
                </a:solidFill>
              </a:rPr>
              <a:t> </a:t>
            </a:r>
            <a:r>
              <a:rPr lang="en-US" sz="2400" dirty="0" err="1">
                <a:solidFill>
                  <a:srgbClr val="000000"/>
                </a:solidFill>
              </a:rPr>
              <a:t>d'écrire</a:t>
            </a:r>
            <a:r>
              <a:rPr lang="en-US" sz="2400" dirty="0">
                <a:solidFill>
                  <a:srgbClr val="000000"/>
                </a:solidFill>
              </a:rPr>
              <a:t> </a:t>
            </a:r>
            <a:r>
              <a:rPr lang="en-US" sz="2400" dirty="0" err="1">
                <a:solidFill>
                  <a:srgbClr val="000000"/>
                </a:solidFill>
              </a:rPr>
              <a:t>dans</a:t>
            </a:r>
            <a:r>
              <a:rPr lang="en-US" sz="2400" dirty="0">
                <a:solidFill>
                  <a:srgbClr val="000000"/>
                </a:solidFill>
              </a:rPr>
              <a:t> le MBR les </a:t>
            </a:r>
            <a:r>
              <a:rPr lang="en-US" sz="2400" dirty="0" err="1">
                <a:solidFill>
                  <a:srgbClr val="000000"/>
                </a:solidFill>
              </a:rPr>
              <a:t>éléments</a:t>
            </a:r>
            <a:r>
              <a:rPr lang="en-US" sz="2400" dirty="0">
                <a:solidFill>
                  <a:srgbClr val="000000"/>
                </a:solidFill>
              </a:rPr>
              <a:t> </a:t>
            </a:r>
            <a:r>
              <a:rPr lang="en-US" sz="2400" dirty="0" err="1">
                <a:solidFill>
                  <a:srgbClr val="000000"/>
                </a:solidFill>
              </a:rPr>
              <a:t>contenus</a:t>
            </a:r>
            <a:r>
              <a:rPr lang="en-US" sz="2400" dirty="0">
                <a:solidFill>
                  <a:srgbClr val="000000"/>
                </a:solidFill>
              </a:rPr>
              <a:t> </a:t>
            </a:r>
            <a:r>
              <a:rPr lang="en-US" sz="2400" dirty="0" err="1">
                <a:solidFill>
                  <a:srgbClr val="000000"/>
                </a:solidFill>
              </a:rPr>
              <a:t>dans</a:t>
            </a:r>
            <a:r>
              <a:rPr lang="en-US" sz="2400" dirty="0">
                <a:solidFill>
                  <a:srgbClr val="000000"/>
                </a:solidFill>
              </a:rPr>
              <a:t> le </a:t>
            </a:r>
            <a:r>
              <a:rPr lang="en-US" sz="2400" dirty="0" err="1">
                <a:solidFill>
                  <a:srgbClr val="000000"/>
                </a:solidFill>
              </a:rPr>
              <a:t>fichier</a:t>
            </a:r>
            <a:r>
              <a:rPr lang="en-US" sz="2400" dirty="0">
                <a:solidFill>
                  <a:srgbClr val="000000"/>
                </a:solidFill>
              </a:rPr>
              <a:t> /</a:t>
            </a:r>
            <a:r>
              <a:rPr lang="en-US" sz="2400" b="1" dirty="0" err="1">
                <a:solidFill>
                  <a:srgbClr val="000000"/>
                </a:solidFill>
              </a:rPr>
              <a:t>etc</a:t>
            </a:r>
            <a:r>
              <a:rPr lang="en-US" sz="2400" b="1" dirty="0">
                <a:solidFill>
                  <a:srgbClr val="000000"/>
                </a:solidFill>
              </a:rPr>
              <a:t>/</a:t>
            </a:r>
            <a:r>
              <a:rPr lang="en-US" sz="2400" b="1" dirty="0" err="1">
                <a:solidFill>
                  <a:srgbClr val="000000"/>
                </a:solidFill>
              </a:rPr>
              <a:t>lilo.conf</a:t>
            </a:r>
            <a:r>
              <a:rPr lang="en-US" sz="2400" dirty="0">
                <a:solidFill>
                  <a:srgbClr val="000000"/>
                </a:solidFill>
              </a:rPr>
              <a:t>.</a:t>
            </a:r>
            <a:endParaRPr lang="en-US" sz="2400" dirty="0"/>
          </a:p>
        </p:txBody>
      </p:sp>
    </p:spTree>
    <p:extLst>
      <p:ext uri="{BB962C8B-B14F-4D97-AF65-F5344CB8AC3E}">
        <p14:creationId xmlns:p14="http://schemas.microsoft.com/office/powerpoint/2010/main" val="28542131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smtClean="0"/>
              <a:t>Gestionnaire d'amorçage </a:t>
            </a:r>
            <a:r>
              <a:rPr lang="fr-FR" sz="2800" b="1" dirty="0" smtClean="0"/>
              <a:t>(boot manager)</a:t>
            </a:r>
            <a:endParaRPr lang="fr-FR" sz="3600" b="1" dirty="0"/>
          </a:p>
        </p:txBody>
      </p:sp>
      <p:sp>
        <p:nvSpPr>
          <p:cNvPr id="3" name="Espace réservé du contenu 2"/>
          <p:cNvSpPr>
            <a:spLocks noGrp="1"/>
          </p:cNvSpPr>
          <p:nvPr>
            <p:ph idx="1"/>
          </p:nvPr>
        </p:nvSpPr>
        <p:spPr>
          <a:xfrm>
            <a:off x="428596" y="928670"/>
            <a:ext cx="8586790" cy="5929330"/>
          </a:xfrm>
        </p:spPr>
        <p:txBody>
          <a:bodyPr>
            <a:noAutofit/>
          </a:bodyPr>
          <a:lstStyle/>
          <a:p>
            <a:pPr algn="ctr">
              <a:buNone/>
            </a:pPr>
            <a:r>
              <a:rPr lang="fr-FR" sz="2800" b="1" dirty="0" smtClean="0"/>
              <a:t>Exemple de contenu de /</a:t>
            </a:r>
            <a:r>
              <a:rPr lang="fr-FR" sz="2800" b="1" dirty="0" err="1" smtClean="0"/>
              <a:t>etc</a:t>
            </a:r>
            <a:r>
              <a:rPr lang="fr-FR" sz="2800" b="1" dirty="0" smtClean="0"/>
              <a:t>/</a:t>
            </a:r>
            <a:r>
              <a:rPr lang="fr-FR" sz="2800" b="1" dirty="0" err="1" smtClean="0"/>
              <a:t>lilo.conf</a:t>
            </a:r>
            <a:r>
              <a:rPr lang="fr-FR" sz="2800" b="1" dirty="0" smtClean="0"/>
              <a:t> :</a:t>
            </a:r>
          </a:p>
          <a:p>
            <a:pPr lvl="0">
              <a:buNone/>
            </a:pPr>
            <a:endParaRPr lang="fr-FR" sz="2800" i="1" dirty="0" smtClean="0"/>
          </a:p>
          <a:p>
            <a:pPr>
              <a:buNone/>
            </a:pPr>
            <a:r>
              <a:rPr lang="fr-FR" sz="1400" dirty="0" smtClean="0"/>
              <a:t/>
            </a:r>
            <a:br>
              <a:rPr lang="fr-FR" sz="1400" dirty="0" smtClean="0"/>
            </a:br>
            <a:endParaRPr lang="fr-FR" sz="1400" b="1" dirty="0"/>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28</a:t>
            </a:fld>
            <a:endParaRPr lang="fr-BE" dirty="0">
              <a:solidFill>
                <a:schemeClr val="bg1"/>
              </a:solidFill>
            </a:endParaRPr>
          </a:p>
        </p:txBody>
      </p:sp>
      <p:sp>
        <p:nvSpPr>
          <p:cNvPr id="10" name="Rectangle 9"/>
          <p:cNvSpPr/>
          <p:nvPr/>
        </p:nvSpPr>
        <p:spPr>
          <a:xfrm>
            <a:off x="1763688" y="1884376"/>
            <a:ext cx="6192688" cy="452431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buNone/>
            </a:pPr>
            <a:r>
              <a:rPr lang="fr-FR" dirty="0" smtClean="0">
                <a:solidFill>
                  <a:srgbClr val="00B050"/>
                </a:solidFill>
              </a:rPr>
              <a:t># LILO global section </a:t>
            </a:r>
          </a:p>
          <a:p>
            <a:pPr>
              <a:buNone/>
            </a:pPr>
            <a:r>
              <a:rPr lang="fr-FR" dirty="0" smtClean="0"/>
              <a:t>boot = /</a:t>
            </a:r>
            <a:r>
              <a:rPr lang="fr-FR" dirty="0" err="1" smtClean="0"/>
              <a:t>dev</a:t>
            </a:r>
            <a:r>
              <a:rPr lang="fr-FR" dirty="0" smtClean="0"/>
              <a:t>/</a:t>
            </a:r>
            <a:r>
              <a:rPr lang="fr-FR" dirty="0" err="1" smtClean="0"/>
              <a:t>hda</a:t>
            </a:r>
            <a:r>
              <a:rPr lang="fr-FR" dirty="0" smtClean="0"/>
              <a:t> </a:t>
            </a:r>
            <a:r>
              <a:rPr lang="fr-FR" dirty="0" smtClean="0">
                <a:solidFill>
                  <a:srgbClr val="00B050"/>
                </a:solidFill>
              </a:rPr>
              <a:t># Cible d'installation de LILO : le MBR </a:t>
            </a:r>
          </a:p>
          <a:p>
            <a:pPr>
              <a:buNone/>
            </a:pPr>
            <a:r>
              <a:rPr lang="fr-FR" dirty="0" smtClean="0"/>
              <a:t>timeout=15  </a:t>
            </a:r>
            <a:r>
              <a:rPr lang="fr-FR" dirty="0" smtClean="0">
                <a:solidFill>
                  <a:srgbClr val="00B050"/>
                </a:solidFill>
              </a:rPr>
              <a:t># </a:t>
            </a:r>
            <a:r>
              <a:rPr lang="fr-FR" dirty="0">
                <a:solidFill>
                  <a:srgbClr val="00B050"/>
                </a:solidFill>
              </a:rPr>
              <a:t>le temps d'attente</a:t>
            </a:r>
            <a:r>
              <a:rPr lang="fr-FR" dirty="0">
                <a:solidFill>
                  <a:srgbClr val="000000"/>
                </a:solidFill>
                <a:latin typeface="Arial" pitchFamily="34" charset="0"/>
              </a:rPr>
              <a:t> </a:t>
            </a:r>
            <a:endParaRPr lang="fr-FR" dirty="0" smtClean="0"/>
          </a:p>
          <a:p>
            <a:pPr marL="0" lvl="1"/>
            <a:r>
              <a:rPr lang="fr-FR" dirty="0" smtClean="0"/>
              <a:t>default=</a:t>
            </a:r>
            <a:r>
              <a:rPr lang="fr-FR" dirty="0" err="1" smtClean="0"/>
              <a:t>fedora</a:t>
            </a:r>
            <a:r>
              <a:rPr lang="fr-FR" dirty="0" smtClean="0"/>
              <a:t>  </a:t>
            </a:r>
            <a:r>
              <a:rPr lang="fr-FR" sz="1600" dirty="0" smtClean="0">
                <a:solidFill>
                  <a:srgbClr val="00B050"/>
                </a:solidFill>
                <a:latin typeface="Arial" pitchFamily="34" charset="0"/>
              </a:rPr>
              <a:t># </a:t>
            </a:r>
            <a:r>
              <a:rPr lang="fr-FR" sz="1600" dirty="0">
                <a:solidFill>
                  <a:srgbClr val="00B050"/>
                </a:solidFill>
                <a:latin typeface="Arial" pitchFamily="34" charset="0"/>
              </a:rPr>
              <a:t>l'OS à démarrer </a:t>
            </a:r>
            <a:r>
              <a:rPr lang="fr-FR" sz="1600" dirty="0" err="1">
                <a:solidFill>
                  <a:srgbClr val="00B050"/>
                </a:solidFill>
                <a:latin typeface="Arial" pitchFamily="34" charset="0"/>
              </a:rPr>
              <a:t>aprés</a:t>
            </a:r>
            <a:r>
              <a:rPr lang="fr-FR" sz="1600" dirty="0">
                <a:solidFill>
                  <a:srgbClr val="00B050"/>
                </a:solidFill>
                <a:latin typeface="Arial" pitchFamily="34" charset="0"/>
              </a:rPr>
              <a:t> </a:t>
            </a:r>
            <a:r>
              <a:rPr lang="fr-FR" sz="1600" dirty="0" smtClean="0">
                <a:solidFill>
                  <a:srgbClr val="00B050"/>
                </a:solidFill>
                <a:latin typeface="Arial" pitchFamily="34" charset="0"/>
              </a:rPr>
              <a:t>le timeout</a:t>
            </a:r>
            <a:r>
              <a:rPr lang="fr-FR" sz="1400" dirty="0" smtClean="0">
                <a:solidFill>
                  <a:srgbClr val="000000"/>
                </a:solidFill>
                <a:latin typeface="Arial" pitchFamily="34" charset="0"/>
              </a:rPr>
              <a:t> </a:t>
            </a:r>
            <a:r>
              <a:rPr lang="fr-FR" sz="1200" dirty="0">
                <a:solidFill>
                  <a:srgbClr val="000000"/>
                </a:solidFill>
                <a:latin typeface="Arial" pitchFamily="34" charset="0"/>
              </a:rPr>
              <a:t> </a:t>
            </a:r>
            <a:endParaRPr lang="fr-FR" dirty="0" smtClean="0"/>
          </a:p>
          <a:p>
            <a:pPr>
              <a:buNone/>
            </a:pPr>
            <a:r>
              <a:rPr lang="fr-FR" dirty="0" err="1" smtClean="0"/>
              <a:t>vga</a:t>
            </a:r>
            <a:r>
              <a:rPr lang="fr-FR" dirty="0" smtClean="0"/>
              <a:t> = normal </a:t>
            </a:r>
            <a:r>
              <a:rPr lang="fr-FR" dirty="0" smtClean="0">
                <a:solidFill>
                  <a:srgbClr val="00B050"/>
                </a:solidFill>
              </a:rPr>
              <a:t># (normal, </a:t>
            </a:r>
            <a:r>
              <a:rPr lang="fr-FR" dirty="0" err="1" smtClean="0">
                <a:solidFill>
                  <a:srgbClr val="00B050"/>
                </a:solidFill>
              </a:rPr>
              <a:t>extended</a:t>
            </a:r>
            <a:r>
              <a:rPr lang="fr-FR" dirty="0" smtClean="0">
                <a:solidFill>
                  <a:srgbClr val="00B050"/>
                </a:solidFill>
              </a:rPr>
              <a:t>, ou </a:t>
            </a:r>
            <a:r>
              <a:rPr lang="fr-FR" dirty="0" err="1" smtClean="0">
                <a:solidFill>
                  <a:srgbClr val="00B050"/>
                </a:solidFill>
              </a:rPr>
              <a:t>ask</a:t>
            </a:r>
            <a:r>
              <a:rPr lang="fr-FR" dirty="0" smtClean="0">
                <a:solidFill>
                  <a:srgbClr val="00B050"/>
                </a:solidFill>
              </a:rPr>
              <a:t>) </a:t>
            </a:r>
          </a:p>
          <a:p>
            <a:pPr>
              <a:buNone/>
            </a:pPr>
            <a:r>
              <a:rPr lang="fr-FR" dirty="0" err="1" smtClean="0"/>
              <a:t>read</a:t>
            </a:r>
            <a:r>
              <a:rPr lang="fr-FR" dirty="0" smtClean="0"/>
              <a:t>-</a:t>
            </a:r>
            <a:r>
              <a:rPr lang="fr-FR" dirty="0" err="1" smtClean="0"/>
              <a:t>only</a:t>
            </a:r>
            <a:r>
              <a:rPr lang="fr-FR" dirty="0" smtClean="0"/>
              <a:t> </a:t>
            </a:r>
            <a:r>
              <a:rPr lang="fr-FR" dirty="0" smtClean="0">
                <a:solidFill>
                  <a:srgbClr val="00B050"/>
                </a:solidFill>
              </a:rPr>
              <a:t># Monte le système de fichiers en lecture seule </a:t>
            </a:r>
          </a:p>
          <a:p>
            <a:pPr>
              <a:buNone/>
            </a:pPr>
            <a:r>
              <a:rPr lang="fr-FR" dirty="0" smtClean="0"/>
              <a:t>	</a:t>
            </a:r>
          </a:p>
          <a:p>
            <a:pPr>
              <a:buNone/>
            </a:pPr>
            <a:r>
              <a:rPr lang="fr-FR" dirty="0" smtClean="0">
                <a:solidFill>
                  <a:srgbClr val="00B050"/>
                </a:solidFill>
              </a:rPr>
              <a:t># LILO Linux section </a:t>
            </a:r>
          </a:p>
          <a:p>
            <a:pPr>
              <a:buNone/>
            </a:pPr>
            <a:r>
              <a:rPr lang="fr-FR" dirty="0" smtClean="0"/>
              <a:t>image=/boot/</a:t>
            </a:r>
            <a:r>
              <a:rPr lang="fr-FR" dirty="0" err="1" smtClean="0"/>
              <a:t>vmlinuz</a:t>
            </a:r>
            <a:r>
              <a:rPr lang="fr-FR" dirty="0" smtClean="0"/>
              <a:t> </a:t>
            </a:r>
            <a:r>
              <a:rPr lang="fr-FR" dirty="0" smtClean="0">
                <a:solidFill>
                  <a:srgbClr val="00B050"/>
                </a:solidFill>
              </a:rPr>
              <a:t># Image (noyau) à charger </a:t>
            </a:r>
          </a:p>
          <a:p>
            <a:pPr>
              <a:buNone/>
            </a:pPr>
            <a:r>
              <a:rPr lang="fr-FR" dirty="0" smtClean="0"/>
              <a:t>label=</a:t>
            </a:r>
            <a:r>
              <a:rPr lang="fr-FR" dirty="0" err="1" smtClean="0"/>
              <a:t>fedora</a:t>
            </a:r>
            <a:r>
              <a:rPr lang="fr-FR" dirty="0" smtClean="0"/>
              <a:t> </a:t>
            </a:r>
            <a:r>
              <a:rPr lang="fr-FR" dirty="0" smtClean="0">
                <a:solidFill>
                  <a:srgbClr val="00B050"/>
                </a:solidFill>
              </a:rPr>
              <a:t># Nom de l'entrée du menu </a:t>
            </a:r>
          </a:p>
          <a:p>
            <a:pPr>
              <a:buNone/>
            </a:pPr>
            <a:r>
              <a:rPr lang="fr-FR" dirty="0" err="1" smtClean="0"/>
              <a:t>root</a:t>
            </a:r>
            <a:r>
              <a:rPr lang="fr-FR" dirty="0" smtClean="0"/>
              <a:t>=/</a:t>
            </a:r>
            <a:r>
              <a:rPr lang="fr-FR" dirty="0" err="1" smtClean="0"/>
              <a:t>dev</a:t>
            </a:r>
            <a:r>
              <a:rPr lang="fr-FR" dirty="0" smtClean="0"/>
              <a:t>/hda1 </a:t>
            </a:r>
            <a:r>
              <a:rPr lang="fr-FR" dirty="0" smtClean="0">
                <a:solidFill>
                  <a:srgbClr val="00B050"/>
                </a:solidFill>
              </a:rPr>
              <a:t># Partition racine pour le noyau </a:t>
            </a:r>
          </a:p>
          <a:p>
            <a:pPr>
              <a:buNone/>
            </a:pPr>
            <a:r>
              <a:rPr lang="fr-FR" dirty="0" err="1" smtClean="0"/>
              <a:t>initrd</a:t>
            </a:r>
            <a:r>
              <a:rPr lang="fr-FR" dirty="0" smtClean="0"/>
              <a:t>=/boot/</a:t>
            </a:r>
            <a:r>
              <a:rPr lang="fr-FR" dirty="0" err="1" smtClean="0"/>
              <a:t>initrd</a:t>
            </a:r>
            <a:r>
              <a:rPr lang="fr-FR" dirty="0" smtClean="0"/>
              <a:t> </a:t>
            </a:r>
            <a:r>
              <a:rPr lang="fr-FR" dirty="0" smtClean="0">
                <a:solidFill>
                  <a:srgbClr val="00B050"/>
                </a:solidFill>
              </a:rPr>
              <a:t># disque en RAM </a:t>
            </a:r>
          </a:p>
          <a:p>
            <a:pPr>
              <a:buNone/>
            </a:pPr>
            <a:r>
              <a:rPr lang="fr-FR" dirty="0" smtClean="0"/>
              <a:t>	</a:t>
            </a:r>
          </a:p>
          <a:p>
            <a:pPr>
              <a:buNone/>
            </a:pPr>
            <a:r>
              <a:rPr lang="fr-FR" dirty="0" smtClean="0">
                <a:solidFill>
                  <a:srgbClr val="00B050"/>
                </a:solidFill>
              </a:rPr>
              <a:t># LILO DOS/Windows section </a:t>
            </a:r>
          </a:p>
          <a:p>
            <a:pPr marL="0" lvl="1"/>
            <a:r>
              <a:rPr lang="fr-FR" dirty="0" err="1" smtClean="0"/>
              <a:t>other</a:t>
            </a:r>
            <a:r>
              <a:rPr lang="fr-FR" dirty="0" smtClean="0"/>
              <a:t>=/</a:t>
            </a:r>
            <a:r>
              <a:rPr lang="fr-FR" dirty="0" err="1" smtClean="0"/>
              <a:t>dev</a:t>
            </a:r>
            <a:r>
              <a:rPr lang="fr-FR" dirty="0" smtClean="0"/>
              <a:t>/hda3   </a:t>
            </a:r>
            <a:r>
              <a:rPr lang="fr-FR" sz="1600" dirty="0" smtClean="0">
                <a:solidFill>
                  <a:srgbClr val="00B050"/>
                </a:solidFill>
              </a:rPr>
              <a:t>#</a:t>
            </a:r>
            <a:r>
              <a:rPr lang="fr-FR" sz="1600" dirty="0">
                <a:solidFill>
                  <a:srgbClr val="00B050"/>
                </a:solidFill>
                <a:latin typeface="Arial" pitchFamily="34" charset="0"/>
              </a:rPr>
              <a:t>utilisé pour les OS non </a:t>
            </a:r>
            <a:r>
              <a:rPr lang="fr-FR" sz="1600" dirty="0" smtClean="0">
                <a:solidFill>
                  <a:srgbClr val="00B050"/>
                </a:solidFill>
                <a:latin typeface="Arial" pitchFamily="34" charset="0"/>
              </a:rPr>
              <a:t>LINUX</a:t>
            </a:r>
            <a:endParaRPr lang="fr-FR" dirty="0" smtClean="0"/>
          </a:p>
          <a:p>
            <a:pPr>
              <a:buNone/>
            </a:pPr>
            <a:r>
              <a:rPr lang="fr-FR" dirty="0" smtClean="0"/>
              <a:t>label=</a:t>
            </a:r>
            <a:r>
              <a:rPr lang="fr-FR" dirty="0" err="1" smtClean="0"/>
              <a:t>windows</a:t>
            </a:r>
            <a:r>
              <a:rPr lang="fr-FR" dirty="0" smtClean="0"/>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smtClean="0"/>
              <a:t>Gestionnaire d'amorçage </a:t>
            </a:r>
            <a:r>
              <a:rPr lang="fr-FR" sz="2800" b="1" dirty="0" smtClean="0"/>
              <a:t>(boot manager)</a:t>
            </a:r>
            <a:endParaRPr lang="fr-FR" sz="3600" b="1" dirty="0"/>
          </a:p>
        </p:txBody>
      </p:sp>
      <p:sp>
        <p:nvSpPr>
          <p:cNvPr id="3" name="Espace réservé du contenu 2"/>
          <p:cNvSpPr>
            <a:spLocks noGrp="1"/>
          </p:cNvSpPr>
          <p:nvPr>
            <p:ph idx="1"/>
          </p:nvPr>
        </p:nvSpPr>
        <p:spPr>
          <a:xfrm>
            <a:off x="1043608" y="928670"/>
            <a:ext cx="7743233" cy="5929330"/>
          </a:xfrm>
        </p:spPr>
        <p:txBody>
          <a:bodyPr>
            <a:noAutofit/>
          </a:bodyPr>
          <a:lstStyle/>
          <a:p>
            <a:pPr algn="ctr">
              <a:buNone/>
            </a:pPr>
            <a:r>
              <a:rPr lang="fr-FR" sz="2800" b="1" dirty="0" smtClean="0"/>
              <a:t>Protection de </a:t>
            </a:r>
            <a:r>
              <a:rPr lang="fr-FR" sz="2800" b="1" dirty="0" err="1" smtClean="0"/>
              <a:t>Lilo</a:t>
            </a:r>
            <a:endParaRPr lang="fr-FR" sz="2800" b="1" dirty="0" smtClean="0"/>
          </a:p>
          <a:p>
            <a:pPr algn="ctr">
              <a:buNone/>
            </a:pPr>
            <a:endParaRPr lang="fr-FR" sz="2800" b="1" dirty="0" smtClean="0"/>
          </a:p>
          <a:p>
            <a:pPr marL="0" indent="0">
              <a:lnSpc>
                <a:spcPct val="95000"/>
              </a:lnSpc>
              <a:buNone/>
            </a:pPr>
            <a:r>
              <a:rPr lang="fr-FR" sz="2400" dirty="0" smtClean="0">
                <a:solidFill>
                  <a:srgbClr val="000000"/>
                </a:solidFill>
              </a:rPr>
              <a:t>Éditer le fichier de configuration </a:t>
            </a:r>
            <a:r>
              <a:rPr lang="fr-FR" sz="2400" b="1" dirty="0" err="1" smtClean="0">
                <a:solidFill>
                  <a:srgbClr val="FF0000"/>
                </a:solidFill>
              </a:rPr>
              <a:t>lilo.conf</a:t>
            </a:r>
            <a:r>
              <a:rPr lang="fr-FR" sz="2400" dirty="0" smtClean="0">
                <a:solidFill>
                  <a:srgbClr val="000000"/>
                </a:solidFill>
              </a:rPr>
              <a:t> en y ajoutant une clause </a:t>
            </a:r>
            <a:r>
              <a:rPr lang="fr-FR" sz="2400" b="1" dirty="0" err="1" smtClean="0">
                <a:solidFill>
                  <a:srgbClr val="000000"/>
                </a:solidFill>
              </a:rPr>
              <a:t>password</a:t>
            </a:r>
            <a:r>
              <a:rPr lang="fr-FR" sz="2400" dirty="0" smtClean="0">
                <a:solidFill>
                  <a:srgbClr val="000000"/>
                </a:solidFill>
              </a:rPr>
              <a:t> avant la définition des images : </a:t>
            </a:r>
          </a:p>
          <a:p>
            <a:pPr marL="0" indent="0">
              <a:lnSpc>
                <a:spcPct val="95000"/>
              </a:lnSpc>
              <a:buNone/>
            </a:pPr>
            <a:r>
              <a:rPr lang="fr-FR" sz="2000" b="1" i="1" dirty="0" err="1" smtClean="0">
                <a:solidFill>
                  <a:srgbClr val="000000"/>
                </a:solidFill>
              </a:rPr>
              <a:t>password</a:t>
            </a:r>
            <a:r>
              <a:rPr lang="fr-FR" sz="2000" b="1" i="1" dirty="0" smtClean="0">
                <a:solidFill>
                  <a:srgbClr val="000000"/>
                </a:solidFill>
              </a:rPr>
              <a:t> = </a:t>
            </a:r>
            <a:r>
              <a:rPr lang="fr-FR" sz="2000" b="1" i="1" dirty="0" err="1" smtClean="0">
                <a:solidFill>
                  <a:srgbClr val="000000"/>
                </a:solidFill>
              </a:rPr>
              <a:t>mot_de_passe</a:t>
            </a:r>
            <a:endParaRPr lang="fr-FR" sz="2000" b="1" i="1" dirty="0" smtClean="0">
              <a:solidFill>
                <a:srgbClr val="000000"/>
              </a:solidFill>
            </a:endParaRPr>
          </a:p>
          <a:p>
            <a:pPr marL="0" indent="0">
              <a:lnSpc>
                <a:spcPct val="95000"/>
              </a:lnSpc>
              <a:buNone/>
            </a:pPr>
            <a:endParaRPr lang="fr-FR" sz="1600" b="1" i="1" dirty="0" smtClean="0"/>
          </a:p>
          <a:p>
            <a:pPr marL="0" indent="0">
              <a:lnSpc>
                <a:spcPct val="95000"/>
              </a:lnSpc>
              <a:buNone/>
            </a:pPr>
            <a:r>
              <a:rPr lang="fr-FR" sz="2400" b="1" i="1" dirty="0" smtClean="0">
                <a:solidFill>
                  <a:srgbClr val="FF0000"/>
                </a:solidFill>
              </a:rPr>
              <a:t>Inconvénient : </a:t>
            </a:r>
            <a:r>
              <a:rPr lang="fr-FR" sz="2400" i="1" dirty="0" smtClean="0">
                <a:solidFill>
                  <a:srgbClr val="000000"/>
                </a:solidFill>
              </a:rPr>
              <a:t>Ce mot de passe est écrit en clair et peut être lu par n’importe quelle </a:t>
            </a:r>
            <a:r>
              <a:rPr lang="fr-FR" sz="2400" dirty="0" smtClean="0">
                <a:solidFill>
                  <a:srgbClr val="000000"/>
                </a:solidFill>
              </a:rPr>
              <a:t>personne qui se connecte à la machine</a:t>
            </a:r>
            <a:endParaRPr lang="fr-FR" sz="2400" dirty="0" smtClean="0"/>
          </a:p>
          <a:p>
            <a:pPr marL="0" indent="0">
              <a:lnSpc>
                <a:spcPct val="95000"/>
              </a:lnSpc>
              <a:buNone/>
            </a:pPr>
            <a:endParaRPr lang="fr-FR" sz="1800" dirty="0" smtClean="0">
              <a:solidFill>
                <a:srgbClr val="000000"/>
              </a:solidFill>
            </a:endParaRPr>
          </a:p>
          <a:p>
            <a:pPr marL="0" indent="0">
              <a:lnSpc>
                <a:spcPct val="95000"/>
              </a:lnSpc>
              <a:buNone/>
            </a:pPr>
            <a:r>
              <a:rPr lang="fr-FR" sz="2400" dirty="0" smtClean="0">
                <a:solidFill>
                  <a:srgbClr val="000000"/>
                </a:solidFill>
              </a:rPr>
              <a:t>Pour y remédier on peut retirer le droit de lecture à tout autre utilisateur (excepté </a:t>
            </a:r>
            <a:r>
              <a:rPr lang="fr-FR" sz="2400" dirty="0" err="1" smtClean="0">
                <a:solidFill>
                  <a:srgbClr val="000000"/>
                </a:solidFill>
              </a:rPr>
              <a:t>root</a:t>
            </a:r>
            <a:r>
              <a:rPr lang="fr-FR" sz="2400" dirty="0" smtClean="0">
                <a:solidFill>
                  <a:srgbClr val="000000"/>
                </a:solidFill>
              </a:rPr>
              <a:t> bien évidemment).</a:t>
            </a:r>
            <a:endParaRPr lang="fr-FR" sz="2400" dirty="0" smtClean="0"/>
          </a:p>
          <a:p>
            <a:pPr marL="0" indent="0">
              <a:lnSpc>
                <a:spcPct val="95000"/>
              </a:lnSpc>
              <a:buNone/>
            </a:pPr>
            <a:endParaRPr lang="fr-FR" sz="1400" i="1" dirty="0" smtClean="0">
              <a:solidFill>
                <a:srgbClr val="000000"/>
              </a:solidFill>
            </a:endParaRPr>
          </a:p>
          <a:p>
            <a:pPr marL="0" indent="0">
              <a:lnSpc>
                <a:spcPct val="95000"/>
              </a:lnSpc>
              <a:buNone/>
            </a:pPr>
            <a:r>
              <a:rPr lang="fr-FR" sz="2000" b="1" i="1" dirty="0" smtClean="0">
                <a:solidFill>
                  <a:srgbClr val="000000"/>
                </a:solidFill>
              </a:rPr>
              <a:t># </a:t>
            </a:r>
            <a:r>
              <a:rPr lang="fr-FR" sz="2000" b="1" i="1" dirty="0" err="1" smtClean="0">
                <a:solidFill>
                  <a:srgbClr val="000000"/>
                </a:solidFill>
              </a:rPr>
              <a:t>chown</a:t>
            </a:r>
            <a:r>
              <a:rPr lang="fr-FR" sz="2000" b="1" i="1" dirty="0" smtClean="0">
                <a:solidFill>
                  <a:srgbClr val="000000"/>
                </a:solidFill>
              </a:rPr>
              <a:t> </a:t>
            </a:r>
            <a:r>
              <a:rPr lang="fr-FR" sz="2000" b="1" i="1" dirty="0" err="1" smtClean="0">
                <a:solidFill>
                  <a:srgbClr val="000000"/>
                </a:solidFill>
              </a:rPr>
              <a:t>root.root</a:t>
            </a:r>
            <a:r>
              <a:rPr lang="fr-FR" sz="2000" b="1" i="1" dirty="0" smtClean="0">
                <a:solidFill>
                  <a:srgbClr val="000000"/>
                </a:solidFill>
              </a:rPr>
              <a:t> /</a:t>
            </a:r>
            <a:r>
              <a:rPr lang="fr-FR" sz="2000" b="1" i="1" dirty="0" err="1" smtClean="0">
                <a:solidFill>
                  <a:srgbClr val="000000"/>
                </a:solidFill>
              </a:rPr>
              <a:t>etc</a:t>
            </a:r>
            <a:r>
              <a:rPr lang="fr-FR" sz="2000" b="1" i="1" dirty="0" smtClean="0">
                <a:solidFill>
                  <a:srgbClr val="000000"/>
                </a:solidFill>
              </a:rPr>
              <a:t>/</a:t>
            </a:r>
            <a:r>
              <a:rPr lang="fr-FR" sz="2000" b="1" i="1" dirty="0" err="1" smtClean="0">
                <a:solidFill>
                  <a:srgbClr val="000000"/>
                </a:solidFill>
              </a:rPr>
              <a:t>lilo.conf</a:t>
            </a:r>
            <a:endParaRPr lang="fr-FR" sz="2000" b="1" dirty="0" smtClean="0"/>
          </a:p>
          <a:p>
            <a:pPr marL="0" indent="0">
              <a:lnSpc>
                <a:spcPct val="95000"/>
              </a:lnSpc>
              <a:buNone/>
            </a:pPr>
            <a:r>
              <a:rPr lang="fr-FR" sz="2000" b="1" dirty="0" smtClean="0">
                <a:solidFill>
                  <a:srgbClr val="000000"/>
                </a:solidFill>
              </a:rPr>
              <a:t># chmod 600 /</a:t>
            </a:r>
            <a:r>
              <a:rPr lang="fr-FR" sz="2000" b="1" dirty="0" err="1" smtClean="0">
                <a:solidFill>
                  <a:srgbClr val="000000"/>
                </a:solidFill>
              </a:rPr>
              <a:t>etc</a:t>
            </a:r>
            <a:r>
              <a:rPr lang="fr-FR" sz="2000" b="1" dirty="0" smtClean="0">
                <a:solidFill>
                  <a:srgbClr val="000000"/>
                </a:solidFill>
              </a:rPr>
              <a:t>/</a:t>
            </a:r>
            <a:r>
              <a:rPr lang="fr-FR" sz="2000" b="1" dirty="0" err="1" smtClean="0">
                <a:solidFill>
                  <a:srgbClr val="000000"/>
                </a:solidFill>
              </a:rPr>
              <a:t>lilo.conf</a:t>
            </a:r>
            <a:endParaRPr lang="fr-FR" sz="2000" b="1" dirty="0" smtClean="0"/>
          </a:p>
          <a:p>
            <a:pPr algn="ctr">
              <a:buNone/>
            </a:pPr>
            <a:endParaRPr lang="fr-FR" sz="2800" b="1" dirty="0" smtClean="0"/>
          </a:p>
          <a:p>
            <a:pPr lvl="0">
              <a:buNone/>
            </a:pPr>
            <a:endParaRPr lang="fr-FR" sz="2800" i="1" dirty="0" smtClean="0"/>
          </a:p>
          <a:p>
            <a:pPr>
              <a:buNone/>
            </a:pPr>
            <a:r>
              <a:rPr lang="fr-FR" sz="1400" dirty="0" smtClean="0"/>
              <a:t/>
            </a:r>
            <a:br>
              <a:rPr lang="fr-FR" sz="1400" dirty="0" smtClean="0"/>
            </a:br>
            <a:endParaRPr lang="fr-FR" sz="1400" b="1" dirty="0"/>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29</a:t>
            </a:fld>
            <a:endParaRPr lang="fr-BE" dirty="0">
              <a:solidFill>
                <a:schemeClr val="bg1"/>
              </a:solidFill>
            </a:endParaRPr>
          </a:p>
        </p:txBody>
      </p:sp>
    </p:spTree>
    <p:extLst>
      <p:ext uri="{BB962C8B-B14F-4D97-AF65-F5344CB8AC3E}">
        <p14:creationId xmlns:p14="http://schemas.microsoft.com/office/powerpoint/2010/main" val="36863592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smtClean="0"/>
              <a:t>Introduction</a:t>
            </a:r>
            <a:endParaRPr lang="fr-FR" sz="3600" b="1" dirty="0"/>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3</a:t>
            </a:fld>
            <a:endParaRPr lang="fr-BE" dirty="0">
              <a:solidFill>
                <a:schemeClr val="bg1"/>
              </a:solidFill>
            </a:endParaRPr>
          </a:p>
        </p:txBody>
      </p:sp>
      <p:sp>
        <p:nvSpPr>
          <p:cNvPr id="9" name="Rectangle 8"/>
          <p:cNvSpPr/>
          <p:nvPr/>
        </p:nvSpPr>
        <p:spPr>
          <a:xfrm>
            <a:off x="1043608" y="1071546"/>
            <a:ext cx="7908334" cy="3970318"/>
          </a:xfrm>
          <a:prstGeom prst="rect">
            <a:avLst/>
          </a:prstGeom>
        </p:spPr>
        <p:txBody>
          <a:bodyPr wrap="square">
            <a:spAutoFit/>
          </a:bodyPr>
          <a:lstStyle/>
          <a:p>
            <a:pPr algn="just"/>
            <a:r>
              <a:rPr lang="fr-FR" sz="2800" dirty="0"/>
              <a:t>La séquence de démarrage est variable </a:t>
            </a:r>
            <a:r>
              <a:rPr lang="fr-FR" sz="2800" dirty="0" smtClean="0"/>
              <a:t>en fonction </a:t>
            </a:r>
            <a:r>
              <a:rPr lang="fr-FR" sz="2800" dirty="0"/>
              <a:t>du système mais peut globalement </a:t>
            </a:r>
            <a:r>
              <a:rPr lang="fr-FR" sz="2800" dirty="0" smtClean="0"/>
              <a:t>être découpée </a:t>
            </a:r>
            <a:r>
              <a:rPr lang="fr-FR" sz="2800" dirty="0"/>
              <a:t>selon les étapes suivantes </a:t>
            </a:r>
            <a:r>
              <a:rPr lang="fr-FR" sz="2800" dirty="0" smtClean="0"/>
              <a:t>:</a:t>
            </a:r>
          </a:p>
          <a:p>
            <a:pPr algn="just"/>
            <a:endParaRPr lang="fr-FR" sz="2800" dirty="0"/>
          </a:p>
          <a:p>
            <a:pPr marL="914400" lvl="1" indent="-457200" algn="just">
              <a:buFont typeface="Wingdings" pitchFamily="2" charset="2"/>
              <a:buChar char="Ø"/>
            </a:pPr>
            <a:r>
              <a:rPr lang="fr-FR" sz="2800" dirty="0"/>
              <a:t> Le démarrage de l'ordinateur ou amorçage,</a:t>
            </a:r>
          </a:p>
          <a:p>
            <a:pPr marL="914400" lvl="1" indent="-457200" algn="just">
              <a:buFont typeface="Wingdings" pitchFamily="2" charset="2"/>
              <a:buChar char="Ø"/>
            </a:pPr>
            <a:r>
              <a:rPr lang="fr-FR" sz="2800" dirty="0"/>
              <a:t> L' exécution du chargeur de démarrage ,</a:t>
            </a:r>
          </a:p>
          <a:p>
            <a:pPr marL="914400" lvl="1" indent="-457200" algn="just">
              <a:buFont typeface="Wingdings" pitchFamily="2" charset="2"/>
              <a:buChar char="Ø"/>
            </a:pPr>
            <a:r>
              <a:rPr lang="fr-FR" sz="2800" dirty="0"/>
              <a:t> Le démarrage du noyau,</a:t>
            </a:r>
          </a:p>
          <a:p>
            <a:pPr marL="914400" lvl="1" indent="-457200" algn="just">
              <a:buFont typeface="Wingdings" pitchFamily="2" charset="2"/>
              <a:buChar char="Ø"/>
            </a:pPr>
            <a:r>
              <a:rPr lang="fr-FR" sz="2800" dirty="0"/>
              <a:t> Le lancement du processus '</a:t>
            </a:r>
            <a:r>
              <a:rPr lang="fr-FR" sz="2800" dirty="0" err="1"/>
              <a:t>init</a:t>
            </a:r>
            <a:r>
              <a:rPr lang="fr-FR" sz="2800" dirty="0"/>
              <a:t>',</a:t>
            </a:r>
          </a:p>
          <a:p>
            <a:pPr marL="914400" lvl="1" indent="-457200" algn="just">
              <a:buFont typeface="Wingdings" pitchFamily="2" charset="2"/>
              <a:buChar char="Ø"/>
            </a:pPr>
            <a:r>
              <a:rPr lang="fr-FR" sz="2800" dirty="0"/>
              <a:t> Le lancement des scripts de démarrage.</a:t>
            </a:r>
          </a:p>
        </p:txBody>
      </p:sp>
    </p:spTree>
    <p:extLst>
      <p:ext uri="{BB962C8B-B14F-4D97-AF65-F5344CB8AC3E}">
        <p14:creationId xmlns:p14="http://schemas.microsoft.com/office/powerpoint/2010/main" val="35590739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smtClean="0"/>
              <a:t>Gestionnaire d'amorçage </a:t>
            </a:r>
            <a:r>
              <a:rPr lang="fr-FR" sz="2800" b="1" dirty="0" smtClean="0"/>
              <a:t>(boot manager)</a:t>
            </a:r>
            <a:endParaRPr lang="fr-FR" sz="3600" b="1" dirty="0"/>
          </a:p>
        </p:txBody>
      </p:sp>
      <p:sp>
        <p:nvSpPr>
          <p:cNvPr id="3" name="Espace réservé du contenu 2"/>
          <p:cNvSpPr>
            <a:spLocks noGrp="1"/>
          </p:cNvSpPr>
          <p:nvPr>
            <p:ph idx="1"/>
          </p:nvPr>
        </p:nvSpPr>
        <p:spPr>
          <a:xfrm>
            <a:off x="428596" y="928670"/>
            <a:ext cx="8586790" cy="5929330"/>
          </a:xfrm>
        </p:spPr>
        <p:txBody>
          <a:bodyPr>
            <a:noAutofit/>
          </a:bodyPr>
          <a:lstStyle/>
          <a:p>
            <a:pPr lvl="0">
              <a:buNone/>
            </a:pPr>
            <a:endParaRPr lang="fr-FR" sz="2800" i="1" dirty="0" smtClean="0"/>
          </a:p>
          <a:p>
            <a:pPr lvl="0">
              <a:buNone/>
            </a:pPr>
            <a:endParaRPr lang="fr-FR" sz="2800" b="1" dirty="0" smtClean="0"/>
          </a:p>
          <a:p>
            <a:pPr>
              <a:buNone/>
            </a:pPr>
            <a:endParaRPr lang="fr-FR" sz="2800" b="1" dirty="0"/>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30</a:t>
            </a:fld>
            <a:endParaRPr lang="fr-BE" dirty="0">
              <a:solidFill>
                <a:schemeClr val="bg1"/>
              </a:solidFill>
            </a:endParaRPr>
          </a:p>
        </p:txBody>
      </p:sp>
      <p:sp>
        <p:nvSpPr>
          <p:cNvPr id="5" name="Rectangle 4"/>
          <p:cNvSpPr/>
          <p:nvPr/>
        </p:nvSpPr>
        <p:spPr>
          <a:xfrm>
            <a:off x="975007" y="3212976"/>
            <a:ext cx="7908334" cy="677108"/>
          </a:xfrm>
          <a:prstGeom prst="rect">
            <a:avLst/>
          </a:prstGeom>
        </p:spPr>
        <p:txBody>
          <a:bodyPr wrap="square">
            <a:spAutoFit/>
          </a:bodyPr>
          <a:lstStyle/>
          <a:p>
            <a:pPr algn="ctr">
              <a:lnSpc>
                <a:spcPct val="95000"/>
              </a:lnSpc>
            </a:pPr>
            <a:r>
              <a:rPr lang="en-US" sz="4000" b="1" dirty="0" smtClean="0"/>
              <a:t>GRUB</a:t>
            </a:r>
            <a:endParaRPr lang="en-US" sz="4000" b="1" dirty="0"/>
          </a:p>
        </p:txBody>
      </p:sp>
    </p:spTree>
    <p:extLst>
      <p:ext uri="{BB962C8B-B14F-4D97-AF65-F5344CB8AC3E}">
        <p14:creationId xmlns:p14="http://schemas.microsoft.com/office/powerpoint/2010/main" val="2160324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smtClean="0"/>
              <a:t>Gestionnaire d'amorçage </a:t>
            </a:r>
            <a:r>
              <a:rPr lang="fr-FR" sz="2800" b="1" dirty="0" smtClean="0"/>
              <a:t>(boot manager)</a:t>
            </a:r>
            <a:endParaRPr lang="fr-FR" sz="3600" b="1" dirty="0"/>
          </a:p>
        </p:txBody>
      </p:sp>
      <p:sp>
        <p:nvSpPr>
          <p:cNvPr id="3" name="Espace réservé du contenu 2"/>
          <p:cNvSpPr>
            <a:spLocks noGrp="1"/>
          </p:cNvSpPr>
          <p:nvPr>
            <p:ph idx="1"/>
          </p:nvPr>
        </p:nvSpPr>
        <p:spPr>
          <a:xfrm>
            <a:off x="428596" y="928670"/>
            <a:ext cx="8586790" cy="5929330"/>
          </a:xfrm>
        </p:spPr>
        <p:txBody>
          <a:bodyPr>
            <a:noAutofit/>
          </a:bodyPr>
          <a:lstStyle/>
          <a:p>
            <a:pPr algn="ctr">
              <a:buNone/>
            </a:pPr>
            <a:r>
              <a:rPr lang="fr-FR" sz="2800" b="1" dirty="0" smtClean="0"/>
              <a:t>Installer un boot manager: </a:t>
            </a:r>
            <a:r>
              <a:rPr lang="fr-FR" sz="2800" b="1" dirty="0" err="1" smtClean="0"/>
              <a:t>Grub</a:t>
            </a:r>
            <a:endParaRPr lang="fr-FR" sz="2800" dirty="0" smtClean="0"/>
          </a:p>
          <a:p>
            <a:pPr lvl="0">
              <a:buNone/>
            </a:pPr>
            <a:endParaRPr lang="fr-FR" sz="2800" i="1" dirty="0" smtClean="0"/>
          </a:p>
          <a:p>
            <a:pPr lvl="0">
              <a:buNone/>
            </a:pPr>
            <a:endParaRPr lang="fr-FR" sz="2800" b="1" dirty="0" smtClean="0"/>
          </a:p>
          <a:p>
            <a:pPr>
              <a:buNone/>
            </a:pPr>
            <a:endParaRPr lang="fr-FR" sz="2800" b="1" dirty="0"/>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31</a:t>
            </a:fld>
            <a:endParaRPr lang="fr-BE" dirty="0">
              <a:solidFill>
                <a:schemeClr val="bg1"/>
              </a:solidFill>
            </a:endParaRPr>
          </a:p>
        </p:txBody>
      </p:sp>
      <p:sp>
        <p:nvSpPr>
          <p:cNvPr id="5" name="Rectangle 4"/>
          <p:cNvSpPr/>
          <p:nvPr/>
        </p:nvSpPr>
        <p:spPr>
          <a:xfrm>
            <a:off x="1043608" y="2198663"/>
            <a:ext cx="7908334" cy="2899255"/>
          </a:xfrm>
          <a:prstGeom prst="rect">
            <a:avLst/>
          </a:prstGeom>
        </p:spPr>
        <p:txBody>
          <a:bodyPr wrap="square">
            <a:spAutoFit/>
          </a:bodyPr>
          <a:lstStyle/>
          <a:p>
            <a:pPr>
              <a:lnSpc>
                <a:spcPct val="95000"/>
              </a:lnSpc>
            </a:pPr>
            <a:r>
              <a:rPr lang="en-US" sz="2400" b="1" dirty="0" err="1">
                <a:solidFill>
                  <a:srgbClr val="000000"/>
                </a:solidFill>
              </a:rPr>
              <a:t>Fichier</a:t>
            </a:r>
            <a:r>
              <a:rPr lang="en-US" sz="2400" b="1" dirty="0">
                <a:solidFill>
                  <a:srgbClr val="000000"/>
                </a:solidFill>
              </a:rPr>
              <a:t> de configuration</a:t>
            </a:r>
            <a:r>
              <a:rPr lang="en-US" sz="2400" dirty="0">
                <a:solidFill>
                  <a:srgbClr val="000000"/>
                </a:solidFill>
              </a:rPr>
              <a:t>: </a:t>
            </a:r>
            <a:r>
              <a:rPr lang="en-US" sz="2400" dirty="0">
                <a:solidFill>
                  <a:srgbClr val="FF0000"/>
                </a:solidFill>
              </a:rPr>
              <a:t>/boot/grub/</a:t>
            </a:r>
            <a:r>
              <a:rPr lang="en-US" sz="2400" dirty="0" err="1">
                <a:solidFill>
                  <a:srgbClr val="FF0000"/>
                </a:solidFill>
              </a:rPr>
              <a:t>menu.lst</a:t>
            </a:r>
            <a:r>
              <a:rPr lang="en-US" sz="2400" dirty="0">
                <a:solidFill>
                  <a:srgbClr val="FF0000"/>
                </a:solidFill>
              </a:rPr>
              <a:t>  </a:t>
            </a:r>
            <a:r>
              <a:rPr lang="en-US" sz="2400" dirty="0" err="1"/>
              <a:t>ou</a:t>
            </a:r>
            <a:r>
              <a:rPr lang="en-US" sz="2400" dirty="0"/>
              <a:t>   </a:t>
            </a:r>
            <a:r>
              <a:rPr lang="en-US" sz="2400" dirty="0" smtClean="0">
                <a:solidFill>
                  <a:srgbClr val="FF0000"/>
                </a:solidFill>
              </a:rPr>
              <a:t>/boot/grub/</a:t>
            </a:r>
            <a:r>
              <a:rPr lang="en-US" sz="2400" dirty="0" err="1" smtClean="0">
                <a:solidFill>
                  <a:srgbClr val="FF0000"/>
                </a:solidFill>
              </a:rPr>
              <a:t>grub.conf</a:t>
            </a:r>
            <a:endParaRPr lang="en-US" sz="2400" dirty="0">
              <a:solidFill>
                <a:srgbClr val="FF0000"/>
              </a:solidFill>
            </a:endParaRPr>
          </a:p>
          <a:p>
            <a:pPr>
              <a:lnSpc>
                <a:spcPct val="95000"/>
              </a:lnSpc>
            </a:pPr>
            <a:endParaRPr lang="en-US" sz="2400" dirty="0" smtClean="0">
              <a:solidFill>
                <a:srgbClr val="000000"/>
              </a:solidFill>
            </a:endParaRPr>
          </a:p>
          <a:p>
            <a:pPr>
              <a:lnSpc>
                <a:spcPct val="95000"/>
              </a:lnSpc>
            </a:pPr>
            <a:r>
              <a:rPr lang="en-US" sz="2400" dirty="0" smtClean="0">
                <a:solidFill>
                  <a:srgbClr val="000000"/>
                </a:solidFill>
              </a:rPr>
              <a:t>Pour </a:t>
            </a:r>
            <a:r>
              <a:rPr lang="en-US" sz="2400" dirty="0" err="1">
                <a:solidFill>
                  <a:srgbClr val="000000"/>
                </a:solidFill>
              </a:rPr>
              <a:t>l’installer</a:t>
            </a:r>
            <a:r>
              <a:rPr lang="en-US" sz="2400" dirty="0">
                <a:solidFill>
                  <a:srgbClr val="000000"/>
                </a:solidFill>
              </a:rPr>
              <a:t> </a:t>
            </a:r>
            <a:r>
              <a:rPr lang="en-US" sz="2400" dirty="0" smtClean="0">
                <a:solidFill>
                  <a:srgbClr val="000000"/>
                </a:solidFill>
              </a:rPr>
              <a:t>Grub </a:t>
            </a:r>
            <a:r>
              <a:rPr lang="en-US" sz="2400" dirty="0" err="1">
                <a:solidFill>
                  <a:srgbClr val="000000"/>
                </a:solidFill>
              </a:rPr>
              <a:t>dans</a:t>
            </a:r>
            <a:r>
              <a:rPr lang="en-US" sz="2400" dirty="0">
                <a:solidFill>
                  <a:srgbClr val="000000"/>
                </a:solidFill>
              </a:rPr>
              <a:t> le MBR, </a:t>
            </a:r>
            <a:r>
              <a:rPr lang="en-US" sz="2400" dirty="0" err="1">
                <a:solidFill>
                  <a:srgbClr val="000000"/>
                </a:solidFill>
              </a:rPr>
              <a:t>il</a:t>
            </a:r>
            <a:r>
              <a:rPr lang="en-US" sz="2400" dirty="0">
                <a:solidFill>
                  <a:srgbClr val="000000"/>
                </a:solidFill>
              </a:rPr>
              <a:t> </a:t>
            </a:r>
            <a:r>
              <a:rPr lang="en-US" sz="2400" dirty="0" err="1">
                <a:solidFill>
                  <a:srgbClr val="000000"/>
                </a:solidFill>
              </a:rPr>
              <a:t>faut</a:t>
            </a:r>
            <a:r>
              <a:rPr lang="en-US" sz="2400" dirty="0">
                <a:solidFill>
                  <a:srgbClr val="000000"/>
                </a:solidFill>
              </a:rPr>
              <a:t> </a:t>
            </a:r>
            <a:r>
              <a:rPr lang="en-US" sz="2400" dirty="0" err="1">
                <a:solidFill>
                  <a:srgbClr val="000000"/>
                </a:solidFill>
              </a:rPr>
              <a:t>utiliser</a:t>
            </a:r>
            <a:r>
              <a:rPr lang="en-US" sz="2400" dirty="0">
                <a:solidFill>
                  <a:srgbClr val="000000"/>
                </a:solidFill>
              </a:rPr>
              <a:t> la </a:t>
            </a:r>
            <a:r>
              <a:rPr lang="en-US" sz="2400" dirty="0" err="1">
                <a:solidFill>
                  <a:srgbClr val="000000"/>
                </a:solidFill>
              </a:rPr>
              <a:t>commande</a:t>
            </a:r>
            <a:r>
              <a:rPr lang="en-US" sz="2400" dirty="0">
                <a:solidFill>
                  <a:srgbClr val="000000"/>
                </a:solidFill>
              </a:rPr>
              <a:t> </a:t>
            </a:r>
            <a:r>
              <a:rPr lang="en-US" sz="2400" b="1" dirty="0" smtClean="0">
                <a:solidFill>
                  <a:srgbClr val="FF0000"/>
                </a:solidFill>
              </a:rPr>
              <a:t>grub</a:t>
            </a:r>
            <a:endParaRPr lang="en-US" sz="2400" b="1" dirty="0">
              <a:solidFill>
                <a:srgbClr val="FF0000"/>
              </a:solidFill>
            </a:endParaRPr>
          </a:p>
          <a:p>
            <a:pPr>
              <a:lnSpc>
                <a:spcPct val="95000"/>
              </a:lnSpc>
            </a:pPr>
            <a:endParaRPr lang="en-US" sz="2400" dirty="0">
              <a:solidFill>
                <a:srgbClr val="000000"/>
              </a:solidFill>
            </a:endParaRPr>
          </a:p>
          <a:p>
            <a:pPr>
              <a:lnSpc>
                <a:spcPct val="95000"/>
              </a:lnSpc>
            </a:pPr>
            <a:r>
              <a:rPr lang="en-US" sz="2400" dirty="0">
                <a:solidFill>
                  <a:srgbClr val="000000"/>
                </a:solidFill>
              </a:rPr>
              <a:t>La </a:t>
            </a:r>
            <a:r>
              <a:rPr lang="en-US" sz="2400" dirty="0" err="1">
                <a:solidFill>
                  <a:srgbClr val="000000"/>
                </a:solidFill>
              </a:rPr>
              <a:t>commande</a:t>
            </a:r>
            <a:r>
              <a:rPr lang="en-US" sz="2400" dirty="0">
                <a:solidFill>
                  <a:srgbClr val="000000"/>
                </a:solidFill>
              </a:rPr>
              <a:t> </a:t>
            </a:r>
            <a:r>
              <a:rPr lang="en-US" sz="2400" dirty="0" smtClean="0">
                <a:solidFill>
                  <a:srgbClr val="000000"/>
                </a:solidFill>
              </a:rPr>
              <a:t>grub </a:t>
            </a:r>
            <a:r>
              <a:rPr lang="en-US" sz="2400" dirty="0" err="1">
                <a:solidFill>
                  <a:srgbClr val="000000"/>
                </a:solidFill>
              </a:rPr>
              <a:t>permet</a:t>
            </a:r>
            <a:r>
              <a:rPr lang="en-US" sz="2400" dirty="0">
                <a:solidFill>
                  <a:srgbClr val="000000"/>
                </a:solidFill>
              </a:rPr>
              <a:t> </a:t>
            </a:r>
            <a:r>
              <a:rPr lang="en-US" sz="2400" dirty="0" err="1">
                <a:solidFill>
                  <a:srgbClr val="000000"/>
                </a:solidFill>
              </a:rPr>
              <a:t>d'écrire</a:t>
            </a:r>
            <a:r>
              <a:rPr lang="en-US" sz="2400" dirty="0">
                <a:solidFill>
                  <a:srgbClr val="000000"/>
                </a:solidFill>
              </a:rPr>
              <a:t> </a:t>
            </a:r>
            <a:r>
              <a:rPr lang="en-US" sz="2400" dirty="0" err="1">
                <a:solidFill>
                  <a:srgbClr val="000000"/>
                </a:solidFill>
              </a:rPr>
              <a:t>dans</a:t>
            </a:r>
            <a:r>
              <a:rPr lang="en-US" sz="2400" dirty="0">
                <a:solidFill>
                  <a:srgbClr val="000000"/>
                </a:solidFill>
              </a:rPr>
              <a:t> le MBR les </a:t>
            </a:r>
            <a:r>
              <a:rPr lang="en-US" sz="2400" dirty="0" err="1">
                <a:solidFill>
                  <a:srgbClr val="000000"/>
                </a:solidFill>
              </a:rPr>
              <a:t>éléments</a:t>
            </a:r>
            <a:r>
              <a:rPr lang="en-US" sz="2400" dirty="0">
                <a:solidFill>
                  <a:srgbClr val="000000"/>
                </a:solidFill>
              </a:rPr>
              <a:t> </a:t>
            </a:r>
            <a:r>
              <a:rPr lang="en-US" sz="2400" dirty="0" err="1">
                <a:solidFill>
                  <a:srgbClr val="000000"/>
                </a:solidFill>
              </a:rPr>
              <a:t>contenus</a:t>
            </a:r>
            <a:r>
              <a:rPr lang="en-US" sz="2400" dirty="0">
                <a:solidFill>
                  <a:srgbClr val="000000"/>
                </a:solidFill>
              </a:rPr>
              <a:t> </a:t>
            </a:r>
            <a:r>
              <a:rPr lang="en-US" sz="2400" dirty="0" err="1">
                <a:solidFill>
                  <a:srgbClr val="000000"/>
                </a:solidFill>
              </a:rPr>
              <a:t>dans</a:t>
            </a:r>
            <a:r>
              <a:rPr lang="en-US" sz="2400" dirty="0">
                <a:solidFill>
                  <a:srgbClr val="000000"/>
                </a:solidFill>
              </a:rPr>
              <a:t> le </a:t>
            </a:r>
            <a:r>
              <a:rPr lang="en-US" sz="2400" dirty="0" err="1"/>
              <a:t>fichier</a:t>
            </a:r>
            <a:r>
              <a:rPr lang="en-US" sz="2400" dirty="0"/>
              <a:t> /boot/grub/</a:t>
            </a:r>
            <a:r>
              <a:rPr lang="en-US" sz="2400" dirty="0" err="1"/>
              <a:t>menu.lst</a:t>
            </a:r>
            <a:r>
              <a:rPr lang="en-US" sz="2400" dirty="0"/>
              <a:t>  </a:t>
            </a:r>
            <a:r>
              <a:rPr lang="en-US" sz="2400" dirty="0" err="1"/>
              <a:t>ou</a:t>
            </a:r>
            <a:r>
              <a:rPr lang="en-US" sz="2400" dirty="0"/>
              <a:t>  </a:t>
            </a:r>
            <a:r>
              <a:rPr lang="en-US" sz="2400" dirty="0" err="1" smtClean="0"/>
              <a:t>grub.conf</a:t>
            </a:r>
            <a:endParaRPr lang="en-US" sz="2400" dirty="0"/>
          </a:p>
        </p:txBody>
      </p:sp>
    </p:spTree>
    <p:extLst>
      <p:ext uri="{BB962C8B-B14F-4D97-AF65-F5344CB8AC3E}">
        <p14:creationId xmlns:p14="http://schemas.microsoft.com/office/powerpoint/2010/main" val="34897035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smtClean="0"/>
              <a:t>Gestionnaire d'amorçage </a:t>
            </a:r>
            <a:r>
              <a:rPr lang="fr-FR" sz="2800" b="1" dirty="0" smtClean="0"/>
              <a:t>(boot manager)</a:t>
            </a:r>
            <a:endParaRPr lang="fr-FR" sz="3600" b="1" dirty="0"/>
          </a:p>
        </p:txBody>
      </p:sp>
      <p:sp>
        <p:nvSpPr>
          <p:cNvPr id="3" name="Espace réservé du contenu 2"/>
          <p:cNvSpPr>
            <a:spLocks noGrp="1"/>
          </p:cNvSpPr>
          <p:nvPr>
            <p:ph idx="1"/>
          </p:nvPr>
        </p:nvSpPr>
        <p:spPr>
          <a:xfrm>
            <a:off x="428596" y="928670"/>
            <a:ext cx="8586790" cy="5929330"/>
          </a:xfrm>
        </p:spPr>
        <p:txBody>
          <a:bodyPr>
            <a:noAutofit/>
          </a:bodyPr>
          <a:lstStyle/>
          <a:p>
            <a:pPr algn="ctr">
              <a:buNone/>
            </a:pPr>
            <a:r>
              <a:rPr lang="fr-FR" sz="2800" b="1" dirty="0" smtClean="0"/>
              <a:t>Exemple de contenu de /boot/</a:t>
            </a:r>
            <a:r>
              <a:rPr lang="fr-FR" sz="2800" b="1" dirty="0" err="1" smtClean="0"/>
              <a:t>grub</a:t>
            </a:r>
            <a:r>
              <a:rPr lang="fr-FR" sz="2800" b="1" dirty="0" smtClean="0"/>
              <a:t>/menu.lst :</a:t>
            </a:r>
          </a:p>
          <a:p>
            <a:pPr lvl="0">
              <a:buNone/>
            </a:pPr>
            <a:endParaRPr lang="fr-FR" sz="2800" i="1" dirty="0" smtClean="0"/>
          </a:p>
          <a:p>
            <a:pPr>
              <a:buNone/>
            </a:pPr>
            <a:r>
              <a:rPr lang="fr-FR" sz="1400" dirty="0" smtClean="0"/>
              <a:t/>
            </a:r>
            <a:br>
              <a:rPr lang="fr-FR" sz="1400" dirty="0" smtClean="0"/>
            </a:br>
            <a:endParaRPr lang="fr-FR" sz="1400" b="1" dirty="0"/>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32</a:t>
            </a:fld>
            <a:endParaRPr lang="fr-BE" dirty="0">
              <a:solidFill>
                <a:schemeClr val="bg1"/>
              </a:solidFill>
            </a:endParaRPr>
          </a:p>
        </p:txBody>
      </p:sp>
      <p:sp>
        <p:nvSpPr>
          <p:cNvPr id="10" name="Rectangle 9"/>
          <p:cNvSpPr/>
          <p:nvPr/>
        </p:nvSpPr>
        <p:spPr>
          <a:xfrm>
            <a:off x="1187624" y="1571612"/>
            <a:ext cx="7346776" cy="513986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buNone/>
            </a:pPr>
            <a:r>
              <a:rPr lang="fr-FR" dirty="0" smtClean="0">
                <a:solidFill>
                  <a:srgbClr val="00B050"/>
                </a:solidFill>
              </a:rPr>
              <a:t># GRUB default values </a:t>
            </a:r>
          </a:p>
          <a:p>
            <a:pPr>
              <a:buNone/>
            </a:pPr>
            <a:r>
              <a:rPr lang="fr-FR" dirty="0" smtClean="0"/>
              <a:t>timeout 10 </a:t>
            </a:r>
            <a:r>
              <a:rPr lang="fr-FR" dirty="0" smtClean="0">
                <a:solidFill>
                  <a:srgbClr val="00B050"/>
                </a:solidFill>
              </a:rPr>
              <a:t># </a:t>
            </a:r>
            <a:r>
              <a:rPr lang="fr-FR" dirty="0" err="1" smtClean="0">
                <a:solidFill>
                  <a:srgbClr val="00B050"/>
                </a:solidFill>
              </a:rPr>
              <a:t>Démarer</a:t>
            </a:r>
            <a:r>
              <a:rPr lang="fr-FR" dirty="0" smtClean="0">
                <a:solidFill>
                  <a:srgbClr val="00B050"/>
                </a:solidFill>
              </a:rPr>
              <a:t> le noyau par défaut après 10 secondes</a:t>
            </a:r>
            <a:r>
              <a:rPr lang="fr-FR" dirty="0" smtClean="0"/>
              <a:t>. </a:t>
            </a:r>
          </a:p>
          <a:p>
            <a:pPr>
              <a:buNone/>
            </a:pPr>
            <a:r>
              <a:rPr lang="fr-FR" dirty="0" smtClean="0"/>
              <a:t>default 0 </a:t>
            </a:r>
            <a:r>
              <a:rPr lang="fr-FR" dirty="0" smtClean="0">
                <a:solidFill>
                  <a:srgbClr val="00B050"/>
                </a:solidFill>
              </a:rPr>
              <a:t># Noyau par défaut. </a:t>
            </a:r>
          </a:p>
          <a:p>
            <a:pPr>
              <a:buNone/>
            </a:pPr>
            <a:endParaRPr lang="fr-FR" sz="1200" dirty="0" smtClean="0"/>
          </a:p>
          <a:p>
            <a:pPr>
              <a:buNone/>
            </a:pPr>
            <a:r>
              <a:rPr lang="fr-FR" dirty="0" smtClean="0">
                <a:solidFill>
                  <a:srgbClr val="00B050"/>
                </a:solidFill>
              </a:rPr>
              <a:t># </a:t>
            </a:r>
            <a:r>
              <a:rPr lang="fr-FR" dirty="0" err="1" smtClean="0">
                <a:solidFill>
                  <a:srgbClr val="00B050"/>
                </a:solidFill>
              </a:rPr>
              <a:t>Grub</a:t>
            </a:r>
            <a:r>
              <a:rPr lang="fr-FR" dirty="0" smtClean="0">
                <a:solidFill>
                  <a:srgbClr val="00B050"/>
                </a:solidFill>
              </a:rPr>
              <a:t> for Linux section 0 </a:t>
            </a:r>
          </a:p>
          <a:p>
            <a:pPr>
              <a:buNone/>
            </a:pPr>
            <a:r>
              <a:rPr lang="fr-FR" dirty="0" err="1" smtClean="0"/>
              <a:t>title</a:t>
            </a:r>
            <a:r>
              <a:rPr lang="fr-FR" dirty="0" smtClean="0"/>
              <a:t> GNU/Linux </a:t>
            </a:r>
            <a:r>
              <a:rPr lang="fr-FR" dirty="0" smtClean="0">
                <a:solidFill>
                  <a:srgbClr val="00B050"/>
                </a:solidFill>
              </a:rPr>
              <a:t># Titre </a:t>
            </a:r>
          </a:p>
          <a:p>
            <a:pPr>
              <a:buNone/>
            </a:pPr>
            <a:r>
              <a:rPr lang="fr-FR" dirty="0" err="1" smtClean="0"/>
              <a:t>root</a:t>
            </a:r>
            <a:r>
              <a:rPr lang="fr-FR" dirty="0" smtClean="0"/>
              <a:t> (hd0,1</a:t>
            </a:r>
            <a:r>
              <a:rPr lang="fr-FR" dirty="0" smtClean="0">
                <a:solidFill>
                  <a:schemeClr val="tx1"/>
                </a:solidFill>
              </a:rPr>
              <a:t>)</a:t>
            </a:r>
            <a:r>
              <a:rPr lang="fr-FR" dirty="0" smtClean="0">
                <a:solidFill>
                  <a:srgbClr val="00B050"/>
                </a:solidFill>
              </a:rPr>
              <a:t> # /</a:t>
            </a:r>
            <a:r>
              <a:rPr lang="fr-FR" dirty="0" err="1" smtClean="0">
                <a:solidFill>
                  <a:srgbClr val="00B050"/>
                </a:solidFill>
              </a:rPr>
              <a:t>dev</a:t>
            </a:r>
            <a:r>
              <a:rPr lang="fr-FR" dirty="0" smtClean="0">
                <a:solidFill>
                  <a:srgbClr val="00B050"/>
                </a:solidFill>
              </a:rPr>
              <a:t>/hda2 système de fichiers racine </a:t>
            </a:r>
          </a:p>
          <a:p>
            <a:pPr>
              <a:buNone/>
            </a:pPr>
            <a:endParaRPr lang="fr-FR" sz="1400" dirty="0" smtClean="0"/>
          </a:p>
          <a:p>
            <a:pPr>
              <a:buNone/>
            </a:pPr>
            <a:r>
              <a:rPr lang="fr-FR" dirty="0" smtClean="0">
                <a:solidFill>
                  <a:srgbClr val="00B050"/>
                </a:solidFill>
              </a:rPr>
              <a:t># Noyau et paramètres à passer au noyau. </a:t>
            </a:r>
          </a:p>
          <a:p>
            <a:pPr>
              <a:buNone/>
            </a:pPr>
            <a:r>
              <a:rPr lang="fr-FR" dirty="0" err="1" smtClean="0"/>
              <a:t>kernel</a:t>
            </a:r>
            <a:r>
              <a:rPr lang="fr-FR" dirty="0" smtClean="0"/>
              <a:t> /boot/</a:t>
            </a:r>
            <a:r>
              <a:rPr lang="fr-FR" dirty="0" err="1" smtClean="0"/>
              <a:t>vmlinuz</a:t>
            </a:r>
            <a:r>
              <a:rPr lang="fr-FR" dirty="0" smtClean="0"/>
              <a:t> </a:t>
            </a:r>
            <a:r>
              <a:rPr lang="fr-FR" dirty="0" err="1" smtClean="0"/>
              <a:t>root</a:t>
            </a:r>
            <a:r>
              <a:rPr lang="fr-FR" dirty="0" smtClean="0"/>
              <a:t>=/</a:t>
            </a:r>
            <a:r>
              <a:rPr lang="fr-FR" dirty="0" err="1" smtClean="0"/>
              <a:t>dev</a:t>
            </a:r>
            <a:r>
              <a:rPr lang="fr-FR" dirty="0" smtClean="0"/>
              <a:t>/hda2 </a:t>
            </a:r>
            <a:r>
              <a:rPr lang="fr-FR" dirty="0" err="1" smtClean="0"/>
              <a:t>read</a:t>
            </a:r>
            <a:r>
              <a:rPr lang="fr-FR" dirty="0" smtClean="0"/>
              <a:t>-</a:t>
            </a:r>
            <a:r>
              <a:rPr lang="fr-FR" dirty="0" err="1" smtClean="0"/>
              <a:t>only</a:t>
            </a:r>
            <a:r>
              <a:rPr lang="fr-FR" dirty="0" smtClean="0"/>
              <a:t> </a:t>
            </a:r>
          </a:p>
          <a:p>
            <a:r>
              <a:rPr lang="fr-FR" dirty="0" err="1" smtClean="0"/>
              <a:t>initrd</a:t>
            </a:r>
            <a:r>
              <a:rPr lang="fr-FR" dirty="0" smtClean="0"/>
              <a:t> /boot/</a:t>
            </a:r>
            <a:r>
              <a:rPr lang="fr-FR" dirty="0" err="1" smtClean="0"/>
              <a:t>initrd</a:t>
            </a:r>
            <a:r>
              <a:rPr lang="fr-FR" dirty="0" smtClean="0"/>
              <a:t> </a:t>
            </a:r>
            <a:r>
              <a:rPr lang="fr-FR" dirty="0" smtClean="0">
                <a:solidFill>
                  <a:srgbClr val="00B050"/>
                </a:solidFill>
              </a:rPr>
              <a:t>#</a:t>
            </a:r>
            <a:r>
              <a:rPr lang="en-US" dirty="0">
                <a:solidFill>
                  <a:srgbClr val="00B050"/>
                </a:solidFill>
                <a:latin typeface="Arial" pitchFamily="34" charset="0"/>
              </a:rPr>
              <a:t> </a:t>
            </a:r>
            <a:r>
              <a:rPr lang="en-US" dirty="0">
                <a:solidFill>
                  <a:srgbClr val="00B050"/>
                </a:solidFill>
                <a:latin typeface="+mj-lt"/>
              </a:rPr>
              <a:t>(</a:t>
            </a:r>
            <a:r>
              <a:rPr lang="en-US" dirty="0" err="1">
                <a:solidFill>
                  <a:srgbClr val="00B050"/>
                </a:solidFill>
                <a:latin typeface="+mj-lt"/>
              </a:rPr>
              <a:t>INITial</a:t>
            </a:r>
            <a:r>
              <a:rPr lang="en-US" dirty="0">
                <a:solidFill>
                  <a:srgbClr val="00B050"/>
                </a:solidFill>
                <a:latin typeface="+mj-lt"/>
              </a:rPr>
              <a:t> </a:t>
            </a:r>
            <a:r>
              <a:rPr lang="en-US" dirty="0" err="1">
                <a:solidFill>
                  <a:srgbClr val="00B050"/>
                </a:solidFill>
                <a:latin typeface="+mj-lt"/>
              </a:rPr>
              <a:t>RamDisk</a:t>
            </a:r>
            <a:r>
              <a:rPr lang="en-US" dirty="0">
                <a:solidFill>
                  <a:srgbClr val="00B050"/>
                </a:solidFill>
                <a:latin typeface="+mj-lt"/>
              </a:rPr>
              <a:t>) </a:t>
            </a:r>
            <a:r>
              <a:rPr lang="en-US" dirty="0" smtClean="0">
                <a:solidFill>
                  <a:srgbClr val="00B050"/>
                </a:solidFill>
                <a:latin typeface="+mj-lt"/>
              </a:rPr>
              <a:t>image </a:t>
            </a:r>
            <a:r>
              <a:rPr lang="en-US" dirty="0">
                <a:solidFill>
                  <a:srgbClr val="00B050"/>
                </a:solidFill>
                <a:latin typeface="+mj-lt"/>
              </a:rPr>
              <a:t>d'un </a:t>
            </a:r>
            <a:r>
              <a:rPr lang="en-US" dirty="0" err="1">
                <a:solidFill>
                  <a:srgbClr val="00B050"/>
                </a:solidFill>
                <a:latin typeface="+mj-lt"/>
              </a:rPr>
              <a:t>système</a:t>
            </a:r>
            <a:r>
              <a:rPr lang="en-US" dirty="0">
                <a:solidFill>
                  <a:srgbClr val="00B050"/>
                </a:solidFill>
                <a:latin typeface="+mj-lt"/>
              </a:rPr>
              <a:t> minimal </a:t>
            </a:r>
            <a:r>
              <a:rPr lang="en-US" dirty="0" err="1">
                <a:solidFill>
                  <a:srgbClr val="00B050"/>
                </a:solidFill>
                <a:latin typeface="+mj-lt"/>
              </a:rPr>
              <a:t>initialisé</a:t>
            </a:r>
            <a:r>
              <a:rPr lang="en-US" dirty="0">
                <a:solidFill>
                  <a:srgbClr val="00B050"/>
                </a:solidFill>
                <a:latin typeface="+mj-lt"/>
              </a:rPr>
              <a:t> au </a:t>
            </a:r>
            <a:r>
              <a:rPr lang="en-US" dirty="0" err="1">
                <a:solidFill>
                  <a:srgbClr val="00B050"/>
                </a:solidFill>
                <a:latin typeface="+mj-lt"/>
              </a:rPr>
              <a:t>démarrage</a:t>
            </a:r>
            <a:r>
              <a:rPr lang="en-US" dirty="0">
                <a:solidFill>
                  <a:srgbClr val="00B050"/>
                </a:solidFill>
                <a:latin typeface="+mj-lt"/>
              </a:rPr>
              <a:t> du </a:t>
            </a:r>
            <a:r>
              <a:rPr lang="en-US" dirty="0" err="1">
                <a:solidFill>
                  <a:srgbClr val="00B050"/>
                </a:solidFill>
                <a:latin typeface="+mj-lt"/>
              </a:rPr>
              <a:t>système</a:t>
            </a:r>
            <a:r>
              <a:rPr lang="en-US" dirty="0">
                <a:solidFill>
                  <a:srgbClr val="00B050"/>
                </a:solidFill>
                <a:latin typeface="+mj-lt"/>
              </a:rPr>
              <a:t>.</a:t>
            </a:r>
          </a:p>
          <a:p>
            <a:pPr>
              <a:buNone/>
            </a:pPr>
            <a:endParaRPr lang="fr-FR" sz="1400" dirty="0" smtClean="0"/>
          </a:p>
          <a:p>
            <a:pPr>
              <a:buNone/>
            </a:pPr>
            <a:r>
              <a:rPr lang="fr-FR" dirty="0" smtClean="0"/>
              <a:t>boot </a:t>
            </a:r>
          </a:p>
          <a:p>
            <a:pPr>
              <a:buNone/>
            </a:pPr>
            <a:r>
              <a:rPr lang="fr-FR" dirty="0" smtClean="0">
                <a:solidFill>
                  <a:srgbClr val="00B050"/>
                </a:solidFill>
              </a:rPr>
              <a:t># </a:t>
            </a:r>
            <a:r>
              <a:rPr lang="fr-FR" dirty="0" err="1" smtClean="0">
                <a:solidFill>
                  <a:srgbClr val="00B050"/>
                </a:solidFill>
              </a:rPr>
              <a:t>Grub</a:t>
            </a:r>
            <a:r>
              <a:rPr lang="fr-FR" dirty="0" smtClean="0">
                <a:solidFill>
                  <a:srgbClr val="00B050"/>
                </a:solidFill>
              </a:rPr>
              <a:t> for DOS/Windows section </a:t>
            </a:r>
          </a:p>
          <a:p>
            <a:pPr>
              <a:buNone/>
            </a:pPr>
            <a:r>
              <a:rPr lang="fr-FR" dirty="0" err="1" smtClean="0"/>
              <a:t>title</a:t>
            </a:r>
            <a:r>
              <a:rPr lang="fr-FR" dirty="0" smtClean="0"/>
              <a:t> Windows </a:t>
            </a:r>
          </a:p>
          <a:p>
            <a:pPr>
              <a:buNone/>
            </a:pPr>
            <a:r>
              <a:rPr lang="fr-FR" dirty="0" err="1" smtClean="0"/>
              <a:t>root</a:t>
            </a:r>
            <a:r>
              <a:rPr lang="fr-FR" dirty="0" smtClean="0"/>
              <a:t> (hd0,2) </a:t>
            </a:r>
            <a:r>
              <a:rPr lang="fr-FR" dirty="0" smtClean="0">
                <a:solidFill>
                  <a:srgbClr val="00B050"/>
                </a:solidFill>
              </a:rPr>
              <a:t># /</a:t>
            </a:r>
            <a:r>
              <a:rPr lang="fr-FR" dirty="0" err="1" smtClean="0">
                <a:solidFill>
                  <a:srgbClr val="00B050"/>
                </a:solidFill>
              </a:rPr>
              <a:t>dev</a:t>
            </a:r>
            <a:r>
              <a:rPr lang="fr-FR" dirty="0" smtClean="0">
                <a:solidFill>
                  <a:srgbClr val="00B050"/>
                </a:solidFill>
              </a:rPr>
              <a:t>/hda3 </a:t>
            </a:r>
          </a:p>
          <a:p>
            <a:pPr>
              <a:buNone/>
            </a:pPr>
            <a:r>
              <a:rPr lang="fr-FR" dirty="0" err="1" smtClean="0"/>
              <a:t>makeactive</a:t>
            </a:r>
            <a:r>
              <a:rPr lang="fr-FR" dirty="0" smtClean="0"/>
              <a:t>  </a:t>
            </a:r>
            <a:r>
              <a:rPr lang="fr-FR" dirty="0" smtClean="0">
                <a:solidFill>
                  <a:srgbClr val="00B050"/>
                </a:solidFill>
              </a:rPr>
              <a:t># Positionnez le drapeau </a:t>
            </a:r>
            <a:r>
              <a:rPr lang="fr-FR" i="1" dirty="0" smtClean="0">
                <a:solidFill>
                  <a:srgbClr val="00B050"/>
                </a:solidFill>
              </a:rPr>
              <a:t>active</a:t>
            </a:r>
            <a:r>
              <a:rPr lang="fr-FR" dirty="0" smtClean="0">
                <a:solidFill>
                  <a:srgbClr val="00B050"/>
                </a:solidFill>
              </a:rPr>
              <a:t> de la partition</a:t>
            </a:r>
          </a:p>
          <a:p>
            <a:pPr>
              <a:buNone/>
            </a:pPr>
            <a:r>
              <a:rPr lang="fr-FR" dirty="0" err="1" smtClean="0"/>
              <a:t>chainloader</a:t>
            </a:r>
            <a:r>
              <a:rPr lang="fr-FR" dirty="0" smtClean="0"/>
              <a:t>+1 </a:t>
            </a:r>
            <a:r>
              <a:rPr lang="fr-FR" dirty="0" smtClean="0">
                <a:solidFill>
                  <a:srgbClr val="00B050"/>
                </a:solidFill>
              </a:rPr>
              <a:t># Chargez le gestionnaire d'amorçage</a:t>
            </a:r>
            <a:endParaRPr lang="fr-FR" dirty="0">
              <a:solidFill>
                <a:srgbClr val="00B05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smtClean="0"/>
              <a:t>Gestionnaire d'amorçage </a:t>
            </a:r>
            <a:r>
              <a:rPr lang="fr-FR" sz="2800" b="1" dirty="0" smtClean="0"/>
              <a:t>(boot manager)</a:t>
            </a:r>
            <a:endParaRPr lang="fr-FR" sz="3600" b="1" dirty="0"/>
          </a:p>
        </p:txBody>
      </p:sp>
      <p:sp>
        <p:nvSpPr>
          <p:cNvPr id="3" name="Espace réservé du contenu 2"/>
          <p:cNvSpPr>
            <a:spLocks noGrp="1"/>
          </p:cNvSpPr>
          <p:nvPr>
            <p:ph idx="1"/>
          </p:nvPr>
        </p:nvSpPr>
        <p:spPr>
          <a:xfrm>
            <a:off x="428596" y="928670"/>
            <a:ext cx="8586790" cy="5929330"/>
          </a:xfrm>
        </p:spPr>
        <p:txBody>
          <a:bodyPr>
            <a:noAutofit/>
          </a:bodyPr>
          <a:lstStyle/>
          <a:p>
            <a:pPr algn="ctr">
              <a:buNone/>
            </a:pPr>
            <a:r>
              <a:rPr lang="fr-FR" sz="2800" b="1" dirty="0" smtClean="0"/>
              <a:t>Convention de nommage</a:t>
            </a:r>
          </a:p>
          <a:p>
            <a:pPr lvl="0">
              <a:buNone/>
            </a:pPr>
            <a:endParaRPr lang="fr-FR" sz="2800" i="1" dirty="0" smtClean="0"/>
          </a:p>
          <a:p>
            <a:pPr>
              <a:buNone/>
            </a:pPr>
            <a:r>
              <a:rPr lang="fr-FR" sz="1400" dirty="0" smtClean="0"/>
              <a:t/>
            </a:r>
            <a:br>
              <a:rPr lang="fr-FR" sz="1400" dirty="0" smtClean="0"/>
            </a:br>
            <a:endParaRPr lang="fr-FR" sz="1400" b="1" dirty="0"/>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33</a:t>
            </a:fld>
            <a:endParaRPr lang="fr-BE" dirty="0">
              <a:solidFill>
                <a:schemeClr val="bg1"/>
              </a:solidFill>
            </a:endParaRPr>
          </a:p>
        </p:txBody>
      </p:sp>
      <p:sp>
        <p:nvSpPr>
          <p:cNvPr id="1025" name="Rectangle 1"/>
          <p:cNvSpPr>
            <a:spLocks noChangeArrowheads="1"/>
          </p:cNvSpPr>
          <p:nvPr/>
        </p:nvSpPr>
        <p:spPr bwMode="auto">
          <a:xfrm>
            <a:off x="928662" y="1643050"/>
            <a:ext cx="7929618" cy="50321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smtClean="0">
                <a:ln>
                  <a:noFill/>
                </a:ln>
                <a:solidFill>
                  <a:srgbClr val="000000"/>
                </a:solidFill>
                <a:effectLst/>
                <a:latin typeface="+mj-lt"/>
                <a:cs typeface="Times New Roman" pitchFamily="18" charset="0"/>
              </a:rPr>
              <a:t>La syntaxe des périphériques utilisée dans GRUB est un tout petit peu différente de ce que vous avez pu voir.</a:t>
            </a:r>
          </a:p>
          <a:p>
            <a:pPr eaLnBrk="0" fontAlgn="base" hangingPunct="0">
              <a:spcBef>
                <a:spcPct val="0"/>
              </a:spcBef>
              <a:spcAft>
                <a:spcPct val="0"/>
              </a:spcAft>
            </a:pPr>
            <a:endParaRPr lang="fr-FR" sz="1050" dirty="0" smtClean="0">
              <a:solidFill>
                <a:srgbClr val="000000"/>
              </a:solidFill>
              <a:cs typeface="Times New Roman" pitchFamily="18" charset="0"/>
            </a:endParaRPr>
          </a:p>
          <a:p>
            <a:pPr eaLnBrk="0" fontAlgn="base" hangingPunct="0">
              <a:spcBef>
                <a:spcPct val="0"/>
              </a:spcBef>
              <a:spcAft>
                <a:spcPct val="0"/>
              </a:spcAft>
            </a:pPr>
            <a:r>
              <a:rPr lang="fr-FR" sz="2000" b="1" dirty="0" smtClean="0">
                <a:solidFill>
                  <a:srgbClr val="FF0000"/>
                </a:solidFill>
                <a:cs typeface="Times New Roman" pitchFamily="18" charset="0"/>
              </a:rPr>
              <a:t>Exemple : (hd0,1) </a:t>
            </a:r>
            <a:endParaRPr kumimoji="0" lang="fr-FR" sz="2000" b="0" i="0" u="none" strike="noStrike" cap="none" normalizeH="0" baseline="0" dirty="0" smtClean="0">
              <a:ln>
                <a:noFill/>
              </a:ln>
              <a:solidFill>
                <a:srgbClr val="000000"/>
              </a:solidFill>
              <a:effectLst/>
              <a:latin typeface="+mj-lt"/>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050" b="0" i="0" u="none" strike="noStrike" cap="none" normalizeH="0" baseline="0" dirty="0" smtClean="0">
              <a:ln>
                <a:noFill/>
              </a:ln>
              <a:solidFill>
                <a:srgbClr val="000000"/>
              </a:solidFill>
              <a:effectLst/>
              <a:latin typeface="+mj-lt"/>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smtClean="0">
                <a:ln>
                  <a:noFill/>
                </a:ln>
                <a:solidFill>
                  <a:srgbClr val="000000"/>
                </a:solidFill>
                <a:effectLst/>
                <a:latin typeface="+mj-lt"/>
                <a:cs typeface="Times New Roman" pitchFamily="18" charset="0"/>
              </a:rPr>
              <a:t>Tout d'abord, GRUB exige que les noms de périphériques se trouvent entre</a:t>
            </a:r>
            <a:r>
              <a:rPr kumimoji="0" lang="fr-FR" sz="2000" b="0" i="0" u="none" strike="noStrike" cap="none" normalizeH="0" baseline="0" dirty="0" smtClean="0">
                <a:ln>
                  <a:noFill/>
                </a:ln>
                <a:solidFill>
                  <a:srgbClr val="FF0000"/>
                </a:solidFill>
                <a:effectLst/>
                <a:latin typeface="+mj-lt"/>
                <a:cs typeface="Times New Roman" pitchFamily="18" charset="0"/>
              </a:rPr>
              <a:t> ( </a:t>
            </a:r>
            <a:r>
              <a:rPr kumimoji="0" lang="fr-FR" sz="2000" b="0" i="0" u="none" strike="noStrike" cap="none" normalizeH="0" baseline="0" dirty="0" smtClean="0">
                <a:ln>
                  <a:noFill/>
                </a:ln>
                <a:solidFill>
                  <a:srgbClr val="000000"/>
                </a:solidFill>
                <a:effectLst/>
                <a:latin typeface="+mj-lt"/>
                <a:cs typeface="Times New Roman" pitchFamily="18" charset="0"/>
              </a:rPr>
              <a:t>et</a:t>
            </a:r>
            <a:r>
              <a:rPr kumimoji="0" lang="fr-FR" sz="2000" b="0" i="0" u="none" strike="noStrike" cap="none" normalizeH="0" baseline="0" dirty="0" smtClean="0">
                <a:ln>
                  <a:noFill/>
                </a:ln>
                <a:solidFill>
                  <a:srgbClr val="FF0000"/>
                </a:solidFill>
                <a:effectLst/>
                <a:latin typeface="+mj-lt"/>
                <a:cs typeface="Times New Roman" pitchFamily="18" charset="0"/>
              </a:rPr>
              <a:t> )</a:t>
            </a:r>
            <a:r>
              <a:rPr kumimoji="0" lang="fr-FR" sz="2000" b="0" i="0" u="none" strike="noStrike" cap="none" normalizeH="0" baseline="0" dirty="0" smtClean="0">
                <a:ln>
                  <a:noFill/>
                </a:ln>
                <a:solidFill>
                  <a:srgbClr val="000000"/>
                </a:solidFill>
                <a:effectLst/>
                <a:latin typeface="+mj-lt"/>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fr-FR" sz="2000" dirty="0" smtClean="0">
              <a:solidFill>
                <a:srgbClr val="000000"/>
              </a:solidFill>
              <a:latin typeface="+mj-lt"/>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000" b="1" i="0" u="none" strike="noStrike" cap="none" normalizeH="0" baseline="0" dirty="0" err="1" smtClean="0">
                <a:ln>
                  <a:noFill/>
                </a:ln>
                <a:solidFill>
                  <a:srgbClr val="000000"/>
                </a:solidFill>
                <a:effectLst/>
                <a:latin typeface="+mj-lt"/>
                <a:cs typeface="Times New Roman" pitchFamily="18" charset="0"/>
              </a:rPr>
              <a:t>hd</a:t>
            </a:r>
            <a:r>
              <a:rPr kumimoji="0" lang="fr-FR" sz="2000" b="0" i="0" u="none" strike="noStrike" cap="none" normalizeH="0" baseline="0" dirty="0" smtClean="0">
                <a:ln>
                  <a:noFill/>
                </a:ln>
                <a:solidFill>
                  <a:srgbClr val="000000"/>
                </a:solidFill>
                <a:effectLst/>
                <a:latin typeface="+mj-lt"/>
                <a:cs typeface="Times New Roman" pitchFamily="18" charset="0"/>
              </a:rPr>
              <a:t> signifie qu'il s'agit d'un disque dur. </a:t>
            </a:r>
          </a:p>
          <a:p>
            <a:pPr marL="0" marR="0" lvl="0" indent="0" algn="l" defTabSz="914400" rtl="0" eaLnBrk="0" fontAlgn="base" latinLnBrk="0" hangingPunct="0">
              <a:lnSpc>
                <a:spcPct val="100000"/>
              </a:lnSpc>
              <a:spcBef>
                <a:spcPct val="0"/>
              </a:spcBef>
              <a:spcAft>
                <a:spcPct val="0"/>
              </a:spcAft>
              <a:buClrTx/>
              <a:buSzTx/>
              <a:buFontTx/>
              <a:buNone/>
              <a:tabLst/>
            </a:pPr>
            <a:endParaRPr lang="fr-FR" sz="2000" dirty="0" smtClean="0">
              <a:solidFill>
                <a:srgbClr val="000000"/>
              </a:solidFill>
              <a:latin typeface="+mj-lt"/>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smtClean="0">
                <a:ln>
                  <a:noFill/>
                </a:ln>
                <a:solidFill>
                  <a:srgbClr val="000000"/>
                </a:solidFill>
                <a:effectLst/>
                <a:latin typeface="+mj-lt"/>
                <a:cs typeface="Times New Roman" pitchFamily="18" charset="0"/>
              </a:rPr>
              <a:t>Le premier nombre </a:t>
            </a:r>
            <a:r>
              <a:rPr kumimoji="0" lang="fr-FR" sz="2000" b="1" i="0" u="none" strike="noStrike" cap="none" normalizeH="0" baseline="0" dirty="0" smtClean="0">
                <a:ln>
                  <a:noFill/>
                </a:ln>
                <a:solidFill>
                  <a:srgbClr val="000000"/>
                </a:solidFill>
                <a:effectLst/>
                <a:latin typeface="+mj-lt"/>
                <a:cs typeface="Times New Roman" pitchFamily="18" charset="0"/>
              </a:rPr>
              <a:t>0</a:t>
            </a:r>
            <a:r>
              <a:rPr kumimoji="0" lang="fr-FR" sz="2000" b="0" i="0" u="none" strike="noStrike" cap="none" normalizeH="0" baseline="0" dirty="0" smtClean="0">
                <a:ln>
                  <a:noFill/>
                </a:ln>
                <a:solidFill>
                  <a:srgbClr val="000000"/>
                </a:solidFill>
                <a:effectLst/>
                <a:latin typeface="+mj-lt"/>
                <a:cs typeface="Times New Roman" pitchFamily="18" charset="0"/>
              </a:rPr>
              <a:t> indique le </a:t>
            </a:r>
            <a:r>
              <a:rPr kumimoji="0" lang="fr-FR" sz="2000" b="0" i="0" u="none" strike="noStrike" cap="none" normalizeH="0" baseline="0" dirty="0" smtClean="0">
                <a:ln>
                  <a:noFill/>
                </a:ln>
                <a:solidFill>
                  <a:srgbClr val="FF0000"/>
                </a:solidFill>
                <a:effectLst/>
                <a:latin typeface="+mj-lt"/>
                <a:cs typeface="Times New Roman" pitchFamily="18" charset="0"/>
              </a:rPr>
              <a:t>numéro du disque</a:t>
            </a:r>
            <a:r>
              <a:rPr kumimoji="0" lang="fr-FR" sz="2000" b="0" i="0" u="none" strike="noStrike" cap="none" normalizeH="0" baseline="0" dirty="0" smtClean="0">
                <a:ln>
                  <a:noFill/>
                </a:ln>
                <a:solidFill>
                  <a:srgbClr val="000000"/>
                </a:solidFill>
                <a:effectLst/>
                <a:latin typeface="+mj-lt"/>
                <a:cs typeface="Times New Roman" pitchFamily="18" charset="0"/>
              </a:rPr>
              <a:t>, qui est ici le premier disque, alors que le second entier </a:t>
            </a:r>
            <a:r>
              <a:rPr kumimoji="0" lang="fr-FR" sz="2000" b="1" i="0" u="none" strike="noStrike" cap="none" normalizeH="0" baseline="0" dirty="0" smtClean="0">
                <a:ln>
                  <a:noFill/>
                </a:ln>
                <a:solidFill>
                  <a:srgbClr val="000000"/>
                </a:solidFill>
                <a:effectLst/>
                <a:latin typeface="+mj-lt"/>
                <a:cs typeface="Times New Roman" pitchFamily="18" charset="0"/>
              </a:rPr>
              <a:t>1</a:t>
            </a:r>
            <a:r>
              <a:rPr kumimoji="0" lang="fr-FR" sz="2000" b="0" i="0" u="none" strike="noStrike" cap="none" normalizeH="0" baseline="0" dirty="0" smtClean="0">
                <a:ln>
                  <a:noFill/>
                </a:ln>
                <a:solidFill>
                  <a:srgbClr val="000000"/>
                </a:solidFill>
                <a:effectLst/>
                <a:latin typeface="+mj-lt"/>
                <a:cs typeface="Times New Roman" pitchFamily="18" charset="0"/>
              </a:rPr>
              <a:t> indique le </a:t>
            </a:r>
            <a:r>
              <a:rPr kumimoji="0" lang="fr-FR" sz="2000" b="0" i="0" u="none" strike="noStrike" cap="none" normalizeH="0" baseline="0" dirty="0" smtClean="0">
                <a:ln>
                  <a:noFill/>
                </a:ln>
                <a:solidFill>
                  <a:srgbClr val="FF0000"/>
                </a:solidFill>
                <a:effectLst/>
                <a:latin typeface="+mj-lt"/>
                <a:cs typeface="Times New Roman" pitchFamily="18" charset="0"/>
              </a:rPr>
              <a:t>numéro de la partition</a:t>
            </a:r>
            <a:r>
              <a:rPr kumimoji="0" lang="fr-FR" sz="2000" b="0" i="0" u="none" strike="noStrike" cap="none" normalizeH="0" baseline="0" dirty="0" smtClean="0">
                <a:ln>
                  <a:noFill/>
                </a:ln>
                <a:solidFill>
                  <a:srgbClr val="000000"/>
                </a:solidFill>
                <a:effectLst/>
                <a:latin typeface="+mj-lt"/>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dirty="0" smtClean="0">
              <a:ln>
                <a:noFill/>
              </a:ln>
              <a:solidFill>
                <a:srgbClr val="000000"/>
              </a:solidFill>
              <a:effectLst/>
              <a:latin typeface="+mj-lt"/>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smtClean="0">
                <a:ln>
                  <a:noFill/>
                </a:ln>
                <a:solidFill>
                  <a:srgbClr val="000000"/>
                </a:solidFill>
                <a:effectLst/>
                <a:latin typeface="+mj-lt"/>
                <a:cs typeface="Times New Roman" pitchFamily="18" charset="0"/>
              </a:rPr>
              <a:t>Notez que les numéros de partitions sont déterminés à partir de </a:t>
            </a:r>
            <a:r>
              <a:rPr kumimoji="0" lang="fr-FR" sz="2000" b="0" i="1" u="none" strike="noStrike" cap="none" normalizeH="0" baseline="0" dirty="0" smtClean="0">
                <a:ln>
                  <a:noFill/>
                </a:ln>
                <a:solidFill>
                  <a:srgbClr val="000000"/>
                </a:solidFill>
                <a:effectLst/>
                <a:latin typeface="+mj-lt"/>
                <a:cs typeface="Times New Roman" pitchFamily="18" charset="0"/>
              </a:rPr>
              <a:t>zéro</a:t>
            </a:r>
            <a:r>
              <a:rPr kumimoji="0" lang="fr-FR" sz="2000" b="0" i="0" u="none" strike="noStrike" cap="none" normalizeH="0" baseline="0" dirty="0" smtClean="0">
                <a:ln>
                  <a:noFill/>
                </a:ln>
                <a:solidFill>
                  <a:srgbClr val="000000"/>
                </a:solidFill>
                <a:effectLst/>
                <a:latin typeface="+mj-lt"/>
                <a:cs typeface="Times New Roman" pitchFamily="18" charset="0"/>
              </a:rPr>
              <a:t>, et non depuis un.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smtClean="0">
                <a:ln>
                  <a:noFill/>
                </a:ln>
                <a:solidFill>
                  <a:schemeClr val="tx1"/>
                </a:solidFill>
                <a:effectLst/>
                <a:latin typeface="+mj-lt"/>
                <a:cs typeface="Arial" pitchFamily="34" charset="0"/>
              </a:rPr>
              <a:t/>
            </a:r>
            <a:br>
              <a:rPr kumimoji="0" lang="fr-FR" sz="2000" b="0" i="0" u="none" strike="noStrike" cap="none" normalizeH="0" baseline="0" dirty="0" smtClean="0">
                <a:ln>
                  <a:noFill/>
                </a:ln>
                <a:solidFill>
                  <a:schemeClr val="tx1"/>
                </a:solidFill>
                <a:effectLst/>
                <a:latin typeface="+mj-lt"/>
                <a:cs typeface="Arial" pitchFamily="34" charset="0"/>
              </a:rPr>
            </a:br>
            <a:endParaRPr kumimoji="0" lang="fr-FR" sz="2000" b="0" i="0" u="none" strike="noStrike" cap="none" normalizeH="0" baseline="0" dirty="0" smtClean="0">
              <a:ln>
                <a:noFill/>
              </a:ln>
              <a:solidFill>
                <a:schemeClr val="tx1"/>
              </a:solidFill>
              <a:effectLst/>
              <a:latin typeface="+mj-lt"/>
              <a:cs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smtClean="0"/>
              <a:t>Gestionnaire d'amorçage </a:t>
            </a:r>
            <a:r>
              <a:rPr lang="fr-FR" sz="2800" b="1" dirty="0" smtClean="0"/>
              <a:t>(boot manager)</a:t>
            </a:r>
            <a:endParaRPr lang="fr-FR" sz="3600" b="1" dirty="0"/>
          </a:p>
        </p:txBody>
      </p:sp>
      <p:sp>
        <p:nvSpPr>
          <p:cNvPr id="3" name="Espace réservé du contenu 2"/>
          <p:cNvSpPr>
            <a:spLocks noGrp="1"/>
          </p:cNvSpPr>
          <p:nvPr>
            <p:ph idx="1"/>
          </p:nvPr>
        </p:nvSpPr>
        <p:spPr>
          <a:xfrm>
            <a:off x="428596" y="928670"/>
            <a:ext cx="8586790" cy="5929330"/>
          </a:xfrm>
        </p:spPr>
        <p:txBody>
          <a:bodyPr>
            <a:noAutofit/>
          </a:bodyPr>
          <a:lstStyle/>
          <a:p>
            <a:pPr algn="ctr">
              <a:buNone/>
            </a:pPr>
            <a:r>
              <a:rPr lang="fr-FR" sz="2800" b="1" dirty="0" smtClean="0"/>
              <a:t>Convention de nommage</a:t>
            </a:r>
          </a:p>
          <a:p>
            <a:pPr lvl="0">
              <a:buNone/>
            </a:pPr>
            <a:endParaRPr lang="fr-FR" sz="2800" i="1" dirty="0" smtClean="0"/>
          </a:p>
          <a:p>
            <a:pPr>
              <a:buNone/>
            </a:pPr>
            <a:r>
              <a:rPr lang="fr-FR" sz="1400" dirty="0" smtClean="0"/>
              <a:t/>
            </a:r>
            <a:br>
              <a:rPr lang="fr-FR" sz="1400" dirty="0" smtClean="0"/>
            </a:br>
            <a:endParaRPr lang="fr-FR" sz="1400" b="1" dirty="0"/>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34</a:t>
            </a:fld>
            <a:endParaRPr lang="fr-BE" dirty="0">
              <a:solidFill>
                <a:schemeClr val="bg1"/>
              </a:solidFill>
            </a:endParaRPr>
          </a:p>
        </p:txBody>
      </p:sp>
      <p:sp>
        <p:nvSpPr>
          <p:cNvPr id="1025" name="Rectangle 1"/>
          <p:cNvSpPr>
            <a:spLocks noChangeArrowheads="1"/>
          </p:cNvSpPr>
          <p:nvPr/>
        </p:nvSpPr>
        <p:spPr bwMode="auto">
          <a:xfrm>
            <a:off x="1285852" y="1643050"/>
            <a:ext cx="7358114"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smtClean="0">
                <a:ln>
                  <a:noFill/>
                </a:ln>
                <a:solidFill>
                  <a:schemeClr val="tx1"/>
                </a:solidFill>
                <a:effectLst/>
                <a:latin typeface="+mj-lt"/>
                <a:cs typeface="Arial" pitchFamily="34" charset="0"/>
              </a:rPr>
              <a:t/>
            </a:r>
            <a:br>
              <a:rPr kumimoji="0" lang="fr-FR" sz="2000" b="0" i="0" u="none" strike="noStrike" cap="none" normalizeH="0" baseline="0" dirty="0" smtClean="0">
                <a:ln>
                  <a:noFill/>
                </a:ln>
                <a:solidFill>
                  <a:schemeClr val="tx1"/>
                </a:solidFill>
                <a:effectLst/>
                <a:latin typeface="+mj-lt"/>
                <a:cs typeface="Arial" pitchFamily="34" charset="0"/>
              </a:rPr>
            </a:br>
            <a:endParaRPr kumimoji="0" lang="fr-FR" sz="2000" b="0" i="0" u="none" strike="noStrike" cap="none" normalizeH="0" baseline="0" dirty="0" smtClean="0">
              <a:ln>
                <a:noFill/>
              </a:ln>
              <a:solidFill>
                <a:schemeClr val="tx1"/>
              </a:solidFill>
              <a:effectLst/>
              <a:latin typeface="+mj-lt"/>
              <a:cs typeface="Arial" pitchFamily="34" charset="0"/>
            </a:endParaRPr>
          </a:p>
        </p:txBody>
      </p:sp>
      <p:sp>
        <p:nvSpPr>
          <p:cNvPr id="12" name="ZoneTexte 11"/>
          <p:cNvSpPr txBox="1"/>
          <p:nvPr/>
        </p:nvSpPr>
        <p:spPr>
          <a:xfrm>
            <a:off x="1000100" y="1643050"/>
            <a:ext cx="8143900" cy="4893647"/>
          </a:xfrm>
          <a:prstGeom prst="rect">
            <a:avLst/>
          </a:prstGeom>
          <a:noFill/>
        </p:spPr>
        <p:txBody>
          <a:bodyPr wrap="square" rtlCol="0">
            <a:spAutoFit/>
          </a:bodyPr>
          <a:lstStyle/>
          <a:p>
            <a:pPr lvl="0" eaLnBrk="0" fontAlgn="base" hangingPunct="0">
              <a:spcBef>
                <a:spcPct val="0"/>
              </a:spcBef>
              <a:spcAft>
                <a:spcPct val="0"/>
              </a:spcAft>
            </a:pPr>
            <a:r>
              <a:rPr lang="fr-FR" sz="2400" b="1" dirty="0" smtClean="0">
                <a:solidFill>
                  <a:srgbClr val="FF0000"/>
                </a:solidFill>
                <a:cs typeface="Times New Roman" pitchFamily="18" charset="0"/>
              </a:rPr>
              <a:t>(hd0,4) </a:t>
            </a:r>
          </a:p>
          <a:p>
            <a:pPr lvl="0" eaLnBrk="0" fontAlgn="base" hangingPunct="0">
              <a:spcBef>
                <a:spcPct val="0"/>
              </a:spcBef>
              <a:spcAft>
                <a:spcPct val="0"/>
              </a:spcAft>
            </a:pPr>
            <a:r>
              <a:rPr lang="fr-FR" sz="2400" dirty="0" smtClean="0">
                <a:solidFill>
                  <a:srgbClr val="000000"/>
                </a:solidFill>
                <a:cs typeface="Times New Roman" pitchFamily="18" charset="0"/>
              </a:rPr>
              <a:t>Ceci désigne le premier lecteur logique du premier disque dur. </a:t>
            </a:r>
          </a:p>
          <a:p>
            <a:pPr lvl="0" eaLnBrk="0" fontAlgn="base" hangingPunct="0">
              <a:spcBef>
                <a:spcPct val="0"/>
              </a:spcBef>
              <a:spcAft>
                <a:spcPct val="0"/>
              </a:spcAft>
            </a:pPr>
            <a:r>
              <a:rPr lang="fr-FR" sz="2400" dirty="0" smtClean="0">
                <a:solidFill>
                  <a:srgbClr val="000000"/>
                </a:solidFill>
                <a:cs typeface="Times New Roman" pitchFamily="18" charset="0"/>
              </a:rPr>
              <a:t>Notez que les numéros des lecteurs logiques sont comptés à partir de 4.</a:t>
            </a:r>
          </a:p>
          <a:p>
            <a:pPr lvl="0" eaLnBrk="0" fontAlgn="base" hangingPunct="0">
              <a:spcBef>
                <a:spcPct val="0"/>
              </a:spcBef>
              <a:spcAft>
                <a:spcPct val="0"/>
              </a:spcAft>
            </a:pPr>
            <a:endParaRPr lang="fr-FR" sz="2400" dirty="0" smtClean="0">
              <a:solidFill>
                <a:srgbClr val="000000"/>
              </a:solidFill>
              <a:cs typeface="Times New Roman" pitchFamily="18" charset="0"/>
            </a:endParaRPr>
          </a:p>
          <a:p>
            <a:pPr lvl="0" eaLnBrk="0" fontAlgn="base" hangingPunct="0">
              <a:spcBef>
                <a:spcPct val="0"/>
              </a:spcBef>
              <a:spcAft>
                <a:spcPct val="0"/>
              </a:spcAft>
            </a:pPr>
            <a:r>
              <a:rPr lang="fr-FR" sz="2400" dirty="0" smtClean="0">
                <a:solidFill>
                  <a:srgbClr val="000000"/>
                </a:solidFill>
                <a:cs typeface="Times New Roman" pitchFamily="18" charset="0"/>
              </a:rPr>
              <a:t>Remarquez que GRUB </a:t>
            </a:r>
            <a:r>
              <a:rPr lang="fr-FR" sz="2400" b="1" dirty="0" smtClean="0">
                <a:solidFill>
                  <a:srgbClr val="000000"/>
                </a:solidFill>
                <a:cs typeface="Times New Roman" pitchFamily="18" charset="0"/>
              </a:rPr>
              <a:t>ne distingue </a:t>
            </a:r>
            <a:r>
              <a:rPr lang="fr-FR" sz="2400" b="1" i="1" dirty="0" smtClean="0">
                <a:solidFill>
                  <a:srgbClr val="000000"/>
                </a:solidFill>
                <a:cs typeface="Times New Roman" pitchFamily="18" charset="0"/>
              </a:rPr>
              <a:t>pas</a:t>
            </a:r>
            <a:r>
              <a:rPr lang="fr-FR" sz="2400" dirty="0" smtClean="0">
                <a:solidFill>
                  <a:srgbClr val="000000"/>
                </a:solidFill>
                <a:cs typeface="Times New Roman" pitchFamily="18" charset="0"/>
              </a:rPr>
              <a:t> l'IDE du SCSI, il compte simplement les disques depuis zéro, sans faire attention à leur type. </a:t>
            </a:r>
          </a:p>
          <a:p>
            <a:pPr lvl="0" eaLnBrk="0" fontAlgn="base" hangingPunct="0">
              <a:spcBef>
                <a:spcPct val="0"/>
              </a:spcBef>
              <a:spcAft>
                <a:spcPct val="0"/>
              </a:spcAft>
            </a:pPr>
            <a:endParaRPr lang="fr-FR" sz="2400" dirty="0" smtClean="0">
              <a:solidFill>
                <a:srgbClr val="000000"/>
              </a:solidFill>
              <a:cs typeface="Times New Roman" pitchFamily="18" charset="0"/>
            </a:endParaRPr>
          </a:p>
          <a:p>
            <a:pPr lvl="0" eaLnBrk="0" fontAlgn="base" hangingPunct="0">
              <a:spcBef>
                <a:spcPct val="0"/>
              </a:spcBef>
              <a:spcAft>
                <a:spcPct val="0"/>
              </a:spcAft>
            </a:pPr>
            <a:r>
              <a:rPr lang="fr-FR" sz="2400" b="1" dirty="0" smtClean="0">
                <a:solidFill>
                  <a:srgbClr val="FF0000"/>
                </a:solidFill>
                <a:cs typeface="Times New Roman" pitchFamily="18" charset="0"/>
              </a:rPr>
              <a:t>(hd0,0)/</a:t>
            </a:r>
            <a:r>
              <a:rPr lang="fr-FR" sz="2400" b="1" dirty="0" err="1" smtClean="0">
                <a:solidFill>
                  <a:srgbClr val="FF0000"/>
                </a:solidFill>
                <a:cs typeface="Times New Roman" pitchFamily="18" charset="0"/>
              </a:rPr>
              <a:t>vmlinuz</a:t>
            </a:r>
            <a:r>
              <a:rPr lang="fr-FR" sz="2400" b="1" dirty="0" smtClean="0">
                <a:solidFill>
                  <a:srgbClr val="FF0000"/>
                </a:solidFill>
                <a:cs typeface="Times New Roman" pitchFamily="18" charset="0"/>
              </a:rPr>
              <a:t> </a:t>
            </a:r>
          </a:p>
          <a:p>
            <a:pPr lvl="0" eaLnBrk="0" fontAlgn="base" hangingPunct="0">
              <a:spcBef>
                <a:spcPct val="0"/>
              </a:spcBef>
              <a:spcAft>
                <a:spcPct val="0"/>
              </a:spcAft>
            </a:pPr>
            <a:r>
              <a:rPr lang="fr-FR" sz="2400" dirty="0" smtClean="0">
                <a:solidFill>
                  <a:srgbClr val="000000"/>
                </a:solidFill>
                <a:cs typeface="Times New Roman" pitchFamily="18" charset="0"/>
              </a:rPr>
              <a:t>Cette ligne désigne le fichier nommé </a:t>
            </a:r>
            <a:r>
              <a:rPr lang="fr-FR" sz="2400" b="1" dirty="0" err="1" smtClean="0">
                <a:solidFill>
                  <a:srgbClr val="000000"/>
                </a:solidFill>
                <a:cs typeface="Times New Roman" pitchFamily="18" charset="0"/>
              </a:rPr>
              <a:t>vmlinuz</a:t>
            </a:r>
            <a:r>
              <a:rPr lang="fr-FR" sz="2400" dirty="0" smtClean="0">
                <a:solidFill>
                  <a:srgbClr val="000000"/>
                </a:solidFill>
                <a:cs typeface="Times New Roman" pitchFamily="18" charset="0"/>
              </a:rPr>
              <a:t> qui se trouve sur la première partition du premier disque dur. </a:t>
            </a:r>
          </a:p>
          <a:p>
            <a:endParaRPr lang="fr-FR"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3"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smtClean="0"/>
              <a:t>Gestionnaire d'amorçage </a:t>
            </a:r>
            <a:r>
              <a:rPr lang="fr-FR" sz="2800" b="1" dirty="0" smtClean="0"/>
              <a:t>(boot manager)</a:t>
            </a:r>
            <a:endParaRPr lang="fr-FR" sz="3600" b="1" dirty="0"/>
          </a:p>
        </p:txBody>
      </p:sp>
      <p:sp>
        <p:nvSpPr>
          <p:cNvPr id="3" name="Espace réservé du contenu 2"/>
          <p:cNvSpPr>
            <a:spLocks noGrp="1"/>
          </p:cNvSpPr>
          <p:nvPr>
            <p:ph idx="1"/>
          </p:nvPr>
        </p:nvSpPr>
        <p:spPr>
          <a:xfrm>
            <a:off x="1043608" y="928670"/>
            <a:ext cx="7743233" cy="5929330"/>
          </a:xfrm>
        </p:spPr>
        <p:txBody>
          <a:bodyPr>
            <a:noAutofit/>
          </a:bodyPr>
          <a:lstStyle/>
          <a:p>
            <a:pPr algn="ctr">
              <a:buNone/>
            </a:pPr>
            <a:r>
              <a:rPr lang="fr-FR" sz="2800" b="1" dirty="0" smtClean="0"/>
              <a:t>Protection du </a:t>
            </a:r>
            <a:r>
              <a:rPr lang="fr-FR" sz="2800" b="1" dirty="0" err="1" smtClean="0"/>
              <a:t>grub</a:t>
            </a:r>
            <a:endParaRPr lang="fr-FR" sz="2800" b="1" dirty="0" smtClean="0"/>
          </a:p>
          <a:p>
            <a:pPr algn="ctr">
              <a:buNone/>
            </a:pPr>
            <a:endParaRPr lang="fr-FR" sz="2800" b="1" dirty="0" smtClean="0">
              <a:latin typeface="+mj-lt"/>
            </a:endParaRPr>
          </a:p>
          <a:p>
            <a:pPr marL="0" lvl="0" indent="0" fontAlgn="base">
              <a:lnSpc>
                <a:spcPct val="95000"/>
              </a:lnSpc>
              <a:spcBef>
                <a:spcPct val="0"/>
              </a:spcBef>
              <a:spcAft>
                <a:spcPct val="0"/>
              </a:spcAft>
              <a:buNone/>
            </a:pPr>
            <a:r>
              <a:rPr lang="fr-FR" sz="1800" dirty="0" smtClean="0">
                <a:solidFill>
                  <a:srgbClr val="000000"/>
                </a:solidFill>
                <a:latin typeface="+mj-lt"/>
              </a:rPr>
              <a:t>Cela est </a:t>
            </a:r>
            <a:r>
              <a:rPr lang="fr-FR" sz="1800" dirty="0">
                <a:solidFill>
                  <a:srgbClr val="000000"/>
                </a:solidFill>
                <a:latin typeface="+mj-lt"/>
              </a:rPr>
              <a:t>fortement recommandée car GRUB permet d’offrir un accès à une interface de type </a:t>
            </a:r>
            <a:r>
              <a:rPr lang="fr-FR" sz="1800" dirty="0" err="1">
                <a:solidFill>
                  <a:srgbClr val="000000"/>
                </a:solidFill>
                <a:latin typeface="+mj-lt"/>
              </a:rPr>
              <a:t>shell</a:t>
            </a:r>
            <a:r>
              <a:rPr lang="fr-FR" sz="1800" dirty="0">
                <a:solidFill>
                  <a:srgbClr val="000000"/>
                </a:solidFill>
                <a:latin typeface="+mj-lt"/>
              </a:rPr>
              <a:t> permettant de modifier la configuration de celui ci, d’obtenir des informations système </a:t>
            </a:r>
            <a:r>
              <a:rPr lang="fr-FR" sz="1800" dirty="0" smtClean="0">
                <a:solidFill>
                  <a:srgbClr val="000000"/>
                </a:solidFill>
                <a:latin typeface="+mj-lt"/>
              </a:rPr>
              <a:t>et </a:t>
            </a:r>
            <a:r>
              <a:rPr lang="fr-FR" sz="1800" dirty="0">
                <a:solidFill>
                  <a:srgbClr val="000000"/>
                </a:solidFill>
                <a:latin typeface="+mj-lt"/>
              </a:rPr>
              <a:t>de booter en single user mode</a:t>
            </a:r>
            <a:endParaRPr lang="fr-FR" sz="2400" dirty="0">
              <a:solidFill>
                <a:srgbClr val="000000"/>
              </a:solidFill>
              <a:latin typeface="+mj-lt"/>
            </a:endParaRPr>
          </a:p>
          <a:p>
            <a:pPr marL="0" lvl="0" indent="0" fontAlgn="base">
              <a:lnSpc>
                <a:spcPct val="95000"/>
              </a:lnSpc>
              <a:spcBef>
                <a:spcPct val="0"/>
              </a:spcBef>
              <a:spcAft>
                <a:spcPct val="0"/>
              </a:spcAft>
              <a:buNone/>
            </a:pPr>
            <a:endParaRPr lang="fr-FR" sz="1800" dirty="0">
              <a:solidFill>
                <a:srgbClr val="000000"/>
              </a:solidFill>
              <a:latin typeface="+mj-lt"/>
            </a:endParaRPr>
          </a:p>
          <a:p>
            <a:pPr marL="0" lvl="0" indent="0" fontAlgn="base">
              <a:lnSpc>
                <a:spcPct val="95000"/>
              </a:lnSpc>
              <a:spcBef>
                <a:spcPct val="0"/>
              </a:spcBef>
              <a:spcAft>
                <a:spcPct val="0"/>
              </a:spcAft>
              <a:buNone/>
            </a:pPr>
            <a:r>
              <a:rPr lang="fr-FR" sz="1800" b="1" dirty="0" smtClean="0">
                <a:solidFill>
                  <a:srgbClr val="FF0000"/>
                </a:solidFill>
                <a:latin typeface="+mj-lt"/>
              </a:rPr>
              <a:t>Protection </a:t>
            </a:r>
            <a:r>
              <a:rPr lang="fr-FR" sz="1800" b="1" dirty="0">
                <a:solidFill>
                  <a:srgbClr val="FF0000"/>
                </a:solidFill>
                <a:latin typeface="+mj-lt"/>
              </a:rPr>
              <a:t>de GRUB avec un mot de passe crypté</a:t>
            </a:r>
          </a:p>
          <a:p>
            <a:pPr marL="0" lvl="0" indent="0" fontAlgn="base">
              <a:lnSpc>
                <a:spcPct val="95000"/>
              </a:lnSpc>
              <a:spcBef>
                <a:spcPct val="0"/>
              </a:spcBef>
              <a:spcAft>
                <a:spcPct val="0"/>
              </a:spcAft>
              <a:buNone/>
            </a:pPr>
            <a:endParaRPr lang="fr-FR" sz="1200" dirty="0">
              <a:solidFill>
                <a:srgbClr val="000000"/>
              </a:solidFill>
              <a:latin typeface="+mj-lt"/>
            </a:endParaRPr>
          </a:p>
          <a:p>
            <a:pPr marL="0" lvl="0" indent="0" fontAlgn="base">
              <a:lnSpc>
                <a:spcPct val="95000"/>
              </a:lnSpc>
              <a:spcBef>
                <a:spcPct val="0"/>
              </a:spcBef>
              <a:spcAft>
                <a:spcPct val="0"/>
              </a:spcAft>
              <a:buNone/>
            </a:pPr>
            <a:r>
              <a:rPr lang="fr-FR" sz="1800" b="1" dirty="0">
                <a:solidFill>
                  <a:srgbClr val="000000"/>
                </a:solidFill>
                <a:latin typeface="+mj-lt"/>
              </a:rPr>
              <a:t>#</a:t>
            </a:r>
            <a:r>
              <a:rPr lang="fr-FR" sz="1800" b="1" dirty="0" err="1">
                <a:solidFill>
                  <a:srgbClr val="000000"/>
                </a:solidFill>
                <a:latin typeface="+mj-lt"/>
              </a:rPr>
              <a:t>grub</a:t>
            </a:r>
            <a:endParaRPr lang="fr-FR" sz="2400" b="1" dirty="0">
              <a:solidFill>
                <a:srgbClr val="000000"/>
              </a:solidFill>
              <a:latin typeface="+mj-lt"/>
            </a:endParaRPr>
          </a:p>
          <a:p>
            <a:pPr marL="0" lvl="0" indent="0" fontAlgn="base">
              <a:lnSpc>
                <a:spcPct val="95000"/>
              </a:lnSpc>
              <a:spcBef>
                <a:spcPct val="0"/>
              </a:spcBef>
              <a:spcAft>
                <a:spcPct val="0"/>
              </a:spcAft>
              <a:buNone/>
            </a:pPr>
            <a:r>
              <a:rPr lang="fr-FR" sz="1800" b="1" dirty="0" err="1">
                <a:solidFill>
                  <a:srgbClr val="000000"/>
                </a:solidFill>
                <a:latin typeface="+mj-lt"/>
              </a:rPr>
              <a:t>grub</a:t>
            </a:r>
            <a:r>
              <a:rPr lang="fr-FR" sz="1800" b="1" dirty="0">
                <a:solidFill>
                  <a:srgbClr val="000000"/>
                </a:solidFill>
                <a:latin typeface="+mj-lt"/>
              </a:rPr>
              <a:t>&gt; md5crypt</a:t>
            </a:r>
            <a:endParaRPr lang="fr-FR" sz="2400" b="1" dirty="0">
              <a:solidFill>
                <a:srgbClr val="000000"/>
              </a:solidFill>
              <a:latin typeface="+mj-lt"/>
            </a:endParaRPr>
          </a:p>
          <a:p>
            <a:pPr marL="0" lvl="0" indent="0" fontAlgn="base">
              <a:lnSpc>
                <a:spcPct val="95000"/>
              </a:lnSpc>
              <a:spcBef>
                <a:spcPct val="0"/>
              </a:spcBef>
              <a:spcAft>
                <a:spcPct val="0"/>
              </a:spcAft>
              <a:buNone/>
            </a:pPr>
            <a:r>
              <a:rPr lang="fr-FR" sz="1800" b="1" dirty="0" err="1">
                <a:solidFill>
                  <a:srgbClr val="000000"/>
                </a:solidFill>
                <a:latin typeface="+mj-lt"/>
              </a:rPr>
              <a:t>password</a:t>
            </a:r>
            <a:r>
              <a:rPr lang="fr-FR" sz="1800" b="1" dirty="0">
                <a:solidFill>
                  <a:srgbClr val="000000"/>
                </a:solidFill>
                <a:latin typeface="+mj-lt"/>
              </a:rPr>
              <a:t> : *******</a:t>
            </a:r>
            <a:endParaRPr lang="fr-FR" sz="2400" b="1" dirty="0">
              <a:solidFill>
                <a:srgbClr val="000000"/>
              </a:solidFill>
              <a:latin typeface="+mj-lt"/>
            </a:endParaRPr>
          </a:p>
          <a:p>
            <a:pPr marL="0" lvl="0" indent="0" fontAlgn="base">
              <a:lnSpc>
                <a:spcPct val="95000"/>
              </a:lnSpc>
              <a:spcBef>
                <a:spcPct val="0"/>
              </a:spcBef>
              <a:spcAft>
                <a:spcPct val="0"/>
              </a:spcAft>
              <a:buNone/>
            </a:pPr>
            <a:r>
              <a:rPr lang="fr-FR" sz="1800" b="1" dirty="0" err="1">
                <a:solidFill>
                  <a:srgbClr val="000000"/>
                </a:solidFill>
                <a:latin typeface="+mj-lt"/>
              </a:rPr>
              <a:t>Encrypted</a:t>
            </a:r>
            <a:r>
              <a:rPr lang="fr-FR" sz="1800" b="1" dirty="0">
                <a:solidFill>
                  <a:srgbClr val="000000"/>
                </a:solidFill>
                <a:latin typeface="+mj-lt"/>
              </a:rPr>
              <a:t> : kw485/</a:t>
            </a:r>
            <a:r>
              <a:rPr lang="fr-FR" sz="1800" b="1" dirty="0" err="1">
                <a:solidFill>
                  <a:srgbClr val="000000"/>
                </a:solidFill>
                <a:latin typeface="+mj-lt"/>
              </a:rPr>
              <a:t>fgf</a:t>
            </a:r>
            <a:r>
              <a:rPr lang="fr-FR" sz="1800" b="1" dirty="0">
                <a:solidFill>
                  <a:srgbClr val="000000"/>
                </a:solidFill>
                <a:latin typeface="+mj-lt"/>
              </a:rPr>
              <a:t>$&amp;</a:t>
            </a:r>
            <a:r>
              <a:rPr lang="fr-FR" sz="1800" b="1" dirty="0" err="1">
                <a:solidFill>
                  <a:srgbClr val="000000"/>
                </a:solidFill>
                <a:latin typeface="+mj-lt"/>
              </a:rPr>
              <a:t>ee</a:t>
            </a:r>
            <a:endParaRPr lang="fr-FR" sz="2400" b="1" dirty="0">
              <a:solidFill>
                <a:srgbClr val="000000"/>
              </a:solidFill>
              <a:latin typeface="+mj-lt"/>
            </a:endParaRPr>
          </a:p>
          <a:p>
            <a:pPr marL="0" lvl="0" indent="0" fontAlgn="base">
              <a:lnSpc>
                <a:spcPct val="95000"/>
              </a:lnSpc>
              <a:spcBef>
                <a:spcPct val="0"/>
              </a:spcBef>
              <a:spcAft>
                <a:spcPct val="0"/>
              </a:spcAft>
              <a:buNone/>
            </a:pPr>
            <a:endParaRPr lang="fr-FR" sz="1800" dirty="0">
              <a:solidFill>
                <a:srgbClr val="000000"/>
              </a:solidFill>
              <a:latin typeface="+mj-lt"/>
            </a:endParaRPr>
          </a:p>
          <a:p>
            <a:pPr marL="0" lvl="0" indent="0" fontAlgn="base">
              <a:lnSpc>
                <a:spcPct val="95000"/>
              </a:lnSpc>
              <a:spcBef>
                <a:spcPct val="0"/>
              </a:spcBef>
              <a:spcAft>
                <a:spcPct val="0"/>
              </a:spcAft>
              <a:buNone/>
            </a:pPr>
            <a:r>
              <a:rPr lang="fr-FR" sz="1800" dirty="0">
                <a:solidFill>
                  <a:srgbClr val="000000"/>
                </a:solidFill>
                <a:latin typeface="+mj-lt"/>
              </a:rPr>
              <a:t>On doit copier le code encrypté et l’insérer dans le fichier de configuration /</a:t>
            </a:r>
            <a:r>
              <a:rPr lang="fr-FR" sz="1800" dirty="0" err="1">
                <a:solidFill>
                  <a:srgbClr val="000000"/>
                </a:solidFill>
                <a:latin typeface="+mj-lt"/>
              </a:rPr>
              <a:t>etc</a:t>
            </a:r>
            <a:r>
              <a:rPr lang="fr-FR" sz="1800" dirty="0">
                <a:solidFill>
                  <a:srgbClr val="000000"/>
                </a:solidFill>
                <a:latin typeface="+mj-lt"/>
              </a:rPr>
              <a:t>/</a:t>
            </a:r>
            <a:r>
              <a:rPr lang="fr-FR" sz="1800" dirty="0" err="1">
                <a:solidFill>
                  <a:srgbClr val="000000"/>
                </a:solidFill>
                <a:latin typeface="+mj-lt"/>
              </a:rPr>
              <a:t>grub.conf</a:t>
            </a:r>
            <a:r>
              <a:rPr lang="fr-FR" sz="1800" dirty="0">
                <a:solidFill>
                  <a:srgbClr val="000000"/>
                </a:solidFill>
                <a:latin typeface="+mj-lt"/>
              </a:rPr>
              <a:t>, avant la définition des images :</a:t>
            </a:r>
          </a:p>
          <a:p>
            <a:pPr marL="0" lvl="0" indent="0" fontAlgn="base">
              <a:lnSpc>
                <a:spcPct val="95000"/>
              </a:lnSpc>
              <a:spcBef>
                <a:spcPct val="0"/>
              </a:spcBef>
              <a:spcAft>
                <a:spcPct val="0"/>
              </a:spcAft>
              <a:buNone/>
            </a:pPr>
            <a:endParaRPr lang="fr-FR" sz="1800" dirty="0">
              <a:solidFill>
                <a:srgbClr val="000000"/>
              </a:solidFill>
              <a:latin typeface="+mj-lt"/>
            </a:endParaRPr>
          </a:p>
          <a:p>
            <a:pPr marL="0" lvl="0" indent="0" fontAlgn="base">
              <a:lnSpc>
                <a:spcPct val="95000"/>
              </a:lnSpc>
              <a:spcBef>
                <a:spcPct val="0"/>
              </a:spcBef>
              <a:spcAft>
                <a:spcPct val="0"/>
              </a:spcAft>
              <a:buNone/>
            </a:pPr>
            <a:r>
              <a:rPr lang="fr-FR" sz="1800" b="1" dirty="0" err="1">
                <a:solidFill>
                  <a:srgbClr val="000000"/>
                </a:solidFill>
                <a:latin typeface="+mj-lt"/>
              </a:rPr>
              <a:t>Password</a:t>
            </a:r>
            <a:r>
              <a:rPr lang="fr-FR" sz="1800" b="1" dirty="0">
                <a:solidFill>
                  <a:srgbClr val="000000"/>
                </a:solidFill>
                <a:latin typeface="+mj-lt"/>
              </a:rPr>
              <a:t> --md5 kw485/</a:t>
            </a:r>
            <a:r>
              <a:rPr lang="fr-FR" sz="1800" b="1" dirty="0" err="1">
                <a:solidFill>
                  <a:srgbClr val="000000"/>
                </a:solidFill>
                <a:latin typeface="+mj-lt"/>
              </a:rPr>
              <a:t>fgf</a:t>
            </a:r>
            <a:r>
              <a:rPr lang="fr-FR" sz="1800" b="1" dirty="0">
                <a:solidFill>
                  <a:srgbClr val="000000"/>
                </a:solidFill>
                <a:latin typeface="+mj-lt"/>
              </a:rPr>
              <a:t>$&amp;</a:t>
            </a:r>
            <a:r>
              <a:rPr lang="fr-FR" sz="1800" b="1" dirty="0" err="1">
                <a:solidFill>
                  <a:srgbClr val="000000"/>
                </a:solidFill>
                <a:latin typeface="+mj-lt"/>
              </a:rPr>
              <a:t>ee</a:t>
            </a:r>
            <a:endParaRPr lang="fr-FR" sz="2400" b="1" dirty="0">
              <a:solidFill>
                <a:srgbClr val="000000"/>
              </a:solidFill>
              <a:latin typeface="+mj-lt"/>
            </a:endParaRPr>
          </a:p>
          <a:p>
            <a:pPr marL="0" lvl="0" indent="0" fontAlgn="base">
              <a:lnSpc>
                <a:spcPct val="95000"/>
              </a:lnSpc>
              <a:spcBef>
                <a:spcPct val="0"/>
              </a:spcBef>
              <a:spcAft>
                <a:spcPct val="0"/>
              </a:spcAft>
              <a:buNone/>
            </a:pPr>
            <a:endParaRPr lang="fr-FR" sz="1800" dirty="0">
              <a:solidFill>
                <a:srgbClr val="000000"/>
              </a:solidFill>
              <a:latin typeface="+mj-lt"/>
            </a:endParaRPr>
          </a:p>
          <a:p>
            <a:pPr marL="0" lvl="0" indent="0" fontAlgn="base">
              <a:lnSpc>
                <a:spcPct val="95000"/>
              </a:lnSpc>
              <a:spcBef>
                <a:spcPct val="0"/>
              </a:spcBef>
              <a:spcAft>
                <a:spcPct val="0"/>
              </a:spcAft>
              <a:buNone/>
            </a:pPr>
            <a:r>
              <a:rPr lang="fr-FR" sz="1800" dirty="0" smtClean="0">
                <a:solidFill>
                  <a:srgbClr val="000000"/>
                </a:solidFill>
                <a:latin typeface="+mj-lt"/>
              </a:rPr>
              <a:t>Pour protéger une entrée en particulier, il </a:t>
            </a:r>
            <a:r>
              <a:rPr lang="fr-FR" sz="1800" dirty="0">
                <a:solidFill>
                  <a:srgbClr val="000000"/>
                </a:solidFill>
                <a:latin typeface="+mj-lt"/>
              </a:rPr>
              <a:t>faut mettre </a:t>
            </a:r>
            <a:r>
              <a:rPr lang="fr-FR" sz="1800" b="1" dirty="0" err="1">
                <a:solidFill>
                  <a:srgbClr val="000000"/>
                </a:solidFill>
                <a:latin typeface="+mj-lt"/>
              </a:rPr>
              <a:t>lock</a:t>
            </a:r>
            <a:r>
              <a:rPr lang="fr-FR" sz="1800" dirty="0">
                <a:solidFill>
                  <a:srgbClr val="000000"/>
                </a:solidFill>
                <a:latin typeface="+mj-lt"/>
              </a:rPr>
              <a:t> après le </a:t>
            </a:r>
            <a:r>
              <a:rPr lang="fr-FR" sz="1800" b="1" dirty="0" err="1">
                <a:solidFill>
                  <a:srgbClr val="000000"/>
                </a:solidFill>
                <a:latin typeface="+mj-lt"/>
              </a:rPr>
              <a:t>title</a:t>
            </a:r>
            <a:r>
              <a:rPr lang="fr-FR" sz="1800" b="1" dirty="0">
                <a:solidFill>
                  <a:srgbClr val="000000"/>
                </a:solidFill>
                <a:latin typeface="+mj-lt"/>
              </a:rPr>
              <a:t> </a:t>
            </a:r>
            <a:r>
              <a:rPr lang="fr-FR" sz="1800" dirty="0">
                <a:solidFill>
                  <a:srgbClr val="000000"/>
                </a:solidFill>
                <a:latin typeface="+mj-lt"/>
              </a:rPr>
              <a:t>de l’entrée</a:t>
            </a:r>
          </a:p>
          <a:p>
            <a:pPr algn="ctr">
              <a:buNone/>
            </a:pPr>
            <a:endParaRPr lang="fr-FR" sz="2800" b="1" dirty="0" smtClean="0"/>
          </a:p>
          <a:p>
            <a:pPr lvl="0">
              <a:buNone/>
            </a:pPr>
            <a:endParaRPr lang="fr-FR" sz="2800" i="1" dirty="0" smtClean="0"/>
          </a:p>
          <a:p>
            <a:pPr>
              <a:buNone/>
            </a:pPr>
            <a:r>
              <a:rPr lang="fr-FR" sz="1400" dirty="0" smtClean="0"/>
              <a:t/>
            </a:r>
            <a:br>
              <a:rPr lang="fr-FR" sz="1400" dirty="0" smtClean="0"/>
            </a:br>
            <a:endParaRPr lang="fr-FR" sz="1400" b="1" dirty="0"/>
          </a:p>
        </p:txBody>
      </p:sp>
      <p:pic>
        <p:nvPicPr>
          <p:cNvPr id="4" name="Image 3" descr="C:\Documents and Settings\Aziz\Bureau\angle.JPG"/>
          <p:cNvPicPr/>
          <p:nvPr/>
        </p:nvPicPr>
        <p:blipFill>
          <a:blip r:embed="rId4"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35</a:t>
            </a:fld>
            <a:endParaRPr lang="fr-BE" dirty="0">
              <a:solidFill>
                <a:schemeClr val="bg1"/>
              </a:solidFill>
            </a:endParaRPr>
          </a:p>
        </p:txBody>
      </p:sp>
    </p:spTree>
    <p:extLst>
      <p:ext uri="{BB962C8B-B14F-4D97-AF65-F5344CB8AC3E}">
        <p14:creationId xmlns:p14="http://schemas.microsoft.com/office/powerpoint/2010/main" val="41354889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3"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smtClean="0"/>
              <a:t>Gestionnaire d'amorçage </a:t>
            </a:r>
            <a:r>
              <a:rPr lang="fr-FR" sz="2800" b="1" dirty="0" smtClean="0"/>
              <a:t>(boot manager)</a:t>
            </a:r>
            <a:endParaRPr lang="fr-FR" sz="3600" b="1" dirty="0"/>
          </a:p>
        </p:txBody>
      </p:sp>
      <p:sp>
        <p:nvSpPr>
          <p:cNvPr id="3" name="Espace réservé du contenu 2"/>
          <p:cNvSpPr>
            <a:spLocks noGrp="1"/>
          </p:cNvSpPr>
          <p:nvPr>
            <p:ph idx="1"/>
          </p:nvPr>
        </p:nvSpPr>
        <p:spPr>
          <a:xfrm>
            <a:off x="1043608" y="928670"/>
            <a:ext cx="7908334" cy="5929330"/>
          </a:xfrm>
        </p:spPr>
        <p:txBody>
          <a:bodyPr>
            <a:noAutofit/>
          </a:bodyPr>
          <a:lstStyle/>
          <a:p>
            <a:pPr marL="0" indent="0" algn="ctr">
              <a:buNone/>
            </a:pPr>
            <a:r>
              <a:rPr lang="fr-FR" sz="2800" b="1" dirty="0" smtClean="0"/>
              <a:t>Réinstallé lu </a:t>
            </a:r>
            <a:r>
              <a:rPr lang="fr-FR" sz="2800" b="1" dirty="0" err="1" smtClean="0"/>
              <a:t>grub</a:t>
            </a:r>
            <a:endParaRPr lang="fr-FR" sz="2800" b="1" dirty="0" smtClean="0"/>
          </a:p>
          <a:p>
            <a:pPr marL="0" indent="0" algn="ctr">
              <a:buNone/>
            </a:pPr>
            <a:endParaRPr lang="fr-FR" sz="2000" b="1" dirty="0" smtClean="0">
              <a:latin typeface="+mj-lt"/>
            </a:endParaRPr>
          </a:p>
          <a:p>
            <a:pPr marL="0" lvl="0" indent="0" fontAlgn="base">
              <a:lnSpc>
                <a:spcPct val="95000"/>
              </a:lnSpc>
              <a:spcBef>
                <a:spcPct val="0"/>
              </a:spcBef>
              <a:spcAft>
                <a:spcPct val="0"/>
              </a:spcAft>
              <a:buNone/>
            </a:pPr>
            <a:r>
              <a:rPr lang="en-US" sz="2000" dirty="0">
                <a:solidFill>
                  <a:srgbClr val="000000"/>
                </a:solidFill>
              </a:rPr>
              <a:t>Pour installer Grub </a:t>
            </a:r>
            <a:r>
              <a:rPr lang="en-US" sz="2000" dirty="0" err="1">
                <a:solidFill>
                  <a:srgbClr val="000000"/>
                </a:solidFill>
              </a:rPr>
              <a:t>dans</a:t>
            </a:r>
            <a:r>
              <a:rPr lang="en-US" sz="2000" dirty="0">
                <a:solidFill>
                  <a:srgbClr val="000000"/>
                </a:solidFill>
              </a:rPr>
              <a:t> </a:t>
            </a:r>
            <a:r>
              <a:rPr lang="en-US" sz="2000" dirty="0" err="1">
                <a:solidFill>
                  <a:srgbClr val="000000"/>
                </a:solidFill>
              </a:rPr>
              <a:t>l’MBR</a:t>
            </a:r>
            <a:r>
              <a:rPr lang="en-US" sz="2000" dirty="0">
                <a:solidFill>
                  <a:srgbClr val="000000"/>
                </a:solidFill>
              </a:rPr>
              <a:t> </a:t>
            </a:r>
            <a:r>
              <a:rPr lang="en-US" sz="2000" dirty="0" err="1">
                <a:solidFill>
                  <a:srgbClr val="000000"/>
                </a:solidFill>
              </a:rPr>
              <a:t>il</a:t>
            </a:r>
            <a:r>
              <a:rPr lang="en-US" sz="2000" dirty="0">
                <a:solidFill>
                  <a:srgbClr val="000000"/>
                </a:solidFill>
              </a:rPr>
              <a:t> </a:t>
            </a:r>
            <a:r>
              <a:rPr lang="en-US" sz="2000" dirty="0" err="1">
                <a:solidFill>
                  <a:srgbClr val="000000"/>
                </a:solidFill>
              </a:rPr>
              <a:t>faut</a:t>
            </a:r>
            <a:r>
              <a:rPr lang="en-US" sz="2000" dirty="0">
                <a:solidFill>
                  <a:srgbClr val="000000"/>
                </a:solidFill>
              </a:rPr>
              <a:t> tout </a:t>
            </a:r>
            <a:r>
              <a:rPr lang="en-US" sz="2000" dirty="0" err="1">
                <a:solidFill>
                  <a:srgbClr val="000000"/>
                </a:solidFill>
              </a:rPr>
              <a:t>d’abord</a:t>
            </a:r>
            <a:r>
              <a:rPr lang="en-US" sz="2000" dirty="0">
                <a:solidFill>
                  <a:srgbClr val="000000"/>
                </a:solidFill>
              </a:rPr>
              <a:t> </a:t>
            </a:r>
            <a:r>
              <a:rPr lang="en-US" sz="2000" dirty="0" smtClean="0">
                <a:solidFill>
                  <a:srgbClr val="000000"/>
                </a:solidFill>
              </a:rPr>
              <a:t>:</a:t>
            </a:r>
          </a:p>
          <a:p>
            <a:pPr marL="0" lvl="0" indent="0" fontAlgn="base">
              <a:lnSpc>
                <a:spcPct val="95000"/>
              </a:lnSpc>
              <a:spcBef>
                <a:spcPct val="0"/>
              </a:spcBef>
              <a:spcAft>
                <a:spcPct val="0"/>
              </a:spcAft>
              <a:buNone/>
            </a:pPr>
            <a:endParaRPr lang="en-US" sz="1600" dirty="0">
              <a:solidFill>
                <a:srgbClr val="000000"/>
              </a:solidFill>
            </a:endParaRPr>
          </a:p>
          <a:p>
            <a:pPr marL="0" lvl="0" indent="0" fontAlgn="base">
              <a:lnSpc>
                <a:spcPct val="95000"/>
              </a:lnSpc>
              <a:spcBef>
                <a:spcPct val="0"/>
              </a:spcBef>
              <a:spcAft>
                <a:spcPct val="0"/>
              </a:spcAft>
              <a:buNone/>
            </a:pPr>
            <a:r>
              <a:rPr lang="en-US" sz="2000" dirty="0" err="1" smtClean="0">
                <a:solidFill>
                  <a:srgbClr val="000000"/>
                </a:solidFill>
              </a:rPr>
              <a:t>Trouver</a:t>
            </a:r>
            <a:r>
              <a:rPr lang="en-US" sz="2000" dirty="0" smtClean="0">
                <a:solidFill>
                  <a:srgbClr val="000000"/>
                </a:solidFill>
              </a:rPr>
              <a:t> </a:t>
            </a:r>
            <a:r>
              <a:rPr lang="en-US" sz="2000" dirty="0">
                <a:solidFill>
                  <a:srgbClr val="000000"/>
                </a:solidFill>
              </a:rPr>
              <a:t>le </a:t>
            </a:r>
            <a:r>
              <a:rPr lang="en-US" sz="2000" dirty="0" err="1">
                <a:solidFill>
                  <a:srgbClr val="000000"/>
                </a:solidFill>
              </a:rPr>
              <a:t>numéro</a:t>
            </a:r>
            <a:r>
              <a:rPr lang="en-US" sz="2000" dirty="0">
                <a:solidFill>
                  <a:srgbClr val="000000"/>
                </a:solidFill>
              </a:rPr>
              <a:t> de la partition </a:t>
            </a:r>
            <a:r>
              <a:rPr lang="en-US" sz="2000" dirty="0" err="1">
                <a:solidFill>
                  <a:srgbClr val="000000"/>
                </a:solidFill>
              </a:rPr>
              <a:t>sur</a:t>
            </a:r>
            <a:r>
              <a:rPr lang="en-US" sz="2000" dirty="0">
                <a:solidFill>
                  <a:srgbClr val="000000"/>
                </a:solidFill>
              </a:rPr>
              <a:t> </a:t>
            </a:r>
            <a:r>
              <a:rPr lang="en-US" sz="2000" dirty="0" err="1">
                <a:solidFill>
                  <a:srgbClr val="000000"/>
                </a:solidFill>
              </a:rPr>
              <a:t>laquelle</a:t>
            </a:r>
            <a:r>
              <a:rPr lang="en-US" sz="2000" dirty="0">
                <a:solidFill>
                  <a:srgbClr val="000000"/>
                </a:solidFill>
              </a:rPr>
              <a:t> </a:t>
            </a:r>
            <a:r>
              <a:rPr lang="en-US" sz="2000" dirty="0" err="1">
                <a:solidFill>
                  <a:srgbClr val="000000"/>
                </a:solidFill>
              </a:rPr>
              <a:t>est</a:t>
            </a:r>
            <a:r>
              <a:rPr lang="en-US" sz="2000" dirty="0">
                <a:solidFill>
                  <a:srgbClr val="000000"/>
                </a:solidFill>
              </a:rPr>
              <a:t> </a:t>
            </a:r>
            <a:r>
              <a:rPr lang="en-US" sz="2000" dirty="0" err="1">
                <a:solidFill>
                  <a:srgbClr val="000000"/>
                </a:solidFill>
              </a:rPr>
              <a:t>installée</a:t>
            </a:r>
            <a:r>
              <a:rPr lang="en-US" sz="2000" dirty="0">
                <a:solidFill>
                  <a:srgbClr val="000000"/>
                </a:solidFill>
              </a:rPr>
              <a:t> LINUX, de la </a:t>
            </a:r>
            <a:r>
              <a:rPr lang="en-US" sz="2000" dirty="0" err="1">
                <a:solidFill>
                  <a:srgbClr val="000000"/>
                </a:solidFill>
              </a:rPr>
              <a:t>forme</a:t>
            </a:r>
            <a:r>
              <a:rPr lang="en-US" sz="2000" dirty="0">
                <a:solidFill>
                  <a:srgbClr val="000000"/>
                </a:solidFill>
              </a:rPr>
              <a:t> (hd0,5</a:t>
            </a:r>
            <a:r>
              <a:rPr lang="en-US" sz="2000" dirty="0" smtClean="0">
                <a:solidFill>
                  <a:srgbClr val="000000"/>
                </a:solidFill>
              </a:rPr>
              <a:t>).</a:t>
            </a:r>
          </a:p>
          <a:p>
            <a:pPr marL="0" lvl="0" indent="0" fontAlgn="base">
              <a:lnSpc>
                <a:spcPct val="95000"/>
              </a:lnSpc>
              <a:spcBef>
                <a:spcPct val="0"/>
              </a:spcBef>
              <a:spcAft>
                <a:spcPct val="0"/>
              </a:spcAft>
              <a:buNone/>
            </a:pPr>
            <a:endParaRPr lang="en-US" sz="1600" b="1" dirty="0">
              <a:solidFill>
                <a:srgbClr val="000000"/>
              </a:solidFill>
            </a:endParaRPr>
          </a:p>
          <a:p>
            <a:pPr marL="0" lvl="0" indent="0" fontAlgn="base">
              <a:lnSpc>
                <a:spcPct val="95000"/>
              </a:lnSpc>
              <a:spcBef>
                <a:spcPct val="0"/>
              </a:spcBef>
              <a:spcAft>
                <a:spcPct val="0"/>
              </a:spcAft>
              <a:buNone/>
            </a:pPr>
            <a:r>
              <a:rPr lang="en-US" sz="2200" b="1" dirty="0" smtClean="0">
                <a:solidFill>
                  <a:srgbClr val="FF0000"/>
                </a:solidFill>
              </a:rPr>
              <a:t># grub</a:t>
            </a:r>
            <a:endParaRPr lang="en-US" sz="2400" dirty="0" smtClean="0">
              <a:solidFill>
                <a:srgbClr val="FF0000"/>
              </a:solidFill>
            </a:endParaRPr>
          </a:p>
          <a:p>
            <a:pPr marL="0" lvl="0" indent="0" fontAlgn="base">
              <a:lnSpc>
                <a:spcPct val="95000"/>
              </a:lnSpc>
              <a:spcBef>
                <a:spcPct val="0"/>
              </a:spcBef>
              <a:spcAft>
                <a:spcPct val="0"/>
              </a:spcAft>
              <a:buNone/>
            </a:pPr>
            <a:r>
              <a:rPr lang="en-US" sz="2200" b="1" dirty="0" smtClean="0">
                <a:solidFill>
                  <a:srgbClr val="FF0000"/>
                </a:solidFill>
              </a:rPr>
              <a:t>grub</a:t>
            </a:r>
            <a:r>
              <a:rPr lang="en-US" sz="2200" b="1" dirty="0">
                <a:solidFill>
                  <a:srgbClr val="FF0000"/>
                </a:solidFill>
              </a:rPr>
              <a:t>&gt; find /</a:t>
            </a:r>
            <a:r>
              <a:rPr lang="en-US" sz="2200" b="1" dirty="0" smtClean="0">
                <a:solidFill>
                  <a:srgbClr val="FF0000"/>
                </a:solidFill>
              </a:rPr>
              <a:t>boot/grub/stage1</a:t>
            </a:r>
            <a:endParaRPr lang="en-US" sz="2400" dirty="0" smtClean="0">
              <a:solidFill>
                <a:srgbClr val="FF0000"/>
              </a:solidFill>
            </a:endParaRPr>
          </a:p>
          <a:p>
            <a:pPr marL="0" lvl="0" indent="0" fontAlgn="base">
              <a:lnSpc>
                <a:spcPct val="95000"/>
              </a:lnSpc>
              <a:spcBef>
                <a:spcPct val="0"/>
              </a:spcBef>
              <a:spcAft>
                <a:spcPct val="0"/>
              </a:spcAft>
              <a:buNone/>
            </a:pPr>
            <a:endParaRPr lang="en-US" sz="1600" dirty="0">
              <a:solidFill>
                <a:srgbClr val="000000"/>
              </a:solidFill>
            </a:endParaRPr>
          </a:p>
          <a:p>
            <a:pPr marL="0" lvl="0" indent="0" fontAlgn="base">
              <a:lnSpc>
                <a:spcPct val="95000"/>
              </a:lnSpc>
              <a:spcBef>
                <a:spcPct val="0"/>
              </a:spcBef>
              <a:spcAft>
                <a:spcPct val="0"/>
              </a:spcAft>
              <a:buNone/>
            </a:pPr>
            <a:r>
              <a:rPr lang="en-US" sz="2000" dirty="0" err="1" smtClean="0">
                <a:solidFill>
                  <a:srgbClr val="000000"/>
                </a:solidFill>
              </a:rPr>
              <a:t>Renseignez</a:t>
            </a:r>
            <a:r>
              <a:rPr lang="en-US" sz="2000" dirty="0" smtClean="0">
                <a:solidFill>
                  <a:srgbClr val="000000"/>
                </a:solidFill>
              </a:rPr>
              <a:t> </a:t>
            </a:r>
            <a:r>
              <a:rPr lang="en-US" sz="2000" dirty="0">
                <a:solidFill>
                  <a:srgbClr val="000000"/>
                </a:solidFill>
              </a:rPr>
              <a:t>la partition </a:t>
            </a:r>
            <a:r>
              <a:rPr lang="en-US" sz="2000" dirty="0" err="1">
                <a:solidFill>
                  <a:srgbClr val="000000"/>
                </a:solidFill>
              </a:rPr>
              <a:t>sur</a:t>
            </a:r>
            <a:r>
              <a:rPr lang="en-US" sz="2000" dirty="0">
                <a:solidFill>
                  <a:srgbClr val="000000"/>
                </a:solidFill>
              </a:rPr>
              <a:t> </a:t>
            </a:r>
            <a:r>
              <a:rPr lang="en-US" sz="2000" dirty="0" err="1">
                <a:solidFill>
                  <a:srgbClr val="000000"/>
                </a:solidFill>
              </a:rPr>
              <a:t>laquelle</a:t>
            </a:r>
            <a:r>
              <a:rPr lang="en-US" sz="2000" dirty="0">
                <a:solidFill>
                  <a:srgbClr val="000000"/>
                </a:solidFill>
              </a:rPr>
              <a:t> </a:t>
            </a:r>
            <a:r>
              <a:rPr lang="en-US" sz="2000" dirty="0" err="1">
                <a:solidFill>
                  <a:srgbClr val="000000"/>
                </a:solidFill>
              </a:rPr>
              <a:t>est</a:t>
            </a:r>
            <a:r>
              <a:rPr lang="en-US" sz="2000" dirty="0">
                <a:solidFill>
                  <a:srgbClr val="000000"/>
                </a:solidFill>
              </a:rPr>
              <a:t> </a:t>
            </a:r>
            <a:r>
              <a:rPr lang="en-US" sz="2000" dirty="0" err="1">
                <a:solidFill>
                  <a:srgbClr val="000000"/>
                </a:solidFill>
              </a:rPr>
              <a:t>installée</a:t>
            </a:r>
            <a:r>
              <a:rPr lang="en-US" sz="2000" dirty="0">
                <a:solidFill>
                  <a:srgbClr val="000000"/>
                </a:solidFill>
              </a:rPr>
              <a:t> Grub </a:t>
            </a:r>
            <a:r>
              <a:rPr lang="en-US" sz="2000" dirty="0" err="1">
                <a:solidFill>
                  <a:srgbClr val="000000"/>
                </a:solidFill>
              </a:rPr>
              <a:t>dans</a:t>
            </a:r>
            <a:r>
              <a:rPr lang="en-US" sz="2000" dirty="0">
                <a:solidFill>
                  <a:srgbClr val="000000"/>
                </a:solidFill>
              </a:rPr>
              <a:t> </a:t>
            </a:r>
            <a:r>
              <a:rPr lang="en-US" sz="2000" dirty="0" err="1">
                <a:solidFill>
                  <a:srgbClr val="000000"/>
                </a:solidFill>
              </a:rPr>
              <a:t>notre</a:t>
            </a:r>
            <a:r>
              <a:rPr lang="en-US" sz="2000" dirty="0">
                <a:solidFill>
                  <a:srgbClr val="000000"/>
                </a:solidFill>
              </a:rPr>
              <a:t> </a:t>
            </a:r>
            <a:r>
              <a:rPr lang="en-US" sz="2000" dirty="0" err="1">
                <a:solidFill>
                  <a:srgbClr val="000000"/>
                </a:solidFill>
              </a:rPr>
              <a:t>exemple</a:t>
            </a:r>
            <a:r>
              <a:rPr lang="en-US" sz="2000" dirty="0">
                <a:solidFill>
                  <a:srgbClr val="000000"/>
                </a:solidFill>
              </a:rPr>
              <a:t> : root (</a:t>
            </a:r>
            <a:r>
              <a:rPr lang="en-US" sz="2000" dirty="0" smtClean="0">
                <a:solidFill>
                  <a:srgbClr val="000000"/>
                </a:solidFill>
              </a:rPr>
              <a:t>hd0,5)</a:t>
            </a:r>
          </a:p>
          <a:p>
            <a:pPr marL="0" lvl="0" indent="0" fontAlgn="base">
              <a:lnSpc>
                <a:spcPct val="95000"/>
              </a:lnSpc>
              <a:spcBef>
                <a:spcPct val="0"/>
              </a:spcBef>
              <a:spcAft>
                <a:spcPct val="0"/>
              </a:spcAft>
              <a:buNone/>
            </a:pPr>
            <a:endParaRPr lang="en-US" sz="1600" dirty="0" smtClean="0">
              <a:solidFill>
                <a:srgbClr val="000000"/>
              </a:solidFill>
            </a:endParaRPr>
          </a:p>
          <a:p>
            <a:pPr marL="0" lvl="0" indent="0" fontAlgn="base">
              <a:lnSpc>
                <a:spcPct val="95000"/>
              </a:lnSpc>
              <a:spcBef>
                <a:spcPct val="0"/>
              </a:spcBef>
              <a:spcAft>
                <a:spcPct val="0"/>
              </a:spcAft>
              <a:buNone/>
            </a:pPr>
            <a:r>
              <a:rPr lang="en-US" sz="2200" b="1" dirty="0" smtClean="0">
                <a:solidFill>
                  <a:srgbClr val="FF0000"/>
                </a:solidFill>
              </a:rPr>
              <a:t>grub</a:t>
            </a:r>
            <a:r>
              <a:rPr lang="en-US" sz="2200" b="1" dirty="0">
                <a:solidFill>
                  <a:srgbClr val="FF0000"/>
                </a:solidFill>
              </a:rPr>
              <a:t>&gt; root (</a:t>
            </a:r>
            <a:r>
              <a:rPr lang="en-US" sz="2200" b="1" dirty="0" smtClean="0">
                <a:solidFill>
                  <a:srgbClr val="FF0000"/>
                </a:solidFill>
              </a:rPr>
              <a:t>hd0,5)</a:t>
            </a:r>
          </a:p>
          <a:p>
            <a:pPr marL="0" lvl="0" indent="0" fontAlgn="base">
              <a:lnSpc>
                <a:spcPct val="95000"/>
              </a:lnSpc>
              <a:spcBef>
                <a:spcPct val="0"/>
              </a:spcBef>
              <a:spcAft>
                <a:spcPct val="0"/>
              </a:spcAft>
              <a:buNone/>
            </a:pPr>
            <a:endParaRPr lang="en-US" sz="1600" dirty="0" smtClean="0">
              <a:solidFill>
                <a:srgbClr val="000000"/>
              </a:solidFill>
            </a:endParaRPr>
          </a:p>
          <a:p>
            <a:pPr marL="0" lvl="0" indent="0" fontAlgn="base">
              <a:lnSpc>
                <a:spcPct val="95000"/>
              </a:lnSpc>
              <a:spcBef>
                <a:spcPct val="0"/>
              </a:spcBef>
              <a:spcAft>
                <a:spcPct val="0"/>
              </a:spcAft>
              <a:buNone/>
            </a:pPr>
            <a:r>
              <a:rPr lang="en-US" sz="2000" dirty="0" err="1" smtClean="0">
                <a:solidFill>
                  <a:srgbClr val="000000"/>
                </a:solidFill>
              </a:rPr>
              <a:t>déterminez</a:t>
            </a:r>
            <a:r>
              <a:rPr lang="en-US" sz="2000" dirty="0" smtClean="0">
                <a:solidFill>
                  <a:srgbClr val="000000"/>
                </a:solidFill>
              </a:rPr>
              <a:t> </a:t>
            </a:r>
            <a:r>
              <a:rPr lang="en-US" sz="2000" dirty="0" err="1">
                <a:solidFill>
                  <a:srgbClr val="000000"/>
                </a:solidFill>
              </a:rPr>
              <a:t>où</a:t>
            </a:r>
            <a:r>
              <a:rPr lang="en-US" sz="2000" dirty="0">
                <a:solidFill>
                  <a:srgbClr val="000000"/>
                </a:solidFill>
              </a:rPr>
              <a:t> installer Grub : </a:t>
            </a:r>
            <a:endParaRPr lang="en-US" sz="2000" dirty="0" smtClean="0">
              <a:solidFill>
                <a:srgbClr val="000000"/>
              </a:solidFill>
            </a:endParaRPr>
          </a:p>
          <a:p>
            <a:pPr marL="0" lvl="0" indent="0" fontAlgn="base">
              <a:lnSpc>
                <a:spcPct val="95000"/>
              </a:lnSpc>
              <a:spcBef>
                <a:spcPct val="0"/>
              </a:spcBef>
              <a:spcAft>
                <a:spcPct val="0"/>
              </a:spcAft>
              <a:buNone/>
            </a:pPr>
            <a:endParaRPr lang="en-US" sz="1600" dirty="0" smtClean="0">
              <a:solidFill>
                <a:srgbClr val="000000"/>
              </a:solidFill>
            </a:endParaRPr>
          </a:p>
          <a:p>
            <a:pPr marL="0" lvl="0" indent="0" fontAlgn="base">
              <a:lnSpc>
                <a:spcPct val="95000"/>
              </a:lnSpc>
              <a:spcBef>
                <a:spcPct val="0"/>
              </a:spcBef>
              <a:spcAft>
                <a:spcPct val="0"/>
              </a:spcAft>
              <a:buNone/>
            </a:pPr>
            <a:r>
              <a:rPr lang="en-US" sz="2200" b="1" dirty="0" smtClean="0">
                <a:solidFill>
                  <a:srgbClr val="FF0000"/>
                </a:solidFill>
              </a:rPr>
              <a:t>grub</a:t>
            </a:r>
            <a:r>
              <a:rPr lang="en-US" sz="2200" b="1" dirty="0">
                <a:solidFill>
                  <a:srgbClr val="FF0000"/>
                </a:solidFill>
              </a:rPr>
              <a:t>&gt; setup (hd0</a:t>
            </a:r>
            <a:r>
              <a:rPr lang="en-US" sz="2200" b="1" dirty="0" smtClean="0">
                <a:solidFill>
                  <a:srgbClr val="FF0000"/>
                </a:solidFill>
              </a:rPr>
              <a:t>)</a:t>
            </a:r>
          </a:p>
          <a:p>
            <a:pPr marL="0" lvl="0" indent="0" fontAlgn="base">
              <a:lnSpc>
                <a:spcPct val="95000"/>
              </a:lnSpc>
              <a:spcBef>
                <a:spcPct val="0"/>
              </a:spcBef>
              <a:spcAft>
                <a:spcPct val="0"/>
              </a:spcAft>
              <a:buNone/>
            </a:pPr>
            <a:endParaRPr lang="en-US" sz="1600" dirty="0">
              <a:solidFill>
                <a:srgbClr val="000000"/>
              </a:solidFill>
            </a:endParaRPr>
          </a:p>
          <a:p>
            <a:pPr marL="0" lvl="0" indent="0" fontAlgn="base">
              <a:lnSpc>
                <a:spcPct val="95000"/>
              </a:lnSpc>
              <a:spcBef>
                <a:spcPct val="0"/>
              </a:spcBef>
              <a:spcAft>
                <a:spcPct val="0"/>
              </a:spcAft>
              <a:buNone/>
            </a:pPr>
            <a:r>
              <a:rPr lang="en-US" sz="2000" dirty="0" err="1" smtClean="0">
                <a:solidFill>
                  <a:srgbClr val="000000"/>
                </a:solidFill>
              </a:rPr>
              <a:t>installe</a:t>
            </a:r>
            <a:r>
              <a:rPr lang="en-US" sz="2000" dirty="0" smtClean="0">
                <a:solidFill>
                  <a:srgbClr val="000000"/>
                </a:solidFill>
              </a:rPr>
              <a:t> </a:t>
            </a:r>
            <a:r>
              <a:rPr lang="en-US" sz="2000" dirty="0">
                <a:solidFill>
                  <a:srgbClr val="000000"/>
                </a:solidFill>
              </a:rPr>
              <a:t>Grub </a:t>
            </a:r>
            <a:r>
              <a:rPr lang="en-US" sz="2000" dirty="0" err="1">
                <a:solidFill>
                  <a:srgbClr val="000000"/>
                </a:solidFill>
              </a:rPr>
              <a:t>dans</a:t>
            </a:r>
            <a:r>
              <a:rPr lang="en-US" sz="2000" dirty="0">
                <a:solidFill>
                  <a:srgbClr val="000000"/>
                </a:solidFill>
              </a:rPr>
              <a:t> le MBR</a:t>
            </a:r>
          </a:p>
          <a:p>
            <a:pPr marL="0" indent="0" algn="ctr">
              <a:buNone/>
            </a:pPr>
            <a:endParaRPr lang="fr-FR" sz="2800" b="1" dirty="0" smtClean="0"/>
          </a:p>
          <a:p>
            <a:pPr marL="0" lvl="0" indent="0">
              <a:buNone/>
            </a:pPr>
            <a:endParaRPr lang="fr-FR" sz="2800" i="1" dirty="0" smtClean="0"/>
          </a:p>
          <a:p>
            <a:pPr marL="0" indent="0">
              <a:buNone/>
            </a:pPr>
            <a:r>
              <a:rPr lang="fr-FR" sz="1400" dirty="0" smtClean="0"/>
              <a:t/>
            </a:r>
            <a:br>
              <a:rPr lang="fr-FR" sz="1400" dirty="0" smtClean="0"/>
            </a:br>
            <a:endParaRPr lang="fr-FR" sz="1400" b="1" dirty="0"/>
          </a:p>
        </p:txBody>
      </p:sp>
      <p:pic>
        <p:nvPicPr>
          <p:cNvPr id="4" name="Image 3" descr="C:\Documents and Settings\Aziz\Bureau\angle.JPG"/>
          <p:cNvPicPr/>
          <p:nvPr/>
        </p:nvPicPr>
        <p:blipFill>
          <a:blip r:embed="rId4"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36</a:t>
            </a:fld>
            <a:endParaRPr lang="fr-BE" dirty="0">
              <a:solidFill>
                <a:schemeClr val="bg1"/>
              </a:solidFill>
            </a:endParaRPr>
          </a:p>
        </p:txBody>
      </p:sp>
    </p:spTree>
    <p:extLst>
      <p:ext uri="{BB962C8B-B14F-4D97-AF65-F5344CB8AC3E}">
        <p14:creationId xmlns:p14="http://schemas.microsoft.com/office/powerpoint/2010/main" val="9748589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angle.JPG"/>
          <p:cNvPicPr/>
          <p:nvPr/>
        </p:nvPicPr>
        <p:blipFill>
          <a:blip r:embed="rId3" cstate="print"/>
          <a:srcRect/>
          <a:stretch>
            <a:fillRect/>
          </a:stretch>
        </p:blipFill>
        <p:spPr bwMode="auto">
          <a:xfrm rot="10800000">
            <a:off x="0" y="0"/>
            <a:ext cx="868680" cy="561975"/>
          </a:xfrm>
          <a:prstGeom prst="rect">
            <a:avLst/>
          </a:prstGeom>
          <a:noFill/>
          <a:ln w="9525">
            <a:noFill/>
            <a:miter lim="800000"/>
            <a:headEnd/>
            <a:tailEnd/>
          </a:ln>
        </p:spPr>
      </p:pic>
      <p:pic>
        <p:nvPicPr>
          <p:cNvPr id="12" name="Image 11" descr="E:\Soft\esprit_logo.gif"/>
          <p:cNvPicPr/>
          <p:nvPr/>
        </p:nvPicPr>
        <p:blipFill>
          <a:blip r:embed="rId4" cstate="print"/>
          <a:srcRect/>
          <a:stretch>
            <a:fillRect/>
          </a:stretch>
        </p:blipFill>
        <p:spPr bwMode="auto">
          <a:xfrm>
            <a:off x="5929322" y="0"/>
            <a:ext cx="3071834" cy="1500174"/>
          </a:xfrm>
          <a:prstGeom prst="rect">
            <a:avLst/>
          </a:prstGeom>
          <a:noFill/>
          <a:ln w="9525">
            <a:noFill/>
            <a:miter lim="800000"/>
            <a:headEnd/>
            <a:tailEnd/>
          </a:ln>
        </p:spPr>
      </p:pic>
      <p:sp>
        <p:nvSpPr>
          <p:cNvPr id="1031" name="Rectangle 7"/>
          <p:cNvSpPr>
            <a:spLocks noChangeArrowheads="1"/>
          </p:cNvSpPr>
          <p:nvPr/>
        </p:nvSpPr>
        <p:spPr bwMode="auto">
          <a:xfrm>
            <a:off x="0" y="1357298"/>
            <a:ext cx="9144000" cy="1214446"/>
          </a:xfrm>
          <a:prstGeom prst="rect">
            <a:avLst/>
          </a:prstGeom>
          <a:solidFill>
            <a:srgbClr val="D8D8D8"/>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endParaRPr lang="fr-FR" dirty="0"/>
          </a:p>
        </p:txBody>
      </p:sp>
      <p:cxnSp>
        <p:nvCxnSpPr>
          <p:cNvPr id="1032" name="AutoShape 8"/>
          <p:cNvCxnSpPr>
            <a:cxnSpLocks noChangeShapeType="1"/>
          </p:cNvCxnSpPr>
          <p:nvPr/>
        </p:nvCxnSpPr>
        <p:spPr bwMode="auto">
          <a:xfrm rot="5400000">
            <a:off x="416707" y="4212437"/>
            <a:ext cx="3295656" cy="14270"/>
          </a:xfrm>
          <a:prstGeom prst="straightConnector1">
            <a:avLst/>
          </a:prstGeom>
          <a:noFill/>
          <a:ln w="25400">
            <a:solidFill>
              <a:srgbClr val="FF0000"/>
            </a:solidFill>
            <a:round/>
            <a:headEnd/>
            <a:tailEnd/>
          </a:ln>
          <a:effectLst/>
        </p:spPr>
      </p:cxnSp>
      <p:cxnSp>
        <p:nvCxnSpPr>
          <p:cNvPr id="1033" name="AutoShape 9"/>
          <p:cNvCxnSpPr>
            <a:cxnSpLocks noChangeShapeType="1"/>
          </p:cNvCxnSpPr>
          <p:nvPr/>
        </p:nvCxnSpPr>
        <p:spPr bwMode="auto">
          <a:xfrm>
            <a:off x="0" y="2570156"/>
            <a:ext cx="2057400" cy="1588"/>
          </a:xfrm>
          <a:prstGeom prst="straightConnector1">
            <a:avLst/>
          </a:prstGeom>
          <a:noFill/>
          <a:ln w="25400">
            <a:solidFill>
              <a:srgbClr val="FF0000"/>
            </a:solidFill>
            <a:round/>
            <a:headEnd/>
            <a:tailEnd/>
          </a:ln>
          <a:effectLst/>
        </p:spPr>
      </p:cxnSp>
      <p:sp>
        <p:nvSpPr>
          <p:cNvPr id="1035" name="AutoShape 11"/>
          <p:cNvSpPr>
            <a:spLocks noChangeArrowheads="1"/>
          </p:cNvSpPr>
          <p:nvPr/>
        </p:nvSpPr>
        <p:spPr bwMode="auto">
          <a:xfrm rot="-21600000">
            <a:off x="6072198" y="5500702"/>
            <a:ext cx="2928958" cy="785818"/>
          </a:xfrm>
          <a:prstGeom prst="bracketPair">
            <a:avLst>
              <a:gd name="adj" fmla="val 8051"/>
            </a:avLst>
          </a:prstGeom>
          <a:noFill/>
          <a:ln w="38100">
            <a:solidFill>
              <a:srgbClr val="FF0000"/>
            </a:solidFill>
            <a:round/>
            <a:headEnd/>
            <a:tailEnd/>
          </a:ln>
          <a:effectLst/>
        </p:spPr>
        <p:txBody>
          <a:bodyPr vert="horz" wrap="square" lIns="45720" tIns="45720" rIns="4572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7" name="AutoShape 13"/>
          <p:cNvSpPr>
            <a:spLocks noChangeArrowheads="1"/>
          </p:cNvSpPr>
          <p:nvPr/>
        </p:nvSpPr>
        <p:spPr bwMode="auto">
          <a:xfrm>
            <a:off x="1905000" y="5791200"/>
            <a:ext cx="330200" cy="311150"/>
          </a:xfrm>
          <a:prstGeom prst="flowChartConnector">
            <a:avLst/>
          </a:pr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fr-FR" dirty="0"/>
          </a:p>
        </p:txBody>
      </p:sp>
      <p:pic>
        <p:nvPicPr>
          <p:cNvPr id="27" name="Image 26" descr="C:\Documents and Settings\Aziz\Bureau\Bas.JPG"/>
          <p:cNvPicPr/>
          <p:nvPr/>
        </p:nvPicPr>
        <p:blipFill>
          <a:blip r:embed="rId5" cstate="print"/>
          <a:srcRect/>
          <a:stretch>
            <a:fillRect/>
          </a:stretch>
        </p:blipFill>
        <p:spPr bwMode="auto">
          <a:xfrm>
            <a:off x="0" y="6357958"/>
            <a:ext cx="9144000" cy="747692"/>
          </a:xfrm>
          <a:prstGeom prst="rect">
            <a:avLst/>
          </a:prstGeom>
          <a:noFill/>
          <a:ln w="9525">
            <a:noFill/>
            <a:miter lim="800000"/>
            <a:headEnd/>
            <a:tailEnd/>
          </a:ln>
        </p:spPr>
      </p:pic>
      <p:sp>
        <p:nvSpPr>
          <p:cNvPr id="19" name="ZoneTexte 18"/>
          <p:cNvSpPr txBox="1"/>
          <p:nvPr/>
        </p:nvSpPr>
        <p:spPr>
          <a:xfrm>
            <a:off x="7715272" y="6357958"/>
            <a:ext cx="1571636" cy="369332"/>
          </a:xfrm>
          <a:prstGeom prst="rect">
            <a:avLst/>
          </a:prstGeom>
          <a:noFill/>
        </p:spPr>
        <p:txBody>
          <a:bodyPr wrap="square" rtlCol="0">
            <a:spAutoFit/>
          </a:bodyPr>
          <a:lstStyle/>
          <a:p>
            <a:r>
              <a:rPr lang="fr-FR" b="1" dirty="0" smtClean="0"/>
              <a:t> </a:t>
            </a:r>
            <a:endParaRPr lang="fr-FR" b="1" dirty="0"/>
          </a:p>
        </p:txBody>
      </p:sp>
      <p:sp>
        <p:nvSpPr>
          <p:cNvPr id="20" name="Sous-titre 2"/>
          <p:cNvSpPr>
            <a:spLocks noGrp="1"/>
          </p:cNvSpPr>
          <p:nvPr>
            <p:ph type="subTitle" idx="1"/>
          </p:nvPr>
        </p:nvSpPr>
        <p:spPr>
          <a:xfrm>
            <a:off x="0" y="1428736"/>
            <a:ext cx="9144000" cy="538154"/>
          </a:xfrm>
          <a:noFill/>
          <a:ln>
            <a:noFill/>
          </a:ln>
        </p:spPr>
        <p:style>
          <a:lnRef idx="2">
            <a:schemeClr val="accent2"/>
          </a:lnRef>
          <a:fillRef idx="1">
            <a:schemeClr val="lt1"/>
          </a:fillRef>
          <a:effectRef idx="0">
            <a:schemeClr val="accent2"/>
          </a:effectRef>
          <a:fontRef idx="minor">
            <a:schemeClr val="dk1"/>
          </a:fontRef>
        </p:style>
        <p:txBody>
          <a:bodyPr>
            <a:noAutofit/>
          </a:bodyPr>
          <a:lstStyle/>
          <a:p>
            <a:r>
              <a:rPr lang="fr-FR" b="1" dirty="0" smtClean="0">
                <a:solidFill>
                  <a:schemeClr val="tx1"/>
                </a:solidFill>
              </a:rPr>
              <a:t>Administration &amp; Sécurité des Systèmes d’Exploitation</a:t>
            </a:r>
            <a:endParaRPr lang="fr-FR" b="1" dirty="0">
              <a:solidFill>
                <a:schemeClr val="tx1"/>
              </a:solidFill>
            </a:endParaRPr>
          </a:p>
        </p:txBody>
      </p:sp>
      <p:sp>
        <p:nvSpPr>
          <p:cNvPr id="14" name="Espace réservé du numéro de diapositive 13"/>
          <p:cNvSpPr>
            <a:spLocks noGrp="1"/>
          </p:cNvSpPr>
          <p:nvPr>
            <p:ph type="sldNum" sz="quarter" idx="12"/>
          </p:nvPr>
        </p:nvSpPr>
        <p:spPr/>
        <p:txBody>
          <a:bodyPr/>
          <a:lstStyle/>
          <a:p>
            <a:fld id="{21EE22F4-E830-459B-9DFE-1B0343D48A84}" type="slidenum">
              <a:rPr lang="fr-FR" smtClean="0"/>
              <a:pPr/>
              <a:t>37</a:t>
            </a:fld>
            <a:endParaRPr lang="fr-FR"/>
          </a:p>
        </p:txBody>
      </p:sp>
      <p:sp>
        <p:nvSpPr>
          <p:cNvPr id="16" name="Sous-titre 2"/>
          <p:cNvSpPr txBox="1">
            <a:spLocks/>
          </p:cNvSpPr>
          <p:nvPr/>
        </p:nvSpPr>
        <p:spPr>
          <a:xfrm>
            <a:off x="2571736" y="3500438"/>
            <a:ext cx="6072230" cy="1285884"/>
          </a:xfrm>
          <a:prstGeom prst="rect">
            <a:avLst/>
          </a:prstGeom>
          <a:noFill/>
          <a:ln w="25400" cap="flat" cmpd="sng" algn="ctr">
            <a:noFill/>
            <a:prstDash val="solid"/>
          </a:ln>
        </p:spPr>
        <p:style>
          <a:lnRef idx="2">
            <a:schemeClr val="accent2"/>
          </a:lnRef>
          <a:fillRef idx="1">
            <a:schemeClr val="lt1"/>
          </a:fillRef>
          <a:effectRef idx="0">
            <a:schemeClr val="accent2"/>
          </a:effectRef>
          <a:fontRef idx="minor">
            <a:schemeClr val="dk1"/>
          </a:fontRef>
        </p:style>
        <p:txBody>
          <a:bodyPr vert="horz" lIns="91440" tIns="45720" rIns="91440" bIns="45720" rtlCol="0">
            <a:noAutofit/>
          </a:bodyPr>
          <a:lstStyle/>
          <a:p>
            <a:r>
              <a:rPr lang="fr-FR" sz="3600" b="1" dirty="0" smtClean="0"/>
              <a:t>Les </a:t>
            </a:r>
            <a:r>
              <a:rPr lang="fr-FR" sz="3600" b="1" dirty="0" err="1" smtClean="0"/>
              <a:t>RunLevel</a:t>
            </a:r>
            <a:r>
              <a:rPr lang="fr-FR" sz="3600" b="1" dirty="0" smtClean="0"/>
              <a:t> et le</a:t>
            </a:r>
            <a:r>
              <a:rPr lang="en-US" sz="3600" b="1" dirty="0" smtClean="0">
                <a:solidFill>
                  <a:srgbClr val="000000"/>
                </a:solidFill>
              </a:rPr>
              <a:t> </a:t>
            </a:r>
            <a:r>
              <a:rPr lang="en-US" sz="3600" b="1" dirty="0" err="1">
                <a:solidFill>
                  <a:srgbClr val="000000"/>
                </a:solidFill>
              </a:rPr>
              <a:t>processus</a:t>
            </a:r>
            <a:r>
              <a:rPr lang="en-US" sz="3600" b="1" dirty="0">
                <a:solidFill>
                  <a:srgbClr val="000000"/>
                </a:solidFill>
              </a:rPr>
              <a:t> de </a:t>
            </a:r>
            <a:r>
              <a:rPr lang="en-US" sz="3600" b="1" dirty="0" err="1" smtClean="0">
                <a:solidFill>
                  <a:srgbClr val="000000"/>
                </a:solidFill>
              </a:rPr>
              <a:t>démarrage</a:t>
            </a:r>
            <a:r>
              <a:rPr lang="en-US" sz="3600" b="1" dirty="0" smtClean="0">
                <a:solidFill>
                  <a:srgbClr val="000000"/>
                </a:solidFill>
              </a:rPr>
              <a:t> </a:t>
            </a:r>
            <a:r>
              <a:rPr lang="en-US" sz="3600" b="1" dirty="0" err="1" smtClean="0">
                <a:solidFill>
                  <a:srgbClr val="000000"/>
                </a:solidFill>
              </a:rPr>
              <a:t>init</a:t>
            </a:r>
            <a:endParaRPr lang="fr-FR" sz="3600" b="1" dirty="0"/>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err="1" smtClean="0"/>
              <a:t>Init</a:t>
            </a:r>
            <a:endParaRPr lang="fr-FR" sz="3600" dirty="0" smtClean="0"/>
          </a:p>
        </p:txBody>
      </p:sp>
      <p:sp>
        <p:nvSpPr>
          <p:cNvPr id="3" name="Espace réservé du contenu 2"/>
          <p:cNvSpPr>
            <a:spLocks noGrp="1"/>
          </p:cNvSpPr>
          <p:nvPr>
            <p:ph idx="1"/>
          </p:nvPr>
        </p:nvSpPr>
        <p:spPr>
          <a:xfrm>
            <a:off x="428596" y="928670"/>
            <a:ext cx="8586790" cy="5286388"/>
          </a:xfrm>
        </p:spPr>
        <p:txBody>
          <a:bodyPr>
            <a:noAutofit/>
          </a:bodyPr>
          <a:lstStyle/>
          <a:p>
            <a:pPr>
              <a:buNone/>
            </a:pPr>
            <a:endParaRPr lang="fr-FR" i="1" dirty="0" smtClean="0"/>
          </a:p>
          <a:p>
            <a:pPr lvl="0">
              <a:buNone/>
            </a:pPr>
            <a:endParaRPr lang="fr-FR" b="1" dirty="0" smtClean="0"/>
          </a:p>
          <a:p>
            <a:endParaRPr lang="fr-FR" b="1" dirty="0"/>
          </a:p>
        </p:txBody>
      </p:sp>
      <p:pic>
        <p:nvPicPr>
          <p:cNvPr id="4" name="Image 3" descr="C:\Documents and Settings\Aziz\Bureau\angle.JPG"/>
          <p:cNvPicPr/>
          <p:nvPr/>
        </p:nvPicPr>
        <p:blipFill>
          <a:blip r:embed="rId3"/>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38</a:t>
            </a:fld>
            <a:endParaRPr lang="fr-BE" dirty="0">
              <a:solidFill>
                <a:schemeClr val="bg1"/>
              </a:solidFill>
            </a:endParaRPr>
          </a:p>
        </p:txBody>
      </p:sp>
      <p:pic>
        <p:nvPicPr>
          <p:cNvPr id="5" name="Picture 2" descr="C:\Users\Samir CHERIF\Desktop\boot1.png"/>
          <p:cNvPicPr>
            <a:picLocks noChangeAspect="1" noChangeArrowheads="1"/>
          </p:cNvPicPr>
          <p:nvPr/>
        </p:nvPicPr>
        <p:blipFill>
          <a:blip r:embed="rId4"/>
          <a:srcRect/>
          <a:stretch>
            <a:fillRect/>
          </a:stretch>
        </p:blipFill>
        <p:spPr bwMode="auto">
          <a:xfrm>
            <a:off x="922899" y="1428736"/>
            <a:ext cx="7792505" cy="5072098"/>
          </a:xfrm>
          <a:prstGeom prst="rect">
            <a:avLst/>
          </a:prstGeom>
          <a:noFill/>
        </p:spPr>
      </p:pic>
    </p:spTree>
    <p:extLst>
      <p:ext uri="{BB962C8B-B14F-4D97-AF65-F5344CB8AC3E}">
        <p14:creationId xmlns:p14="http://schemas.microsoft.com/office/powerpoint/2010/main" val="28652469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smtClean="0">
                <a:solidFill>
                  <a:srgbClr val="000000"/>
                </a:solidFill>
                <a:cs typeface="Arial" charset="0"/>
              </a:rPr>
              <a:t>Lancement </a:t>
            </a:r>
            <a:r>
              <a:rPr lang="fr-FR" sz="3600" b="1" dirty="0">
                <a:solidFill>
                  <a:srgbClr val="000000"/>
                </a:solidFill>
                <a:cs typeface="Arial" charset="0"/>
              </a:rPr>
              <a:t>du 1er processus </a:t>
            </a:r>
            <a:r>
              <a:rPr lang="fr-FR" sz="3600" b="1" i="1" dirty="0" err="1">
                <a:solidFill>
                  <a:srgbClr val="000000"/>
                </a:solidFill>
                <a:cs typeface="Arial" charset="0"/>
              </a:rPr>
              <a:t>init</a:t>
            </a:r>
            <a:endParaRPr lang="fr-FR" sz="3600" b="1" dirty="0" smtClean="0"/>
          </a:p>
        </p:txBody>
      </p:sp>
      <p:sp>
        <p:nvSpPr>
          <p:cNvPr id="3" name="Espace réservé du contenu 2"/>
          <p:cNvSpPr>
            <a:spLocks noGrp="1"/>
          </p:cNvSpPr>
          <p:nvPr>
            <p:ph idx="1"/>
          </p:nvPr>
        </p:nvSpPr>
        <p:spPr>
          <a:xfrm>
            <a:off x="428596" y="928670"/>
            <a:ext cx="8586790" cy="5286388"/>
          </a:xfrm>
        </p:spPr>
        <p:txBody>
          <a:bodyPr>
            <a:noAutofit/>
          </a:bodyPr>
          <a:lstStyle/>
          <a:p>
            <a:pPr>
              <a:buNone/>
            </a:pPr>
            <a:endParaRPr lang="fr-FR" i="1" dirty="0" smtClean="0"/>
          </a:p>
          <a:p>
            <a:pPr lvl="0">
              <a:buNone/>
            </a:pPr>
            <a:endParaRPr lang="fr-FR" b="1" dirty="0" smtClean="0"/>
          </a:p>
          <a:p>
            <a:endParaRPr lang="fr-FR" b="1" dirty="0"/>
          </a:p>
        </p:txBody>
      </p:sp>
      <p:pic>
        <p:nvPicPr>
          <p:cNvPr id="4" name="Image 3" descr="C:\Documents and Settings\Aziz\Bureau\angle.JPG"/>
          <p:cNvPicPr/>
          <p:nvPr/>
        </p:nvPicPr>
        <p:blipFill>
          <a:blip r:embed="rId3"/>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39</a:t>
            </a:fld>
            <a:endParaRPr lang="fr-BE" dirty="0">
              <a:solidFill>
                <a:schemeClr val="bg1"/>
              </a:solidFill>
            </a:endParaRPr>
          </a:p>
        </p:txBody>
      </p:sp>
      <p:sp>
        <p:nvSpPr>
          <p:cNvPr id="12" name="Text Box 5"/>
          <p:cNvSpPr txBox="1">
            <a:spLocks noChangeArrowheads="1"/>
          </p:cNvSpPr>
          <p:nvPr/>
        </p:nvSpPr>
        <p:spPr bwMode="auto">
          <a:xfrm>
            <a:off x="834425" y="1412776"/>
            <a:ext cx="7952417" cy="580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400">
                <a:solidFill>
                  <a:schemeClr val="tx1"/>
                </a:solidFill>
                <a:latin typeface="Times New Roman" pitchFamily="18" charset="0"/>
              </a:defRPr>
            </a:lvl1pPr>
            <a:lvl2pPr indent="-34290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5000"/>
              </a:lnSpc>
              <a:spcBef>
                <a:spcPts val="600"/>
              </a:spcBef>
              <a:spcAft>
                <a:spcPts val="600"/>
              </a:spcAft>
            </a:pPr>
            <a:r>
              <a:rPr lang="fr-FR" dirty="0" smtClean="0">
                <a:solidFill>
                  <a:srgbClr val="000000"/>
                </a:solidFill>
                <a:latin typeface="+mj-lt"/>
                <a:cs typeface="Arial" charset="0"/>
              </a:rPr>
              <a:t>Lorsque la machine démarre, le noyau du système est </a:t>
            </a:r>
            <a:r>
              <a:rPr lang="fr-FR" b="1" dirty="0" smtClean="0">
                <a:solidFill>
                  <a:srgbClr val="000000"/>
                </a:solidFill>
                <a:latin typeface="+mj-lt"/>
                <a:cs typeface="Arial" charset="0"/>
              </a:rPr>
              <a:t>chargé</a:t>
            </a:r>
            <a:r>
              <a:rPr lang="fr-FR" dirty="0" smtClean="0">
                <a:solidFill>
                  <a:srgbClr val="000000"/>
                </a:solidFill>
                <a:latin typeface="+mj-lt"/>
                <a:cs typeface="Arial" charset="0"/>
              </a:rPr>
              <a:t> et </a:t>
            </a:r>
            <a:r>
              <a:rPr lang="fr-FR" b="1" dirty="0" smtClean="0">
                <a:solidFill>
                  <a:srgbClr val="000000"/>
                </a:solidFill>
                <a:latin typeface="+mj-lt"/>
                <a:cs typeface="Arial" charset="0"/>
              </a:rPr>
              <a:t>décompressé</a:t>
            </a:r>
            <a:r>
              <a:rPr lang="fr-FR" dirty="0" smtClean="0">
                <a:solidFill>
                  <a:srgbClr val="000000"/>
                </a:solidFill>
                <a:latin typeface="+mj-lt"/>
                <a:cs typeface="Arial" charset="0"/>
              </a:rPr>
              <a:t> en mémoire vive (RAM), il </a:t>
            </a:r>
            <a:r>
              <a:rPr lang="fr-FR" b="1" dirty="0" smtClean="0">
                <a:solidFill>
                  <a:srgbClr val="000000"/>
                </a:solidFill>
                <a:latin typeface="+mj-lt"/>
                <a:cs typeface="Arial" charset="0"/>
              </a:rPr>
              <a:t>s'exécute</a:t>
            </a:r>
            <a:r>
              <a:rPr lang="fr-FR" dirty="0" smtClean="0">
                <a:solidFill>
                  <a:srgbClr val="000000"/>
                </a:solidFill>
                <a:latin typeface="+mj-lt"/>
                <a:cs typeface="Arial" charset="0"/>
              </a:rPr>
              <a:t> et s'initialise :</a:t>
            </a:r>
          </a:p>
          <a:p>
            <a:pPr eaLnBrk="1" hangingPunct="1">
              <a:lnSpc>
                <a:spcPct val="95000"/>
              </a:lnSpc>
              <a:spcBef>
                <a:spcPts val="600"/>
              </a:spcBef>
              <a:spcAft>
                <a:spcPts val="600"/>
              </a:spcAft>
            </a:pPr>
            <a:endParaRPr lang="fr-FR" dirty="0" smtClean="0">
              <a:latin typeface="+mj-lt"/>
              <a:cs typeface="Arial" charset="0"/>
            </a:endParaRPr>
          </a:p>
          <a:p>
            <a:pPr marL="342900" lvl="1" eaLnBrk="1" hangingPunct="1">
              <a:lnSpc>
                <a:spcPct val="150000"/>
              </a:lnSpc>
              <a:spcBef>
                <a:spcPts val="600"/>
              </a:spcBef>
              <a:spcAft>
                <a:spcPts val="600"/>
              </a:spcAft>
              <a:buClr>
                <a:srgbClr val="000000"/>
              </a:buClr>
              <a:buSzPct val="100000"/>
              <a:buFont typeface="Arial" pitchFamily="34" charset="0"/>
              <a:buChar char="•"/>
            </a:pPr>
            <a:r>
              <a:rPr lang="fr-FR" dirty="0">
                <a:solidFill>
                  <a:srgbClr val="000000"/>
                </a:solidFill>
                <a:latin typeface="+mj-lt"/>
                <a:cs typeface="Arial" charset="0"/>
              </a:rPr>
              <a:t>R</a:t>
            </a:r>
            <a:r>
              <a:rPr lang="fr-FR" dirty="0" smtClean="0">
                <a:solidFill>
                  <a:srgbClr val="000000"/>
                </a:solidFill>
                <a:latin typeface="+mj-lt"/>
                <a:cs typeface="Arial" charset="0"/>
              </a:rPr>
              <a:t>éservation de la mémoire </a:t>
            </a:r>
            <a:endParaRPr lang="fr-FR" dirty="0" smtClean="0">
              <a:latin typeface="+mj-lt"/>
              <a:cs typeface="Arial" charset="0"/>
            </a:endParaRPr>
          </a:p>
          <a:p>
            <a:pPr marL="342900" lvl="1" eaLnBrk="1" hangingPunct="1">
              <a:lnSpc>
                <a:spcPct val="150000"/>
              </a:lnSpc>
              <a:spcBef>
                <a:spcPts val="600"/>
              </a:spcBef>
              <a:spcAft>
                <a:spcPts val="600"/>
              </a:spcAft>
              <a:buClr>
                <a:srgbClr val="000000"/>
              </a:buClr>
              <a:buSzPct val="100000"/>
              <a:buFont typeface="Arial" pitchFamily="34" charset="0"/>
              <a:buChar char="•"/>
            </a:pPr>
            <a:r>
              <a:rPr lang="fr-FR" dirty="0">
                <a:solidFill>
                  <a:srgbClr val="000000"/>
                </a:solidFill>
                <a:latin typeface="+mj-lt"/>
                <a:cs typeface="Arial" charset="0"/>
              </a:rPr>
              <a:t>P</a:t>
            </a:r>
            <a:r>
              <a:rPr lang="fr-FR" dirty="0" smtClean="0">
                <a:solidFill>
                  <a:srgbClr val="000000"/>
                </a:solidFill>
                <a:latin typeface="+mj-lt"/>
                <a:cs typeface="Arial" charset="0"/>
              </a:rPr>
              <a:t>rise en compte de la zone d'échange (swap) </a:t>
            </a:r>
            <a:endParaRPr lang="fr-FR" dirty="0" smtClean="0">
              <a:latin typeface="+mj-lt"/>
              <a:cs typeface="Arial" charset="0"/>
            </a:endParaRPr>
          </a:p>
          <a:p>
            <a:pPr marL="342900" lvl="1" eaLnBrk="1" hangingPunct="1">
              <a:lnSpc>
                <a:spcPct val="150000"/>
              </a:lnSpc>
              <a:spcBef>
                <a:spcPts val="600"/>
              </a:spcBef>
              <a:spcAft>
                <a:spcPts val="600"/>
              </a:spcAft>
              <a:buClr>
                <a:srgbClr val="000000"/>
              </a:buClr>
              <a:buSzPct val="100000"/>
              <a:buFont typeface="Arial" pitchFamily="34" charset="0"/>
              <a:buChar char="•"/>
            </a:pPr>
            <a:r>
              <a:rPr lang="fr-FR" dirty="0">
                <a:solidFill>
                  <a:srgbClr val="000000"/>
                </a:solidFill>
                <a:latin typeface="+mj-lt"/>
                <a:cs typeface="Arial" charset="0"/>
              </a:rPr>
              <a:t>D</a:t>
            </a:r>
            <a:r>
              <a:rPr lang="fr-FR" dirty="0" smtClean="0">
                <a:solidFill>
                  <a:srgbClr val="000000"/>
                </a:solidFill>
                <a:latin typeface="+mj-lt"/>
                <a:cs typeface="Arial" charset="0"/>
              </a:rPr>
              <a:t>étection du matériel et chargement des pilotes des périphériques</a:t>
            </a:r>
            <a:endParaRPr lang="fr-FR" dirty="0" smtClean="0">
              <a:latin typeface="+mj-lt"/>
              <a:cs typeface="Arial" charset="0"/>
            </a:endParaRPr>
          </a:p>
          <a:p>
            <a:pPr marL="342900" lvl="1" eaLnBrk="1" hangingPunct="1">
              <a:lnSpc>
                <a:spcPct val="150000"/>
              </a:lnSpc>
              <a:spcBef>
                <a:spcPts val="600"/>
              </a:spcBef>
              <a:spcAft>
                <a:spcPts val="600"/>
              </a:spcAft>
              <a:buClr>
                <a:srgbClr val="000000"/>
              </a:buClr>
              <a:buSzPct val="100000"/>
              <a:buFont typeface="Arial" pitchFamily="34" charset="0"/>
              <a:buChar char="•"/>
            </a:pPr>
            <a:r>
              <a:rPr lang="fr-FR" dirty="0">
                <a:solidFill>
                  <a:srgbClr val="000000"/>
                </a:solidFill>
                <a:latin typeface="+mj-lt"/>
                <a:cs typeface="Arial" charset="0"/>
              </a:rPr>
              <a:t>M</a:t>
            </a:r>
            <a:r>
              <a:rPr lang="fr-FR" dirty="0" smtClean="0">
                <a:solidFill>
                  <a:srgbClr val="000000"/>
                </a:solidFill>
                <a:latin typeface="+mj-lt"/>
                <a:cs typeface="Arial" charset="0"/>
              </a:rPr>
              <a:t>ontage du système de fichiers </a:t>
            </a:r>
            <a:endParaRPr lang="fr-FR" dirty="0" smtClean="0">
              <a:latin typeface="+mj-lt"/>
              <a:cs typeface="Arial" charset="0"/>
            </a:endParaRPr>
          </a:p>
          <a:p>
            <a:pPr marL="342900" lvl="1" eaLnBrk="1" hangingPunct="1">
              <a:lnSpc>
                <a:spcPct val="150000"/>
              </a:lnSpc>
              <a:spcBef>
                <a:spcPts val="600"/>
              </a:spcBef>
              <a:spcAft>
                <a:spcPts val="600"/>
              </a:spcAft>
              <a:buClr>
                <a:srgbClr val="000000"/>
              </a:buClr>
              <a:buSzPct val="100000"/>
              <a:buFont typeface="Arial" pitchFamily="34" charset="0"/>
              <a:buChar char="•"/>
            </a:pPr>
            <a:r>
              <a:rPr lang="fr-FR" dirty="0">
                <a:solidFill>
                  <a:srgbClr val="000000"/>
                </a:solidFill>
                <a:latin typeface="+mj-lt"/>
                <a:cs typeface="Arial" charset="0"/>
              </a:rPr>
              <a:t>E</a:t>
            </a:r>
            <a:r>
              <a:rPr lang="fr-FR" dirty="0" smtClean="0">
                <a:solidFill>
                  <a:srgbClr val="000000"/>
                </a:solidFill>
                <a:latin typeface="+mj-lt"/>
                <a:cs typeface="Arial" charset="0"/>
              </a:rPr>
              <a:t>t enfin lancement du 1er processus </a:t>
            </a:r>
            <a:r>
              <a:rPr lang="fr-FR" i="1" dirty="0" err="1" smtClean="0">
                <a:solidFill>
                  <a:srgbClr val="000000"/>
                </a:solidFill>
                <a:latin typeface="+mj-lt"/>
                <a:cs typeface="Arial" charset="0"/>
              </a:rPr>
              <a:t>init</a:t>
            </a:r>
            <a:r>
              <a:rPr lang="fr-FR" dirty="0" smtClean="0">
                <a:solidFill>
                  <a:srgbClr val="000000"/>
                </a:solidFill>
                <a:latin typeface="+mj-lt"/>
                <a:cs typeface="Arial" charset="0"/>
              </a:rPr>
              <a:t>. </a:t>
            </a:r>
            <a:endParaRPr lang="fr-FR" dirty="0" smtClean="0">
              <a:latin typeface="+mj-lt"/>
              <a:cs typeface="Arial" charset="0"/>
            </a:endParaRPr>
          </a:p>
          <a:p>
            <a:pPr eaLnBrk="1" hangingPunct="1">
              <a:lnSpc>
                <a:spcPct val="95000"/>
              </a:lnSpc>
              <a:spcBef>
                <a:spcPts val="600"/>
              </a:spcBef>
              <a:spcAft>
                <a:spcPts val="600"/>
              </a:spcAft>
              <a:buClr>
                <a:srgbClr val="000000"/>
              </a:buClr>
              <a:buSzPct val="100000"/>
            </a:pPr>
            <a:endParaRPr lang="fr-FR" dirty="0">
              <a:solidFill>
                <a:srgbClr val="000000"/>
              </a:solidFill>
              <a:latin typeface="+mj-lt"/>
              <a:cs typeface="Arial" charset="0"/>
            </a:endParaRPr>
          </a:p>
        </p:txBody>
      </p:sp>
    </p:spTree>
    <p:extLst>
      <p:ext uri="{BB962C8B-B14F-4D97-AF65-F5344CB8AC3E}">
        <p14:creationId xmlns:p14="http://schemas.microsoft.com/office/powerpoint/2010/main" val="5852639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smtClean="0"/>
              <a:t>Gestionnaire d'amorçage </a:t>
            </a:r>
            <a:r>
              <a:rPr lang="fr-FR" sz="2800" b="1" dirty="0" smtClean="0"/>
              <a:t>(boot manager)</a:t>
            </a:r>
            <a:endParaRPr lang="fr-FR" sz="3600" b="1" dirty="0"/>
          </a:p>
        </p:txBody>
      </p:sp>
      <p:sp>
        <p:nvSpPr>
          <p:cNvPr id="3" name="Espace réservé du contenu 2"/>
          <p:cNvSpPr>
            <a:spLocks noGrp="1"/>
          </p:cNvSpPr>
          <p:nvPr>
            <p:ph idx="1"/>
          </p:nvPr>
        </p:nvSpPr>
        <p:spPr>
          <a:xfrm>
            <a:off x="428596" y="928670"/>
            <a:ext cx="8586790" cy="5286388"/>
          </a:xfrm>
        </p:spPr>
        <p:txBody>
          <a:bodyPr>
            <a:noAutofit/>
          </a:bodyPr>
          <a:lstStyle/>
          <a:p>
            <a:pPr algn="ctr">
              <a:buNone/>
            </a:pPr>
            <a:r>
              <a:rPr lang="fr-FR" sz="2800" b="1" dirty="0" smtClean="0"/>
              <a:t>The </a:t>
            </a:r>
            <a:r>
              <a:rPr lang="fr-FR" sz="2800" b="1" dirty="0" err="1"/>
              <a:t>B</a:t>
            </a:r>
            <a:r>
              <a:rPr lang="fr-FR" sz="2800" b="1" dirty="0" err="1" smtClean="0"/>
              <a:t>ig</a:t>
            </a:r>
            <a:r>
              <a:rPr lang="fr-FR" sz="2800" b="1" dirty="0" smtClean="0"/>
              <a:t> Picture !</a:t>
            </a:r>
            <a:endParaRPr lang="fr-FR" sz="2800" dirty="0" smtClean="0"/>
          </a:p>
          <a:p>
            <a:pPr>
              <a:buNone/>
            </a:pPr>
            <a:endParaRPr lang="fr-FR" i="1" dirty="0" smtClean="0"/>
          </a:p>
          <a:p>
            <a:pPr lvl="0">
              <a:buNone/>
            </a:pPr>
            <a:endParaRPr lang="fr-FR" b="1" dirty="0" smtClean="0"/>
          </a:p>
          <a:p>
            <a:endParaRPr lang="fr-FR" b="1" dirty="0"/>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4</a:t>
            </a:fld>
            <a:endParaRPr lang="fr-BE" dirty="0">
              <a:solidFill>
                <a:schemeClr val="bg1"/>
              </a:solidFill>
            </a:endParaRPr>
          </a:p>
        </p:txBody>
      </p:sp>
      <p:pic>
        <p:nvPicPr>
          <p:cNvPr id="5" name="Picture 2" descr="C:\Users\Samir CHERIF\Desktop\boot1.png"/>
          <p:cNvPicPr>
            <a:picLocks noChangeAspect="1" noChangeArrowheads="1"/>
          </p:cNvPicPr>
          <p:nvPr/>
        </p:nvPicPr>
        <p:blipFill>
          <a:blip r:embed="rId4" cstate="print"/>
          <a:srcRect/>
          <a:stretch>
            <a:fillRect/>
          </a:stretch>
        </p:blipFill>
        <p:spPr bwMode="auto">
          <a:xfrm>
            <a:off x="922899" y="1428736"/>
            <a:ext cx="7792505" cy="5072098"/>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smtClean="0">
                <a:solidFill>
                  <a:srgbClr val="000000"/>
                </a:solidFill>
                <a:cs typeface="Arial" charset="0"/>
              </a:rPr>
              <a:t>Lancement </a:t>
            </a:r>
            <a:r>
              <a:rPr lang="fr-FR" sz="3600" b="1" dirty="0">
                <a:solidFill>
                  <a:srgbClr val="000000"/>
                </a:solidFill>
                <a:cs typeface="Arial" charset="0"/>
              </a:rPr>
              <a:t>du 1er processus </a:t>
            </a:r>
            <a:r>
              <a:rPr lang="fr-FR" sz="3600" b="1" i="1" dirty="0" err="1">
                <a:solidFill>
                  <a:srgbClr val="000000"/>
                </a:solidFill>
                <a:cs typeface="Arial" charset="0"/>
              </a:rPr>
              <a:t>init</a:t>
            </a:r>
            <a:endParaRPr lang="fr-FR" sz="3600" b="1" dirty="0" smtClean="0"/>
          </a:p>
        </p:txBody>
      </p:sp>
      <p:sp>
        <p:nvSpPr>
          <p:cNvPr id="3" name="Espace réservé du contenu 2"/>
          <p:cNvSpPr>
            <a:spLocks noGrp="1"/>
          </p:cNvSpPr>
          <p:nvPr>
            <p:ph idx="1"/>
          </p:nvPr>
        </p:nvSpPr>
        <p:spPr>
          <a:xfrm>
            <a:off x="428596" y="928670"/>
            <a:ext cx="8586790" cy="5286388"/>
          </a:xfrm>
        </p:spPr>
        <p:txBody>
          <a:bodyPr>
            <a:noAutofit/>
          </a:bodyPr>
          <a:lstStyle/>
          <a:p>
            <a:pPr>
              <a:buNone/>
            </a:pPr>
            <a:endParaRPr lang="fr-FR" i="1" dirty="0" smtClean="0"/>
          </a:p>
          <a:p>
            <a:pPr lvl="0">
              <a:buNone/>
            </a:pPr>
            <a:endParaRPr lang="fr-FR" b="1" dirty="0" smtClean="0"/>
          </a:p>
          <a:p>
            <a:endParaRPr lang="fr-FR" b="1" dirty="0"/>
          </a:p>
        </p:txBody>
      </p:sp>
      <p:pic>
        <p:nvPicPr>
          <p:cNvPr id="4" name="Image 3" descr="C:\Documents and Settings\Aziz\Bureau\angle.JPG"/>
          <p:cNvPicPr/>
          <p:nvPr/>
        </p:nvPicPr>
        <p:blipFill>
          <a:blip r:embed="rId3"/>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40</a:t>
            </a:fld>
            <a:endParaRPr lang="fr-BE" dirty="0">
              <a:solidFill>
                <a:schemeClr val="bg1"/>
              </a:solidFill>
            </a:endParaRPr>
          </a:p>
        </p:txBody>
      </p:sp>
      <p:sp>
        <p:nvSpPr>
          <p:cNvPr id="13" name="Text Box 5"/>
          <p:cNvSpPr txBox="1">
            <a:spLocks noChangeArrowheads="1"/>
          </p:cNvSpPr>
          <p:nvPr/>
        </p:nvSpPr>
        <p:spPr bwMode="auto">
          <a:xfrm>
            <a:off x="857225" y="1484784"/>
            <a:ext cx="8094718" cy="2105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400">
                <a:solidFill>
                  <a:schemeClr val="tx1"/>
                </a:solidFill>
                <a:latin typeface="Times New Roman" pitchFamily="18" charset="0"/>
              </a:defRPr>
            </a:lvl1pPr>
            <a:lvl2pPr indent="-342900" eaLnBrk="0" hangingPunct="0">
              <a:defRPr sz="2400">
                <a:solidFill>
                  <a:schemeClr val="tx1"/>
                </a:solidFill>
                <a:latin typeface="Times New Roman" pitchFamily="18" charset="0"/>
              </a:defRPr>
            </a:lvl2pPr>
            <a:lvl3pPr indent="-3429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114300" lvl="1" indent="0" eaLnBrk="1" hangingPunct="1">
              <a:lnSpc>
                <a:spcPct val="95000"/>
              </a:lnSpc>
              <a:buClr>
                <a:srgbClr val="000000"/>
              </a:buClr>
              <a:buSzPct val="100000"/>
            </a:pPr>
            <a:r>
              <a:rPr lang="fr-FR" b="1" dirty="0" err="1" smtClean="0">
                <a:solidFill>
                  <a:srgbClr val="000000"/>
                </a:solidFill>
                <a:latin typeface="+mj-lt"/>
              </a:rPr>
              <a:t>Init</a:t>
            </a:r>
            <a:r>
              <a:rPr lang="fr-FR" dirty="0" smtClean="0">
                <a:solidFill>
                  <a:srgbClr val="000000"/>
                </a:solidFill>
                <a:latin typeface="+mj-lt"/>
              </a:rPr>
              <a:t> est l’unique processus </a:t>
            </a:r>
            <a:r>
              <a:rPr lang="fr-FR" b="1" dirty="0" smtClean="0">
                <a:solidFill>
                  <a:srgbClr val="000000"/>
                </a:solidFill>
                <a:latin typeface="+mj-lt"/>
              </a:rPr>
              <a:t>lancé directement par le </a:t>
            </a:r>
            <a:r>
              <a:rPr lang="fr-FR" b="1" dirty="0" err="1" smtClean="0">
                <a:solidFill>
                  <a:srgbClr val="000000"/>
                </a:solidFill>
                <a:latin typeface="+mj-lt"/>
              </a:rPr>
              <a:t>kernel</a:t>
            </a:r>
            <a:r>
              <a:rPr lang="fr-FR" dirty="0" smtClean="0">
                <a:solidFill>
                  <a:srgbClr val="000000"/>
                </a:solidFill>
                <a:latin typeface="+mj-lt"/>
              </a:rPr>
              <a:t>, c’est le </a:t>
            </a:r>
            <a:r>
              <a:rPr lang="fr-FR" b="1" dirty="0" smtClean="0">
                <a:solidFill>
                  <a:srgbClr val="000000"/>
                </a:solidFill>
                <a:latin typeface="+mj-lt"/>
              </a:rPr>
              <a:t>père</a:t>
            </a:r>
            <a:r>
              <a:rPr lang="fr-FR" dirty="0" smtClean="0">
                <a:solidFill>
                  <a:srgbClr val="000000"/>
                </a:solidFill>
                <a:latin typeface="+mj-lt"/>
              </a:rPr>
              <a:t> de tous les autres processus </a:t>
            </a:r>
            <a:r>
              <a:rPr lang="fr-FR" b="1" dirty="0" smtClean="0">
                <a:solidFill>
                  <a:srgbClr val="000000"/>
                </a:solidFill>
                <a:latin typeface="+mj-lt"/>
              </a:rPr>
              <a:t>(</a:t>
            </a:r>
            <a:r>
              <a:rPr lang="fr-FR" b="1" dirty="0" err="1" smtClean="0">
                <a:solidFill>
                  <a:srgbClr val="000000"/>
                </a:solidFill>
                <a:latin typeface="+mj-lt"/>
              </a:rPr>
              <a:t>pid</a:t>
            </a:r>
            <a:r>
              <a:rPr lang="fr-FR" b="1" dirty="0" smtClean="0">
                <a:solidFill>
                  <a:srgbClr val="000000"/>
                </a:solidFill>
                <a:latin typeface="+mj-lt"/>
              </a:rPr>
              <a:t>=1) </a:t>
            </a:r>
            <a:r>
              <a:rPr lang="fr-FR" dirty="0" smtClean="0">
                <a:solidFill>
                  <a:srgbClr val="000000"/>
                </a:solidFill>
                <a:latin typeface="+mj-lt"/>
              </a:rPr>
              <a:t>Il a pour tâche de </a:t>
            </a:r>
            <a:r>
              <a:rPr lang="fr-FR" b="1" dirty="0" smtClean="0">
                <a:solidFill>
                  <a:srgbClr val="000000"/>
                </a:solidFill>
                <a:latin typeface="+mj-lt"/>
              </a:rPr>
              <a:t>lancer</a:t>
            </a:r>
            <a:r>
              <a:rPr lang="fr-FR" dirty="0" smtClean="0">
                <a:solidFill>
                  <a:srgbClr val="000000"/>
                </a:solidFill>
                <a:latin typeface="+mj-lt"/>
              </a:rPr>
              <a:t> chacun des processus, démons, sessions de login et de </a:t>
            </a:r>
            <a:r>
              <a:rPr lang="fr-FR" b="1" dirty="0" smtClean="0">
                <a:solidFill>
                  <a:srgbClr val="000000"/>
                </a:solidFill>
                <a:latin typeface="+mj-lt"/>
              </a:rPr>
              <a:t>gérer</a:t>
            </a:r>
            <a:r>
              <a:rPr lang="fr-FR" dirty="0" smtClean="0">
                <a:solidFill>
                  <a:srgbClr val="000000"/>
                </a:solidFill>
                <a:latin typeface="+mj-lt"/>
              </a:rPr>
              <a:t> l'arrêt du système</a:t>
            </a:r>
            <a:endParaRPr lang="fr-FR" dirty="0" smtClean="0">
              <a:latin typeface="+mj-lt"/>
            </a:endParaRPr>
          </a:p>
          <a:p>
            <a:pPr eaLnBrk="1" hangingPunct="1">
              <a:lnSpc>
                <a:spcPct val="95000"/>
              </a:lnSpc>
            </a:pPr>
            <a:endParaRPr lang="fr-FR" b="1" dirty="0" smtClean="0">
              <a:solidFill>
                <a:srgbClr val="000000"/>
              </a:solidFill>
              <a:latin typeface="+mj-lt"/>
            </a:endParaRPr>
          </a:p>
          <a:p>
            <a:pPr eaLnBrk="1" hangingPunct="1">
              <a:lnSpc>
                <a:spcPct val="95000"/>
              </a:lnSpc>
            </a:pPr>
            <a:r>
              <a:rPr lang="fr-FR" dirty="0" smtClean="0">
                <a:solidFill>
                  <a:srgbClr val="000000"/>
                </a:solidFill>
                <a:latin typeface="+mj-lt"/>
              </a:rPr>
              <a:t> </a:t>
            </a:r>
            <a:endParaRPr lang="fr-FR" dirty="0">
              <a:solidFill>
                <a:srgbClr val="000000"/>
              </a:solidFill>
              <a:latin typeface="+mj-lt"/>
            </a:endParaRPr>
          </a:p>
        </p:txBody>
      </p:sp>
      <p:pic>
        <p:nvPicPr>
          <p:cNvPr id="1026" name="Picture 2" descr="C:\Users\Samir CHERIF\Desktop\pstre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6212" y="2852936"/>
            <a:ext cx="6696744" cy="6521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8048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smtClean="0">
                <a:solidFill>
                  <a:srgbClr val="000000"/>
                </a:solidFill>
                <a:cs typeface="Arial" charset="0"/>
              </a:rPr>
              <a:t>Rôle du processus </a:t>
            </a:r>
            <a:r>
              <a:rPr lang="fr-FR" sz="3600" b="1" i="1" dirty="0" err="1">
                <a:solidFill>
                  <a:srgbClr val="000000"/>
                </a:solidFill>
                <a:cs typeface="Arial" charset="0"/>
              </a:rPr>
              <a:t>init</a:t>
            </a:r>
            <a:endParaRPr lang="fr-FR" sz="3600" b="1" dirty="0" smtClean="0"/>
          </a:p>
        </p:txBody>
      </p:sp>
      <p:sp>
        <p:nvSpPr>
          <p:cNvPr id="3" name="Espace réservé du contenu 2"/>
          <p:cNvSpPr>
            <a:spLocks noGrp="1"/>
          </p:cNvSpPr>
          <p:nvPr>
            <p:ph idx="1"/>
          </p:nvPr>
        </p:nvSpPr>
        <p:spPr>
          <a:xfrm>
            <a:off x="428596" y="928670"/>
            <a:ext cx="8586790" cy="5286388"/>
          </a:xfrm>
        </p:spPr>
        <p:txBody>
          <a:bodyPr>
            <a:noAutofit/>
          </a:bodyPr>
          <a:lstStyle/>
          <a:p>
            <a:pPr>
              <a:buNone/>
            </a:pPr>
            <a:endParaRPr lang="fr-FR" i="1" dirty="0" smtClean="0"/>
          </a:p>
          <a:p>
            <a:pPr lvl="0">
              <a:buNone/>
            </a:pPr>
            <a:endParaRPr lang="fr-FR" b="1" dirty="0" smtClean="0"/>
          </a:p>
          <a:p>
            <a:endParaRPr lang="fr-FR" b="1" dirty="0"/>
          </a:p>
        </p:txBody>
      </p:sp>
      <p:pic>
        <p:nvPicPr>
          <p:cNvPr id="4" name="Image 3" descr="C:\Documents and Settings\Aziz\Bureau\angle.JPG"/>
          <p:cNvPicPr/>
          <p:nvPr/>
        </p:nvPicPr>
        <p:blipFill>
          <a:blip r:embed="rId3"/>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41</a:t>
            </a:fld>
            <a:endParaRPr lang="fr-BE" dirty="0">
              <a:solidFill>
                <a:schemeClr val="bg1"/>
              </a:solidFill>
            </a:endParaRPr>
          </a:p>
        </p:txBody>
      </p:sp>
      <p:sp>
        <p:nvSpPr>
          <p:cNvPr id="13" name="Text Box 5"/>
          <p:cNvSpPr txBox="1">
            <a:spLocks noChangeArrowheads="1"/>
          </p:cNvSpPr>
          <p:nvPr/>
        </p:nvSpPr>
        <p:spPr bwMode="auto">
          <a:xfrm>
            <a:off x="857225" y="1828800"/>
            <a:ext cx="8094718" cy="450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400">
                <a:solidFill>
                  <a:schemeClr val="tx1"/>
                </a:solidFill>
                <a:latin typeface="Times New Roman" pitchFamily="18" charset="0"/>
              </a:defRPr>
            </a:lvl1pPr>
            <a:lvl2pPr indent="-342900" eaLnBrk="0" hangingPunct="0">
              <a:defRPr sz="2400">
                <a:solidFill>
                  <a:schemeClr val="tx1"/>
                </a:solidFill>
                <a:latin typeface="Times New Roman" pitchFamily="18" charset="0"/>
              </a:defRPr>
            </a:lvl2pPr>
            <a:lvl3pPr indent="-3429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114300" lvl="1" indent="0" eaLnBrk="1" hangingPunct="1">
              <a:lnSpc>
                <a:spcPct val="95000"/>
              </a:lnSpc>
              <a:buClr>
                <a:srgbClr val="000000"/>
              </a:buClr>
              <a:buSzPct val="100000"/>
            </a:pPr>
            <a:r>
              <a:rPr lang="fr-FR" sz="2800" dirty="0" smtClean="0">
                <a:solidFill>
                  <a:srgbClr val="000000"/>
                </a:solidFill>
                <a:latin typeface="+mj-lt"/>
              </a:rPr>
              <a:t>Il </a:t>
            </a:r>
            <a:r>
              <a:rPr lang="fr-FR" sz="2800" b="1" dirty="0" smtClean="0">
                <a:solidFill>
                  <a:srgbClr val="000000"/>
                </a:solidFill>
                <a:latin typeface="+mj-lt"/>
              </a:rPr>
              <a:t>vérifie</a:t>
            </a:r>
            <a:r>
              <a:rPr lang="fr-FR" sz="2800" dirty="0" smtClean="0">
                <a:solidFill>
                  <a:srgbClr val="000000"/>
                </a:solidFill>
                <a:latin typeface="+mj-lt"/>
              </a:rPr>
              <a:t> le système de fichier et </a:t>
            </a:r>
            <a:r>
              <a:rPr lang="fr-FR" sz="2800" b="1" dirty="0" smtClean="0">
                <a:solidFill>
                  <a:srgbClr val="000000"/>
                </a:solidFill>
                <a:latin typeface="+mj-lt"/>
              </a:rPr>
              <a:t>le monte</a:t>
            </a:r>
            <a:endParaRPr lang="fr-FR" sz="2800" b="1" dirty="0" smtClean="0">
              <a:latin typeface="+mj-lt"/>
            </a:endParaRPr>
          </a:p>
          <a:p>
            <a:pPr marL="114300" lvl="1" indent="0" eaLnBrk="1" hangingPunct="1">
              <a:lnSpc>
                <a:spcPct val="95000"/>
              </a:lnSpc>
              <a:buClr>
                <a:srgbClr val="000000"/>
              </a:buClr>
              <a:buSzPct val="100000"/>
            </a:pPr>
            <a:endParaRPr lang="fr-FR" sz="2800" dirty="0" smtClean="0">
              <a:solidFill>
                <a:srgbClr val="000000"/>
              </a:solidFill>
              <a:latin typeface="+mj-lt"/>
            </a:endParaRPr>
          </a:p>
          <a:p>
            <a:pPr marL="114300" lvl="1" indent="0" eaLnBrk="1" hangingPunct="1">
              <a:lnSpc>
                <a:spcPct val="95000"/>
              </a:lnSpc>
              <a:buClr>
                <a:srgbClr val="000000"/>
              </a:buClr>
              <a:buSzPct val="100000"/>
            </a:pPr>
            <a:r>
              <a:rPr lang="fr-FR" sz="2800" dirty="0" smtClean="0">
                <a:solidFill>
                  <a:srgbClr val="000000"/>
                </a:solidFill>
                <a:latin typeface="+mj-lt"/>
              </a:rPr>
              <a:t>Il </a:t>
            </a:r>
            <a:r>
              <a:rPr lang="fr-FR" sz="2800" b="1" dirty="0" smtClean="0">
                <a:solidFill>
                  <a:srgbClr val="000000"/>
                </a:solidFill>
                <a:latin typeface="+mj-lt"/>
              </a:rPr>
              <a:t>démarre les démons </a:t>
            </a:r>
            <a:r>
              <a:rPr lang="fr-FR" sz="2800" dirty="0" smtClean="0">
                <a:solidFill>
                  <a:srgbClr val="000000"/>
                </a:solidFill>
                <a:latin typeface="+mj-lt"/>
              </a:rPr>
              <a:t>qui enregistrent les messages système </a:t>
            </a:r>
            <a:r>
              <a:rPr lang="fr-FR" sz="2000" dirty="0" smtClean="0">
                <a:solidFill>
                  <a:srgbClr val="000000"/>
                </a:solidFill>
                <a:latin typeface="+mj-lt"/>
              </a:rPr>
              <a:t>(</a:t>
            </a:r>
            <a:r>
              <a:rPr lang="fr-FR" sz="2000" dirty="0" err="1" smtClean="0">
                <a:solidFill>
                  <a:srgbClr val="000000"/>
                </a:solidFill>
                <a:latin typeface="+mj-lt"/>
              </a:rPr>
              <a:t>syslog</a:t>
            </a:r>
            <a:r>
              <a:rPr lang="fr-FR" sz="2000" dirty="0" smtClean="0">
                <a:solidFill>
                  <a:srgbClr val="000000"/>
                </a:solidFill>
                <a:latin typeface="+mj-lt"/>
              </a:rPr>
              <a:t>, </a:t>
            </a:r>
            <a:r>
              <a:rPr lang="fr-FR" sz="2000" dirty="0" err="1" smtClean="0">
                <a:solidFill>
                  <a:srgbClr val="000000"/>
                </a:solidFill>
                <a:latin typeface="+mj-lt"/>
              </a:rPr>
              <a:t>cron</a:t>
            </a:r>
            <a:r>
              <a:rPr lang="fr-FR" sz="2000" dirty="0" smtClean="0">
                <a:solidFill>
                  <a:srgbClr val="000000"/>
                </a:solidFill>
                <a:latin typeface="+mj-lt"/>
              </a:rPr>
              <a:t>, …), </a:t>
            </a:r>
            <a:r>
              <a:rPr lang="fr-FR" sz="2800" b="1" dirty="0" smtClean="0">
                <a:solidFill>
                  <a:srgbClr val="000000"/>
                </a:solidFill>
                <a:latin typeface="+mj-lt"/>
              </a:rPr>
              <a:t>gèrent le réseau</a:t>
            </a:r>
            <a:r>
              <a:rPr lang="fr-FR" sz="2800" dirty="0" smtClean="0">
                <a:solidFill>
                  <a:srgbClr val="000000"/>
                </a:solidFill>
                <a:latin typeface="+mj-lt"/>
              </a:rPr>
              <a:t>, écoutent les </a:t>
            </a:r>
            <a:r>
              <a:rPr lang="fr-FR" sz="2800" b="1" dirty="0" smtClean="0">
                <a:solidFill>
                  <a:srgbClr val="000000"/>
                </a:solidFill>
                <a:latin typeface="+mj-lt"/>
              </a:rPr>
              <a:t>signaux</a:t>
            </a:r>
            <a:r>
              <a:rPr lang="fr-FR" sz="2800" dirty="0" smtClean="0">
                <a:solidFill>
                  <a:srgbClr val="000000"/>
                </a:solidFill>
                <a:latin typeface="+mj-lt"/>
              </a:rPr>
              <a:t> de la souris et clavier.</a:t>
            </a:r>
            <a:endParaRPr lang="fr-FR" sz="2800" dirty="0" smtClean="0">
              <a:latin typeface="+mj-lt"/>
            </a:endParaRPr>
          </a:p>
          <a:p>
            <a:pPr marL="114300" lvl="1" indent="0" eaLnBrk="1" hangingPunct="1">
              <a:lnSpc>
                <a:spcPct val="95000"/>
              </a:lnSpc>
              <a:buClr>
                <a:srgbClr val="000000"/>
              </a:buClr>
              <a:buSzPct val="100000"/>
            </a:pPr>
            <a:endParaRPr lang="fr-FR" sz="2800" dirty="0" smtClean="0">
              <a:solidFill>
                <a:srgbClr val="000000"/>
              </a:solidFill>
              <a:latin typeface="+mj-lt"/>
            </a:endParaRPr>
          </a:p>
          <a:p>
            <a:pPr marL="114300" lvl="1" indent="0" eaLnBrk="1" hangingPunct="1">
              <a:lnSpc>
                <a:spcPct val="95000"/>
              </a:lnSpc>
              <a:buClr>
                <a:srgbClr val="000000"/>
              </a:buClr>
              <a:buSzPct val="100000"/>
            </a:pPr>
            <a:r>
              <a:rPr lang="fr-FR" sz="2800" dirty="0">
                <a:solidFill>
                  <a:srgbClr val="000000"/>
                </a:solidFill>
                <a:latin typeface="+mj-lt"/>
              </a:rPr>
              <a:t>D</a:t>
            </a:r>
            <a:r>
              <a:rPr lang="fr-FR" sz="2800" dirty="0" smtClean="0">
                <a:solidFill>
                  <a:srgbClr val="000000"/>
                </a:solidFill>
                <a:latin typeface="+mj-lt"/>
              </a:rPr>
              <a:t>émarre les </a:t>
            </a:r>
            <a:r>
              <a:rPr lang="fr-FR" sz="2800" b="1" dirty="0" smtClean="0">
                <a:solidFill>
                  <a:srgbClr val="000000"/>
                </a:solidFill>
                <a:latin typeface="+mj-lt"/>
              </a:rPr>
              <a:t>processus </a:t>
            </a:r>
            <a:r>
              <a:rPr lang="fr-FR" sz="2800" b="1" dirty="0" err="1" smtClean="0">
                <a:solidFill>
                  <a:srgbClr val="000000"/>
                </a:solidFill>
                <a:latin typeface="+mj-lt"/>
              </a:rPr>
              <a:t>getty</a:t>
            </a:r>
            <a:r>
              <a:rPr lang="fr-FR" sz="2800" b="1" dirty="0" smtClean="0">
                <a:solidFill>
                  <a:srgbClr val="000000"/>
                </a:solidFill>
                <a:latin typeface="+mj-lt"/>
              </a:rPr>
              <a:t> </a:t>
            </a:r>
            <a:r>
              <a:rPr lang="fr-FR" sz="2800" dirty="0" smtClean="0">
                <a:solidFill>
                  <a:srgbClr val="000000"/>
                </a:solidFill>
                <a:latin typeface="+mj-lt"/>
              </a:rPr>
              <a:t>qui vous donnent l'invite de connexion sur vos terminaux.</a:t>
            </a:r>
            <a:endParaRPr lang="fr-FR" sz="2800" dirty="0" smtClean="0">
              <a:latin typeface="+mj-lt"/>
            </a:endParaRPr>
          </a:p>
          <a:p>
            <a:pPr marL="114300" lvl="1" indent="0" eaLnBrk="1" hangingPunct="1">
              <a:lnSpc>
                <a:spcPct val="95000"/>
              </a:lnSpc>
              <a:buClr>
                <a:srgbClr val="000000"/>
              </a:buClr>
              <a:buSzPct val="100000"/>
            </a:pPr>
            <a:endParaRPr lang="fr-FR" sz="2800" dirty="0" smtClean="0">
              <a:solidFill>
                <a:srgbClr val="000000"/>
              </a:solidFill>
              <a:latin typeface="+mj-lt"/>
            </a:endParaRPr>
          </a:p>
          <a:p>
            <a:pPr marL="114300" lvl="1" indent="0" eaLnBrk="1" hangingPunct="1">
              <a:lnSpc>
                <a:spcPct val="95000"/>
              </a:lnSpc>
              <a:buClr>
                <a:srgbClr val="000000"/>
              </a:buClr>
              <a:buSzPct val="100000"/>
            </a:pPr>
            <a:r>
              <a:rPr lang="fr-FR" sz="2800" dirty="0">
                <a:solidFill>
                  <a:srgbClr val="000000"/>
                </a:solidFill>
                <a:latin typeface="+mj-lt"/>
              </a:rPr>
              <a:t>A</a:t>
            </a:r>
            <a:r>
              <a:rPr lang="fr-FR" sz="2800" dirty="0" smtClean="0">
                <a:solidFill>
                  <a:srgbClr val="000000"/>
                </a:solidFill>
                <a:latin typeface="+mj-lt"/>
              </a:rPr>
              <a:t>insi que d'autres fonctions pour lesquelles il a été configuré.</a:t>
            </a:r>
            <a:endParaRPr lang="fr-FR" sz="2800" dirty="0">
              <a:solidFill>
                <a:srgbClr val="000000"/>
              </a:solidFill>
              <a:latin typeface="+mj-lt"/>
            </a:endParaRPr>
          </a:p>
        </p:txBody>
      </p:sp>
    </p:spTree>
    <p:extLst>
      <p:ext uri="{BB962C8B-B14F-4D97-AF65-F5344CB8AC3E}">
        <p14:creationId xmlns:p14="http://schemas.microsoft.com/office/powerpoint/2010/main" val="3878960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smtClean="0"/>
              <a:t>Les </a:t>
            </a:r>
            <a:r>
              <a:rPr lang="fr-FR" sz="3600" b="1" dirty="0" err="1" smtClean="0"/>
              <a:t>RunLevel</a:t>
            </a:r>
            <a:endParaRPr lang="fr-FR" sz="3600" dirty="0" smtClean="0"/>
          </a:p>
        </p:txBody>
      </p:sp>
      <p:sp>
        <p:nvSpPr>
          <p:cNvPr id="3" name="Espace réservé du contenu 2"/>
          <p:cNvSpPr>
            <a:spLocks noGrp="1"/>
          </p:cNvSpPr>
          <p:nvPr>
            <p:ph idx="1"/>
          </p:nvPr>
        </p:nvSpPr>
        <p:spPr>
          <a:xfrm>
            <a:off x="428596" y="928670"/>
            <a:ext cx="8586790" cy="5286388"/>
          </a:xfrm>
        </p:spPr>
        <p:txBody>
          <a:bodyPr>
            <a:noAutofit/>
          </a:bodyPr>
          <a:lstStyle/>
          <a:p>
            <a:pPr>
              <a:buNone/>
            </a:pPr>
            <a:endParaRPr lang="fr-FR" i="1" dirty="0" smtClean="0"/>
          </a:p>
          <a:p>
            <a:pPr lvl="0">
              <a:buNone/>
            </a:pPr>
            <a:endParaRPr lang="fr-FR" b="1" dirty="0" smtClean="0"/>
          </a:p>
          <a:p>
            <a:endParaRPr lang="fr-FR" b="1" dirty="0"/>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42</a:t>
            </a:fld>
            <a:endParaRPr lang="fr-BE" dirty="0">
              <a:solidFill>
                <a:schemeClr val="bg1"/>
              </a:solidFill>
            </a:endParaRPr>
          </a:p>
        </p:txBody>
      </p:sp>
      <p:sp>
        <p:nvSpPr>
          <p:cNvPr id="15" name="ZoneTexte 14"/>
          <p:cNvSpPr txBox="1"/>
          <p:nvPr/>
        </p:nvSpPr>
        <p:spPr>
          <a:xfrm>
            <a:off x="1000100" y="1928802"/>
            <a:ext cx="7786742" cy="4524315"/>
          </a:xfrm>
          <a:prstGeom prst="rect">
            <a:avLst/>
          </a:prstGeom>
          <a:noFill/>
        </p:spPr>
        <p:txBody>
          <a:bodyPr wrap="square" rtlCol="0">
            <a:spAutoFit/>
          </a:bodyPr>
          <a:lstStyle/>
          <a:p>
            <a:r>
              <a:rPr lang="fr-FR" sz="2400" dirty="0" smtClean="0"/>
              <a:t>Linux Offre plusieurs </a:t>
            </a:r>
            <a:r>
              <a:rPr lang="fr-FR" sz="2400" b="1" dirty="0" smtClean="0"/>
              <a:t>modes d’exploitation </a:t>
            </a:r>
            <a:r>
              <a:rPr lang="fr-FR" sz="2400" dirty="0" smtClean="0"/>
              <a:t>appelés </a:t>
            </a:r>
            <a:r>
              <a:rPr lang="fr-FR" sz="2400" b="1" dirty="0" err="1" smtClean="0">
                <a:solidFill>
                  <a:srgbClr val="FF0000"/>
                </a:solidFill>
              </a:rPr>
              <a:t>runlevel</a:t>
            </a:r>
            <a:r>
              <a:rPr lang="fr-FR" sz="2400" dirty="0" smtClean="0">
                <a:solidFill>
                  <a:srgbClr val="FF0000"/>
                </a:solidFill>
              </a:rPr>
              <a:t>.</a:t>
            </a:r>
          </a:p>
          <a:p>
            <a:endParaRPr lang="fr-FR" sz="2400" dirty="0" smtClean="0"/>
          </a:p>
          <a:p>
            <a:r>
              <a:rPr lang="fr-FR" sz="2400" dirty="0" smtClean="0"/>
              <a:t>A chaque </a:t>
            </a:r>
            <a:r>
              <a:rPr lang="fr-FR" sz="2400" dirty="0" err="1" smtClean="0"/>
              <a:t>runlevel</a:t>
            </a:r>
            <a:r>
              <a:rPr lang="fr-FR" sz="2400" dirty="0" smtClean="0"/>
              <a:t> correspond a un </a:t>
            </a:r>
            <a:r>
              <a:rPr lang="fr-FR" sz="2400" b="1" dirty="0" smtClean="0">
                <a:solidFill>
                  <a:srgbClr val="FF0000"/>
                </a:solidFill>
              </a:rPr>
              <a:t>état</a:t>
            </a:r>
            <a:r>
              <a:rPr lang="fr-FR" sz="2400" dirty="0" smtClean="0"/>
              <a:t> dans lequel se trouve le système.</a:t>
            </a:r>
          </a:p>
          <a:p>
            <a:endParaRPr lang="fr-FR" sz="2400" dirty="0" smtClean="0"/>
          </a:p>
          <a:p>
            <a:r>
              <a:rPr lang="fr-FR" sz="2400" dirty="0" smtClean="0"/>
              <a:t>Il y’a en tous </a:t>
            </a:r>
            <a:r>
              <a:rPr lang="fr-FR" sz="2400" dirty="0" smtClean="0">
                <a:solidFill>
                  <a:srgbClr val="FF0000"/>
                </a:solidFill>
              </a:rPr>
              <a:t>7 </a:t>
            </a:r>
            <a:r>
              <a:rPr lang="fr-FR" sz="2400" smtClean="0">
                <a:solidFill>
                  <a:srgbClr val="FF0000"/>
                </a:solidFill>
              </a:rPr>
              <a:t>états </a:t>
            </a:r>
            <a:r>
              <a:rPr lang="fr-FR" sz="2400" smtClean="0"/>
              <a:t>possibles (de 0 à 6).</a:t>
            </a:r>
            <a:endParaRPr lang="fr-FR" sz="2400" dirty="0" smtClean="0"/>
          </a:p>
          <a:p>
            <a:endParaRPr lang="fr-FR" sz="2400" dirty="0" smtClean="0"/>
          </a:p>
          <a:p>
            <a:r>
              <a:rPr lang="fr-FR" sz="2400" dirty="0" smtClean="0"/>
              <a:t>Chaque état est caractérisé par sa propre configuration.</a:t>
            </a:r>
          </a:p>
          <a:p>
            <a:endParaRPr lang="fr-FR" sz="2400" dirty="0" smtClean="0"/>
          </a:p>
          <a:p>
            <a:endParaRPr lang="fr-FR" sz="2400" dirty="0" smtClean="0"/>
          </a:p>
          <a:p>
            <a:endParaRPr lang="fr-FR" sz="2400" dirty="0" smtClean="0"/>
          </a:p>
          <a:p>
            <a:r>
              <a:rPr lang="fr-FR" sz="2400" dirty="0" smtClean="0"/>
              <a:t> </a:t>
            </a:r>
            <a:endParaRPr lang="fr-FR" sz="2400" dirty="0"/>
          </a:p>
        </p:txBody>
      </p:sp>
    </p:spTree>
    <p:extLst>
      <p:ext uri="{BB962C8B-B14F-4D97-AF65-F5344CB8AC3E}">
        <p14:creationId xmlns:p14="http://schemas.microsoft.com/office/powerpoint/2010/main" val="17823868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smtClean="0"/>
              <a:t>Les </a:t>
            </a:r>
            <a:r>
              <a:rPr lang="fr-FR" sz="3600" b="1" dirty="0" err="1" smtClean="0"/>
              <a:t>RunLevel</a:t>
            </a:r>
            <a:endParaRPr lang="fr-FR" sz="3600" dirty="0" smtClean="0"/>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43</a:t>
            </a:fld>
            <a:endParaRPr lang="fr-BE" dirty="0">
              <a:solidFill>
                <a:schemeClr val="bg1"/>
              </a:solidFill>
            </a:endParaRPr>
          </a:p>
        </p:txBody>
      </p:sp>
      <p:sp>
        <p:nvSpPr>
          <p:cNvPr id="10" name="Text Box 5"/>
          <p:cNvSpPr txBox="1">
            <a:spLocks noChangeArrowheads="1"/>
          </p:cNvSpPr>
          <p:nvPr/>
        </p:nvSpPr>
        <p:spPr bwMode="auto">
          <a:xfrm>
            <a:off x="899592" y="1196752"/>
            <a:ext cx="7908334" cy="5681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sz="2400">
                <a:solidFill>
                  <a:schemeClr val="tx1"/>
                </a:solidFill>
                <a:latin typeface="Times New Roman" pitchFamily="18" charset="0"/>
              </a:defRPr>
            </a:lvl1pPr>
            <a:lvl2pPr indent="-34290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95000"/>
              </a:lnSpc>
            </a:pPr>
            <a:r>
              <a:rPr lang="en-US" dirty="0" smtClean="0">
                <a:solidFill>
                  <a:srgbClr val="000000"/>
                </a:solidFill>
                <a:latin typeface="Arial" charset="0"/>
                <a:cs typeface="Arial" charset="0"/>
              </a:rPr>
              <a:t>Un </a:t>
            </a:r>
            <a:r>
              <a:rPr lang="en-US" dirty="0" err="1">
                <a:solidFill>
                  <a:srgbClr val="000000"/>
                </a:solidFill>
                <a:latin typeface="Arial" charset="0"/>
                <a:cs typeface="Arial" charset="0"/>
              </a:rPr>
              <a:t>niveau</a:t>
            </a:r>
            <a:r>
              <a:rPr lang="en-US" dirty="0">
                <a:solidFill>
                  <a:srgbClr val="000000"/>
                </a:solidFill>
                <a:latin typeface="Arial" charset="0"/>
                <a:cs typeface="Arial" charset="0"/>
              </a:rPr>
              <a:t> </a:t>
            </a:r>
            <a:r>
              <a:rPr lang="en-US" dirty="0" err="1">
                <a:solidFill>
                  <a:srgbClr val="000000"/>
                </a:solidFill>
                <a:latin typeface="Arial" charset="0"/>
                <a:cs typeface="Arial" charset="0"/>
              </a:rPr>
              <a:t>d'exécution</a:t>
            </a:r>
            <a:r>
              <a:rPr lang="en-US" dirty="0">
                <a:solidFill>
                  <a:srgbClr val="000000"/>
                </a:solidFill>
                <a:latin typeface="Arial" charset="0"/>
                <a:cs typeface="Arial" charset="0"/>
              </a:rPr>
              <a:t> : correspond à  </a:t>
            </a:r>
            <a:r>
              <a:rPr lang="en-US" b="1" dirty="0" err="1">
                <a:solidFill>
                  <a:srgbClr val="000000"/>
                </a:solidFill>
                <a:latin typeface="Arial" charset="0"/>
                <a:cs typeface="Arial" charset="0"/>
              </a:rPr>
              <a:t>une</a:t>
            </a:r>
            <a:r>
              <a:rPr lang="en-US" b="1" dirty="0">
                <a:solidFill>
                  <a:srgbClr val="000000"/>
                </a:solidFill>
                <a:latin typeface="Arial" charset="0"/>
                <a:cs typeface="Arial" charset="0"/>
              </a:rPr>
              <a:t> configuration </a:t>
            </a:r>
            <a:r>
              <a:rPr lang="en-US" dirty="0" err="1">
                <a:solidFill>
                  <a:srgbClr val="000000"/>
                </a:solidFill>
                <a:latin typeface="Arial" charset="0"/>
                <a:cs typeface="Arial" charset="0"/>
              </a:rPr>
              <a:t>logicielle</a:t>
            </a:r>
            <a:r>
              <a:rPr lang="en-US" dirty="0">
                <a:solidFill>
                  <a:srgbClr val="000000"/>
                </a:solidFill>
                <a:latin typeface="Arial" charset="0"/>
                <a:cs typeface="Arial" charset="0"/>
              </a:rPr>
              <a:t> qui </a:t>
            </a:r>
            <a:r>
              <a:rPr lang="en-US" dirty="0" err="1">
                <a:solidFill>
                  <a:srgbClr val="000000"/>
                </a:solidFill>
                <a:latin typeface="Arial" charset="0"/>
                <a:cs typeface="Arial" charset="0"/>
              </a:rPr>
              <a:t>permet</a:t>
            </a:r>
            <a:r>
              <a:rPr lang="en-US" dirty="0">
                <a:solidFill>
                  <a:srgbClr val="000000"/>
                </a:solidFill>
                <a:latin typeface="Arial" charset="0"/>
                <a:cs typeface="Arial" charset="0"/>
              </a:rPr>
              <a:t> de </a:t>
            </a:r>
            <a:r>
              <a:rPr lang="en-US" b="1" dirty="0">
                <a:solidFill>
                  <a:srgbClr val="000000"/>
                </a:solidFill>
                <a:latin typeface="Arial" charset="0"/>
                <a:cs typeface="Arial" charset="0"/>
              </a:rPr>
              <a:t>lancer</a:t>
            </a:r>
            <a:r>
              <a:rPr lang="en-US" dirty="0">
                <a:solidFill>
                  <a:srgbClr val="000000"/>
                </a:solidFill>
                <a:latin typeface="Arial" charset="0"/>
                <a:cs typeface="Arial" charset="0"/>
              </a:rPr>
              <a:t> un certain </a:t>
            </a:r>
            <a:r>
              <a:rPr lang="en-US" dirty="0" err="1">
                <a:solidFill>
                  <a:srgbClr val="000000"/>
                </a:solidFill>
                <a:latin typeface="Arial" charset="0"/>
                <a:cs typeface="Arial" charset="0"/>
              </a:rPr>
              <a:t>nombre</a:t>
            </a:r>
            <a:r>
              <a:rPr lang="en-US" dirty="0">
                <a:solidFill>
                  <a:srgbClr val="000000"/>
                </a:solidFill>
                <a:latin typeface="Arial" charset="0"/>
                <a:cs typeface="Arial" charset="0"/>
              </a:rPr>
              <a:t> de </a:t>
            </a:r>
            <a:r>
              <a:rPr lang="en-US" dirty="0" err="1">
                <a:solidFill>
                  <a:srgbClr val="000000"/>
                </a:solidFill>
                <a:latin typeface="Arial" charset="0"/>
                <a:cs typeface="Arial" charset="0"/>
              </a:rPr>
              <a:t>processus</a:t>
            </a:r>
            <a:r>
              <a:rPr lang="en-US" dirty="0">
                <a:solidFill>
                  <a:srgbClr val="000000"/>
                </a:solidFill>
                <a:latin typeface="Arial" charset="0"/>
                <a:cs typeface="Arial" charset="0"/>
              </a:rPr>
              <a:t>.</a:t>
            </a:r>
            <a:endParaRPr lang="en-US" dirty="0">
              <a:latin typeface="Arial" charset="0"/>
              <a:cs typeface="Arial" charset="0"/>
            </a:endParaRPr>
          </a:p>
          <a:p>
            <a:pPr algn="just" eaLnBrk="1" hangingPunct="1">
              <a:lnSpc>
                <a:spcPct val="95000"/>
              </a:lnSpc>
            </a:pPr>
            <a:endParaRPr lang="en-US" dirty="0">
              <a:solidFill>
                <a:srgbClr val="000000"/>
              </a:solidFill>
              <a:latin typeface="Arial" charset="0"/>
              <a:cs typeface="Arial" charset="0"/>
            </a:endParaRPr>
          </a:p>
          <a:p>
            <a:pPr algn="just" eaLnBrk="1" hangingPunct="1">
              <a:lnSpc>
                <a:spcPct val="95000"/>
              </a:lnSpc>
            </a:pPr>
            <a:endParaRPr lang="en-US" sz="2000" b="1" dirty="0">
              <a:solidFill>
                <a:srgbClr val="000000"/>
              </a:solidFill>
              <a:latin typeface="Arial" charset="0"/>
              <a:cs typeface="Arial" charset="0"/>
            </a:endParaRPr>
          </a:p>
          <a:p>
            <a:pPr lvl="1" algn="just" eaLnBrk="1" hangingPunct="1">
              <a:lnSpc>
                <a:spcPct val="200000"/>
              </a:lnSpc>
              <a:buClr>
                <a:srgbClr val="000000"/>
              </a:buClr>
              <a:buSzPct val="100000"/>
              <a:buFont typeface="Arial" pitchFamily="34" charset="0"/>
              <a:buChar char="•"/>
            </a:pPr>
            <a:r>
              <a:rPr lang="en-US" sz="2000" b="1" dirty="0">
                <a:solidFill>
                  <a:srgbClr val="000000"/>
                </a:solidFill>
                <a:latin typeface="Arial" charset="0"/>
                <a:cs typeface="Arial" charset="0"/>
              </a:rPr>
              <a:t>Mode </a:t>
            </a:r>
            <a:r>
              <a:rPr lang="en-US" sz="2000" b="1" dirty="0" err="1">
                <a:solidFill>
                  <a:srgbClr val="000000"/>
                </a:solidFill>
                <a:latin typeface="Arial" charset="0"/>
                <a:cs typeface="Arial" charset="0"/>
              </a:rPr>
              <a:t>d'arrêt</a:t>
            </a:r>
            <a:r>
              <a:rPr lang="en-US" sz="2000" b="1" dirty="0">
                <a:solidFill>
                  <a:srgbClr val="000000"/>
                </a:solidFill>
                <a:latin typeface="Arial" charset="0"/>
                <a:cs typeface="Arial" charset="0"/>
              </a:rPr>
              <a:t> (</a:t>
            </a:r>
            <a:r>
              <a:rPr lang="en-US" sz="2000" b="1" dirty="0" err="1">
                <a:solidFill>
                  <a:srgbClr val="000000"/>
                </a:solidFill>
                <a:latin typeface="Arial" charset="0"/>
                <a:cs typeface="Arial" charset="0"/>
              </a:rPr>
              <a:t>init</a:t>
            </a:r>
            <a:r>
              <a:rPr lang="en-US" sz="2000" b="1" dirty="0">
                <a:solidFill>
                  <a:srgbClr val="000000"/>
                </a:solidFill>
                <a:latin typeface="Arial" charset="0"/>
                <a:cs typeface="Arial" charset="0"/>
              </a:rPr>
              <a:t> 0)</a:t>
            </a:r>
            <a:r>
              <a:rPr lang="ar-TN" sz="2000" b="1" dirty="0" smtClean="0">
                <a:solidFill>
                  <a:srgbClr val="000000"/>
                </a:solidFill>
                <a:latin typeface="Arial" charset="0"/>
                <a:cs typeface="Arial" charset="0"/>
              </a:rPr>
              <a:t>‏</a:t>
            </a:r>
            <a:endParaRPr lang="en-US" sz="2000" b="1" dirty="0" smtClean="0">
              <a:solidFill>
                <a:srgbClr val="000000"/>
              </a:solidFill>
              <a:latin typeface="Arial" charset="0"/>
              <a:cs typeface="Arial" charset="0"/>
            </a:endParaRPr>
          </a:p>
          <a:p>
            <a:pPr lvl="1" algn="just" eaLnBrk="1" hangingPunct="1">
              <a:lnSpc>
                <a:spcPct val="200000"/>
              </a:lnSpc>
              <a:buClr>
                <a:srgbClr val="000000"/>
              </a:buClr>
              <a:buSzPct val="100000"/>
              <a:buFont typeface="Arial" pitchFamily="34" charset="0"/>
              <a:buChar char="•"/>
            </a:pPr>
            <a:r>
              <a:rPr lang="en-US" sz="2000" b="1" dirty="0" smtClean="0">
                <a:solidFill>
                  <a:srgbClr val="000000"/>
                </a:solidFill>
                <a:latin typeface="Arial" charset="0"/>
                <a:cs typeface="Arial" charset="0"/>
              </a:rPr>
              <a:t>Mode </a:t>
            </a:r>
            <a:r>
              <a:rPr lang="en-US" sz="2000" b="1" dirty="0">
                <a:solidFill>
                  <a:srgbClr val="000000"/>
                </a:solidFill>
                <a:latin typeface="Arial" charset="0"/>
                <a:cs typeface="Arial" charset="0"/>
              </a:rPr>
              <a:t>simple </a:t>
            </a:r>
            <a:r>
              <a:rPr lang="en-US" sz="2000" b="1" dirty="0" err="1">
                <a:solidFill>
                  <a:srgbClr val="000000"/>
                </a:solidFill>
                <a:latin typeface="Arial" charset="0"/>
                <a:cs typeface="Arial" charset="0"/>
              </a:rPr>
              <a:t>utilisateur</a:t>
            </a:r>
            <a:r>
              <a:rPr lang="en-US" sz="2000" b="1" dirty="0">
                <a:solidFill>
                  <a:srgbClr val="000000"/>
                </a:solidFill>
                <a:latin typeface="Arial" charset="0"/>
                <a:cs typeface="Arial" charset="0"/>
              </a:rPr>
              <a:t> (</a:t>
            </a:r>
            <a:r>
              <a:rPr lang="en-US" sz="2000" b="1" dirty="0" err="1">
                <a:solidFill>
                  <a:srgbClr val="000000"/>
                </a:solidFill>
                <a:latin typeface="Arial" charset="0"/>
                <a:cs typeface="Arial" charset="0"/>
              </a:rPr>
              <a:t>init</a:t>
            </a:r>
            <a:r>
              <a:rPr lang="en-US" sz="2000" b="1" dirty="0">
                <a:solidFill>
                  <a:srgbClr val="000000"/>
                </a:solidFill>
                <a:latin typeface="Arial" charset="0"/>
                <a:cs typeface="Arial" charset="0"/>
              </a:rPr>
              <a:t> 1)</a:t>
            </a:r>
            <a:r>
              <a:rPr lang="ar-TN" sz="2000" b="1" dirty="0" smtClean="0">
                <a:solidFill>
                  <a:srgbClr val="000000"/>
                </a:solidFill>
                <a:latin typeface="Arial" charset="0"/>
                <a:cs typeface="Arial" charset="0"/>
              </a:rPr>
              <a:t>‏</a:t>
            </a:r>
            <a:endParaRPr lang="en-US" sz="2000" b="1" dirty="0">
              <a:solidFill>
                <a:srgbClr val="000000"/>
              </a:solidFill>
              <a:latin typeface="Arial" charset="0"/>
              <a:cs typeface="Arial" charset="0"/>
            </a:endParaRPr>
          </a:p>
          <a:p>
            <a:pPr lvl="1" algn="just" eaLnBrk="1" hangingPunct="1">
              <a:lnSpc>
                <a:spcPct val="200000"/>
              </a:lnSpc>
              <a:buClr>
                <a:srgbClr val="000000"/>
              </a:buClr>
              <a:buSzPct val="100000"/>
              <a:buFont typeface="Arial" pitchFamily="34" charset="0"/>
              <a:buChar char="•"/>
            </a:pPr>
            <a:r>
              <a:rPr lang="en-US" sz="2000" b="1" dirty="0" smtClean="0">
                <a:solidFill>
                  <a:srgbClr val="000000"/>
                </a:solidFill>
                <a:latin typeface="Arial" charset="0"/>
                <a:cs typeface="Arial" charset="0"/>
              </a:rPr>
              <a:t>Mode </a:t>
            </a:r>
            <a:r>
              <a:rPr lang="en-US" sz="2000" b="1" dirty="0">
                <a:solidFill>
                  <a:srgbClr val="000000"/>
                </a:solidFill>
                <a:latin typeface="Arial" charset="0"/>
                <a:cs typeface="Arial" charset="0"/>
              </a:rPr>
              <a:t>multi-</a:t>
            </a:r>
            <a:r>
              <a:rPr lang="en-US" sz="2000" b="1" dirty="0" err="1">
                <a:solidFill>
                  <a:srgbClr val="000000"/>
                </a:solidFill>
                <a:latin typeface="Arial" charset="0"/>
                <a:cs typeface="Arial" charset="0"/>
              </a:rPr>
              <a:t>utilisateurs</a:t>
            </a:r>
            <a:r>
              <a:rPr lang="en-US" sz="2000" b="1" dirty="0">
                <a:solidFill>
                  <a:srgbClr val="000000"/>
                </a:solidFill>
                <a:latin typeface="Arial" charset="0"/>
                <a:cs typeface="Arial" charset="0"/>
              </a:rPr>
              <a:t> (</a:t>
            </a:r>
            <a:r>
              <a:rPr lang="en-US" sz="2000" b="1" dirty="0" err="1">
                <a:solidFill>
                  <a:srgbClr val="000000"/>
                </a:solidFill>
                <a:latin typeface="Arial" charset="0"/>
                <a:cs typeface="Arial" charset="0"/>
              </a:rPr>
              <a:t>init</a:t>
            </a:r>
            <a:r>
              <a:rPr lang="en-US" sz="2000" b="1" dirty="0">
                <a:solidFill>
                  <a:srgbClr val="000000"/>
                </a:solidFill>
                <a:latin typeface="Arial" charset="0"/>
                <a:cs typeface="Arial" charset="0"/>
              </a:rPr>
              <a:t> 2) </a:t>
            </a:r>
            <a:endParaRPr lang="en-US" sz="2000" dirty="0">
              <a:latin typeface="Arial" charset="0"/>
              <a:cs typeface="Arial" charset="0"/>
            </a:endParaRPr>
          </a:p>
          <a:p>
            <a:pPr lvl="1" algn="just" eaLnBrk="1" hangingPunct="1">
              <a:lnSpc>
                <a:spcPct val="200000"/>
              </a:lnSpc>
              <a:buClr>
                <a:srgbClr val="000000"/>
              </a:buClr>
              <a:buSzPct val="100000"/>
              <a:buFont typeface="Arial" pitchFamily="34" charset="0"/>
              <a:buChar char="•"/>
            </a:pPr>
            <a:r>
              <a:rPr lang="en-US" sz="2000" b="1" dirty="0" smtClean="0">
                <a:solidFill>
                  <a:srgbClr val="000000"/>
                </a:solidFill>
                <a:latin typeface="Arial" charset="0"/>
                <a:cs typeface="Arial" charset="0"/>
              </a:rPr>
              <a:t>Mode </a:t>
            </a:r>
            <a:r>
              <a:rPr lang="en-US" sz="2000" b="1" dirty="0">
                <a:solidFill>
                  <a:srgbClr val="000000"/>
                </a:solidFill>
                <a:latin typeface="Arial" charset="0"/>
                <a:cs typeface="Arial" charset="0"/>
              </a:rPr>
              <a:t>multi-</a:t>
            </a:r>
            <a:r>
              <a:rPr lang="en-US" sz="2000" b="1" dirty="0" err="1">
                <a:solidFill>
                  <a:srgbClr val="000000"/>
                </a:solidFill>
                <a:latin typeface="Arial" charset="0"/>
                <a:cs typeface="Arial" charset="0"/>
              </a:rPr>
              <a:t>utilisateurs</a:t>
            </a:r>
            <a:r>
              <a:rPr lang="en-US" sz="2000" b="1" dirty="0">
                <a:solidFill>
                  <a:srgbClr val="000000"/>
                </a:solidFill>
                <a:latin typeface="Arial" charset="0"/>
                <a:cs typeface="Arial" charset="0"/>
              </a:rPr>
              <a:t> + </a:t>
            </a:r>
            <a:r>
              <a:rPr lang="en-US" sz="2000" b="1" dirty="0" err="1">
                <a:solidFill>
                  <a:srgbClr val="000000"/>
                </a:solidFill>
                <a:latin typeface="Arial" charset="0"/>
                <a:cs typeface="Arial" charset="0"/>
              </a:rPr>
              <a:t>réseau</a:t>
            </a:r>
            <a:r>
              <a:rPr lang="en-US" sz="2000" b="1" dirty="0">
                <a:solidFill>
                  <a:srgbClr val="000000"/>
                </a:solidFill>
                <a:latin typeface="Arial" charset="0"/>
                <a:cs typeface="Arial" charset="0"/>
              </a:rPr>
              <a:t> (</a:t>
            </a:r>
            <a:r>
              <a:rPr lang="en-US" sz="2000" b="1" dirty="0" err="1">
                <a:solidFill>
                  <a:srgbClr val="000000"/>
                </a:solidFill>
                <a:latin typeface="Arial" charset="0"/>
                <a:cs typeface="Arial" charset="0"/>
              </a:rPr>
              <a:t>init</a:t>
            </a:r>
            <a:r>
              <a:rPr lang="en-US" sz="2000" b="1" dirty="0">
                <a:solidFill>
                  <a:srgbClr val="000000"/>
                </a:solidFill>
                <a:latin typeface="Arial" charset="0"/>
                <a:cs typeface="Arial" charset="0"/>
              </a:rPr>
              <a:t> 3)</a:t>
            </a:r>
            <a:r>
              <a:rPr lang="ar-TN" sz="2000" b="1" dirty="0">
                <a:solidFill>
                  <a:srgbClr val="000000"/>
                </a:solidFill>
                <a:latin typeface="Arial" charset="0"/>
                <a:cs typeface="Arial" charset="0"/>
              </a:rPr>
              <a:t>‏</a:t>
            </a:r>
            <a:endParaRPr lang="en-US" sz="2000" dirty="0">
              <a:latin typeface="Arial" charset="0"/>
              <a:cs typeface="Arial" charset="0"/>
            </a:endParaRPr>
          </a:p>
          <a:p>
            <a:pPr lvl="1" algn="just" eaLnBrk="1" hangingPunct="1">
              <a:lnSpc>
                <a:spcPct val="200000"/>
              </a:lnSpc>
              <a:buClr>
                <a:srgbClr val="000000"/>
              </a:buClr>
              <a:buSzPct val="100000"/>
              <a:buFont typeface="Arial" pitchFamily="34" charset="0"/>
              <a:buChar char="•"/>
            </a:pPr>
            <a:r>
              <a:rPr lang="en-US" sz="2000" b="1" dirty="0" smtClean="0">
                <a:solidFill>
                  <a:srgbClr val="000000"/>
                </a:solidFill>
                <a:latin typeface="Arial" charset="0"/>
                <a:cs typeface="Arial" charset="0"/>
              </a:rPr>
              <a:t>Mode </a:t>
            </a:r>
            <a:r>
              <a:rPr lang="en-US" sz="2000" b="1" dirty="0">
                <a:solidFill>
                  <a:srgbClr val="000000"/>
                </a:solidFill>
                <a:latin typeface="Arial" charset="0"/>
                <a:cs typeface="Arial" charset="0"/>
              </a:rPr>
              <a:t>multi-</a:t>
            </a:r>
            <a:r>
              <a:rPr lang="en-US" sz="2000" b="1" dirty="0" err="1">
                <a:solidFill>
                  <a:srgbClr val="000000"/>
                </a:solidFill>
                <a:latin typeface="Arial" charset="0"/>
                <a:cs typeface="Arial" charset="0"/>
              </a:rPr>
              <a:t>utilisateurs</a:t>
            </a:r>
            <a:r>
              <a:rPr lang="en-US" sz="2000" b="1" dirty="0">
                <a:solidFill>
                  <a:srgbClr val="000000"/>
                </a:solidFill>
                <a:latin typeface="Arial" charset="0"/>
                <a:cs typeface="Arial" charset="0"/>
              </a:rPr>
              <a:t> + </a:t>
            </a:r>
            <a:r>
              <a:rPr lang="en-US" sz="2000" b="1" dirty="0" err="1">
                <a:solidFill>
                  <a:srgbClr val="000000"/>
                </a:solidFill>
                <a:latin typeface="Arial" charset="0"/>
                <a:cs typeface="Arial" charset="0"/>
              </a:rPr>
              <a:t>réseau</a:t>
            </a:r>
            <a:r>
              <a:rPr lang="en-US" sz="2000" b="1" dirty="0">
                <a:solidFill>
                  <a:srgbClr val="000000"/>
                </a:solidFill>
                <a:latin typeface="Arial" charset="0"/>
                <a:cs typeface="Arial" charset="0"/>
              </a:rPr>
              <a:t> + </a:t>
            </a:r>
            <a:r>
              <a:rPr lang="en-US" sz="2000" b="1" dirty="0" err="1">
                <a:solidFill>
                  <a:srgbClr val="000000"/>
                </a:solidFill>
                <a:latin typeface="Arial" charset="0"/>
                <a:cs typeface="Arial" charset="0"/>
              </a:rPr>
              <a:t>Graphique</a:t>
            </a:r>
            <a:r>
              <a:rPr lang="en-US" sz="2000" b="1" dirty="0">
                <a:solidFill>
                  <a:srgbClr val="000000"/>
                </a:solidFill>
                <a:latin typeface="Arial" charset="0"/>
                <a:cs typeface="Arial" charset="0"/>
              </a:rPr>
              <a:t> (</a:t>
            </a:r>
            <a:r>
              <a:rPr lang="en-US" sz="2000" b="1" dirty="0" err="1">
                <a:solidFill>
                  <a:srgbClr val="000000"/>
                </a:solidFill>
                <a:latin typeface="Arial" charset="0"/>
                <a:cs typeface="Arial" charset="0"/>
              </a:rPr>
              <a:t>init</a:t>
            </a:r>
            <a:r>
              <a:rPr lang="en-US" sz="2000" b="1" dirty="0">
                <a:solidFill>
                  <a:srgbClr val="000000"/>
                </a:solidFill>
                <a:latin typeface="Arial" charset="0"/>
                <a:cs typeface="Arial" charset="0"/>
              </a:rPr>
              <a:t> 5)</a:t>
            </a:r>
            <a:r>
              <a:rPr lang="ar-TN" sz="2000" b="1" dirty="0">
                <a:solidFill>
                  <a:srgbClr val="000000"/>
                </a:solidFill>
                <a:latin typeface="Arial" charset="0"/>
                <a:cs typeface="Arial" charset="0"/>
              </a:rPr>
              <a:t>‏</a:t>
            </a:r>
            <a:endParaRPr lang="en-US" sz="2000" dirty="0">
              <a:latin typeface="Arial" charset="0"/>
              <a:cs typeface="Arial" charset="0"/>
            </a:endParaRPr>
          </a:p>
          <a:p>
            <a:pPr lvl="1" algn="just" eaLnBrk="1" hangingPunct="1">
              <a:lnSpc>
                <a:spcPct val="200000"/>
              </a:lnSpc>
              <a:buClr>
                <a:srgbClr val="000000"/>
              </a:buClr>
              <a:buSzPct val="100000"/>
              <a:buFont typeface="Arial" pitchFamily="34" charset="0"/>
              <a:buChar char="•"/>
            </a:pPr>
            <a:r>
              <a:rPr lang="en-US" sz="2000" b="1" dirty="0" smtClean="0">
                <a:solidFill>
                  <a:srgbClr val="000000"/>
                </a:solidFill>
                <a:latin typeface="Arial" charset="0"/>
                <a:cs typeface="Arial" charset="0"/>
              </a:rPr>
              <a:t>Mode </a:t>
            </a:r>
            <a:r>
              <a:rPr lang="en-US" sz="2000" b="1" dirty="0" err="1">
                <a:solidFill>
                  <a:srgbClr val="000000"/>
                </a:solidFill>
                <a:latin typeface="Arial" charset="0"/>
                <a:cs typeface="Arial" charset="0"/>
              </a:rPr>
              <a:t>redémarrage</a:t>
            </a:r>
            <a:r>
              <a:rPr lang="en-US" sz="2000" b="1" dirty="0">
                <a:solidFill>
                  <a:srgbClr val="000000"/>
                </a:solidFill>
                <a:latin typeface="Arial" charset="0"/>
                <a:cs typeface="Arial" charset="0"/>
              </a:rPr>
              <a:t> (</a:t>
            </a:r>
            <a:r>
              <a:rPr lang="en-US" sz="2000" b="1" dirty="0" err="1">
                <a:solidFill>
                  <a:srgbClr val="000000"/>
                </a:solidFill>
                <a:latin typeface="Arial" charset="0"/>
                <a:cs typeface="Arial" charset="0"/>
              </a:rPr>
              <a:t>init</a:t>
            </a:r>
            <a:r>
              <a:rPr lang="en-US" sz="2000" b="1" dirty="0">
                <a:solidFill>
                  <a:srgbClr val="000000"/>
                </a:solidFill>
                <a:latin typeface="Arial" charset="0"/>
                <a:cs typeface="Arial" charset="0"/>
              </a:rPr>
              <a:t> 6)</a:t>
            </a:r>
            <a:r>
              <a:rPr lang="ar-TN" sz="2000" b="1" dirty="0">
                <a:solidFill>
                  <a:srgbClr val="000000"/>
                </a:solidFill>
                <a:latin typeface="Arial" charset="0"/>
                <a:cs typeface="Arial" charset="0"/>
              </a:rPr>
              <a:t>‏</a:t>
            </a:r>
            <a:endParaRPr lang="en-US" sz="2000" dirty="0">
              <a:latin typeface="Arial" charset="0"/>
              <a:cs typeface="Arial" charset="0"/>
            </a:endParaRPr>
          </a:p>
          <a:p>
            <a:pPr lvl="1" algn="just" eaLnBrk="1" hangingPunct="1">
              <a:lnSpc>
                <a:spcPct val="95000"/>
              </a:lnSpc>
              <a:buClr>
                <a:srgbClr val="000000"/>
              </a:buClr>
              <a:buSzPct val="100000"/>
              <a:buFontTx/>
              <a:buChar char=" "/>
            </a:pPr>
            <a:endParaRPr lang="en-US" sz="2000" b="1" dirty="0">
              <a:solidFill>
                <a:srgbClr val="000000"/>
              </a:solidFill>
              <a:latin typeface="Arial" charset="0"/>
              <a:cs typeface="Arial" charset="0"/>
            </a:endParaRPr>
          </a:p>
        </p:txBody>
      </p:sp>
    </p:spTree>
    <p:extLst>
      <p:ext uri="{BB962C8B-B14F-4D97-AF65-F5344CB8AC3E}">
        <p14:creationId xmlns:p14="http://schemas.microsoft.com/office/powerpoint/2010/main" val="14056637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smtClean="0"/>
              <a:t>Le processus </a:t>
            </a:r>
            <a:r>
              <a:rPr lang="fr-FR" sz="3600" b="1" dirty="0" err="1" smtClean="0"/>
              <a:t>init</a:t>
            </a:r>
            <a:endParaRPr lang="fr-FR" sz="3600" b="1" dirty="0"/>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44</a:t>
            </a:fld>
            <a:endParaRPr lang="fr-BE" dirty="0">
              <a:solidFill>
                <a:schemeClr val="bg1"/>
              </a:solidFill>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1295424"/>
            <a:ext cx="611505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25442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smtClean="0"/>
              <a:t>Le processus </a:t>
            </a:r>
            <a:r>
              <a:rPr lang="fr-FR" sz="3600" b="1" dirty="0" err="1" smtClean="0"/>
              <a:t>init</a:t>
            </a:r>
            <a:endParaRPr lang="fr-FR" sz="3600" b="1" dirty="0"/>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45</a:t>
            </a:fld>
            <a:endParaRPr lang="fr-BE" dirty="0">
              <a:solidFill>
                <a:schemeClr val="bg1"/>
              </a:solidFill>
            </a:endParaRPr>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2599" y="1628800"/>
            <a:ext cx="6153150"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40423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smtClean="0"/>
              <a:t>Le processus </a:t>
            </a:r>
            <a:r>
              <a:rPr lang="fr-FR" sz="3600" b="1" dirty="0" err="1" smtClean="0"/>
              <a:t>init</a:t>
            </a:r>
            <a:endParaRPr lang="fr-FR" sz="3600" b="1" dirty="0"/>
          </a:p>
        </p:txBody>
      </p:sp>
      <p:sp>
        <p:nvSpPr>
          <p:cNvPr id="3" name="Espace réservé du contenu 2"/>
          <p:cNvSpPr>
            <a:spLocks noGrp="1"/>
          </p:cNvSpPr>
          <p:nvPr>
            <p:ph idx="1"/>
          </p:nvPr>
        </p:nvSpPr>
        <p:spPr>
          <a:xfrm>
            <a:off x="1043608" y="928670"/>
            <a:ext cx="7795592" cy="5286388"/>
          </a:xfrm>
        </p:spPr>
        <p:txBody>
          <a:bodyPr>
            <a:noAutofit/>
          </a:bodyPr>
          <a:lstStyle/>
          <a:p>
            <a:pPr marL="0" indent="0" algn="just">
              <a:buNone/>
            </a:pPr>
            <a:r>
              <a:rPr lang="fr-FR" sz="2800" b="1" i="1" dirty="0" smtClean="0"/>
              <a:t>Le </a:t>
            </a:r>
            <a:r>
              <a:rPr lang="fr-FR" sz="2800" b="1" i="1" dirty="0"/>
              <a:t>processus ‘</a:t>
            </a:r>
            <a:r>
              <a:rPr lang="fr-FR" sz="2800" b="1" i="1" dirty="0" err="1"/>
              <a:t>init</a:t>
            </a:r>
            <a:r>
              <a:rPr lang="fr-FR" sz="2800" b="1" i="1" dirty="0"/>
              <a:t>’ et le fichier /</a:t>
            </a:r>
            <a:r>
              <a:rPr lang="fr-FR" sz="2800" b="1" i="1" dirty="0" err="1"/>
              <a:t>etc</a:t>
            </a:r>
            <a:r>
              <a:rPr lang="fr-FR" sz="2800" b="1" i="1" dirty="0"/>
              <a:t>/</a:t>
            </a:r>
            <a:r>
              <a:rPr lang="fr-FR" sz="2800" b="1" i="1" dirty="0" err="1"/>
              <a:t>inittab</a:t>
            </a:r>
            <a:endParaRPr lang="fr-FR" sz="2800" b="1" i="1" dirty="0"/>
          </a:p>
          <a:p>
            <a:pPr marL="0" indent="0" algn="just">
              <a:buNone/>
            </a:pPr>
            <a:r>
              <a:rPr lang="fr-FR" sz="2800" dirty="0"/>
              <a:t>• Quand "</a:t>
            </a:r>
            <a:r>
              <a:rPr lang="fr-FR" sz="2800" dirty="0" err="1"/>
              <a:t>init</a:t>
            </a:r>
            <a:r>
              <a:rPr lang="fr-FR" sz="2800" dirty="0"/>
              <a:t>" démarre, il </a:t>
            </a:r>
            <a:r>
              <a:rPr lang="fr-FR" sz="2800" dirty="0">
                <a:solidFill>
                  <a:srgbClr val="FF0000"/>
                </a:solidFill>
              </a:rPr>
              <a:t>lit le fichier </a:t>
            </a:r>
            <a:r>
              <a:rPr lang="fr-FR" sz="2800" dirty="0" smtClean="0">
                <a:solidFill>
                  <a:srgbClr val="FF0000"/>
                </a:solidFill>
              </a:rPr>
              <a:t>de configuration </a:t>
            </a:r>
            <a:r>
              <a:rPr lang="fr-FR" sz="2800" dirty="0">
                <a:solidFill>
                  <a:srgbClr val="FF0000"/>
                </a:solidFill>
              </a:rPr>
              <a:t>‘/</a:t>
            </a:r>
            <a:r>
              <a:rPr lang="fr-FR" sz="2800" dirty="0" err="1">
                <a:solidFill>
                  <a:srgbClr val="FF0000"/>
                </a:solidFill>
              </a:rPr>
              <a:t>etc</a:t>
            </a:r>
            <a:r>
              <a:rPr lang="fr-FR" sz="2800" dirty="0">
                <a:solidFill>
                  <a:srgbClr val="FF0000"/>
                </a:solidFill>
              </a:rPr>
              <a:t>/</a:t>
            </a:r>
            <a:r>
              <a:rPr lang="fr-FR" sz="2800" dirty="0" err="1">
                <a:solidFill>
                  <a:srgbClr val="FF0000"/>
                </a:solidFill>
              </a:rPr>
              <a:t>inittab</a:t>
            </a:r>
            <a:r>
              <a:rPr lang="fr-FR" sz="2800" dirty="0">
                <a:solidFill>
                  <a:srgbClr val="FF0000"/>
                </a:solidFill>
              </a:rPr>
              <a:t>’</a:t>
            </a:r>
            <a:r>
              <a:rPr lang="fr-FR" sz="2800" dirty="0"/>
              <a:t> pour y trouver </a:t>
            </a:r>
            <a:r>
              <a:rPr lang="fr-FR" sz="2800" dirty="0" smtClean="0"/>
              <a:t>ses instructions.</a:t>
            </a:r>
            <a:endParaRPr lang="fr-FR" sz="2800" dirty="0"/>
          </a:p>
          <a:p>
            <a:pPr marL="0" indent="0" algn="just">
              <a:buNone/>
            </a:pPr>
            <a:r>
              <a:rPr lang="fr-FR" sz="2800" dirty="0" smtClean="0"/>
              <a:t>• Ce fichier définit ce qui doit s'exécuter dans les différents niveaux d'exécution (</a:t>
            </a:r>
            <a:r>
              <a:rPr lang="fr-FR" sz="2800" dirty="0" err="1" smtClean="0"/>
              <a:t>run-level</a:t>
            </a:r>
            <a:r>
              <a:rPr lang="fr-FR" sz="2800" dirty="0" smtClean="0"/>
              <a:t>) offerts par un système d’exploitation Unix/Linux. </a:t>
            </a:r>
          </a:p>
          <a:p>
            <a:pPr marL="0" indent="0" algn="just">
              <a:buNone/>
            </a:pPr>
            <a:endParaRPr lang="fr-FR" sz="2800" dirty="0" smtClean="0"/>
          </a:p>
          <a:p>
            <a:pPr marL="0" indent="0" algn="just">
              <a:buNone/>
            </a:pPr>
            <a:r>
              <a:rPr lang="fr-FR" sz="2800" dirty="0" smtClean="0"/>
              <a:t>• Cela donne à l'administrateur système une méthode simple de gestion dans laquelle chaque niveau d'exécution est associé à un ensemble de services devant s'exécuter.</a:t>
            </a:r>
          </a:p>
          <a:p>
            <a:pPr algn="just">
              <a:buNone/>
            </a:pPr>
            <a:endParaRPr lang="fr-FR" sz="2800" b="1" dirty="0"/>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46</a:t>
            </a:fld>
            <a:endParaRPr lang="fr-BE" dirty="0">
              <a:solidFill>
                <a:schemeClr val="bg1"/>
              </a:solidFill>
            </a:endParaRPr>
          </a:p>
        </p:txBody>
      </p:sp>
    </p:spTree>
    <p:extLst>
      <p:ext uri="{BB962C8B-B14F-4D97-AF65-F5344CB8AC3E}">
        <p14:creationId xmlns:p14="http://schemas.microsoft.com/office/powerpoint/2010/main" val="25340472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smtClean="0"/>
              <a:t>Le fichier </a:t>
            </a:r>
            <a:r>
              <a:rPr lang="fr-FR" sz="3600" b="1" dirty="0" err="1" smtClean="0"/>
              <a:t>inittab</a:t>
            </a:r>
            <a:endParaRPr lang="fr-FR" sz="3600" dirty="0" smtClean="0"/>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47</a:t>
            </a:fld>
            <a:endParaRPr lang="fr-BE" dirty="0">
              <a:solidFill>
                <a:schemeClr val="bg1"/>
              </a:solidFill>
            </a:endParaRPr>
          </a:p>
        </p:txBody>
      </p:sp>
      <p:sp>
        <p:nvSpPr>
          <p:cNvPr id="15" name="ZoneTexte 14"/>
          <p:cNvSpPr txBox="1"/>
          <p:nvPr/>
        </p:nvSpPr>
        <p:spPr>
          <a:xfrm>
            <a:off x="1000100" y="1071546"/>
            <a:ext cx="7786742" cy="2308324"/>
          </a:xfrm>
          <a:prstGeom prst="rect">
            <a:avLst/>
          </a:prstGeom>
          <a:noFill/>
        </p:spPr>
        <p:txBody>
          <a:bodyPr wrap="square" rtlCol="0">
            <a:spAutoFit/>
          </a:bodyPr>
          <a:lstStyle/>
          <a:p>
            <a:r>
              <a:rPr lang="fr-FR" sz="2400" dirty="0" smtClean="0"/>
              <a:t>Le niveau d’exécution par default est positionné dans le fichier </a:t>
            </a:r>
            <a:r>
              <a:rPr lang="fr-FR" sz="2400" b="1" dirty="0" smtClean="0">
                <a:solidFill>
                  <a:srgbClr val="FF0000"/>
                </a:solidFill>
              </a:rPr>
              <a:t>/</a:t>
            </a:r>
            <a:r>
              <a:rPr lang="fr-FR" sz="2400" b="1" dirty="0" err="1" smtClean="0">
                <a:solidFill>
                  <a:srgbClr val="FF0000"/>
                </a:solidFill>
              </a:rPr>
              <a:t>etc</a:t>
            </a:r>
            <a:r>
              <a:rPr lang="fr-FR" sz="2400" b="1" dirty="0" smtClean="0">
                <a:solidFill>
                  <a:srgbClr val="FF0000"/>
                </a:solidFill>
              </a:rPr>
              <a:t>/</a:t>
            </a:r>
            <a:r>
              <a:rPr lang="fr-FR" sz="2400" b="1" dirty="0" err="1" smtClean="0">
                <a:solidFill>
                  <a:srgbClr val="FF0000"/>
                </a:solidFill>
              </a:rPr>
              <a:t>inittab</a:t>
            </a:r>
            <a:r>
              <a:rPr lang="fr-FR" sz="2400" b="1" dirty="0" smtClean="0">
                <a:solidFill>
                  <a:srgbClr val="FF0000"/>
                </a:solidFill>
              </a:rPr>
              <a:t> </a:t>
            </a:r>
            <a:r>
              <a:rPr lang="fr-FR" sz="2400" dirty="0" smtClean="0"/>
              <a:t>sur la ligne </a:t>
            </a:r>
            <a:r>
              <a:rPr lang="fr-FR" sz="2400" b="1" dirty="0" err="1" smtClean="0"/>
              <a:t>initdefault</a:t>
            </a:r>
            <a:endParaRPr lang="fr-FR" sz="2400" b="1" dirty="0" smtClean="0"/>
          </a:p>
          <a:p>
            <a:endParaRPr lang="fr-FR" sz="2400" dirty="0" smtClean="0"/>
          </a:p>
          <a:p>
            <a:endParaRPr lang="fr-FR" sz="2400" dirty="0" smtClean="0"/>
          </a:p>
          <a:p>
            <a:endParaRPr lang="fr-FR" sz="2400" dirty="0" smtClean="0"/>
          </a:p>
          <a:p>
            <a:r>
              <a:rPr lang="fr-FR" sz="2400" dirty="0" smtClean="0"/>
              <a:t> </a:t>
            </a:r>
            <a:endParaRPr lang="fr-FR" sz="2400" dirty="0"/>
          </a:p>
        </p:txBody>
      </p:sp>
      <p:pic>
        <p:nvPicPr>
          <p:cNvPr id="93186" name="Picture 2" descr="C:\Users\Samir CHERIF\Desktop\Capture plein écran 05052010 213128.bmp.jpg"/>
          <p:cNvPicPr>
            <a:picLocks noChangeAspect="1" noChangeArrowheads="1"/>
          </p:cNvPicPr>
          <p:nvPr/>
        </p:nvPicPr>
        <p:blipFill>
          <a:blip r:embed="rId4" cstate="print"/>
          <a:srcRect/>
          <a:stretch>
            <a:fillRect/>
          </a:stretch>
        </p:blipFill>
        <p:spPr bwMode="auto">
          <a:xfrm>
            <a:off x="971600" y="2066925"/>
            <a:ext cx="6115050" cy="4791075"/>
          </a:xfrm>
          <a:prstGeom prst="rect">
            <a:avLst/>
          </a:prstGeom>
          <a:noFill/>
        </p:spPr>
      </p:pic>
      <p:sp>
        <p:nvSpPr>
          <p:cNvPr id="3" name="Rectangle 2"/>
          <p:cNvSpPr/>
          <p:nvPr/>
        </p:nvSpPr>
        <p:spPr>
          <a:xfrm>
            <a:off x="6660232" y="4098265"/>
            <a:ext cx="2483768" cy="2139047"/>
          </a:xfrm>
          <a:prstGeom prst="rect">
            <a:avLst/>
          </a:prstGeom>
        </p:spPr>
        <p:txBody>
          <a:bodyPr wrap="square">
            <a:spAutoFit/>
          </a:bodyPr>
          <a:lstStyle/>
          <a:p>
            <a:pPr>
              <a:lnSpc>
                <a:spcPct val="95000"/>
              </a:lnSpc>
            </a:pPr>
            <a:endParaRPr lang="en-US" sz="2000" b="1" dirty="0">
              <a:solidFill>
                <a:srgbClr val="000000"/>
              </a:solidFill>
              <a:latin typeface="Arial" charset="0"/>
            </a:endParaRPr>
          </a:p>
          <a:p>
            <a:pPr lvl="1">
              <a:lnSpc>
                <a:spcPct val="95000"/>
              </a:lnSpc>
              <a:buClr>
                <a:srgbClr val="000000"/>
              </a:buClr>
              <a:buSzPct val="100000"/>
            </a:pPr>
            <a:r>
              <a:rPr lang="en-US" sz="2000" b="1" dirty="0" err="1">
                <a:solidFill>
                  <a:srgbClr val="000000"/>
                </a:solidFill>
                <a:latin typeface="Arial" charset="0"/>
              </a:rPr>
              <a:t>Ce</a:t>
            </a:r>
            <a:r>
              <a:rPr lang="en-US" sz="2000" b="1" dirty="0">
                <a:solidFill>
                  <a:srgbClr val="000000"/>
                </a:solidFill>
                <a:latin typeface="Arial" charset="0"/>
              </a:rPr>
              <a:t> </a:t>
            </a:r>
            <a:r>
              <a:rPr lang="en-US" sz="2000" b="1" dirty="0" err="1">
                <a:solidFill>
                  <a:srgbClr val="000000"/>
                </a:solidFill>
                <a:latin typeface="Arial" charset="0"/>
              </a:rPr>
              <a:t>fichier</a:t>
            </a:r>
            <a:r>
              <a:rPr lang="en-US" sz="2000" b="1" dirty="0">
                <a:solidFill>
                  <a:srgbClr val="000000"/>
                </a:solidFill>
                <a:latin typeface="Arial" charset="0"/>
              </a:rPr>
              <a:t> </a:t>
            </a:r>
            <a:r>
              <a:rPr lang="en-US" sz="2000" b="1" dirty="0" err="1">
                <a:solidFill>
                  <a:srgbClr val="000000"/>
                </a:solidFill>
                <a:latin typeface="Arial" charset="0"/>
              </a:rPr>
              <a:t>est</a:t>
            </a:r>
            <a:r>
              <a:rPr lang="en-US" sz="2000" b="1" dirty="0">
                <a:solidFill>
                  <a:srgbClr val="000000"/>
                </a:solidFill>
                <a:latin typeface="Arial" charset="0"/>
              </a:rPr>
              <a:t> </a:t>
            </a:r>
            <a:r>
              <a:rPr lang="en-US" sz="2000" b="1" dirty="0" err="1">
                <a:solidFill>
                  <a:srgbClr val="000000"/>
                </a:solidFill>
                <a:latin typeface="Arial" charset="0"/>
              </a:rPr>
              <a:t>remplacé</a:t>
            </a:r>
            <a:r>
              <a:rPr lang="en-US" sz="2000" b="1" dirty="0">
                <a:solidFill>
                  <a:srgbClr val="000000"/>
                </a:solidFill>
                <a:latin typeface="Arial" charset="0"/>
              </a:rPr>
              <a:t> par </a:t>
            </a:r>
            <a:r>
              <a:rPr lang="en-US" sz="2000" b="1" dirty="0">
                <a:solidFill>
                  <a:srgbClr val="376092"/>
                </a:solidFill>
                <a:latin typeface="Arial" charset="0"/>
              </a:rPr>
              <a:t>upstart</a:t>
            </a:r>
            <a:r>
              <a:rPr lang="en-US" sz="2000" b="1" dirty="0">
                <a:solidFill>
                  <a:srgbClr val="000000"/>
                </a:solidFill>
                <a:latin typeface="Arial" charset="0"/>
              </a:rPr>
              <a:t> </a:t>
            </a:r>
            <a:r>
              <a:rPr lang="en-US" sz="2000" b="1" dirty="0" err="1">
                <a:solidFill>
                  <a:srgbClr val="000000"/>
                </a:solidFill>
                <a:latin typeface="Arial" charset="0"/>
              </a:rPr>
              <a:t>dans</a:t>
            </a:r>
            <a:r>
              <a:rPr lang="en-US" sz="2000" b="1" dirty="0">
                <a:solidFill>
                  <a:srgbClr val="000000"/>
                </a:solidFill>
                <a:latin typeface="Arial" charset="0"/>
              </a:rPr>
              <a:t> </a:t>
            </a:r>
            <a:r>
              <a:rPr lang="en-US" sz="2000" b="1" dirty="0" err="1">
                <a:solidFill>
                  <a:srgbClr val="000000"/>
                </a:solidFill>
                <a:latin typeface="Arial" charset="0"/>
              </a:rPr>
              <a:t>quelque</a:t>
            </a:r>
            <a:r>
              <a:rPr lang="en-US" sz="2000" b="1" dirty="0">
                <a:solidFill>
                  <a:srgbClr val="000000"/>
                </a:solidFill>
                <a:latin typeface="Arial" charset="0"/>
              </a:rPr>
              <a:t> </a:t>
            </a:r>
            <a:r>
              <a:rPr lang="en-US" sz="2000" b="1" dirty="0" err="1">
                <a:solidFill>
                  <a:srgbClr val="000000"/>
                </a:solidFill>
                <a:latin typeface="Arial" charset="0"/>
              </a:rPr>
              <a:t>nouvelles</a:t>
            </a:r>
            <a:r>
              <a:rPr lang="en-US" sz="2000" b="1" dirty="0">
                <a:solidFill>
                  <a:srgbClr val="000000"/>
                </a:solidFill>
                <a:latin typeface="Arial" charset="0"/>
              </a:rPr>
              <a:t> distributions</a:t>
            </a:r>
            <a:endParaRPr lang="en-US" sz="2000" b="1" dirty="0"/>
          </a:p>
        </p:txBody>
      </p:sp>
    </p:spTree>
    <p:extLst>
      <p:ext uri="{BB962C8B-B14F-4D97-AF65-F5344CB8AC3E}">
        <p14:creationId xmlns:p14="http://schemas.microsoft.com/office/powerpoint/2010/main" val="2554174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smtClean="0"/>
              <a:t>Le processus </a:t>
            </a:r>
            <a:r>
              <a:rPr lang="fr-FR" sz="3600" b="1" dirty="0" err="1" smtClean="0"/>
              <a:t>init</a:t>
            </a:r>
            <a:endParaRPr lang="fr-FR" sz="3600" b="1" dirty="0"/>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48</a:t>
            </a:fld>
            <a:endParaRPr lang="fr-BE" dirty="0">
              <a:solidFill>
                <a:schemeClr val="bg1"/>
              </a:solidFill>
            </a:endParaRPr>
          </a:p>
        </p:txBody>
      </p:sp>
      <p:sp>
        <p:nvSpPr>
          <p:cNvPr id="3" name="Rectangle 2"/>
          <p:cNvSpPr/>
          <p:nvPr/>
        </p:nvSpPr>
        <p:spPr>
          <a:xfrm>
            <a:off x="1258751" y="967368"/>
            <a:ext cx="7579568" cy="2677656"/>
          </a:xfrm>
          <a:prstGeom prst="rect">
            <a:avLst/>
          </a:prstGeom>
        </p:spPr>
        <p:txBody>
          <a:bodyPr wrap="square">
            <a:spAutoFit/>
          </a:bodyPr>
          <a:lstStyle/>
          <a:p>
            <a:pPr algn="just"/>
            <a:r>
              <a:rPr lang="fr-FR" sz="2800" b="1" i="1" dirty="0"/>
              <a:t>Démarrage et changement de </a:t>
            </a:r>
            <a:r>
              <a:rPr lang="fr-FR" sz="2800" b="1" i="1" dirty="0" smtClean="0"/>
              <a:t>niveau</a:t>
            </a:r>
          </a:p>
          <a:p>
            <a:pPr algn="just"/>
            <a:endParaRPr lang="fr-FR" sz="2800" b="1" i="1" dirty="0" smtClean="0"/>
          </a:p>
          <a:p>
            <a:pPr algn="just"/>
            <a:r>
              <a:rPr lang="fr-FR" sz="2800" dirty="0" smtClean="0"/>
              <a:t>• </a:t>
            </a:r>
            <a:r>
              <a:rPr lang="fr-FR" sz="2800" dirty="0"/>
              <a:t>Au démarrage du système, lorsque le </a:t>
            </a:r>
            <a:r>
              <a:rPr lang="fr-FR" sz="2800" dirty="0" smtClean="0"/>
              <a:t>noyau crée </a:t>
            </a:r>
            <a:r>
              <a:rPr lang="fr-FR" sz="2800" dirty="0"/>
              <a:t>le processus '</a:t>
            </a:r>
            <a:r>
              <a:rPr lang="fr-FR" sz="2800" dirty="0" err="1"/>
              <a:t>init</a:t>
            </a:r>
            <a:r>
              <a:rPr lang="fr-FR" sz="2800" dirty="0"/>
              <a:t>', il ne </a:t>
            </a:r>
            <a:r>
              <a:rPr lang="fr-FR" sz="2800" dirty="0" smtClean="0"/>
              <a:t>spécifie </a:t>
            </a:r>
            <a:r>
              <a:rPr lang="fr-FR" sz="2800" dirty="0"/>
              <a:t>pas </a:t>
            </a:r>
            <a:r>
              <a:rPr lang="fr-FR" sz="2800" dirty="0" smtClean="0"/>
              <a:t>de niveau</a:t>
            </a:r>
            <a:r>
              <a:rPr lang="fr-FR" sz="2800" dirty="0"/>
              <a:t>.</a:t>
            </a:r>
          </a:p>
          <a:p>
            <a:pPr algn="just"/>
            <a:r>
              <a:rPr lang="fr-FR" sz="2800" dirty="0"/>
              <a:t>• C'est le niveau défini par défaut dans '</a:t>
            </a:r>
            <a:r>
              <a:rPr lang="fr-FR" sz="2800" dirty="0" err="1"/>
              <a:t>inittab</a:t>
            </a:r>
            <a:r>
              <a:rPr lang="fr-FR" sz="2800" dirty="0"/>
              <a:t>' </a:t>
            </a:r>
            <a:r>
              <a:rPr lang="fr-FR" sz="2800" dirty="0" smtClean="0"/>
              <a:t>qui est </a:t>
            </a:r>
            <a:r>
              <a:rPr lang="fr-FR" sz="2800" dirty="0"/>
              <a:t>choisi.</a:t>
            </a:r>
          </a:p>
        </p:txBody>
      </p:sp>
      <p:sp>
        <p:nvSpPr>
          <p:cNvPr id="5" name="Rectangle 4"/>
          <p:cNvSpPr/>
          <p:nvPr/>
        </p:nvSpPr>
        <p:spPr>
          <a:xfrm>
            <a:off x="1115616" y="3645024"/>
            <a:ext cx="8028384" cy="2677656"/>
          </a:xfrm>
          <a:prstGeom prst="rect">
            <a:avLst/>
          </a:prstGeom>
        </p:spPr>
        <p:txBody>
          <a:bodyPr wrap="square">
            <a:spAutoFit/>
          </a:bodyPr>
          <a:lstStyle/>
          <a:p>
            <a:pPr algn="just"/>
            <a:r>
              <a:rPr lang="fr-FR" sz="2800" dirty="0" smtClean="0"/>
              <a:t>• </a:t>
            </a:r>
            <a:r>
              <a:rPr lang="fr-FR" sz="2800" dirty="0"/>
              <a:t>Si on change de niveau de </a:t>
            </a:r>
            <a:r>
              <a:rPr lang="fr-FR" sz="2800" dirty="0" smtClean="0"/>
              <a:t>fonctionnement '</a:t>
            </a:r>
            <a:r>
              <a:rPr lang="fr-FR" sz="2800" dirty="0" err="1" smtClean="0"/>
              <a:t>init</a:t>
            </a:r>
            <a:r>
              <a:rPr lang="fr-FR" sz="2800" dirty="0"/>
              <a:t>' envoie le signal 'SIGTERM' (le signal </a:t>
            </a:r>
            <a:r>
              <a:rPr lang="fr-FR" sz="2800" dirty="0" smtClean="0"/>
              <a:t>15) à </a:t>
            </a:r>
            <a:r>
              <a:rPr lang="fr-FR" sz="2800" dirty="0"/>
              <a:t>tous les processus qui sont pas </a:t>
            </a:r>
            <a:r>
              <a:rPr lang="fr-FR" sz="2800" dirty="0" smtClean="0"/>
              <a:t>concernés par </a:t>
            </a:r>
            <a:r>
              <a:rPr lang="fr-FR" sz="2800" dirty="0"/>
              <a:t>le nouveau niveau demandé.</a:t>
            </a:r>
          </a:p>
          <a:p>
            <a:pPr algn="just"/>
            <a:r>
              <a:rPr lang="fr-FR" sz="2800" dirty="0"/>
              <a:t> Au bout de 5 secondes, les processus qui </a:t>
            </a:r>
            <a:r>
              <a:rPr lang="fr-FR" sz="2800" dirty="0" smtClean="0"/>
              <a:t>ne sont </a:t>
            </a:r>
            <a:r>
              <a:rPr lang="fr-FR" sz="2800" dirty="0"/>
              <a:t>pas terminés reçoivent le </a:t>
            </a:r>
            <a:r>
              <a:rPr lang="fr-FR" sz="2800" dirty="0" smtClean="0"/>
              <a:t>signal 'SIGKILL</a:t>
            </a:r>
            <a:r>
              <a:rPr lang="fr-FR" sz="2800" dirty="0"/>
              <a:t>' (signal 9).</a:t>
            </a:r>
          </a:p>
        </p:txBody>
      </p:sp>
    </p:spTree>
    <p:extLst>
      <p:ext uri="{BB962C8B-B14F-4D97-AF65-F5344CB8AC3E}">
        <p14:creationId xmlns:p14="http://schemas.microsoft.com/office/powerpoint/2010/main" val="5898946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smtClean="0"/>
              <a:t>Le processus </a:t>
            </a:r>
            <a:r>
              <a:rPr lang="fr-FR" sz="3600" b="1" dirty="0" err="1" smtClean="0"/>
              <a:t>init</a:t>
            </a:r>
            <a:endParaRPr lang="fr-FR" sz="3600" b="1" dirty="0"/>
          </a:p>
        </p:txBody>
      </p:sp>
      <p:sp>
        <p:nvSpPr>
          <p:cNvPr id="3" name="Espace réservé du contenu 2"/>
          <p:cNvSpPr>
            <a:spLocks noGrp="1"/>
          </p:cNvSpPr>
          <p:nvPr>
            <p:ph idx="1"/>
          </p:nvPr>
        </p:nvSpPr>
        <p:spPr>
          <a:xfrm>
            <a:off x="1043608" y="928670"/>
            <a:ext cx="7795592" cy="5286388"/>
          </a:xfrm>
        </p:spPr>
        <p:txBody>
          <a:bodyPr>
            <a:noAutofit/>
          </a:bodyPr>
          <a:lstStyle/>
          <a:p>
            <a:pPr marL="0" indent="0">
              <a:buNone/>
            </a:pPr>
            <a:r>
              <a:rPr lang="fr-FR" sz="2800" b="1" i="1" dirty="0"/>
              <a:t>La commande </a:t>
            </a:r>
            <a:r>
              <a:rPr lang="fr-FR" sz="2800" b="1" i="1" dirty="0" err="1"/>
              <a:t>init</a:t>
            </a:r>
            <a:endParaRPr lang="fr-FR" sz="2800" b="1" i="1" dirty="0"/>
          </a:p>
          <a:p>
            <a:pPr marL="0" indent="0">
              <a:buNone/>
            </a:pPr>
            <a:r>
              <a:rPr lang="fr-FR" sz="2800" dirty="0" smtClean="0"/>
              <a:t>•  permet </a:t>
            </a:r>
            <a:r>
              <a:rPr lang="fr-FR" sz="2800" dirty="0"/>
              <a:t>changer le niveau d'exécution </a:t>
            </a:r>
            <a:r>
              <a:rPr lang="fr-FR" sz="2800" dirty="0" smtClean="0"/>
              <a:t>courant</a:t>
            </a:r>
          </a:p>
          <a:p>
            <a:pPr marL="0" indent="0">
              <a:buNone/>
            </a:pPr>
            <a:r>
              <a:rPr lang="fr-FR" sz="2800" dirty="0" smtClean="0"/>
              <a:t>• </a:t>
            </a:r>
            <a:r>
              <a:rPr lang="fr-FR" sz="2800" dirty="0"/>
              <a:t>Syntaxe</a:t>
            </a:r>
          </a:p>
          <a:p>
            <a:pPr marL="0" indent="0">
              <a:buNone/>
            </a:pPr>
            <a:r>
              <a:rPr lang="fr-FR" sz="2800" dirty="0" smtClean="0"/>
              <a:t>    </a:t>
            </a:r>
            <a:r>
              <a:rPr lang="fr-FR" sz="2800" dirty="0" err="1" smtClean="0"/>
              <a:t>init</a:t>
            </a:r>
            <a:r>
              <a:rPr lang="fr-FR" sz="2800" dirty="0" smtClean="0"/>
              <a:t> </a:t>
            </a:r>
            <a:r>
              <a:rPr lang="fr-FR" sz="2800" dirty="0"/>
              <a:t>[-options] [0123456Ss]</a:t>
            </a:r>
          </a:p>
          <a:p>
            <a:pPr marL="0" indent="0">
              <a:buNone/>
            </a:pPr>
            <a:r>
              <a:rPr lang="fr-FR" sz="2800" dirty="0" smtClean="0"/>
              <a:t>• Exemple</a:t>
            </a:r>
          </a:p>
          <a:p>
            <a:pPr marL="0" indent="0">
              <a:buNone/>
            </a:pPr>
            <a:endParaRPr lang="fr-FR" sz="2800" dirty="0"/>
          </a:p>
          <a:p>
            <a:pPr marL="0" indent="0">
              <a:buNone/>
            </a:pPr>
            <a:r>
              <a:rPr lang="fr-FR" sz="2800" b="1" i="1" dirty="0"/>
              <a:t>La commande </a:t>
            </a:r>
            <a:r>
              <a:rPr lang="fr-FR" sz="2800" b="1" i="1" dirty="0" err="1"/>
              <a:t>runlevel</a:t>
            </a:r>
            <a:endParaRPr lang="fr-FR" sz="2800" b="1" i="1" dirty="0"/>
          </a:p>
          <a:p>
            <a:pPr marL="0" indent="0">
              <a:buNone/>
            </a:pPr>
            <a:r>
              <a:rPr lang="fr-FR" sz="2800" dirty="0"/>
              <a:t>• Permet de connaître le niveau </a:t>
            </a:r>
            <a:r>
              <a:rPr lang="fr-FR" sz="2800" dirty="0" smtClean="0"/>
              <a:t>d'exécution courant</a:t>
            </a:r>
            <a:endParaRPr lang="fr-FR" sz="2800" dirty="0"/>
          </a:p>
          <a:p>
            <a:pPr marL="0" indent="0">
              <a:buNone/>
            </a:pPr>
            <a:r>
              <a:rPr lang="fr-FR" sz="2800" dirty="0"/>
              <a:t>• Syntaxe</a:t>
            </a:r>
          </a:p>
          <a:p>
            <a:pPr marL="0" indent="0">
              <a:buNone/>
            </a:pPr>
            <a:r>
              <a:rPr lang="fr-FR" sz="2800" dirty="0" smtClean="0"/>
              <a:t>	</a:t>
            </a:r>
            <a:r>
              <a:rPr lang="fr-FR" sz="2800" dirty="0" err="1" smtClean="0"/>
              <a:t>runlevel</a:t>
            </a:r>
            <a:r>
              <a:rPr lang="fr-FR" sz="2800" dirty="0" smtClean="0"/>
              <a:t> </a:t>
            </a:r>
            <a:r>
              <a:rPr lang="fr-FR" sz="2800" dirty="0"/>
              <a:t>[-options]</a:t>
            </a:r>
          </a:p>
          <a:p>
            <a:pPr marL="0" indent="0">
              <a:buNone/>
            </a:pPr>
            <a:r>
              <a:rPr lang="fr-FR" sz="2800" dirty="0"/>
              <a:t>• Exemple</a:t>
            </a:r>
          </a:p>
          <a:p>
            <a:pPr marL="0" indent="0">
              <a:buNone/>
            </a:pPr>
            <a:endParaRPr lang="fr-FR" sz="2800" dirty="0"/>
          </a:p>
          <a:p>
            <a:pPr algn="just">
              <a:buNone/>
            </a:pPr>
            <a:endParaRPr lang="fr-FR" sz="2800" b="1" dirty="0"/>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49</a:t>
            </a:fld>
            <a:endParaRPr lang="fr-BE" dirty="0">
              <a:solidFill>
                <a:schemeClr val="bg1"/>
              </a:solidFill>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3465335"/>
            <a:ext cx="2152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6638" y="6340496"/>
            <a:ext cx="24574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9173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smtClean="0"/>
              <a:t>Démarrage de l’ordinateur </a:t>
            </a:r>
            <a:endParaRPr lang="fr-FR" sz="3600" b="1" dirty="0"/>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5</a:t>
            </a:r>
            <a:endParaRPr lang="fr-BE" dirty="0">
              <a:solidFill>
                <a:schemeClr val="bg1"/>
              </a:solidFill>
            </a:endParaRPr>
          </a:p>
        </p:txBody>
      </p:sp>
      <p:sp>
        <p:nvSpPr>
          <p:cNvPr id="9" name="Rectangle 8"/>
          <p:cNvSpPr/>
          <p:nvPr/>
        </p:nvSpPr>
        <p:spPr>
          <a:xfrm>
            <a:off x="1043608" y="1071546"/>
            <a:ext cx="7908334" cy="5262979"/>
          </a:xfrm>
          <a:prstGeom prst="rect">
            <a:avLst/>
          </a:prstGeom>
        </p:spPr>
        <p:txBody>
          <a:bodyPr wrap="square">
            <a:spAutoFit/>
          </a:bodyPr>
          <a:lstStyle/>
          <a:p>
            <a:pPr algn="just"/>
            <a:r>
              <a:rPr lang="fr-FR" sz="2800" b="1" i="1" dirty="0"/>
              <a:t>Amorçage matériel</a:t>
            </a:r>
          </a:p>
          <a:p>
            <a:pPr algn="just"/>
            <a:r>
              <a:rPr lang="fr-FR" sz="2800" dirty="0"/>
              <a:t>• Après la mise sous tension, un </a:t>
            </a:r>
            <a:r>
              <a:rPr lang="fr-FR" sz="2800" dirty="0" smtClean="0"/>
              <a:t>programme stocké </a:t>
            </a:r>
            <a:r>
              <a:rPr lang="fr-FR" sz="2800" dirty="0"/>
              <a:t>en mémoire morte sur la carte </a:t>
            </a:r>
            <a:r>
              <a:rPr lang="fr-FR" sz="2800" dirty="0" smtClean="0"/>
              <a:t>mère prend </a:t>
            </a:r>
            <a:r>
              <a:rPr lang="fr-FR" sz="2800" dirty="0"/>
              <a:t>le contrôle</a:t>
            </a:r>
            <a:r>
              <a:rPr lang="fr-FR" sz="2800" dirty="0" smtClean="0"/>
              <a:t>.</a:t>
            </a:r>
          </a:p>
          <a:p>
            <a:pPr algn="just"/>
            <a:endParaRPr lang="fr-FR" sz="2800" dirty="0"/>
          </a:p>
          <a:p>
            <a:pPr algn="just"/>
            <a:r>
              <a:rPr lang="fr-FR" sz="2800" dirty="0"/>
              <a:t>• Sur les PC, on appelle ce programme </a:t>
            </a:r>
            <a:r>
              <a:rPr lang="fr-FR" sz="2800" dirty="0" smtClean="0"/>
              <a:t>le BIOS (</a:t>
            </a:r>
            <a:r>
              <a:rPr lang="fr-FR" sz="2800" i="1" dirty="0"/>
              <a:t>Basic Input/Output System</a:t>
            </a:r>
            <a:r>
              <a:rPr lang="fr-FR" sz="2800" dirty="0"/>
              <a:t>)</a:t>
            </a:r>
            <a:r>
              <a:rPr lang="fr-FR" sz="2800" dirty="0" smtClean="0"/>
              <a:t>.</a:t>
            </a:r>
          </a:p>
          <a:p>
            <a:pPr algn="just"/>
            <a:endParaRPr lang="fr-FR" sz="2800" dirty="0"/>
          </a:p>
          <a:p>
            <a:pPr algn="just"/>
            <a:r>
              <a:rPr lang="fr-FR" sz="2800" dirty="0"/>
              <a:t>• Ce programme procède en premier lieu à </a:t>
            </a:r>
            <a:r>
              <a:rPr lang="fr-FR" sz="2800" dirty="0" smtClean="0"/>
              <a:t>un autotest </a:t>
            </a:r>
            <a:r>
              <a:rPr lang="fr-FR" sz="2800" dirty="0"/>
              <a:t>de la </a:t>
            </a:r>
            <a:r>
              <a:rPr lang="fr-FR" sz="2800" dirty="0" smtClean="0"/>
              <a:t>machine </a:t>
            </a:r>
          </a:p>
          <a:p>
            <a:pPr algn="just"/>
            <a:endParaRPr lang="fr-FR" sz="2800" dirty="0" smtClean="0"/>
          </a:p>
          <a:p>
            <a:pPr algn="just"/>
            <a:r>
              <a:rPr lang="fr-FR" sz="2800" dirty="0"/>
              <a:t>	</a:t>
            </a:r>
            <a:r>
              <a:rPr lang="en-US" sz="2800" dirty="0" smtClean="0"/>
              <a:t> </a:t>
            </a:r>
            <a:r>
              <a:rPr lang="en-US" sz="2800" dirty="0" err="1"/>
              <a:t>C'est</a:t>
            </a:r>
            <a:r>
              <a:rPr lang="en-US" sz="2800" dirty="0"/>
              <a:t> le POST - Power On Self Test</a:t>
            </a:r>
          </a:p>
        </p:txBody>
      </p:sp>
    </p:spTree>
    <p:extLst>
      <p:ext uri="{BB962C8B-B14F-4D97-AF65-F5344CB8AC3E}">
        <p14:creationId xmlns:p14="http://schemas.microsoft.com/office/powerpoint/2010/main" val="5366395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smtClean="0"/>
              <a:t>Le processus </a:t>
            </a:r>
            <a:r>
              <a:rPr lang="fr-FR" sz="3600" b="1" dirty="0" err="1" smtClean="0"/>
              <a:t>init</a:t>
            </a:r>
            <a:endParaRPr lang="fr-FR" sz="3600" b="1" dirty="0"/>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50</a:t>
            </a:fld>
            <a:endParaRPr lang="fr-BE" dirty="0">
              <a:solidFill>
                <a:schemeClr val="bg1"/>
              </a:solidFill>
            </a:endParaRPr>
          </a:p>
        </p:txBody>
      </p:sp>
      <p:sp>
        <p:nvSpPr>
          <p:cNvPr id="3" name="Rectangle 2"/>
          <p:cNvSpPr/>
          <p:nvPr/>
        </p:nvSpPr>
        <p:spPr>
          <a:xfrm>
            <a:off x="1258751" y="967368"/>
            <a:ext cx="7579568" cy="6124754"/>
          </a:xfrm>
          <a:prstGeom prst="rect">
            <a:avLst/>
          </a:prstGeom>
        </p:spPr>
        <p:txBody>
          <a:bodyPr wrap="square">
            <a:spAutoFit/>
          </a:bodyPr>
          <a:lstStyle/>
          <a:p>
            <a:r>
              <a:rPr lang="fr-FR" sz="2800" b="1" i="1" dirty="0"/>
              <a:t>La commande </a:t>
            </a:r>
            <a:r>
              <a:rPr lang="fr-FR" sz="2800" b="1" i="1" dirty="0" err="1"/>
              <a:t>init</a:t>
            </a:r>
            <a:r>
              <a:rPr lang="fr-FR" sz="2800" b="1" i="1" dirty="0"/>
              <a:t> avec l'option </a:t>
            </a:r>
            <a:r>
              <a:rPr lang="fr-FR" sz="2800" b="1" i="1" dirty="0" smtClean="0"/>
              <a:t>'q‘</a:t>
            </a:r>
          </a:p>
          <a:p>
            <a:r>
              <a:rPr lang="fr-FR" sz="2800" dirty="0" smtClean="0"/>
              <a:t>• </a:t>
            </a:r>
            <a:r>
              <a:rPr lang="fr-FR" sz="2800" dirty="0"/>
              <a:t>permet prendre en compte immédiatement les</a:t>
            </a:r>
          </a:p>
          <a:p>
            <a:r>
              <a:rPr lang="fr-FR" sz="2800" dirty="0"/>
              <a:t>modifications apportées à ce </a:t>
            </a:r>
            <a:r>
              <a:rPr lang="fr-FR" sz="2800" dirty="0" smtClean="0"/>
              <a:t>fichier </a:t>
            </a:r>
          </a:p>
          <a:p>
            <a:endParaRPr lang="fr-FR" sz="2800" dirty="0"/>
          </a:p>
          <a:p>
            <a:r>
              <a:rPr lang="fr-FR" sz="2800" dirty="0" smtClean="0"/>
              <a:t>• </a:t>
            </a:r>
            <a:r>
              <a:rPr lang="fr-FR" sz="2800" dirty="0"/>
              <a:t>Syntaxe</a:t>
            </a:r>
          </a:p>
          <a:p>
            <a:r>
              <a:rPr lang="fr-FR" sz="2800" dirty="0" err="1"/>
              <a:t>init</a:t>
            </a:r>
            <a:r>
              <a:rPr lang="fr-FR" sz="2800" dirty="0"/>
              <a:t> [-options] [0123456Ss</a:t>
            </a:r>
            <a:r>
              <a:rPr lang="fr-FR" sz="2800" dirty="0" smtClean="0"/>
              <a:t>]</a:t>
            </a:r>
          </a:p>
          <a:p>
            <a:endParaRPr lang="fr-FR" sz="2800" dirty="0"/>
          </a:p>
          <a:p>
            <a:r>
              <a:rPr lang="fr-FR" sz="2800" dirty="0"/>
              <a:t>• Exemple</a:t>
            </a:r>
          </a:p>
          <a:p>
            <a:r>
              <a:rPr lang="fr-FR" sz="2800" b="1" dirty="0" smtClean="0"/>
              <a:t>	[</a:t>
            </a:r>
            <a:r>
              <a:rPr lang="fr-FR" sz="2800" b="1" dirty="0" err="1"/>
              <a:t>root</a:t>
            </a:r>
            <a:r>
              <a:rPr lang="fr-FR" sz="2800" b="1" dirty="0"/>
              <a:t>]# </a:t>
            </a:r>
            <a:r>
              <a:rPr lang="fr-FR" sz="2800" b="1" dirty="0" err="1"/>
              <a:t>init</a:t>
            </a:r>
            <a:r>
              <a:rPr lang="fr-FR" sz="2800" b="1" dirty="0"/>
              <a:t> </a:t>
            </a:r>
            <a:r>
              <a:rPr lang="fr-FR" sz="2800" b="1" dirty="0" smtClean="0"/>
              <a:t>q</a:t>
            </a:r>
          </a:p>
          <a:p>
            <a:endParaRPr lang="fr-FR" sz="2800" b="1" dirty="0" smtClean="0"/>
          </a:p>
          <a:p>
            <a:r>
              <a:rPr lang="fr-FR" sz="2800" b="1" i="1" dirty="0"/>
              <a:t>Description du fichier '/</a:t>
            </a:r>
            <a:r>
              <a:rPr lang="fr-FR" sz="2800" b="1" i="1" dirty="0" err="1"/>
              <a:t>etc</a:t>
            </a:r>
            <a:r>
              <a:rPr lang="fr-FR" sz="2800" b="1" i="1" dirty="0"/>
              <a:t>/</a:t>
            </a:r>
            <a:r>
              <a:rPr lang="fr-FR" sz="2800" b="1" i="1" dirty="0" err="1"/>
              <a:t>inittab</a:t>
            </a:r>
            <a:r>
              <a:rPr lang="fr-FR" sz="2800" b="1" i="1" dirty="0"/>
              <a:t>'</a:t>
            </a:r>
          </a:p>
          <a:p>
            <a:r>
              <a:rPr lang="fr-FR" sz="2800" dirty="0"/>
              <a:t>• Syntaxe</a:t>
            </a:r>
          </a:p>
          <a:p>
            <a:r>
              <a:rPr lang="fr-FR" sz="2800" dirty="0" err="1"/>
              <a:t>étiquette:niveau</a:t>
            </a:r>
            <a:r>
              <a:rPr lang="fr-FR" sz="2800" dirty="0"/>
              <a:t>(x):</a:t>
            </a:r>
            <a:r>
              <a:rPr lang="fr-FR" sz="2800" dirty="0" err="1"/>
              <a:t>action:commande</a:t>
            </a:r>
            <a:endParaRPr lang="fr-FR" sz="2800" dirty="0"/>
          </a:p>
          <a:p>
            <a:endParaRPr lang="fr-FR" sz="2800" dirty="0"/>
          </a:p>
        </p:txBody>
      </p:sp>
    </p:spTree>
    <p:extLst>
      <p:ext uri="{BB962C8B-B14F-4D97-AF65-F5344CB8AC3E}">
        <p14:creationId xmlns:p14="http://schemas.microsoft.com/office/powerpoint/2010/main" val="40730619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smtClean="0"/>
              <a:t>Le processus </a:t>
            </a:r>
            <a:r>
              <a:rPr lang="fr-FR" sz="3600" b="1" dirty="0" err="1" smtClean="0"/>
              <a:t>init</a:t>
            </a:r>
            <a:endParaRPr lang="fr-FR" sz="3600" b="1" dirty="0"/>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51</a:t>
            </a:fld>
            <a:endParaRPr lang="fr-BE" dirty="0">
              <a:solidFill>
                <a:schemeClr val="bg1"/>
              </a:solidFill>
            </a:endParaRPr>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9624" y="1268760"/>
            <a:ext cx="6984776" cy="4855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16858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smtClean="0"/>
              <a:t>Le processus </a:t>
            </a:r>
            <a:r>
              <a:rPr lang="fr-FR" sz="3600" b="1" dirty="0" err="1" smtClean="0"/>
              <a:t>init</a:t>
            </a:r>
            <a:endParaRPr lang="fr-FR" sz="3600" b="1" dirty="0"/>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52</a:t>
            </a:fld>
            <a:endParaRPr lang="fr-BE" dirty="0">
              <a:solidFill>
                <a:schemeClr val="bg1"/>
              </a:solidFill>
            </a:endParaRPr>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1556792"/>
            <a:ext cx="6105525"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57543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smtClean="0"/>
              <a:t>Le processus </a:t>
            </a:r>
            <a:r>
              <a:rPr lang="fr-FR" sz="3600" b="1" dirty="0" err="1" smtClean="0"/>
              <a:t>init</a:t>
            </a:r>
            <a:endParaRPr lang="fr-FR" sz="3600" b="1" dirty="0"/>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53</a:t>
            </a:fld>
            <a:endParaRPr lang="fr-BE" dirty="0">
              <a:solidFill>
                <a:schemeClr val="bg1"/>
              </a:solidFill>
            </a:endParaRPr>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5936" y="1247799"/>
            <a:ext cx="6086475"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04765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smtClean="0"/>
              <a:t>Le processus </a:t>
            </a:r>
            <a:r>
              <a:rPr lang="fr-FR" sz="3600" b="1" dirty="0" err="1" smtClean="0"/>
              <a:t>init</a:t>
            </a:r>
            <a:endParaRPr lang="fr-FR" sz="3600" b="1" dirty="0"/>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54</a:t>
            </a:fld>
            <a:endParaRPr lang="fr-BE" dirty="0">
              <a:solidFill>
                <a:schemeClr val="bg1"/>
              </a:solidFill>
            </a:endParaRPr>
          </a:p>
        </p:txBody>
      </p:sp>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7217" y="1700808"/>
            <a:ext cx="7324725"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39753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smtClean="0"/>
              <a:t>Le processus </a:t>
            </a:r>
            <a:r>
              <a:rPr lang="fr-FR" sz="3600" b="1" dirty="0" err="1" smtClean="0"/>
              <a:t>init</a:t>
            </a:r>
            <a:endParaRPr lang="fr-FR" sz="3600" b="1" dirty="0"/>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55</a:t>
            </a:fld>
            <a:endParaRPr lang="fr-BE" dirty="0">
              <a:solidFill>
                <a:schemeClr val="bg1"/>
              </a:solidFill>
            </a:endParaRP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1649" y="980728"/>
            <a:ext cx="611505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115616" y="5085184"/>
            <a:ext cx="7476286" cy="1631216"/>
          </a:xfrm>
          <a:prstGeom prst="rect">
            <a:avLst/>
          </a:prstGeom>
        </p:spPr>
        <p:txBody>
          <a:bodyPr wrap="square">
            <a:spAutoFit/>
          </a:bodyPr>
          <a:lstStyle/>
          <a:p>
            <a:r>
              <a:rPr lang="fr-FR" sz="2000" dirty="0"/>
              <a:t>• </a:t>
            </a:r>
            <a:r>
              <a:rPr lang="fr-FR" sz="2000" b="1" dirty="0" err="1"/>
              <a:t>Run</a:t>
            </a:r>
            <a:r>
              <a:rPr lang="fr-FR" sz="2000" b="1" dirty="0"/>
              <a:t> </a:t>
            </a:r>
            <a:r>
              <a:rPr lang="fr-FR" sz="2000" b="1" dirty="0" err="1"/>
              <a:t>gettys</a:t>
            </a:r>
            <a:r>
              <a:rPr lang="fr-FR" sz="2000" b="1" dirty="0"/>
              <a:t> </a:t>
            </a:r>
            <a:r>
              <a:rPr lang="fr-FR" sz="2000" dirty="0"/>
              <a:t>est la partie qui permet de déclarer le terminaux accessibles avec </a:t>
            </a:r>
            <a:r>
              <a:rPr lang="fr-FR" sz="2000" dirty="0" smtClean="0"/>
              <a:t>les combinaisons </a:t>
            </a:r>
            <a:r>
              <a:rPr lang="fr-FR" sz="2000" dirty="0"/>
              <a:t>de touches "alt+F1" … "alt+F2".</a:t>
            </a:r>
          </a:p>
          <a:p>
            <a:r>
              <a:rPr lang="fr-FR" sz="2000" dirty="0"/>
              <a:t>• </a:t>
            </a:r>
            <a:r>
              <a:rPr lang="fr-FR" sz="2000" b="1" dirty="0" err="1"/>
              <a:t>Run</a:t>
            </a:r>
            <a:r>
              <a:rPr lang="fr-FR" sz="2000" b="1" dirty="0"/>
              <a:t> </a:t>
            </a:r>
            <a:r>
              <a:rPr lang="fr-FR" sz="2000" b="1" dirty="0" err="1"/>
              <a:t>xdm</a:t>
            </a:r>
            <a:r>
              <a:rPr lang="fr-FR" sz="2000" b="1" dirty="0"/>
              <a:t> </a:t>
            </a:r>
            <a:r>
              <a:rPr lang="fr-FR" sz="2000" dirty="0"/>
              <a:t>est une ligne indispensable pour pouvoir travailler avec l'interface</a:t>
            </a:r>
          </a:p>
          <a:p>
            <a:r>
              <a:rPr lang="fr-FR" sz="2000" dirty="0"/>
              <a:t>graphique.</a:t>
            </a:r>
          </a:p>
        </p:txBody>
      </p:sp>
    </p:spTree>
    <p:extLst>
      <p:ext uri="{BB962C8B-B14F-4D97-AF65-F5344CB8AC3E}">
        <p14:creationId xmlns:p14="http://schemas.microsoft.com/office/powerpoint/2010/main" val="99007308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smtClean="0"/>
              <a:t>Le processus </a:t>
            </a:r>
            <a:r>
              <a:rPr lang="fr-FR" sz="3600" b="1" dirty="0" err="1" smtClean="0"/>
              <a:t>init</a:t>
            </a:r>
            <a:endParaRPr lang="fr-FR" sz="3600" b="1" dirty="0"/>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56</a:t>
            </a:fld>
            <a:endParaRPr lang="fr-BE" dirty="0">
              <a:solidFill>
                <a:schemeClr val="bg1"/>
              </a:solidFill>
            </a:endParaRPr>
          </a:p>
        </p:txBody>
      </p:sp>
      <p:sp>
        <p:nvSpPr>
          <p:cNvPr id="5" name="Rectangle 4"/>
          <p:cNvSpPr/>
          <p:nvPr/>
        </p:nvSpPr>
        <p:spPr>
          <a:xfrm>
            <a:off x="1018532" y="936010"/>
            <a:ext cx="8098510" cy="5262979"/>
          </a:xfrm>
          <a:prstGeom prst="rect">
            <a:avLst/>
          </a:prstGeom>
        </p:spPr>
        <p:txBody>
          <a:bodyPr wrap="square">
            <a:spAutoFit/>
          </a:bodyPr>
          <a:lstStyle/>
          <a:p>
            <a:pPr algn="just"/>
            <a:r>
              <a:rPr lang="fr-FR" sz="2800" b="1" i="1" dirty="0"/>
              <a:t>Le démarrage des démons associés </a:t>
            </a:r>
            <a:r>
              <a:rPr lang="fr-FR" sz="2800" b="1" i="1" dirty="0" smtClean="0"/>
              <a:t>aux services</a:t>
            </a:r>
            <a:endParaRPr lang="fr-FR" sz="2800" b="1" i="1" dirty="0"/>
          </a:p>
          <a:p>
            <a:pPr algn="just"/>
            <a:r>
              <a:rPr lang="fr-FR" sz="2800" dirty="0"/>
              <a:t>• Le processus '</a:t>
            </a:r>
            <a:r>
              <a:rPr lang="fr-FR" sz="2800" dirty="0" err="1"/>
              <a:t>init</a:t>
            </a:r>
            <a:r>
              <a:rPr lang="fr-FR" sz="2800" dirty="0"/>
              <a:t>' lance en premier lieu le </a:t>
            </a:r>
            <a:r>
              <a:rPr lang="fr-FR" sz="2800" dirty="0" smtClean="0"/>
              <a:t>script '/</a:t>
            </a:r>
            <a:r>
              <a:rPr lang="fr-FR" sz="2800" dirty="0" err="1" smtClean="0"/>
              <a:t>etc</a:t>
            </a:r>
            <a:r>
              <a:rPr lang="fr-FR" sz="2800" dirty="0" smtClean="0"/>
              <a:t>/</a:t>
            </a:r>
            <a:r>
              <a:rPr lang="fr-FR" sz="2800" dirty="0" err="1" smtClean="0"/>
              <a:t>rc.d</a:t>
            </a:r>
            <a:r>
              <a:rPr lang="fr-FR" sz="2800" dirty="0" smtClean="0"/>
              <a:t>/</a:t>
            </a:r>
            <a:r>
              <a:rPr lang="fr-FR" sz="2800" dirty="0" err="1" smtClean="0"/>
              <a:t>rc.sysinit</a:t>
            </a:r>
            <a:endParaRPr lang="fr-FR" sz="2800" dirty="0" smtClean="0"/>
          </a:p>
          <a:p>
            <a:pPr algn="just"/>
            <a:endParaRPr lang="fr-FR" sz="2800" dirty="0"/>
          </a:p>
          <a:p>
            <a:pPr algn="just"/>
            <a:r>
              <a:rPr lang="fr-FR" sz="2800" dirty="0"/>
              <a:t>• Ensuite il exécute le script '/</a:t>
            </a:r>
            <a:r>
              <a:rPr lang="fr-FR" sz="2800" dirty="0" err="1"/>
              <a:t>etc</a:t>
            </a:r>
            <a:r>
              <a:rPr lang="fr-FR" sz="2800" dirty="0"/>
              <a:t>/</a:t>
            </a:r>
            <a:r>
              <a:rPr lang="fr-FR" sz="2800" dirty="0" err="1"/>
              <a:t>rc.d</a:t>
            </a:r>
            <a:r>
              <a:rPr lang="fr-FR" sz="2800" dirty="0"/>
              <a:t>/</a:t>
            </a:r>
            <a:r>
              <a:rPr lang="fr-FR" sz="2800" dirty="0" err="1"/>
              <a:t>rc</a:t>
            </a:r>
            <a:r>
              <a:rPr lang="fr-FR" sz="2800" dirty="0"/>
              <a:t>' en </a:t>
            </a:r>
            <a:r>
              <a:rPr lang="fr-FR" sz="2800" dirty="0" smtClean="0"/>
              <a:t>lui passant </a:t>
            </a:r>
            <a:r>
              <a:rPr lang="fr-FR" sz="2800" dirty="0"/>
              <a:t>en paramètre le niveau </a:t>
            </a:r>
            <a:r>
              <a:rPr lang="fr-FR" sz="2800" dirty="0" smtClean="0"/>
              <a:t>d'exécution demandé</a:t>
            </a:r>
          </a:p>
          <a:p>
            <a:pPr algn="just"/>
            <a:endParaRPr lang="fr-FR" sz="2800" dirty="0" smtClean="0"/>
          </a:p>
          <a:p>
            <a:pPr algn="just"/>
            <a:r>
              <a:rPr lang="fr-FR" sz="2800" b="1" i="1" dirty="0" smtClean="0"/>
              <a:t>Scripts </a:t>
            </a:r>
            <a:r>
              <a:rPr lang="fr-FR" sz="2800" b="1" i="1" dirty="0"/>
              <a:t>de démarrage des services</a:t>
            </a:r>
          </a:p>
          <a:p>
            <a:pPr algn="just"/>
            <a:r>
              <a:rPr lang="fr-FR" sz="2800" dirty="0"/>
              <a:t>• Pour chaque service géré, il y a un script </a:t>
            </a:r>
            <a:r>
              <a:rPr lang="fr-FR" sz="2800" dirty="0" smtClean="0"/>
              <a:t>de démarrage </a:t>
            </a:r>
            <a:r>
              <a:rPr lang="fr-FR" sz="2800" dirty="0"/>
              <a:t>stocké dans un </a:t>
            </a:r>
            <a:r>
              <a:rPr lang="fr-FR" sz="2800" dirty="0" smtClean="0"/>
              <a:t>répertoire spécifique </a:t>
            </a:r>
            <a:r>
              <a:rPr lang="fr-FR" sz="2800" dirty="0"/>
              <a:t>(/</a:t>
            </a:r>
            <a:r>
              <a:rPr lang="fr-FR" sz="2800" dirty="0" err="1"/>
              <a:t>etc</a:t>
            </a:r>
            <a:r>
              <a:rPr lang="fr-FR" sz="2800" dirty="0"/>
              <a:t>/</a:t>
            </a:r>
            <a:r>
              <a:rPr lang="fr-FR" sz="2800" dirty="0" err="1"/>
              <a:t>rc.d</a:t>
            </a:r>
            <a:r>
              <a:rPr lang="fr-FR" sz="2800" dirty="0"/>
              <a:t>/</a:t>
            </a:r>
            <a:r>
              <a:rPr lang="fr-FR" sz="2800" dirty="0" err="1"/>
              <a:t>init.d</a:t>
            </a:r>
            <a:r>
              <a:rPr lang="fr-FR" sz="2800" dirty="0"/>
              <a:t> dans la majorité </a:t>
            </a:r>
            <a:r>
              <a:rPr lang="fr-FR" sz="2800" dirty="0" smtClean="0"/>
              <a:t>des versions </a:t>
            </a:r>
            <a:r>
              <a:rPr lang="fr-FR" sz="2800" dirty="0"/>
              <a:t>de Linux</a:t>
            </a:r>
            <a:r>
              <a:rPr lang="fr-FR" sz="2800" dirty="0" smtClean="0"/>
              <a:t>).</a:t>
            </a:r>
            <a:endParaRPr lang="fr-FR" sz="2800" dirty="0"/>
          </a:p>
        </p:txBody>
      </p:sp>
    </p:spTree>
    <p:extLst>
      <p:ext uri="{BB962C8B-B14F-4D97-AF65-F5344CB8AC3E}">
        <p14:creationId xmlns:p14="http://schemas.microsoft.com/office/powerpoint/2010/main" val="273575000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smtClean="0"/>
              <a:t>Amorçage de Linux (plus de détails)</a:t>
            </a:r>
            <a:endParaRPr lang="fr-FR" sz="3600" dirty="0" smtClean="0"/>
          </a:p>
        </p:txBody>
      </p:sp>
      <p:sp>
        <p:nvSpPr>
          <p:cNvPr id="3" name="Espace réservé du contenu 2"/>
          <p:cNvSpPr>
            <a:spLocks noGrp="1"/>
          </p:cNvSpPr>
          <p:nvPr>
            <p:ph idx="1"/>
          </p:nvPr>
        </p:nvSpPr>
        <p:spPr>
          <a:xfrm>
            <a:off x="428596" y="928670"/>
            <a:ext cx="8586790" cy="5286388"/>
          </a:xfrm>
        </p:spPr>
        <p:txBody>
          <a:bodyPr>
            <a:noAutofit/>
          </a:bodyPr>
          <a:lstStyle/>
          <a:p>
            <a:pPr>
              <a:buNone/>
            </a:pPr>
            <a:endParaRPr lang="fr-FR" i="1" dirty="0" smtClean="0"/>
          </a:p>
          <a:p>
            <a:pPr lvl="0">
              <a:buNone/>
            </a:pPr>
            <a:endParaRPr lang="fr-FR" b="1" dirty="0" smtClean="0"/>
          </a:p>
          <a:p>
            <a:endParaRPr lang="fr-FR" b="1" dirty="0"/>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57</a:t>
            </a:fld>
            <a:endParaRPr lang="fr-BE" dirty="0">
              <a:solidFill>
                <a:schemeClr val="bg1"/>
              </a:solidFill>
            </a:endParaRPr>
          </a:p>
        </p:txBody>
      </p:sp>
      <p:pic>
        <p:nvPicPr>
          <p:cNvPr id="2050" name="Picture 2" descr="C:\Users\Samir CHERIF\Desktop\boot2.png"/>
          <p:cNvPicPr>
            <a:picLocks noChangeAspect="1" noChangeArrowheads="1"/>
          </p:cNvPicPr>
          <p:nvPr/>
        </p:nvPicPr>
        <p:blipFill>
          <a:blip r:embed="rId4" cstate="print"/>
          <a:srcRect/>
          <a:stretch>
            <a:fillRect/>
          </a:stretch>
        </p:blipFill>
        <p:spPr bwMode="auto">
          <a:xfrm>
            <a:off x="2051720" y="907686"/>
            <a:ext cx="4071966" cy="5878900"/>
          </a:xfrm>
          <a:prstGeom prst="rect">
            <a:avLst/>
          </a:prstGeom>
          <a:noFill/>
        </p:spPr>
      </p:pic>
      <p:sp>
        <p:nvSpPr>
          <p:cNvPr id="13" name="Rectangle 12"/>
          <p:cNvSpPr/>
          <p:nvPr/>
        </p:nvSpPr>
        <p:spPr>
          <a:xfrm>
            <a:off x="642910" y="5715040"/>
            <a:ext cx="2714644" cy="114298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r>
              <a:rPr lang="fr-FR" sz="2000" b="1" dirty="0" smtClean="0">
                <a:solidFill>
                  <a:schemeClr val="tx1"/>
                </a:solidFill>
              </a:rPr>
              <a:t>Les RC : </a:t>
            </a:r>
            <a:r>
              <a:rPr lang="fr-FR" sz="2000" b="1" dirty="0" err="1" smtClean="0">
                <a:solidFill>
                  <a:schemeClr val="tx1"/>
                </a:solidFill>
              </a:rPr>
              <a:t>Run</a:t>
            </a:r>
            <a:r>
              <a:rPr lang="fr-FR" sz="2000" b="1" dirty="0" smtClean="0">
                <a:solidFill>
                  <a:schemeClr val="tx1"/>
                </a:solidFill>
              </a:rPr>
              <a:t> Command  </a:t>
            </a:r>
            <a:r>
              <a:rPr lang="fr-FR" sz="2000" dirty="0" smtClean="0">
                <a:solidFill>
                  <a:schemeClr val="tx1"/>
                </a:solidFill>
              </a:rPr>
              <a:t>ensemble de scripts de démarrage des services</a:t>
            </a:r>
            <a:endParaRPr lang="fr-FR" sz="2000" dirty="0">
              <a:solidFill>
                <a:schemeClr val="tx1"/>
              </a:solidFill>
            </a:endParaRPr>
          </a:p>
        </p:txBody>
      </p:sp>
    </p:spTree>
    <p:extLst>
      <p:ext uri="{BB962C8B-B14F-4D97-AF65-F5344CB8AC3E}">
        <p14:creationId xmlns:p14="http://schemas.microsoft.com/office/powerpoint/2010/main" val="321604615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smtClean="0"/>
              <a:t>Les </a:t>
            </a:r>
            <a:r>
              <a:rPr lang="fr-FR" sz="3600" b="1" dirty="0" err="1" smtClean="0"/>
              <a:t>rc</a:t>
            </a:r>
            <a:endParaRPr lang="fr-FR" sz="3600" dirty="0" smtClean="0"/>
          </a:p>
        </p:txBody>
      </p:sp>
      <p:pic>
        <p:nvPicPr>
          <p:cNvPr id="4" name="Image 3" descr="C:\Documents and Settings\Aziz\Bureau\angle.JPG"/>
          <p:cNvPicPr/>
          <p:nvPr/>
        </p:nvPicPr>
        <p:blipFill>
          <a:blip r:embed="rId3"/>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58</a:t>
            </a:fld>
            <a:endParaRPr lang="fr-BE" dirty="0">
              <a:solidFill>
                <a:schemeClr val="bg1"/>
              </a:solidFill>
            </a:endParaRPr>
          </a:p>
        </p:txBody>
      </p:sp>
      <p:sp>
        <p:nvSpPr>
          <p:cNvPr id="12" name="Rectangle 11"/>
          <p:cNvSpPr/>
          <p:nvPr/>
        </p:nvSpPr>
        <p:spPr>
          <a:xfrm>
            <a:off x="1142976" y="1285860"/>
            <a:ext cx="7643866" cy="3377848"/>
          </a:xfrm>
          <a:prstGeom prst="rect">
            <a:avLst/>
          </a:prstGeom>
        </p:spPr>
        <p:txBody>
          <a:bodyPr wrap="square">
            <a:spAutoFit/>
          </a:bodyPr>
          <a:lstStyle/>
          <a:p>
            <a:r>
              <a:rPr lang="fr-FR" sz="2400" dirty="0" smtClean="0"/>
              <a:t>Dans le répertoire </a:t>
            </a:r>
            <a:r>
              <a:rPr lang="fr-FR" sz="2400" b="1" dirty="0" smtClean="0">
                <a:solidFill>
                  <a:srgbClr val="FF0000"/>
                </a:solidFill>
              </a:rPr>
              <a:t>/</a:t>
            </a:r>
            <a:r>
              <a:rPr lang="fr-FR" sz="2400" b="1" dirty="0" err="1" smtClean="0">
                <a:solidFill>
                  <a:srgbClr val="FF0000"/>
                </a:solidFill>
              </a:rPr>
              <a:t>etc</a:t>
            </a:r>
            <a:r>
              <a:rPr lang="fr-FR" sz="2400" b="1" dirty="0" smtClean="0">
                <a:solidFill>
                  <a:srgbClr val="FF0000"/>
                </a:solidFill>
              </a:rPr>
              <a:t> </a:t>
            </a:r>
            <a:r>
              <a:rPr lang="fr-FR" sz="2400" dirty="0" smtClean="0"/>
              <a:t>se trouve une liste de répertoire commençant par </a:t>
            </a:r>
            <a:r>
              <a:rPr lang="fr-FR" sz="2400" b="1" dirty="0" err="1" smtClean="0">
                <a:solidFill>
                  <a:srgbClr val="FF0000"/>
                </a:solidFill>
              </a:rPr>
              <a:t>rc</a:t>
            </a:r>
            <a:r>
              <a:rPr lang="fr-FR" sz="2400" b="1" dirty="0" smtClean="0">
                <a:solidFill>
                  <a:srgbClr val="FF0000"/>
                </a:solidFill>
              </a:rPr>
              <a:t>.</a:t>
            </a:r>
          </a:p>
          <a:p>
            <a:endParaRPr lang="fr-FR" sz="1050" b="1" dirty="0" smtClean="0">
              <a:solidFill>
                <a:srgbClr val="FF0000"/>
              </a:solidFill>
            </a:endParaRPr>
          </a:p>
          <a:p>
            <a:r>
              <a:rPr lang="en-US" sz="2400" b="1" dirty="0">
                <a:solidFill>
                  <a:srgbClr val="FF0000"/>
                </a:solidFill>
                <a:cs typeface="Arial" charset="0"/>
              </a:rPr>
              <a:t>/</a:t>
            </a:r>
            <a:r>
              <a:rPr lang="en-US" sz="2400" b="1" dirty="0" err="1">
                <a:solidFill>
                  <a:srgbClr val="FF0000"/>
                </a:solidFill>
                <a:cs typeface="Arial" charset="0"/>
              </a:rPr>
              <a:t>etc</a:t>
            </a:r>
            <a:r>
              <a:rPr lang="en-US" sz="2400" b="1" dirty="0">
                <a:solidFill>
                  <a:srgbClr val="FF0000"/>
                </a:solidFill>
                <a:cs typeface="Arial" charset="0"/>
              </a:rPr>
              <a:t>/</a:t>
            </a:r>
            <a:r>
              <a:rPr lang="en-US" sz="2400" b="1" i="1" dirty="0" err="1">
                <a:solidFill>
                  <a:srgbClr val="FF0000"/>
                </a:solidFill>
                <a:cs typeface="Arial" charset="0"/>
              </a:rPr>
              <a:t>rc</a:t>
            </a:r>
            <a:r>
              <a:rPr lang="en-US" sz="2400" b="1" i="1" dirty="0">
                <a:solidFill>
                  <a:srgbClr val="FF0000"/>
                </a:solidFill>
                <a:cs typeface="Arial" charset="0"/>
              </a:rPr>
              <a:t>[0-6].d </a:t>
            </a:r>
            <a:r>
              <a:rPr lang="en-US" sz="2400" i="1" dirty="0" err="1" smtClean="0">
                <a:solidFill>
                  <a:srgbClr val="000000"/>
                </a:solidFill>
                <a:cs typeface="Arial" charset="0"/>
              </a:rPr>
              <a:t>ou</a:t>
            </a:r>
            <a:r>
              <a:rPr lang="en-US" sz="2400" i="1" dirty="0" smtClean="0">
                <a:solidFill>
                  <a:srgbClr val="000000"/>
                </a:solidFill>
                <a:cs typeface="Arial" charset="0"/>
              </a:rPr>
              <a:t> </a:t>
            </a:r>
            <a:r>
              <a:rPr lang="en-US" sz="2400" b="1" dirty="0">
                <a:solidFill>
                  <a:srgbClr val="FF0000"/>
                </a:solidFill>
                <a:cs typeface="Arial" charset="0"/>
              </a:rPr>
              <a:t>/</a:t>
            </a:r>
            <a:r>
              <a:rPr lang="en-US" sz="2400" b="1" dirty="0" err="1">
                <a:solidFill>
                  <a:srgbClr val="FF0000"/>
                </a:solidFill>
                <a:cs typeface="Arial" charset="0"/>
              </a:rPr>
              <a:t>etc</a:t>
            </a:r>
            <a:r>
              <a:rPr lang="en-US" sz="2400" b="1" dirty="0">
                <a:solidFill>
                  <a:srgbClr val="FF0000"/>
                </a:solidFill>
                <a:cs typeface="Arial" charset="0"/>
              </a:rPr>
              <a:t>/</a:t>
            </a:r>
            <a:r>
              <a:rPr lang="en-US" sz="2400" b="1" dirty="0" err="1">
                <a:solidFill>
                  <a:srgbClr val="FF0000"/>
                </a:solidFill>
                <a:cs typeface="Arial" charset="0"/>
              </a:rPr>
              <a:t>rc.d</a:t>
            </a:r>
            <a:r>
              <a:rPr lang="en-US" sz="2400" b="1" dirty="0">
                <a:solidFill>
                  <a:srgbClr val="FF0000"/>
                </a:solidFill>
                <a:cs typeface="Arial" charset="0"/>
              </a:rPr>
              <a:t>/</a:t>
            </a:r>
            <a:r>
              <a:rPr lang="en-US" sz="2400" b="1" i="1" dirty="0" err="1">
                <a:solidFill>
                  <a:srgbClr val="FF0000"/>
                </a:solidFill>
                <a:cs typeface="Arial" charset="0"/>
              </a:rPr>
              <a:t>rc</a:t>
            </a:r>
            <a:r>
              <a:rPr lang="en-US" sz="2400" b="1" i="1" dirty="0">
                <a:solidFill>
                  <a:srgbClr val="FF0000"/>
                </a:solidFill>
                <a:cs typeface="Arial" charset="0"/>
              </a:rPr>
              <a:t>[0-6].</a:t>
            </a:r>
            <a:r>
              <a:rPr lang="en-US" sz="2400" b="1" i="1" dirty="0" smtClean="0">
                <a:solidFill>
                  <a:srgbClr val="FF0000"/>
                </a:solidFill>
                <a:cs typeface="Arial" charset="0"/>
              </a:rPr>
              <a:t>d </a:t>
            </a:r>
            <a:r>
              <a:rPr lang="en-US" sz="2400" dirty="0" err="1" smtClean="0">
                <a:cs typeface="Arial" charset="0"/>
              </a:rPr>
              <a:t>selon</a:t>
            </a:r>
            <a:r>
              <a:rPr lang="en-US" sz="2400" dirty="0" smtClean="0">
                <a:cs typeface="Arial" charset="0"/>
              </a:rPr>
              <a:t> les </a:t>
            </a:r>
            <a:r>
              <a:rPr lang="en-US" sz="2400" dirty="0" err="1" smtClean="0">
                <a:cs typeface="Arial" charset="0"/>
              </a:rPr>
              <a:t>distrubutions</a:t>
            </a:r>
            <a:endParaRPr lang="fr-FR" sz="2400" dirty="0"/>
          </a:p>
          <a:p>
            <a:endParaRPr lang="fr-FR" sz="1100" b="1" dirty="0" smtClean="0">
              <a:solidFill>
                <a:srgbClr val="FF0000"/>
              </a:solidFill>
            </a:endParaRPr>
          </a:p>
          <a:p>
            <a:r>
              <a:rPr lang="fr-FR" sz="2400" b="1" dirty="0" smtClean="0">
                <a:solidFill>
                  <a:srgbClr val="FF0000"/>
                </a:solidFill>
              </a:rPr>
              <a:t>Exemple :</a:t>
            </a:r>
          </a:p>
          <a:p>
            <a:r>
              <a:rPr lang="fr-FR" sz="2400" dirty="0" smtClean="0"/>
              <a:t>Le répertoire rc0.d contient tous les services du </a:t>
            </a:r>
            <a:r>
              <a:rPr lang="fr-FR" sz="2400" dirty="0" err="1" smtClean="0"/>
              <a:t>runlevel</a:t>
            </a:r>
            <a:r>
              <a:rPr lang="fr-FR" sz="2400" dirty="0" smtClean="0"/>
              <a:t> 0</a:t>
            </a:r>
          </a:p>
          <a:p>
            <a:endParaRPr lang="fr-FR" sz="2400" dirty="0" smtClean="0"/>
          </a:p>
          <a:p>
            <a:endParaRPr lang="fr-FR" sz="2400" dirty="0" smtClean="0"/>
          </a:p>
          <a:p>
            <a:endParaRPr lang="fr-FR" sz="2400" b="1" dirty="0">
              <a:solidFill>
                <a:srgbClr val="FF0000"/>
              </a:solidFill>
            </a:endParaRPr>
          </a:p>
        </p:txBody>
      </p:sp>
      <p:pic>
        <p:nvPicPr>
          <p:cNvPr id="95234" name="Picture 2" descr="C:\Users\Samir CHERIF\Desktop\Capture plein écran 05052010 220301.jpg"/>
          <p:cNvPicPr>
            <a:picLocks noChangeAspect="1" noChangeArrowheads="1"/>
          </p:cNvPicPr>
          <p:nvPr/>
        </p:nvPicPr>
        <p:blipFill>
          <a:blip r:embed="rId4"/>
          <a:srcRect/>
          <a:stretch>
            <a:fillRect/>
          </a:stretch>
        </p:blipFill>
        <p:spPr bwMode="auto">
          <a:xfrm>
            <a:off x="1071538" y="4098756"/>
            <a:ext cx="7458741" cy="2714620"/>
          </a:xfrm>
          <a:prstGeom prst="rect">
            <a:avLst/>
          </a:prstGeom>
          <a:noFill/>
        </p:spPr>
      </p:pic>
    </p:spTree>
    <p:extLst>
      <p:ext uri="{BB962C8B-B14F-4D97-AF65-F5344CB8AC3E}">
        <p14:creationId xmlns:p14="http://schemas.microsoft.com/office/powerpoint/2010/main" val="25220349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smtClean="0"/>
              <a:t>Nom des Scripts</a:t>
            </a:r>
            <a:endParaRPr lang="fr-FR" sz="3600" dirty="0" smtClean="0"/>
          </a:p>
        </p:txBody>
      </p:sp>
      <p:pic>
        <p:nvPicPr>
          <p:cNvPr id="4" name="Image 3" descr="C:\Documents and Settings\Aziz\Bureau\angle.JPG"/>
          <p:cNvPicPr/>
          <p:nvPr/>
        </p:nvPicPr>
        <p:blipFill>
          <a:blip r:embed="rId3"/>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59</a:t>
            </a:fld>
            <a:endParaRPr lang="fr-BE" dirty="0">
              <a:solidFill>
                <a:schemeClr val="bg1"/>
              </a:solidFill>
            </a:endParaRPr>
          </a:p>
        </p:txBody>
      </p:sp>
      <p:sp>
        <p:nvSpPr>
          <p:cNvPr id="12" name="Rectangle 11"/>
          <p:cNvSpPr/>
          <p:nvPr/>
        </p:nvSpPr>
        <p:spPr>
          <a:xfrm>
            <a:off x="827584" y="692696"/>
            <a:ext cx="7643866" cy="7263527"/>
          </a:xfrm>
          <a:prstGeom prst="rect">
            <a:avLst/>
          </a:prstGeom>
        </p:spPr>
        <p:txBody>
          <a:bodyPr wrap="square">
            <a:spAutoFit/>
          </a:bodyPr>
          <a:lstStyle/>
          <a:p>
            <a:pPr lvl="1">
              <a:spcBef>
                <a:spcPts val="600"/>
              </a:spcBef>
              <a:buClr>
                <a:srgbClr val="000000"/>
              </a:buClr>
              <a:buSzPct val="100000"/>
            </a:pPr>
            <a:endParaRPr lang="fr-FR" sz="2000" dirty="0"/>
          </a:p>
          <a:p>
            <a:pPr lvl="1">
              <a:spcBef>
                <a:spcPts val="600"/>
              </a:spcBef>
              <a:buClr>
                <a:srgbClr val="000000"/>
              </a:buClr>
              <a:buSzPct val="100000"/>
            </a:pPr>
            <a:r>
              <a:rPr lang="fr-FR" sz="2400" b="1" dirty="0" smtClean="0">
                <a:solidFill>
                  <a:srgbClr val="000000"/>
                </a:solidFill>
                <a:latin typeface="Arial" charset="0"/>
              </a:rPr>
              <a:t>[ S | K ] XX </a:t>
            </a:r>
            <a:r>
              <a:rPr lang="fr-FR" sz="2400" b="1" dirty="0" err="1" smtClean="0">
                <a:solidFill>
                  <a:srgbClr val="000000"/>
                </a:solidFill>
                <a:latin typeface="Arial" charset="0"/>
              </a:rPr>
              <a:t>nom_du_script</a:t>
            </a:r>
            <a:r>
              <a:rPr lang="fr-FR" sz="2400" b="1" dirty="0">
                <a:solidFill>
                  <a:srgbClr val="000000"/>
                </a:solidFill>
                <a:latin typeface="Arial" charset="0"/>
              </a:rPr>
              <a:t>. </a:t>
            </a:r>
            <a:endParaRPr lang="fr-FR" sz="2400" b="1" dirty="0"/>
          </a:p>
          <a:p>
            <a:pPr>
              <a:spcBef>
                <a:spcPts val="600"/>
              </a:spcBef>
            </a:pPr>
            <a:endParaRPr lang="fr-FR" sz="2000" dirty="0">
              <a:solidFill>
                <a:srgbClr val="000000"/>
              </a:solidFill>
              <a:latin typeface="Arial" charset="0"/>
            </a:endParaRPr>
          </a:p>
          <a:p>
            <a:pPr lvl="1">
              <a:spcBef>
                <a:spcPts val="600"/>
              </a:spcBef>
              <a:buClr>
                <a:srgbClr val="000000"/>
              </a:buClr>
              <a:buSzPct val="100000"/>
            </a:pPr>
            <a:r>
              <a:rPr lang="fr-FR" sz="2000" b="1" dirty="0">
                <a:solidFill>
                  <a:srgbClr val="FF0000"/>
                </a:solidFill>
                <a:latin typeface="Arial" charset="0"/>
              </a:rPr>
              <a:t>S</a:t>
            </a:r>
            <a:r>
              <a:rPr lang="fr-FR" sz="2000" dirty="0">
                <a:solidFill>
                  <a:srgbClr val="000000"/>
                </a:solidFill>
                <a:latin typeface="Arial" charset="0"/>
              </a:rPr>
              <a:t> indique au système que le script doit être lancé avec l'opérande </a:t>
            </a:r>
            <a:r>
              <a:rPr lang="fr-FR" sz="2000" dirty="0" err="1">
                <a:solidFill>
                  <a:srgbClr val="000000"/>
                </a:solidFill>
                <a:latin typeface="Arial" charset="0"/>
              </a:rPr>
              <a:t>start</a:t>
            </a:r>
            <a:r>
              <a:rPr lang="fr-FR" sz="2000" dirty="0">
                <a:solidFill>
                  <a:srgbClr val="000000"/>
                </a:solidFill>
                <a:latin typeface="Arial" charset="0"/>
              </a:rPr>
              <a:t> (démarrage du service). </a:t>
            </a:r>
            <a:endParaRPr lang="fr-FR" sz="2000" dirty="0"/>
          </a:p>
          <a:p>
            <a:pPr>
              <a:spcBef>
                <a:spcPts val="600"/>
              </a:spcBef>
            </a:pPr>
            <a:endParaRPr lang="fr-FR" dirty="0">
              <a:solidFill>
                <a:srgbClr val="000000"/>
              </a:solidFill>
              <a:latin typeface="Arial" charset="0"/>
            </a:endParaRPr>
          </a:p>
          <a:p>
            <a:pPr lvl="1">
              <a:spcBef>
                <a:spcPts val="600"/>
              </a:spcBef>
              <a:buClr>
                <a:srgbClr val="000000"/>
              </a:buClr>
              <a:buSzPct val="100000"/>
            </a:pPr>
            <a:r>
              <a:rPr lang="fr-FR" sz="2000" b="1" dirty="0">
                <a:solidFill>
                  <a:srgbClr val="FF0000"/>
                </a:solidFill>
                <a:latin typeface="Arial" charset="0"/>
              </a:rPr>
              <a:t>K</a:t>
            </a:r>
            <a:r>
              <a:rPr lang="fr-FR" sz="2000" dirty="0">
                <a:solidFill>
                  <a:srgbClr val="000000"/>
                </a:solidFill>
                <a:latin typeface="Arial" charset="0"/>
              </a:rPr>
              <a:t> indique au système que le script doit être lancé avec l'opérande stop (arrêt du service). </a:t>
            </a:r>
            <a:endParaRPr lang="fr-FR" sz="2000" dirty="0" smtClean="0"/>
          </a:p>
          <a:p>
            <a:pPr lvl="1" algn="just">
              <a:lnSpc>
                <a:spcPct val="95000"/>
              </a:lnSpc>
              <a:buClr>
                <a:srgbClr val="000000"/>
              </a:buClr>
              <a:buSzPct val="100000"/>
            </a:pPr>
            <a:endParaRPr lang="fr-FR" b="1" dirty="0" smtClean="0">
              <a:solidFill>
                <a:srgbClr val="C00000"/>
              </a:solidFill>
              <a:latin typeface="Arial" charset="0"/>
              <a:cs typeface="Arial" charset="0"/>
            </a:endParaRPr>
          </a:p>
          <a:p>
            <a:pPr lvl="1" algn="just">
              <a:lnSpc>
                <a:spcPct val="95000"/>
              </a:lnSpc>
              <a:buClr>
                <a:srgbClr val="000000"/>
              </a:buClr>
              <a:buSzPct val="100000"/>
            </a:pPr>
            <a:r>
              <a:rPr lang="fr-FR" sz="2000" b="1" dirty="0" smtClean="0">
                <a:solidFill>
                  <a:srgbClr val="FF0000"/>
                </a:solidFill>
                <a:latin typeface="Arial" charset="0"/>
                <a:cs typeface="Arial" charset="0"/>
              </a:rPr>
              <a:t>XX</a:t>
            </a:r>
            <a:r>
              <a:rPr lang="fr-FR" sz="2000" dirty="0" smtClean="0">
                <a:solidFill>
                  <a:srgbClr val="000000"/>
                </a:solidFill>
                <a:latin typeface="Arial" charset="0"/>
                <a:cs typeface="Arial" charset="0"/>
              </a:rPr>
              <a:t> </a:t>
            </a:r>
            <a:r>
              <a:rPr lang="fr-FR" sz="2000" dirty="0">
                <a:solidFill>
                  <a:srgbClr val="000000"/>
                </a:solidFill>
                <a:latin typeface="Arial" charset="0"/>
                <a:cs typeface="Arial" charset="0"/>
              </a:rPr>
              <a:t>est un numéro qui détermine l'ordre de lancement (ou d'arrêt) du script par rapport aux autres, </a:t>
            </a:r>
          </a:p>
          <a:p>
            <a:pPr lvl="1" algn="just">
              <a:lnSpc>
                <a:spcPct val="95000"/>
              </a:lnSpc>
              <a:buClr>
                <a:srgbClr val="000000"/>
              </a:buClr>
              <a:buSzPct val="100000"/>
              <a:buFont typeface="Courier New" pitchFamily="49" charset="0"/>
              <a:buChar char="o"/>
            </a:pPr>
            <a:endParaRPr lang="fr-FR" sz="2000" dirty="0">
              <a:solidFill>
                <a:srgbClr val="000000"/>
              </a:solidFill>
              <a:latin typeface="Arial" charset="0"/>
              <a:cs typeface="Arial" charset="0"/>
            </a:endParaRPr>
          </a:p>
          <a:p>
            <a:pPr lvl="1" algn="just">
              <a:lnSpc>
                <a:spcPct val="95000"/>
              </a:lnSpc>
              <a:buClr>
                <a:srgbClr val="000000"/>
              </a:buClr>
              <a:buSzPct val="100000"/>
            </a:pPr>
            <a:r>
              <a:rPr lang="fr-FR" sz="2000" b="1" dirty="0" smtClean="0">
                <a:solidFill>
                  <a:srgbClr val="FF0000"/>
                </a:solidFill>
                <a:latin typeface="Arial" charset="0"/>
                <a:cs typeface="Arial" charset="0"/>
              </a:rPr>
              <a:t>Exemple </a:t>
            </a:r>
            <a:r>
              <a:rPr lang="fr-FR" sz="2000" b="1" dirty="0">
                <a:solidFill>
                  <a:srgbClr val="FF0000"/>
                </a:solidFill>
                <a:latin typeface="Arial" charset="0"/>
                <a:cs typeface="Arial" charset="0"/>
              </a:rPr>
              <a:t>:</a:t>
            </a:r>
          </a:p>
          <a:p>
            <a:pPr lvl="1" algn="just">
              <a:lnSpc>
                <a:spcPct val="95000"/>
              </a:lnSpc>
              <a:buClr>
                <a:srgbClr val="000000"/>
              </a:buClr>
              <a:buSzPct val="100000"/>
            </a:pPr>
            <a:r>
              <a:rPr lang="fr-FR" sz="2000" dirty="0">
                <a:solidFill>
                  <a:srgbClr val="000000"/>
                </a:solidFill>
                <a:latin typeface="Arial" charset="0"/>
                <a:cs typeface="Arial" charset="0"/>
              </a:rPr>
              <a:t> </a:t>
            </a:r>
          </a:p>
          <a:p>
            <a:pPr lvl="2" algn="just">
              <a:lnSpc>
                <a:spcPct val="95000"/>
              </a:lnSpc>
              <a:buClr>
                <a:srgbClr val="000000"/>
              </a:buClr>
              <a:buSzPct val="100000"/>
              <a:buFont typeface="Arial" charset="0"/>
              <a:buChar char="−"/>
            </a:pPr>
            <a:r>
              <a:rPr lang="fr-FR" sz="2000" b="1" i="1" dirty="0">
                <a:solidFill>
                  <a:srgbClr val="000000"/>
                </a:solidFill>
                <a:latin typeface="Arial" charset="0"/>
                <a:cs typeface="Arial" charset="0"/>
              </a:rPr>
              <a:t>S</a:t>
            </a:r>
            <a:r>
              <a:rPr lang="fr-FR" sz="2000" b="1" i="1" dirty="0">
                <a:solidFill>
                  <a:srgbClr val="C00000"/>
                </a:solidFill>
                <a:latin typeface="Arial" charset="0"/>
                <a:cs typeface="Arial" charset="0"/>
              </a:rPr>
              <a:t>18</a:t>
            </a:r>
            <a:r>
              <a:rPr lang="fr-FR" sz="2000" b="1" i="1" dirty="0">
                <a:solidFill>
                  <a:srgbClr val="000000"/>
                </a:solidFill>
                <a:latin typeface="Arial" charset="0"/>
                <a:cs typeface="Arial" charset="0"/>
              </a:rPr>
              <a:t>sound</a:t>
            </a:r>
            <a:r>
              <a:rPr lang="fr-FR" sz="2000" dirty="0">
                <a:solidFill>
                  <a:srgbClr val="000000"/>
                </a:solidFill>
                <a:latin typeface="Arial" charset="0"/>
                <a:cs typeface="Arial" charset="0"/>
              </a:rPr>
              <a:t> et </a:t>
            </a:r>
            <a:r>
              <a:rPr lang="fr-FR" sz="2000" b="1" i="1" dirty="0">
                <a:solidFill>
                  <a:srgbClr val="000000"/>
                </a:solidFill>
                <a:latin typeface="Arial" charset="0"/>
                <a:cs typeface="Arial" charset="0"/>
              </a:rPr>
              <a:t>S</a:t>
            </a:r>
            <a:r>
              <a:rPr lang="fr-FR" sz="2000" b="1" i="1" dirty="0">
                <a:solidFill>
                  <a:srgbClr val="C00000"/>
                </a:solidFill>
                <a:latin typeface="Arial" charset="0"/>
                <a:cs typeface="Arial" charset="0"/>
              </a:rPr>
              <a:t>24</a:t>
            </a:r>
            <a:r>
              <a:rPr lang="fr-FR" sz="2000" b="1" i="1" dirty="0">
                <a:solidFill>
                  <a:srgbClr val="000000"/>
                </a:solidFill>
                <a:latin typeface="Arial" charset="0"/>
                <a:cs typeface="Arial" charset="0"/>
              </a:rPr>
              <a:t>messagebus</a:t>
            </a:r>
            <a:r>
              <a:rPr lang="fr-FR" sz="2000" dirty="0">
                <a:solidFill>
                  <a:srgbClr val="000000"/>
                </a:solidFill>
                <a:latin typeface="Arial" charset="0"/>
                <a:cs typeface="Arial" charset="0"/>
              </a:rPr>
              <a:t>  =&gt; impliquent que le script </a:t>
            </a:r>
            <a:r>
              <a:rPr lang="fr-FR" sz="2000" b="1" i="1" dirty="0" err="1">
                <a:solidFill>
                  <a:srgbClr val="000000"/>
                </a:solidFill>
                <a:latin typeface="Arial" charset="0"/>
                <a:cs typeface="Arial" charset="0"/>
              </a:rPr>
              <a:t>sound</a:t>
            </a:r>
            <a:r>
              <a:rPr lang="fr-FR" sz="2000" b="1" dirty="0">
                <a:solidFill>
                  <a:srgbClr val="000000"/>
                </a:solidFill>
                <a:latin typeface="Arial" charset="0"/>
                <a:cs typeface="Arial" charset="0"/>
              </a:rPr>
              <a:t> </a:t>
            </a:r>
            <a:r>
              <a:rPr lang="fr-FR" sz="2000" dirty="0">
                <a:solidFill>
                  <a:srgbClr val="000000"/>
                </a:solidFill>
                <a:latin typeface="Arial" charset="0"/>
                <a:cs typeface="Arial" charset="0"/>
              </a:rPr>
              <a:t>sera lancé avant le script </a:t>
            </a:r>
            <a:r>
              <a:rPr lang="fr-FR" sz="2000" b="1" i="1" dirty="0" err="1">
                <a:solidFill>
                  <a:srgbClr val="000000"/>
                </a:solidFill>
                <a:latin typeface="Arial" charset="0"/>
                <a:cs typeface="Arial" charset="0"/>
              </a:rPr>
              <a:t>messagebus</a:t>
            </a:r>
            <a:r>
              <a:rPr lang="fr-FR" sz="2000" dirty="0">
                <a:solidFill>
                  <a:srgbClr val="000000"/>
                </a:solidFill>
                <a:latin typeface="Arial" charset="0"/>
                <a:cs typeface="Arial" charset="0"/>
              </a:rPr>
              <a:t>, </a:t>
            </a:r>
          </a:p>
          <a:p>
            <a:pPr lvl="2" algn="just">
              <a:lnSpc>
                <a:spcPct val="95000"/>
              </a:lnSpc>
              <a:buClr>
                <a:srgbClr val="000000"/>
              </a:buClr>
              <a:buSzPct val="100000"/>
              <a:buFont typeface="Arial" charset="0"/>
              <a:buChar char="−"/>
            </a:pPr>
            <a:endParaRPr lang="fr-FR" sz="2000" dirty="0">
              <a:solidFill>
                <a:srgbClr val="000000"/>
              </a:solidFill>
              <a:latin typeface="Arial" charset="0"/>
              <a:cs typeface="Arial" charset="0"/>
            </a:endParaRPr>
          </a:p>
          <a:p>
            <a:pPr lvl="2" algn="just">
              <a:lnSpc>
                <a:spcPct val="95000"/>
              </a:lnSpc>
              <a:buClr>
                <a:srgbClr val="000000"/>
              </a:buClr>
              <a:buSzPct val="100000"/>
              <a:buFont typeface="Arial" charset="0"/>
              <a:buChar char="−"/>
            </a:pPr>
            <a:r>
              <a:rPr lang="fr-FR" sz="2000" b="1" i="1" dirty="0">
                <a:solidFill>
                  <a:srgbClr val="000000"/>
                </a:solidFill>
                <a:latin typeface="Arial" charset="0"/>
                <a:cs typeface="Arial" charset="0"/>
              </a:rPr>
              <a:t>K</a:t>
            </a:r>
            <a:r>
              <a:rPr lang="fr-FR" sz="2000" b="1" i="1" dirty="0">
                <a:solidFill>
                  <a:srgbClr val="C00000"/>
                </a:solidFill>
                <a:latin typeface="Arial" charset="0"/>
                <a:cs typeface="Arial" charset="0"/>
              </a:rPr>
              <a:t>08</a:t>
            </a:r>
            <a:r>
              <a:rPr lang="fr-FR" sz="2000" b="1" i="1" dirty="0">
                <a:solidFill>
                  <a:srgbClr val="000000"/>
                </a:solidFill>
                <a:latin typeface="Arial" charset="0"/>
                <a:cs typeface="Arial" charset="0"/>
              </a:rPr>
              <a:t>lisa</a:t>
            </a:r>
            <a:r>
              <a:rPr lang="fr-FR" sz="2000" dirty="0">
                <a:solidFill>
                  <a:srgbClr val="000000"/>
                </a:solidFill>
                <a:latin typeface="Arial" charset="0"/>
                <a:cs typeface="Arial" charset="0"/>
              </a:rPr>
              <a:t> et </a:t>
            </a:r>
            <a:r>
              <a:rPr lang="fr-FR" sz="2000" b="1" i="1" dirty="0">
                <a:solidFill>
                  <a:srgbClr val="000000"/>
                </a:solidFill>
                <a:latin typeface="Arial" charset="0"/>
                <a:cs typeface="Arial" charset="0"/>
              </a:rPr>
              <a:t>K</a:t>
            </a:r>
            <a:r>
              <a:rPr lang="fr-FR" sz="2000" b="1" i="1" dirty="0">
                <a:solidFill>
                  <a:srgbClr val="C00000"/>
                </a:solidFill>
                <a:latin typeface="Arial" charset="0"/>
                <a:cs typeface="Arial" charset="0"/>
              </a:rPr>
              <a:t>09</a:t>
            </a:r>
            <a:r>
              <a:rPr lang="fr-FR" sz="2000" b="1" i="1" dirty="0">
                <a:solidFill>
                  <a:srgbClr val="000000"/>
                </a:solidFill>
                <a:latin typeface="Arial" charset="0"/>
                <a:cs typeface="Arial" charset="0"/>
              </a:rPr>
              <a:t>dm </a:t>
            </a:r>
            <a:r>
              <a:rPr lang="fr-FR" sz="2000" i="1" dirty="0">
                <a:solidFill>
                  <a:srgbClr val="000000"/>
                </a:solidFill>
                <a:latin typeface="Arial" charset="0"/>
                <a:cs typeface="Arial" charset="0"/>
              </a:rPr>
              <a:t> 	=&gt; </a:t>
            </a:r>
            <a:r>
              <a:rPr lang="fr-FR" sz="2000" dirty="0">
                <a:solidFill>
                  <a:srgbClr val="000000"/>
                </a:solidFill>
                <a:latin typeface="Arial" charset="0"/>
                <a:cs typeface="Arial" charset="0"/>
              </a:rPr>
              <a:t> impliquent que le script </a:t>
            </a:r>
            <a:r>
              <a:rPr lang="fr-FR" sz="2000" b="1" i="1" dirty="0" err="1">
                <a:solidFill>
                  <a:srgbClr val="000000"/>
                </a:solidFill>
                <a:latin typeface="Arial" charset="0"/>
                <a:cs typeface="Arial" charset="0"/>
              </a:rPr>
              <a:t>lisa</a:t>
            </a:r>
            <a:r>
              <a:rPr lang="fr-FR" sz="2000" b="1" dirty="0">
                <a:solidFill>
                  <a:srgbClr val="000000"/>
                </a:solidFill>
                <a:latin typeface="Arial" charset="0"/>
                <a:cs typeface="Arial" charset="0"/>
              </a:rPr>
              <a:t> </a:t>
            </a:r>
            <a:r>
              <a:rPr lang="fr-FR" sz="2000" dirty="0">
                <a:solidFill>
                  <a:srgbClr val="000000"/>
                </a:solidFill>
                <a:latin typeface="Arial" charset="0"/>
                <a:cs typeface="Arial" charset="0"/>
              </a:rPr>
              <a:t>sera arrêté avant que le script </a:t>
            </a:r>
            <a:r>
              <a:rPr lang="fr-FR" sz="2000" b="1" i="1" dirty="0">
                <a:solidFill>
                  <a:srgbClr val="000000"/>
                </a:solidFill>
                <a:latin typeface="Arial" charset="0"/>
                <a:cs typeface="Arial" charset="0"/>
              </a:rPr>
              <a:t>dm</a:t>
            </a:r>
            <a:r>
              <a:rPr lang="fr-FR" sz="2000" dirty="0">
                <a:solidFill>
                  <a:srgbClr val="000000"/>
                </a:solidFill>
                <a:latin typeface="Arial" charset="0"/>
                <a:cs typeface="Arial" charset="0"/>
              </a:rPr>
              <a:t> ne soit lui-même arrêté. </a:t>
            </a:r>
            <a:endParaRPr lang="fr-FR" sz="2000" dirty="0">
              <a:latin typeface="Arial" charset="0"/>
              <a:cs typeface="Arial" charset="0"/>
            </a:endParaRPr>
          </a:p>
          <a:p>
            <a:endParaRPr lang="fr-FR" sz="2400" dirty="0" smtClean="0"/>
          </a:p>
          <a:p>
            <a:endParaRPr lang="fr-FR" sz="2400" dirty="0" smtClean="0"/>
          </a:p>
          <a:p>
            <a:endParaRPr lang="fr-FR" sz="2400" b="1" dirty="0">
              <a:solidFill>
                <a:srgbClr val="FF0000"/>
              </a:solidFill>
            </a:endParaRPr>
          </a:p>
        </p:txBody>
      </p:sp>
    </p:spTree>
    <p:extLst>
      <p:ext uri="{BB962C8B-B14F-4D97-AF65-F5344CB8AC3E}">
        <p14:creationId xmlns:p14="http://schemas.microsoft.com/office/powerpoint/2010/main" val="3436912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a:t>Démarrage de l’ordinateur</a:t>
            </a:r>
          </a:p>
        </p:txBody>
      </p:sp>
      <p:sp>
        <p:nvSpPr>
          <p:cNvPr id="3" name="Espace réservé du contenu 2"/>
          <p:cNvSpPr>
            <a:spLocks noGrp="1"/>
          </p:cNvSpPr>
          <p:nvPr>
            <p:ph idx="1"/>
          </p:nvPr>
        </p:nvSpPr>
        <p:spPr>
          <a:xfrm>
            <a:off x="428596" y="928670"/>
            <a:ext cx="8586790" cy="5286388"/>
          </a:xfrm>
        </p:spPr>
        <p:txBody>
          <a:bodyPr>
            <a:noAutofit/>
          </a:bodyPr>
          <a:lstStyle/>
          <a:p>
            <a:pPr algn="ctr">
              <a:buNone/>
            </a:pPr>
            <a:r>
              <a:rPr lang="fr-FR" sz="2800" b="1" dirty="0" smtClean="0"/>
              <a:t>Le Bios</a:t>
            </a:r>
            <a:endParaRPr lang="fr-FR" sz="2800" dirty="0" smtClean="0"/>
          </a:p>
          <a:p>
            <a:pPr>
              <a:buNone/>
            </a:pPr>
            <a:endParaRPr lang="fr-FR" i="1" dirty="0" smtClean="0"/>
          </a:p>
          <a:p>
            <a:pPr lvl="0">
              <a:buNone/>
            </a:pPr>
            <a:endParaRPr lang="fr-FR" b="1" dirty="0" smtClean="0"/>
          </a:p>
          <a:p>
            <a:endParaRPr lang="fr-FR" b="1" dirty="0"/>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6</a:t>
            </a:fld>
            <a:endParaRPr lang="fr-BE" dirty="0">
              <a:solidFill>
                <a:schemeClr val="bg1"/>
              </a:solidFill>
            </a:endParaRPr>
          </a:p>
        </p:txBody>
      </p:sp>
      <p:sp>
        <p:nvSpPr>
          <p:cNvPr id="13" name="Rectangle 1"/>
          <p:cNvSpPr>
            <a:spLocks noChangeArrowheads="1"/>
          </p:cNvSpPr>
          <p:nvPr/>
        </p:nvSpPr>
        <p:spPr bwMode="auto">
          <a:xfrm>
            <a:off x="896726" y="1523400"/>
            <a:ext cx="8064896"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fr-FR" sz="2000" dirty="0" smtClean="0"/>
              <a:t>C’</a:t>
            </a:r>
            <a:r>
              <a:rPr kumimoji="0" lang="fr-FR" sz="2000" i="0" u="none" strike="noStrike" cap="none" normalizeH="0" baseline="0" dirty="0" smtClean="0">
                <a:ln>
                  <a:noFill/>
                </a:ln>
                <a:effectLst/>
              </a:rPr>
              <a:t>est le programme basique servant d'interface entre le système d'exploitation et la carte mère.</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fr-FR" sz="2000" i="0" u="none" strike="noStrike" cap="none" normalizeH="0" baseline="0" dirty="0" smtClean="0">
              <a:ln>
                <a:noFill/>
              </a:ln>
              <a:effectLst/>
            </a:endParaRPr>
          </a:p>
        </p:txBody>
      </p:sp>
      <p:pic>
        <p:nvPicPr>
          <p:cNvPr id="15" name="Picture 2" descr="C:\Documents and Settings\Administrateur\Bureau\award.png"/>
          <p:cNvPicPr>
            <a:picLocks noChangeAspect="1" noChangeArrowheads="1"/>
          </p:cNvPicPr>
          <p:nvPr/>
        </p:nvPicPr>
        <p:blipFill>
          <a:blip r:embed="rId4" cstate="print"/>
          <a:srcRect/>
          <a:stretch>
            <a:fillRect/>
          </a:stretch>
        </p:blipFill>
        <p:spPr bwMode="auto">
          <a:xfrm>
            <a:off x="1282207" y="2384024"/>
            <a:ext cx="6858016" cy="4380727"/>
          </a:xfrm>
          <a:prstGeom prst="rect">
            <a:avLst/>
          </a:prstGeom>
          <a:noFill/>
        </p:spPr>
      </p:pic>
    </p:spTree>
    <p:extLst>
      <p:ext uri="{BB962C8B-B14F-4D97-AF65-F5344CB8AC3E}">
        <p14:creationId xmlns:p14="http://schemas.microsoft.com/office/powerpoint/2010/main" val="221719198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a:srcRect/>
          <a:stretch>
            <a:fillRect/>
          </a:stretch>
        </p:blipFill>
        <p:spPr bwMode="auto">
          <a:xfrm rot="5400000">
            <a:off x="-3000388" y="3000412"/>
            <a:ext cx="6858000" cy="857224"/>
          </a:xfrm>
          <a:prstGeom prst="rect">
            <a:avLst/>
          </a:prstGeom>
          <a:noFill/>
          <a:ln w="9525">
            <a:noFill/>
            <a:miter lim="800000"/>
            <a:headEnd/>
            <a:tailEnd/>
          </a:ln>
        </p:spPr>
      </p:pic>
      <p:pic>
        <p:nvPicPr>
          <p:cNvPr id="4" name="Image 3" descr="C:\Documents and Settings\Aziz\Bureau\angle.JPG"/>
          <p:cNvPicPr/>
          <p:nvPr/>
        </p:nvPicPr>
        <p:blipFill>
          <a:blip r:embed="rId3"/>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60</a:t>
            </a:fld>
            <a:endParaRPr lang="fr-BE" dirty="0">
              <a:solidFill>
                <a:schemeClr val="bg1"/>
              </a:solidFill>
            </a:endParaRPr>
          </a:p>
        </p:txBody>
      </p:sp>
      <p:pic>
        <p:nvPicPr>
          <p:cNvPr id="96258" name="Picture 2" descr="C:\Users\Samir CHERIF\Desktop\Capture plein écran 05052010 215451.jpg"/>
          <p:cNvPicPr>
            <a:picLocks noChangeAspect="1" noChangeArrowheads="1"/>
          </p:cNvPicPr>
          <p:nvPr/>
        </p:nvPicPr>
        <p:blipFill>
          <a:blip r:embed="rId4"/>
          <a:srcRect/>
          <a:stretch>
            <a:fillRect/>
          </a:stretch>
        </p:blipFill>
        <p:spPr bwMode="auto">
          <a:xfrm>
            <a:off x="0" y="0"/>
            <a:ext cx="9144000" cy="6858000"/>
          </a:xfrm>
          <a:prstGeom prst="rect">
            <a:avLst/>
          </a:prstGeom>
          <a:noFill/>
        </p:spPr>
      </p:pic>
    </p:spTree>
    <p:extLst>
      <p:ext uri="{BB962C8B-B14F-4D97-AF65-F5344CB8AC3E}">
        <p14:creationId xmlns:p14="http://schemas.microsoft.com/office/powerpoint/2010/main" val="24879901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a:srcRect/>
          <a:stretch>
            <a:fillRect/>
          </a:stretch>
        </p:blipFill>
        <p:spPr bwMode="auto">
          <a:xfrm rot="5400000">
            <a:off x="-3000388" y="3000412"/>
            <a:ext cx="6858000" cy="857224"/>
          </a:xfrm>
          <a:prstGeom prst="rect">
            <a:avLst/>
          </a:prstGeom>
          <a:noFill/>
          <a:ln w="9525">
            <a:noFill/>
            <a:miter lim="800000"/>
            <a:headEnd/>
            <a:tailEnd/>
          </a:ln>
        </p:spPr>
      </p:pic>
      <p:pic>
        <p:nvPicPr>
          <p:cNvPr id="4" name="Image 3" descr="C:\Documents and Settings\Aziz\Bureau\angle.JPG"/>
          <p:cNvPicPr/>
          <p:nvPr/>
        </p:nvPicPr>
        <p:blipFill>
          <a:blip r:embed="rId3"/>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61</a:t>
            </a:fld>
            <a:endParaRPr lang="fr-BE" dirty="0">
              <a:solidFill>
                <a:schemeClr val="bg1"/>
              </a:solidFill>
            </a:endParaRPr>
          </a:p>
        </p:txBody>
      </p:sp>
      <p:pic>
        <p:nvPicPr>
          <p:cNvPr id="97282" name="Picture 2" descr="C:\Users\Samir CHERIF\Desktop\Capture plein écran 05052010 222359.jpg"/>
          <p:cNvPicPr>
            <a:picLocks noChangeAspect="1" noChangeArrowheads="1"/>
          </p:cNvPicPr>
          <p:nvPr/>
        </p:nvPicPr>
        <p:blipFill>
          <a:blip r:embed="rId4"/>
          <a:srcRect/>
          <a:stretch>
            <a:fillRect/>
          </a:stretch>
        </p:blipFill>
        <p:spPr bwMode="auto">
          <a:xfrm>
            <a:off x="642910" y="4500570"/>
            <a:ext cx="8286808" cy="1143008"/>
          </a:xfrm>
          <a:prstGeom prst="rect">
            <a:avLst/>
          </a:prstGeom>
          <a:noFill/>
        </p:spPr>
      </p:pic>
      <p:sp>
        <p:nvSpPr>
          <p:cNvPr id="10" name="Titre 1"/>
          <p:cNvSpPr>
            <a:spLocks noGrp="1"/>
          </p:cNvSpPr>
          <p:nvPr>
            <p:ph type="title"/>
          </p:nvPr>
        </p:nvSpPr>
        <p:spPr>
          <a:xfrm>
            <a:off x="457200" y="-214338"/>
            <a:ext cx="8229600" cy="1143000"/>
          </a:xfrm>
        </p:spPr>
        <p:txBody>
          <a:bodyPr>
            <a:noAutofit/>
          </a:bodyPr>
          <a:lstStyle/>
          <a:p>
            <a:r>
              <a:rPr lang="fr-FR" sz="3600" b="1" dirty="0" err="1" smtClean="0"/>
              <a:t>Chkconfig</a:t>
            </a:r>
            <a:endParaRPr lang="fr-FR" sz="3600" dirty="0" smtClean="0"/>
          </a:p>
        </p:txBody>
      </p:sp>
      <p:sp>
        <p:nvSpPr>
          <p:cNvPr id="12" name="Rectangle 11"/>
          <p:cNvSpPr/>
          <p:nvPr/>
        </p:nvSpPr>
        <p:spPr>
          <a:xfrm>
            <a:off x="785786" y="1357298"/>
            <a:ext cx="8358214" cy="2616101"/>
          </a:xfrm>
          <a:prstGeom prst="rect">
            <a:avLst/>
          </a:prstGeom>
        </p:spPr>
        <p:txBody>
          <a:bodyPr wrap="square">
            <a:spAutoFit/>
          </a:bodyPr>
          <a:lstStyle/>
          <a:p>
            <a:r>
              <a:rPr lang="fr-FR" sz="2400" dirty="0" smtClean="0"/>
              <a:t>La commande </a:t>
            </a:r>
            <a:r>
              <a:rPr lang="fr-FR" sz="2400" b="1" dirty="0" err="1" smtClean="0">
                <a:solidFill>
                  <a:srgbClr val="FF0000"/>
                </a:solidFill>
              </a:rPr>
              <a:t>chkconfig</a:t>
            </a:r>
            <a:r>
              <a:rPr lang="fr-FR" sz="2400" dirty="0" smtClean="0"/>
              <a:t> affiche l’état d’un service pour chaque un des </a:t>
            </a:r>
            <a:r>
              <a:rPr lang="fr-FR" sz="2400" dirty="0" err="1" smtClean="0"/>
              <a:t>runlevel</a:t>
            </a:r>
            <a:endParaRPr lang="fr-FR" sz="2400" dirty="0" smtClean="0"/>
          </a:p>
          <a:p>
            <a:endParaRPr lang="fr-FR" sz="2400" b="1" dirty="0" smtClean="0">
              <a:solidFill>
                <a:srgbClr val="FF0000"/>
              </a:solidFill>
            </a:endParaRPr>
          </a:p>
          <a:p>
            <a:r>
              <a:rPr lang="fr-FR" sz="2400" b="1" dirty="0" smtClean="0"/>
              <a:t>Exemple</a:t>
            </a:r>
          </a:p>
          <a:p>
            <a:r>
              <a:rPr lang="fr-FR" sz="2400" dirty="0" smtClean="0"/>
              <a:t># </a:t>
            </a:r>
            <a:r>
              <a:rPr lang="fr-FR" sz="2400" dirty="0" err="1" smtClean="0"/>
              <a:t>Chkconfig</a:t>
            </a:r>
            <a:r>
              <a:rPr lang="fr-FR" sz="2400" dirty="0" smtClean="0"/>
              <a:t> –</a:t>
            </a:r>
            <a:r>
              <a:rPr lang="fr-FR" sz="2400" dirty="0" err="1" smtClean="0"/>
              <a:t>list</a:t>
            </a:r>
            <a:r>
              <a:rPr lang="fr-FR" sz="2400" dirty="0" smtClean="0"/>
              <a:t> </a:t>
            </a:r>
            <a:r>
              <a:rPr lang="fr-FR" sz="2400" dirty="0" err="1" smtClean="0"/>
              <a:t>NetworkManager</a:t>
            </a:r>
            <a:endParaRPr lang="fr-FR" sz="2400" dirty="0" smtClean="0"/>
          </a:p>
          <a:p>
            <a:endParaRPr lang="fr-FR" sz="2400" dirty="0" smtClean="0"/>
          </a:p>
          <a:p>
            <a:r>
              <a:rPr lang="fr-FR" sz="2000" dirty="0" smtClean="0"/>
              <a:t>Affiche l’</a:t>
            </a:r>
            <a:r>
              <a:rPr lang="fr-FR" sz="2000" dirty="0" err="1" smtClean="0"/>
              <a:t>etat</a:t>
            </a:r>
            <a:r>
              <a:rPr lang="fr-FR" sz="2000" dirty="0" smtClean="0"/>
              <a:t> du service </a:t>
            </a:r>
            <a:r>
              <a:rPr lang="fr-FR" sz="2000" dirty="0" err="1" smtClean="0"/>
              <a:t>NetworkManager</a:t>
            </a:r>
            <a:r>
              <a:rPr lang="fr-FR" sz="2000" dirty="0" smtClean="0"/>
              <a:t> pour chaque </a:t>
            </a:r>
            <a:r>
              <a:rPr lang="fr-FR" sz="2000" dirty="0" err="1" smtClean="0"/>
              <a:t>Runlevel</a:t>
            </a:r>
            <a:r>
              <a:rPr lang="fr-FR" sz="2000" dirty="0" smtClean="0"/>
              <a:t> </a:t>
            </a:r>
            <a:r>
              <a:rPr lang="fr-FR" sz="1600" dirty="0" smtClean="0"/>
              <a:t>(marche ou arrêt)</a:t>
            </a:r>
            <a:endParaRPr lang="fr-FR" sz="2000" dirty="0" smtClean="0"/>
          </a:p>
        </p:txBody>
      </p:sp>
    </p:spTree>
    <p:extLst>
      <p:ext uri="{BB962C8B-B14F-4D97-AF65-F5344CB8AC3E}">
        <p14:creationId xmlns:p14="http://schemas.microsoft.com/office/powerpoint/2010/main" val="150365158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62</a:t>
            </a:fld>
            <a:endParaRPr lang="fr-BE" dirty="0">
              <a:solidFill>
                <a:schemeClr val="bg1"/>
              </a:solidFill>
            </a:endParaRPr>
          </a:p>
        </p:txBody>
      </p:sp>
      <p:sp>
        <p:nvSpPr>
          <p:cNvPr id="10" name="Titre 1"/>
          <p:cNvSpPr>
            <a:spLocks noGrp="1"/>
          </p:cNvSpPr>
          <p:nvPr>
            <p:ph type="title"/>
          </p:nvPr>
        </p:nvSpPr>
        <p:spPr>
          <a:xfrm>
            <a:off x="457200" y="-214338"/>
            <a:ext cx="8229600" cy="1143000"/>
          </a:xfrm>
        </p:spPr>
        <p:txBody>
          <a:bodyPr>
            <a:noAutofit/>
          </a:bodyPr>
          <a:lstStyle/>
          <a:p>
            <a:r>
              <a:rPr lang="fr-FR" sz="3600" b="1" dirty="0" err="1" smtClean="0"/>
              <a:t>Chkconfig</a:t>
            </a:r>
            <a:endParaRPr lang="fr-FR" sz="3600" dirty="0" smtClean="0"/>
          </a:p>
        </p:txBody>
      </p:sp>
      <p:sp>
        <p:nvSpPr>
          <p:cNvPr id="12" name="Rectangle 11"/>
          <p:cNvSpPr/>
          <p:nvPr/>
        </p:nvSpPr>
        <p:spPr>
          <a:xfrm>
            <a:off x="785786" y="1357298"/>
            <a:ext cx="8358214" cy="2308324"/>
          </a:xfrm>
          <a:prstGeom prst="rect">
            <a:avLst/>
          </a:prstGeom>
        </p:spPr>
        <p:txBody>
          <a:bodyPr wrap="square">
            <a:spAutoFit/>
          </a:bodyPr>
          <a:lstStyle/>
          <a:p>
            <a:r>
              <a:rPr lang="fr-FR" sz="2400" b="1" dirty="0" smtClean="0"/>
              <a:t>Pour démarrer le service « </a:t>
            </a:r>
            <a:r>
              <a:rPr lang="fr-FR" sz="2400" b="1" dirty="0" err="1" smtClean="0"/>
              <a:t>httpd</a:t>
            </a:r>
            <a:r>
              <a:rPr lang="fr-FR" sz="2400" b="1" dirty="0" smtClean="0"/>
              <a:t> » dans le niveau d’</a:t>
            </a:r>
            <a:r>
              <a:rPr lang="fr-FR" sz="2400" b="1" dirty="0" err="1" smtClean="0"/>
              <a:t>execution</a:t>
            </a:r>
            <a:r>
              <a:rPr lang="fr-FR" sz="2400" b="1" dirty="0" smtClean="0"/>
              <a:t>  3 il faut lancer la cmd suivante :</a:t>
            </a:r>
          </a:p>
          <a:p>
            <a:endParaRPr lang="fr-FR" sz="2400" b="1" dirty="0" smtClean="0">
              <a:solidFill>
                <a:srgbClr val="FF0000"/>
              </a:solidFill>
            </a:endParaRPr>
          </a:p>
          <a:p>
            <a:r>
              <a:rPr lang="fr-FR" sz="2400" b="1" dirty="0" smtClean="0"/>
              <a:t>Exemple</a:t>
            </a:r>
          </a:p>
          <a:p>
            <a:r>
              <a:rPr lang="fr-FR" sz="2400" dirty="0" smtClean="0"/>
              <a:t># </a:t>
            </a:r>
            <a:r>
              <a:rPr lang="fr-FR" sz="2400" dirty="0" err="1" smtClean="0"/>
              <a:t>Chkconfig</a:t>
            </a:r>
            <a:r>
              <a:rPr lang="fr-FR" sz="2400" dirty="0" smtClean="0"/>
              <a:t> - - </a:t>
            </a:r>
            <a:r>
              <a:rPr lang="fr-FR" sz="2400" dirty="0" err="1" smtClean="0"/>
              <a:t>level</a:t>
            </a:r>
            <a:r>
              <a:rPr lang="fr-FR" sz="2400" dirty="0" smtClean="0"/>
              <a:t>  3  </a:t>
            </a:r>
            <a:r>
              <a:rPr lang="fr-FR" sz="2400" dirty="0" err="1" smtClean="0"/>
              <a:t>httpd</a:t>
            </a:r>
            <a:r>
              <a:rPr lang="fr-FR" sz="2400" dirty="0" smtClean="0"/>
              <a:t>  on</a:t>
            </a:r>
          </a:p>
          <a:p>
            <a:endParaRPr lang="fr-FR" sz="2400" dirty="0" smtClean="0"/>
          </a:p>
        </p:txBody>
      </p:sp>
    </p:spTree>
    <p:extLst>
      <p:ext uri="{BB962C8B-B14F-4D97-AF65-F5344CB8AC3E}">
        <p14:creationId xmlns:p14="http://schemas.microsoft.com/office/powerpoint/2010/main" val="1187753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a:srcRect/>
          <a:stretch>
            <a:fillRect/>
          </a:stretch>
        </p:blipFill>
        <p:spPr bwMode="auto">
          <a:xfrm rot="5400000">
            <a:off x="-3000388" y="3000412"/>
            <a:ext cx="6858000" cy="857224"/>
          </a:xfrm>
          <a:prstGeom prst="rect">
            <a:avLst/>
          </a:prstGeom>
          <a:noFill/>
          <a:ln w="9525">
            <a:noFill/>
            <a:miter lim="800000"/>
            <a:headEnd/>
            <a:tailEnd/>
          </a:ln>
        </p:spPr>
      </p:pic>
      <p:pic>
        <p:nvPicPr>
          <p:cNvPr id="4" name="Image 3" descr="C:\Documents and Settings\Aziz\Bureau\angle.JPG"/>
          <p:cNvPicPr/>
          <p:nvPr/>
        </p:nvPicPr>
        <p:blipFill>
          <a:blip r:embed="rId3"/>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63</a:t>
            </a:fld>
            <a:endParaRPr lang="fr-BE" dirty="0">
              <a:solidFill>
                <a:schemeClr val="bg1"/>
              </a:solidFill>
            </a:endParaRPr>
          </a:p>
        </p:txBody>
      </p:sp>
      <p:sp>
        <p:nvSpPr>
          <p:cNvPr id="10" name="Titre 1"/>
          <p:cNvSpPr>
            <a:spLocks noGrp="1"/>
          </p:cNvSpPr>
          <p:nvPr>
            <p:ph type="title"/>
          </p:nvPr>
        </p:nvSpPr>
        <p:spPr>
          <a:xfrm>
            <a:off x="457200" y="-214338"/>
            <a:ext cx="8229600" cy="1143000"/>
          </a:xfrm>
        </p:spPr>
        <p:txBody>
          <a:bodyPr>
            <a:noAutofit/>
          </a:bodyPr>
          <a:lstStyle/>
          <a:p>
            <a:r>
              <a:rPr lang="fr-FR" sz="3600" b="1" dirty="0" smtClean="0"/>
              <a:t>Les commandes </a:t>
            </a:r>
            <a:r>
              <a:rPr lang="fr-FR" sz="3600" b="1" dirty="0" err="1" smtClean="0"/>
              <a:t>Start,Stop,Status</a:t>
            </a:r>
            <a:endParaRPr lang="fr-FR" sz="3600" dirty="0" smtClean="0"/>
          </a:p>
        </p:txBody>
      </p:sp>
      <p:sp>
        <p:nvSpPr>
          <p:cNvPr id="12" name="Rectangle 11"/>
          <p:cNvSpPr/>
          <p:nvPr/>
        </p:nvSpPr>
        <p:spPr>
          <a:xfrm>
            <a:off x="1038322" y="1268760"/>
            <a:ext cx="7422110" cy="5413790"/>
          </a:xfrm>
          <a:prstGeom prst="rect">
            <a:avLst/>
          </a:prstGeom>
        </p:spPr>
        <p:txBody>
          <a:bodyPr wrap="square">
            <a:spAutoFit/>
          </a:bodyPr>
          <a:lstStyle/>
          <a:p>
            <a:pPr>
              <a:lnSpc>
                <a:spcPct val="95000"/>
              </a:lnSpc>
            </a:pPr>
            <a:r>
              <a:rPr lang="fr-FR" sz="2800" b="1" dirty="0" smtClean="0">
                <a:solidFill>
                  <a:srgbClr val="000000"/>
                </a:solidFill>
              </a:rPr>
              <a:t>#/</a:t>
            </a:r>
            <a:r>
              <a:rPr lang="fr-FR" sz="2800" b="1" dirty="0" err="1">
                <a:solidFill>
                  <a:srgbClr val="000000"/>
                </a:solidFill>
              </a:rPr>
              <a:t>etc</a:t>
            </a:r>
            <a:r>
              <a:rPr lang="fr-FR" sz="2800" b="1" dirty="0">
                <a:solidFill>
                  <a:srgbClr val="000000"/>
                </a:solidFill>
              </a:rPr>
              <a:t>/</a:t>
            </a:r>
            <a:r>
              <a:rPr lang="fr-FR" sz="2800" b="1" dirty="0" err="1">
                <a:solidFill>
                  <a:srgbClr val="000000"/>
                </a:solidFill>
              </a:rPr>
              <a:t>init.d</a:t>
            </a:r>
            <a:r>
              <a:rPr lang="fr-FR" sz="2800" b="1" dirty="0">
                <a:solidFill>
                  <a:srgbClr val="000000"/>
                </a:solidFill>
              </a:rPr>
              <a:t>/prog1   </a:t>
            </a:r>
            <a:r>
              <a:rPr lang="fr-FR" sz="2800" b="1" dirty="0" err="1">
                <a:solidFill>
                  <a:srgbClr val="000000"/>
                </a:solidFill>
              </a:rPr>
              <a:t>start</a:t>
            </a:r>
            <a:r>
              <a:rPr lang="fr-FR" sz="2800" b="1" dirty="0">
                <a:solidFill>
                  <a:srgbClr val="000000"/>
                </a:solidFill>
              </a:rPr>
              <a:t> </a:t>
            </a:r>
            <a:endParaRPr lang="fr-FR" sz="2800" b="1" dirty="0" smtClean="0">
              <a:solidFill>
                <a:srgbClr val="000000"/>
              </a:solidFill>
            </a:endParaRPr>
          </a:p>
          <a:p>
            <a:pPr marL="342900" indent="-342900">
              <a:lnSpc>
                <a:spcPct val="95000"/>
              </a:lnSpc>
              <a:buFont typeface="Symbol"/>
              <a:buChar char="Þ"/>
            </a:pPr>
            <a:r>
              <a:rPr lang="fr-FR" sz="2800" dirty="0" smtClean="0">
                <a:solidFill>
                  <a:srgbClr val="000000"/>
                </a:solidFill>
              </a:rPr>
              <a:t>pour </a:t>
            </a:r>
            <a:r>
              <a:rPr lang="fr-FR" sz="2800" dirty="0">
                <a:solidFill>
                  <a:srgbClr val="000000"/>
                </a:solidFill>
              </a:rPr>
              <a:t>démarrer le </a:t>
            </a:r>
            <a:r>
              <a:rPr lang="fr-FR" sz="2800" dirty="0" smtClean="0">
                <a:solidFill>
                  <a:srgbClr val="000000"/>
                </a:solidFill>
              </a:rPr>
              <a:t>programme</a:t>
            </a:r>
            <a:endParaRPr lang="fr-FR" sz="2800" dirty="0">
              <a:solidFill>
                <a:srgbClr val="000000"/>
              </a:solidFill>
            </a:endParaRPr>
          </a:p>
          <a:p>
            <a:pPr>
              <a:lnSpc>
                <a:spcPct val="95000"/>
              </a:lnSpc>
            </a:pPr>
            <a:endParaRPr lang="fr-FR" sz="2800" dirty="0"/>
          </a:p>
          <a:p>
            <a:pPr>
              <a:lnSpc>
                <a:spcPct val="95000"/>
              </a:lnSpc>
            </a:pPr>
            <a:r>
              <a:rPr lang="fr-FR" sz="2800" b="1" dirty="0" smtClean="0">
                <a:solidFill>
                  <a:srgbClr val="000000"/>
                </a:solidFill>
              </a:rPr>
              <a:t>#/</a:t>
            </a:r>
            <a:r>
              <a:rPr lang="fr-FR" sz="2800" b="1" dirty="0" err="1">
                <a:solidFill>
                  <a:srgbClr val="000000"/>
                </a:solidFill>
              </a:rPr>
              <a:t>etc</a:t>
            </a:r>
            <a:r>
              <a:rPr lang="fr-FR" sz="2800" b="1" dirty="0">
                <a:solidFill>
                  <a:srgbClr val="000000"/>
                </a:solidFill>
              </a:rPr>
              <a:t>/</a:t>
            </a:r>
            <a:r>
              <a:rPr lang="fr-FR" sz="2800" b="1" dirty="0" err="1">
                <a:solidFill>
                  <a:srgbClr val="000000"/>
                </a:solidFill>
              </a:rPr>
              <a:t>init.d</a:t>
            </a:r>
            <a:r>
              <a:rPr lang="fr-FR" sz="2800" b="1" dirty="0">
                <a:solidFill>
                  <a:srgbClr val="000000"/>
                </a:solidFill>
              </a:rPr>
              <a:t>/prog1   stop </a:t>
            </a:r>
            <a:endParaRPr lang="fr-FR" sz="2800" dirty="0" smtClean="0">
              <a:solidFill>
                <a:srgbClr val="000000"/>
              </a:solidFill>
            </a:endParaRPr>
          </a:p>
          <a:p>
            <a:pPr marL="457200" indent="-457200">
              <a:lnSpc>
                <a:spcPct val="95000"/>
              </a:lnSpc>
              <a:buFont typeface="Symbol"/>
              <a:buChar char="Þ"/>
            </a:pPr>
            <a:r>
              <a:rPr lang="fr-FR" sz="2800" dirty="0" smtClean="0">
                <a:solidFill>
                  <a:srgbClr val="000000"/>
                </a:solidFill>
              </a:rPr>
              <a:t>pour </a:t>
            </a:r>
            <a:r>
              <a:rPr lang="fr-FR" sz="2800" dirty="0">
                <a:solidFill>
                  <a:srgbClr val="000000"/>
                </a:solidFill>
              </a:rPr>
              <a:t>arrêter le </a:t>
            </a:r>
            <a:r>
              <a:rPr lang="fr-FR" sz="2800" dirty="0" smtClean="0">
                <a:solidFill>
                  <a:srgbClr val="000000"/>
                </a:solidFill>
              </a:rPr>
              <a:t>programme</a:t>
            </a:r>
          </a:p>
          <a:p>
            <a:pPr marL="457200" indent="-457200">
              <a:lnSpc>
                <a:spcPct val="95000"/>
              </a:lnSpc>
              <a:buFont typeface="Symbol"/>
              <a:buChar char="Þ"/>
            </a:pPr>
            <a:endParaRPr lang="fr-FR" sz="2800" dirty="0">
              <a:solidFill>
                <a:srgbClr val="000000"/>
              </a:solidFill>
            </a:endParaRPr>
          </a:p>
          <a:p>
            <a:pPr>
              <a:lnSpc>
                <a:spcPct val="95000"/>
              </a:lnSpc>
            </a:pPr>
            <a:r>
              <a:rPr lang="fr-FR" sz="2800" b="1" dirty="0">
                <a:solidFill>
                  <a:srgbClr val="000000"/>
                </a:solidFill>
              </a:rPr>
              <a:t>#/</a:t>
            </a:r>
            <a:r>
              <a:rPr lang="fr-FR" sz="2800" b="1" dirty="0" err="1">
                <a:solidFill>
                  <a:srgbClr val="000000"/>
                </a:solidFill>
              </a:rPr>
              <a:t>etc</a:t>
            </a:r>
            <a:r>
              <a:rPr lang="fr-FR" sz="2800" b="1" dirty="0">
                <a:solidFill>
                  <a:srgbClr val="000000"/>
                </a:solidFill>
              </a:rPr>
              <a:t>/</a:t>
            </a:r>
            <a:r>
              <a:rPr lang="fr-FR" sz="2800" b="1" dirty="0" err="1">
                <a:solidFill>
                  <a:srgbClr val="000000"/>
                </a:solidFill>
              </a:rPr>
              <a:t>init.d</a:t>
            </a:r>
            <a:r>
              <a:rPr lang="fr-FR" sz="2800" b="1" dirty="0">
                <a:solidFill>
                  <a:srgbClr val="000000"/>
                </a:solidFill>
              </a:rPr>
              <a:t>/prog1   </a:t>
            </a:r>
            <a:r>
              <a:rPr lang="fr-FR" sz="2800" b="1" dirty="0" err="1" smtClean="0">
                <a:solidFill>
                  <a:srgbClr val="000000"/>
                </a:solidFill>
              </a:rPr>
              <a:t>status</a:t>
            </a:r>
            <a:r>
              <a:rPr lang="fr-FR" sz="2800" b="1" dirty="0" smtClean="0">
                <a:solidFill>
                  <a:srgbClr val="000000"/>
                </a:solidFill>
              </a:rPr>
              <a:t> </a:t>
            </a:r>
            <a:endParaRPr lang="fr-FR" sz="2800" dirty="0">
              <a:solidFill>
                <a:srgbClr val="000000"/>
              </a:solidFill>
            </a:endParaRPr>
          </a:p>
          <a:p>
            <a:pPr marL="457200" indent="-457200">
              <a:lnSpc>
                <a:spcPct val="95000"/>
              </a:lnSpc>
              <a:buFont typeface="Symbol"/>
              <a:buChar char="Þ"/>
            </a:pPr>
            <a:r>
              <a:rPr lang="fr-FR" sz="2800" dirty="0" smtClean="0">
                <a:solidFill>
                  <a:srgbClr val="000000"/>
                </a:solidFill>
              </a:rPr>
              <a:t>pour </a:t>
            </a:r>
            <a:r>
              <a:rPr lang="fr-FR" sz="2800" dirty="0">
                <a:solidFill>
                  <a:srgbClr val="000000"/>
                </a:solidFill>
              </a:rPr>
              <a:t>arrêter le </a:t>
            </a:r>
            <a:r>
              <a:rPr lang="fr-FR" sz="2800" dirty="0" smtClean="0">
                <a:solidFill>
                  <a:srgbClr val="000000"/>
                </a:solidFill>
              </a:rPr>
              <a:t>programme</a:t>
            </a:r>
          </a:p>
          <a:p>
            <a:pPr marL="457200" indent="-457200">
              <a:lnSpc>
                <a:spcPct val="95000"/>
              </a:lnSpc>
              <a:buFont typeface="Symbol"/>
              <a:buChar char="Þ"/>
            </a:pPr>
            <a:endParaRPr lang="fr-FR" sz="2800" dirty="0">
              <a:solidFill>
                <a:srgbClr val="000000"/>
              </a:solidFill>
            </a:endParaRPr>
          </a:p>
          <a:p>
            <a:pPr>
              <a:lnSpc>
                <a:spcPct val="95000"/>
              </a:lnSpc>
            </a:pPr>
            <a:r>
              <a:rPr lang="fr-FR" sz="2800" b="1" dirty="0">
                <a:solidFill>
                  <a:srgbClr val="FF0000"/>
                </a:solidFill>
              </a:rPr>
              <a:t>Exemple:</a:t>
            </a:r>
          </a:p>
          <a:p>
            <a:pPr>
              <a:lnSpc>
                <a:spcPct val="95000"/>
              </a:lnSpc>
            </a:pPr>
            <a:r>
              <a:rPr lang="fr-FR" sz="2800" dirty="0">
                <a:solidFill>
                  <a:srgbClr val="FF0000"/>
                </a:solidFill>
              </a:rPr>
              <a:t>/</a:t>
            </a:r>
            <a:r>
              <a:rPr lang="fr-FR" sz="2800" dirty="0" err="1">
                <a:solidFill>
                  <a:srgbClr val="FF0000"/>
                </a:solidFill>
              </a:rPr>
              <a:t>etc</a:t>
            </a:r>
            <a:r>
              <a:rPr lang="fr-FR" sz="2800" dirty="0">
                <a:solidFill>
                  <a:srgbClr val="FF0000"/>
                </a:solidFill>
              </a:rPr>
              <a:t>/</a:t>
            </a:r>
            <a:r>
              <a:rPr lang="fr-FR" sz="2800" dirty="0" err="1">
                <a:solidFill>
                  <a:srgbClr val="FF0000"/>
                </a:solidFill>
              </a:rPr>
              <a:t>init.d</a:t>
            </a:r>
            <a:r>
              <a:rPr lang="fr-FR" sz="2800" dirty="0">
                <a:solidFill>
                  <a:srgbClr val="FF0000"/>
                </a:solidFill>
              </a:rPr>
              <a:t>/</a:t>
            </a:r>
            <a:r>
              <a:rPr lang="fr-FR" sz="2800" dirty="0" err="1">
                <a:solidFill>
                  <a:srgbClr val="FF0000"/>
                </a:solidFill>
              </a:rPr>
              <a:t>syslog</a:t>
            </a:r>
            <a:r>
              <a:rPr lang="fr-FR" sz="2800" dirty="0">
                <a:solidFill>
                  <a:srgbClr val="FF0000"/>
                </a:solidFill>
              </a:rPr>
              <a:t> </a:t>
            </a:r>
            <a:r>
              <a:rPr lang="fr-FR" sz="2800" dirty="0" err="1">
                <a:solidFill>
                  <a:srgbClr val="FF0000"/>
                </a:solidFill>
              </a:rPr>
              <a:t>status</a:t>
            </a:r>
            <a:endParaRPr lang="fr-FR" sz="2800" dirty="0">
              <a:solidFill>
                <a:srgbClr val="FF0000"/>
              </a:solidFill>
            </a:endParaRPr>
          </a:p>
          <a:p>
            <a:pPr>
              <a:lnSpc>
                <a:spcPct val="95000"/>
              </a:lnSpc>
            </a:pPr>
            <a:r>
              <a:rPr lang="fr-FR" sz="2800" dirty="0">
                <a:solidFill>
                  <a:srgbClr val="FF0000"/>
                </a:solidFill>
              </a:rPr>
              <a:t>/</a:t>
            </a:r>
            <a:r>
              <a:rPr lang="fr-FR" sz="2800" dirty="0" err="1">
                <a:solidFill>
                  <a:srgbClr val="FF0000"/>
                </a:solidFill>
              </a:rPr>
              <a:t>etc</a:t>
            </a:r>
            <a:r>
              <a:rPr lang="fr-FR" sz="2800" dirty="0">
                <a:solidFill>
                  <a:srgbClr val="FF0000"/>
                </a:solidFill>
              </a:rPr>
              <a:t>/</a:t>
            </a:r>
            <a:r>
              <a:rPr lang="fr-FR" sz="2800" dirty="0" err="1">
                <a:solidFill>
                  <a:srgbClr val="FF0000"/>
                </a:solidFill>
              </a:rPr>
              <a:t>init.d</a:t>
            </a:r>
            <a:r>
              <a:rPr lang="fr-FR" sz="2800" dirty="0">
                <a:solidFill>
                  <a:srgbClr val="FF0000"/>
                </a:solidFill>
              </a:rPr>
              <a:t>/</a:t>
            </a:r>
            <a:r>
              <a:rPr lang="fr-FR" sz="2800" dirty="0" err="1">
                <a:solidFill>
                  <a:srgbClr val="FF0000"/>
                </a:solidFill>
              </a:rPr>
              <a:t>syslog</a:t>
            </a:r>
            <a:r>
              <a:rPr lang="fr-FR" sz="2800" dirty="0">
                <a:solidFill>
                  <a:srgbClr val="FF0000"/>
                </a:solidFill>
              </a:rPr>
              <a:t> </a:t>
            </a:r>
            <a:r>
              <a:rPr lang="fr-FR" sz="2800" dirty="0" smtClean="0">
                <a:solidFill>
                  <a:srgbClr val="FF0000"/>
                </a:solidFill>
              </a:rPr>
              <a:t>stop</a:t>
            </a:r>
          </a:p>
          <a:p>
            <a:pPr>
              <a:lnSpc>
                <a:spcPct val="95000"/>
              </a:lnSpc>
            </a:pPr>
            <a:r>
              <a:rPr lang="fr-FR" sz="2800" dirty="0">
                <a:solidFill>
                  <a:srgbClr val="FF0000"/>
                </a:solidFill>
              </a:rPr>
              <a:t>/</a:t>
            </a:r>
            <a:r>
              <a:rPr lang="fr-FR" sz="2800" dirty="0" err="1">
                <a:solidFill>
                  <a:srgbClr val="FF0000"/>
                </a:solidFill>
              </a:rPr>
              <a:t>etc</a:t>
            </a:r>
            <a:r>
              <a:rPr lang="fr-FR" sz="2800" dirty="0">
                <a:solidFill>
                  <a:srgbClr val="FF0000"/>
                </a:solidFill>
              </a:rPr>
              <a:t>/</a:t>
            </a:r>
            <a:r>
              <a:rPr lang="fr-FR" sz="2800" dirty="0" err="1">
                <a:solidFill>
                  <a:srgbClr val="FF0000"/>
                </a:solidFill>
              </a:rPr>
              <a:t>init.d</a:t>
            </a:r>
            <a:r>
              <a:rPr lang="fr-FR" sz="2800" dirty="0">
                <a:solidFill>
                  <a:srgbClr val="FF0000"/>
                </a:solidFill>
              </a:rPr>
              <a:t>/</a:t>
            </a:r>
            <a:r>
              <a:rPr lang="fr-FR" sz="2800" dirty="0" err="1">
                <a:solidFill>
                  <a:srgbClr val="FF0000"/>
                </a:solidFill>
              </a:rPr>
              <a:t>syslog</a:t>
            </a:r>
            <a:r>
              <a:rPr lang="fr-FR" sz="2800" dirty="0">
                <a:solidFill>
                  <a:srgbClr val="FF0000"/>
                </a:solidFill>
              </a:rPr>
              <a:t> </a:t>
            </a:r>
            <a:r>
              <a:rPr lang="fr-FR" sz="2800" dirty="0" err="1" smtClean="0">
                <a:solidFill>
                  <a:srgbClr val="FF0000"/>
                </a:solidFill>
              </a:rPr>
              <a:t>start</a:t>
            </a:r>
            <a:endParaRPr lang="fr-FR" sz="2800" dirty="0">
              <a:solidFill>
                <a:srgbClr val="FF0000"/>
              </a:solidFill>
            </a:endParaRPr>
          </a:p>
        </p:txBody>
      </p:sp>
    </p:spTree>
    <p:extLst>
      <p:ext uri="{BB962C8B-B14F-4D97-AF65-F5344CB8AC3E}">
        <p14:creationId xmlns:p14="http://schemas.microsoft.com/office/powerpoint/2010/main" val="36618206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a:t>Démarrage de l’ordinateur</a:t>
            </a:r>
          </a:p>
        </p:txBody>
      </p:sp>
      <p:sp>
        <p:nvSpPr>
          <p:cNvPr id="3" name="Espace réservé du contenu 2"/>
          <p:cNvSpPr>
            <a:spLocks noGrp="1"/>
          </p:cNvSpPr>
          <p:nvPr>
            <p:ph idx="1"/>
          </p:nvPr>
        </p:nvSpPr>
        <p:spPr>
          <a:xfrm>
            <a:off x="428596" y="928670"/>
            <a:ext cx="8586790" cy="5286388"/>
          </a:xfrm>
        </p:spPr>
        <p:txBody>
          <a:bodyPr>
            <a:noAutofit/>
          </a:bodyPr>
          <a:lstStyle/>
          <a:p>
            <a:pPr algn="ctr">
              <a:buNone/>
            </a:pPr>
            <a:r>
              <a:rPr lang="fr-FR" sz="2800" b="1" dirty="0" smtClean="0"/>
              <a:t>Le Bios</a:t>
            </a:r>
            <a:endParaRPr lang="fr-FR" sz="2800" dirty="0" smtClean="0"/>
          </a:p>
          <a:p>
            <a:pPr>
              <a:buNone/>
            </a:pPr>
            <a:endParaRPr lang="fr-FR" i="1" dirty="0" smtClean="0"/>
          </a:p>
          <a:p>
            <a:pPr lvl="0">
              <a:buNone/>
            </a:pPr>
            <a:endParaRPr lang="fr-FR" b="1" dirty="0" smtClean="0"/>
          </a:p>
          <a:p>
            <a:endParaRPr lang="fr-FR" b="1" dirty="0"/>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7</a:t>
            </a:fld>
            <a:endParaRPr lang="fr-BE" dirty="0">
              <a:solidFill>
                <a:schemeClr val="bg1"/>
              </a:solidFill>
            </a:endParaRPr>
          </a:p>
        </p:txBody>
      </p:sp>
      <p:sp>
        <p:nvSpPr>
          <p:cNvPr id="12" name="Rectangle 11"/>
          <p:cNvSpPr/>
          <p:nvPr/>
        </p:nvSpPr>
        <p:spPr>
          <a:xfrm>
            <a:off x="428564" y="1071546"/>
            <a:ext cx="8715436" cy="369332"/>
          </a:xfrm>
          <a:prstGeom prst="rect">
            <a:avLst/>
          </a:prstGeom>
        </p:spPr>
        <p:txBody>
          <a:bodyPr wrap="square">
            <a:spAutoFit/>
          </a:bodyPr>
          <a:lstStyle/>
          <a:p>
            <a:endParaRPr lang="fr-FR" b="1" dirty="0">
              <a:solidFill>
                <a:srgbClr val="0070C0"/>
              </a:solidFill>
            </a:endParaRPr>
          </a:p>
        </p:txBody>
      </p:sp>
      <p:sp>
        <p:nvSpPr>
          <p:cNvPr id="17" name="Rectangle 1"/>
          <p:cNvSpPr>
            <a:spLocks noChangeArrowheads="1"/>
          </p:cNvSpPr>
          <p:nvPr/>
        </p:nvSpPr>
        <p:spPr bwMode="auto">
          <a:xfrm>
            <a:off x="879448" y="1503455"/>
            <a:ext cx="8072494"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fr-FR" sz="2000" dirty="0" smtClean="0">
                <a:latin typeface="Arial" charset="0"/>
              </a:rPr>
              <a:t>Il est stocké dans une </a:t>
            </a:r>
            <a:r>
              <a:rPr lang="fr-FR" sz="2000" i="1" dirty="0" smtClean="0">
                <a:latin typeface="Arial" charset="0"/>
              </a:rPr>
              <a:t>ROM</a:t>
            </a:r>
            <a:r>
              <a:rPr lang="fr-FR" sz="2000" dirty="0" smtClean="0">
                <a:latin typeface="Arial" charset="0"/>
              </a:rPr>
              <a:t> </a:t>
            </a:r>
            <a:r>
              <a:rPr lang="fr-FR" sz="1400" dirty="0" smtClean="0">
                <a:latin typeface="Arial" charset="0"/>
              </a:rPr>
              <a:t>(mémoire morte, c'est-à-dire une mémoire en lecture seule)</a:t>
            </a:r>
          </a:p>
          <a:p>
            <a:pPr lvl="0" algn="just" fontAlgn="base">
              <a:spcBef>
                <a:spcPct val="0"/>
              </a:spcBef>
              <a:spcAft>
                <a:spcPct val="0"/>
              </a:spcAft>
            </a:pPr>
            <a:endParaRPr lang="fr-FR" sz="2000" dirty="0" smtClean="0">
              <a:latin typeface="Arial" charset="0"/>
            </a:endParaRPr>
          </a:p>
          <a:p>
            <a:pPr lvl="0" algn="just" fontAlgn="base">
              <a:spcBef>
                <a:spcPct val="0"/>
              </a:spcBef>
              <a:spcAft>
                <a:spcPct val="0"/>
              </a:spcAft>
            </a:pPr>
            <a:r>
              <a:rPr lang="fr-FR" sz="2000" dirty="0" smtClean="0">
                <a:latin typeface="Arial" charset="0"/>
              </a:rPr>
              <a:t>Ainsi il utilise les données contenues dans le </a:t>
            </a:r>
            <a:r>
              <a:rPr lang="fr-FR" sz="2000" i="1" dirty="0" smtClean="0">
                <a:latin typeface="Arial" charset="0"/>
              </a:rPr>
              <a:t>CMOS</a:t>
            </a:r>
            <a:r>
              <a:rPr lang="fr-FR" sz="2000" dirty="0" smtClean="0">
                <a:latin typeface="Arial" charset="0"/>
              </a:rPr>
              <a:t> pour connaître la configuration matérielle du système. </a:t>
            </a:r>
          </a:p>
          <a:p>
            <a:pPr lvl="0" algn="just" fontAlgn="base">
              <a:spcBef>
                <a:spcPct val="0"/>
              </a:spcBef>
              <a:spcAft>
                <a:spcPct val="0"/>
              </a:spcAft>
            </a:pPr>
            <a:endParaRPr lang="fr-FR" sz="2000" dirty="0" smtClean="0">
              <a:latin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fr-FR" sz="2000" i="0" u="none" strike="noStrike" cap="none" normalizeH="0" baseline="0" dirty="0" smtClean="0">
              <a:ln>
                <a:noFill/>
              </a:ln>
              <a:effectLst/>
              <a:latin typeface="Arial" charset="0"/>
            </a:endParaRPr>
          </a:p>
        </p:txBody>
      </p:sp>
      <p:pic>
        <p:nvPicPr>
          <p:cNvPr id="18" name="Picture 2" descr="C:\Documents and Settings\Administrateur\Bureau\cours\SE\Divers\bios.jpg"/>
          <p:cNvPicPr>
            <a:picLocks noChangeAspect="1" noChangeArrowheads="1"/>
          </p:cNvPicPr>
          <p:nvPr/>
        </p:nvPicPr>
        <p:blipFill>
          <a:blip r:embed="rId4" cstate="print"/>
          <a:srcRect/>
          <a:stretch>
            <a:fillRect/>
          </a:stretch>
        </p:blipFill>
        <p:spPr bwMode="auto">
          <a:xfrm>
            <a:off x="3890680" y="2924944"/>
            <a:ext cx="4857784" cy="3559804"/>
          </a:xfrm>
          <a:prstGeom prst="rect">
            <a:avLst/>
          </a:prstGeom>
          <a:noFill/>
        </p:spPr>
      </p:pic>
      <p:sp>
        <p:nvSpPr>
          <p:cNvPr id="19" name="Rectangle 18"/>
          <p:cNvSpPr/>
          <p:nvPr/>
        </p:nvSpPr>
        <p:spPr>
          <a:xfrm>
            <a:off x="605669" y="6546830"/>
            <a:ext cx="4758419" cy="338554"/>
          </a:xfrm>
          <a:prstGeom prst="rect">
            <a:avLst/>
          </a:prstGeom>
        </p:spPr>
        <p:txBody>
          <a:bodyPr wrap="none">
            <a:spAutoFit/>
          </a:bodyPr>
          <a:lstStyle/>
          <a:p>
            <a:r>
              <a:rPr lang="fr-FR" sz="1600" b="1" dirty="0" smtClean="0"/>
              <a:t>CMOS : </a:t>
            </a:r>
            <a:r>
              <a:rPr lang="fr-FR" sz="1600" b="1" dirty="0" err="1" smtClean="0"/>
              <a:t>Complementary</a:t>
            </a:r>
            <a:r>
              <a:rPr lang="fr-FR" sz="1600" b="1" dirty="0" smtClean="0"/>
              <a:t> </a:t>
            </a:r>
            <a:r>
              <a:rPr lang="fr-FR" sz="1600" b="1" dirty="0" err="1" smtClean="0"/>
              <a:t>Metal</a:t>
            </a:r>
            <a:r>
              <a:rPr lang="fr-FR" sz="1600" b="1" dirty="0" smtClean="0"/>
              <a:t> </a:t>
            </a:r>
            <a:r>
              <a:rPr lang="fr-FR" sz="1600" b="1" dirty="0" err="1" smtClean="0"/>
              <a:t>Oxide</a:t>
            </a:r>
            <a:r>
              <a:rPr lang="fr-FR" sz="1600" b="1" dirty="0" smtClean="0"/>
              <a:t> </a:t>
            </a:r>
            <a:r>
              <a:rPr lang="fr-FR" sz="1600" b="1" dirty="0" err="1" smtClean="0"/>
              <a:t>Semiconductor</a:t>
            </a:r>
            <a:r>
              <a:rPr lang="fr-FR" sz="1600" b="1" dirty="0" smtClean="0"/>
              <a:t>) </a:t>
            </a:r>
            <a:endParaRPr lang="fr-FR" sz="1600" b="1" dirty="0"/>
          </a:p>
        </p:txBody>
      </p:sp>
      <p:pic>
        <p:nvPicPr>
          <p:cNvPr id="20" name="Picture 2" descr="C:\Documents and Settings\Administrateur\Bureau\bios-puce-programme-01.png"/>
          <p:cNvPicPr>
            <a:picLocks noChangeAspect="1" noChangeArrowheads="1"/>
          </p:cNvPicPr>
          <p:nvPr/>
        </p:nvPicPr>
        <p:blipFill>
          <a:blip r:embed="rId5" cstate="print"/>
          <a:srcRect/>
          <a:stretch>
            <a:fillRect/>
          </a:stretch>
        </p:blipFill>
        <p:spPr bwMode="auto">
          <a:xfrm>
            <a:off x="869111" y="3645024"/>
            <a:ext cx="2910801" cy="2447996"/>
          </a:xfrm>
          <a:prstGeom prst="rect">
            <a:avLst/>
          </a:prstGeom>
          <a:noFill/>
        </p:spPr>
      </p:pic>
    </p:spTree>
    <p:extLst>
      <p:ext uri="{BB962C8B-B14F-4D97-AF65-F5344CB8AC3E}">
        <p14:creationId xmlns:p14="http://schemas.microsoft.com/office/powerpoint/2010/main" val="3223720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smtClean="0"/>
              <a:t>Gestionnaire d'amorçage </a:t>
            </a:r>
            <a:r>
              <a:rPr lang="fr-FR" sz="2800" b="1" dirty="0" smtClean="0"/>
              <a:t>(boot manager)</a:t>
            </a:r>
            <a:endParaRPr lang="fr-FR" sz="3600" b="1" dirty="0"/>
          </a:p>
        </p:txBody>
      </p:sp>
      <p:sp>
        <p:nvSpPr>
          <p:cNvPr id="3" name="Espace réservé du contenu 2"/>
          <p:cNvSpPr>
            <a:spLocks noGrp="1"/>
          </p:cNvSpPr>
          <p:nvPr>
            <p:ph idx="1"/>
          </p:nvPr>
        </p:nvSpPr>
        <p:spPr>
          <a:xfrm>
            <a:off x="428596" y="928670"/>
            <a:ext cx="8586790" cy="5286388"/>
          </a:xfrm>
        </p:spPr>
        <p:txBody>
          <a:bodyPr>
            <a:noAutofit/>
          </a:bodyPr>
          <a:lstStyle/>
          <a:p>
            <a:pPr algn="ctr">
              <a:buNone/>
            </a:pPr>
            <a:r>
              <a:rPr lang="fr-FR" sz="2800" b="1" dirty="0" smtClean="0"/>
              <a:t>Rôle du Bios</a:t>
            </a:r>
            <a:endParaRPr lang="fr-FR" sz="2800" dirty="0" smtClean="0"/>
          </a:p>
          <a:p>
            <a:pPr>
              <a:buNone/>
            </a:pPr>
            <a:endParaRPr lang="fr-FR" i="1" dirty="0" smtClean="0"/>
          </a:p>
          <a:p>
            <a:pPr lvl="0">
              <a:buNone/>
            </a:pPr>
            <a:endParaRPr lang="fr-FR" b="1" dirty="0" smtClean="0"/>
          </a:p>
          <a:p>
            <a:endParaRPr lang="fr-FR" b="1" dirty="0"/>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8</a:t>
            </a:fld>
            <a:endParaRPr lang="fr-BE" dirty="0">
              <a:solidFill>
                <a:schemeClr val="bg1"/>
              </a:solidFill>
            </a:endParaRPr>
          </a:p>
        </p:txBody>
      </p:sp>
      <p:sp>
        <p:nvSpPr>
          <p:cNvPr id="12" name="Rectangle 11"/>
          <p:cNvSpPr/>
          <p:nvPr/>
        </p:nvSpPr>
        <p:spPr>
          <a:xfrm>
            <a:off x="428564" y="1071546"/>
            <a:ext cx="8715436" cy="369332"/>
          </a:xfrm>
          <a:prstGeom prst="rect">
            <a:avLst/>
          </a:prstGeom>
        </p:spPr>
        <p:txBody>
          <a:bodyPr wrap="square">
            <a:spAutoFit/>
          </a:bodyPr>
          <a:lstStyle/>
          <a:p>
            <a:endParaRPr lang="fr-FR" b="1" dirty="0">
              <a:solidFill>
                <a:srgbClr val="0070C0"/>
              </a:solidFill>
            </a:endParaRPr>
          </a:p>
        </p:txBody>
      </p:sp>
      <p:sp>
        <p:nvSpPr>
          <p:cNvPr id="15" name="Rectangle 1"/>
          <p:cNvSpPr>
            <a:spLocks noChangeArrowheads="1"/>
          </p:cNvSpPr>
          <p:nvPr/>
        </p:nvSpPr>
        <p:spPr bwMode="auto">
          <a:xfrm>
            <a:off x="971600" y="1660253"/>
            <a:ext cx="788668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sz="2400" dirty="0" smtClean="0"/>
              <a:t>Indépendant du système d’exploitation </a:t>
            </a:r>
            <a:r>
              <a:rPr lang="fr-FR" dirty="0" smtClean="0"/>
              <a:t>(Windows, Mac OS, GNU/Linux), </a:t>
            </a:r>
            <a:r>
              <a:rPr lang="fr-FR" sz="2400" dirty="0" smtClean="0"/>
              <a:t>le BIOS est le </a:t>
            </a:r>
            <a:r>
              <a:rPr lang="fr-FR" sz="2400" b="1" dirty="0" smtClean="0"/>
              <a:t>chef d’orchestre </a:t>
            </a:r>
            <a:r>
              <a:rPr lang="fr-FR" sz="2400" dirty="0" smtClean="0"/>
              <a:t>de la partie matérielle de votre machine.</a:t>
            </a:r>
          </a:p>
          <a:p>
            <a:pPr lvl="0" eaLnBrk="0" fontAlgn="base" hangingPunct="0">
              <a:spcBef>
                <a:spcPct val="0"/>
              </a:spcBef>
              <a:spcAft>
                <a:spcPct val="0"/>
              </a:spcAft>
            </a:pPr>
            <a:endParaRPr lang="fr-FR" sz="2400" dirty="0" smtClean="0">
              <a:latin typeface="Arial" charset="0"/>
            </a:endParaRPr>
          </a:p>
          <a:p>
            <a:pPr lvl="0" eaLnBrk="0" fontAlgn="base" hangingPunct="0">
              <a:spcBef>
                <a:spcPct val="0"/>
              </a:spcBef>
              <a:spcAft>
                <a:spcPct val="0"/>
              </a:spcAft>
            </a:pPr>
            <a:r>
              <a:rPr lang="fr-FR" sz="2400" dirty="0"/>
              <a:t>C</a:t>
            </a:r>
            <a:r>
              <a:rPr lang="fr-FR" sz="2400" dirty="0" smtClean="0"/>
              <a:t>’est depuis son interface que l’on décide, par exemple, d’amorcer la machine depuis le disque dur ou depuis un CD pour réinstaller sa machine.</a:t>
            </a:r>
          </a:p>
          <a:p>
            <a:pPr lvl="0" eaLnBrk="0" fontAlgn="base" hangingPunct="0">
              <a:spcBef>
                <a:spcPct val="0"/>
              </a:spcBef>
              <a:spcAft>
                <a:spcPct val="0"/>
              </a:spcAft>
            </a:pPr>
            <a:endParaRPr lang="fr-FR" sz="2400" dirty="0" smtClean="0">
              <a:latin typeface="Arial" charset="0"/>
            </a:endParaRPr>
          </a:p>
          <a:p>
            <a:pPr lvl="0" eaLnBrk="0" fontAlgn="base" hangingPunct="0">
              <a:spcBef>
                <a:spcPct val="0"/>
              </a:spcBef>
              <a:spcAft>
                <a:spcPct val="0"/>
              </a:spcAft>
            </a:pPr>
            <a:r>
              <a:rPr lang="fr-FR" sz="2400" dirty="0" smtClean="0"/>
              <a:t>il détecte les éventuels problèmes matériels et communique au travers de séquences de </a:t>
            </a:r>
            <a:r>
              <a:rPr lang="fr-FR" sz="2400" b="1" dirty="0" smtClean="0"/>
              <a:t>« bip » </a:t>
            </a:r>
            <a:r>
              <a:rPr lang="fr-FR" sz="2400" dirty="0" smtClean="0"/>
              <a:t>afin d’indiquer la nature des erreurs (mémoire défectueuse, disque dur endommagé, etc.).</a:t>
            </a:r>
          </a:p>
          <a:p>
            <a:pPr lvl="0" eaLnBrk="0" fontAlgn="base" hangingPunct="0">
              <a:spcBef>
                <a:spcPct val="0"/>
              </a:spcBef>
              <a:spcAft>
                <a:spcPct val="0"/>
              </a:spcAft>
            </a:pPr>
            <a:endParaRPr lang="fr-FR" sz="2400" dirty="0" smtClean="0">
              <a:latin typeface="Arial" charset="0"/>
            </a:endParaRPr>
          </a:p>
        </p:txBody>
      </p:sp>
    </p:spTree>
    <p:extLst>
      <p:ext uri="{BB962C8B-B14F-4D97-AF65-F5344CB8AC3E}">
        <p14:creationId xmlns:p14="http://schemas.microsoft.com/office/powerpoint/2010/main" val="13567841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descr="C:\Documents and Settings\Aziz\Bureau\Bas.JPG"/>
          <p:cNvPicPr/>
          <p:nvPr/>
        </p:nvPicPr>
        <p:blipFill>
          <a:blip r:embed="rId2" cstate="print"/>
          <a:srcRect/>
          <a:stretch>
            <a:fillRect/>
          </a:stretch>
        </p:blipFill>
        <p:spPr bwMode="auto">
          <a:xfrm rot="5400000">
            <a:off x="-3000388" y="3000412"/>
            <a:ext cx="6858000" cy="857224"/>
          </a:xfrm>
          <a:prstGeom prst="rect">
            <a:avLst/>
          </a:prstGeom>
          <a:noFill/>
          <a:ln w="9525">
            <a:noFill/>
            <a:miter lim="800000"/>
            <a:headEnd/>
            <a:tailEnd/>
          </a:ln>
        </p:spPr>
      </p:pic>
      <p:sp>
        <p:nvSpPr>
          <p:cNvPr id="2" name="Titre 1"/>
          <p:cNvSpPr>
            <a:spLocks noGrp="1"/>
          </p:cNvSpPr>
          <p:nvPr>
            <p:ph type="title"/>
          </p:nvPr>
        </p:nvSpPr>
        <p:spPr>
          <a:xfrm>
            <a:off x="457200" y="-214338"/>
            <a:ext cx="8229600" cy="1143000"/>
          </a:xfrm>
        </p:spPr>
        <p:txBody>
          <a:bodyPr>
            <a:noAutofit/>
          </a:bodyPr>
          <a:lstStyle/>
          <a:p>
            <a:r>
              <a:rPr lang="fr-FR" sz="3600" b="1" dirty="0" smtClean="0"/>
              <a:t>Gestionnaire d'amorçage </a:t>
            </a:r>
            <a:r>
              <a:rPr lang="fr-FR" sz="2800" b="1" dirty="0" smtClean="0"/>
              <a:t>(boot manager)</a:t>
            </a:r>
            <a:endParaRPr lang="fr-FR" sz="3600" b="1" dirty="0"/>
          </a:p>
        </p:txBody>
      </p:sp>
      <p:sp>
        <p:nvSpPr>
          <p:cNvPr id="3" name="Espace réservé du contenu 2"/>
          <p:cNvSpPr>
            <a:spLocks noGrp="1"/>
          </p:cNvSpPr>
          <p:nvPr>
            <p:ph idx="1"/>
          </p:nvPr>
        </p:nvSpPr>
        <p:spPr>
          <a:xfrm>
            <a:off x="428596" y="928670"/>
            <a:ext cx="8586790" cy="5286388"/>
          </a:xfrm>
        </p:spPr>
        <p:txBody>
          <a:bodyPr>
            <a:noAutofit/>
          </a:bodyPr>
          <a:lstStyle/>
          <a:p>
            <a:pPr algn="ctr">
              <a:buNone/>
            </a:pPr>
            <a:r>
              <a:rPr lang="fr-FR" sz="2800" b="1" dirty="0" smtClean="0"/>
              <a:t>1- Amorçage de Linux : étape du Bios</a:t>
            </a:r>
            <a:endParaRPr lang="fr-FR" sz="2800" dirty="0" smtClean="0"/>
          </a:p>
          <a:p>
            <a:pPr>
              <a:buNone/>
            </a:pPr>
            <a:endParaRPr lang="fr-FR" i="1" dirty="0" smtClean="0"/>
          </a:p>
          <a:p>
            <a:pPr lvl="0">
              <a:buNone/>
            </a:pPr>
            <a:endParaRPr lang="fr-FR" b="1" dirty="0" smtClean="0"/>
          </a:p>
          <a:p>
            <a:endParaRPr lang="fr-FR" b="1" dirty="0"/>
          </a:p>
        </p:txBody>
      </p:sp>
      <p:pic>
        <p:nvPicPr>
          <p:cNvPr id="4" name="Image 3" descr="C:\Documents and Settings\Aziz\Bureau\angle.JPG"/>
          <p:cNvPicPr/>
          <p:nvPr/>
        </p:nvPicPr>
        <p:blipFill>
          <a:blip r:embed="rId3" cstate="print"/>
          <a:srcRect/>
          <a:stretch>
            <a:fillRect/>
          </a:stretch>
        </p:blipFill>
        <p:spPr bwMode="auto">
          <a:xfrm rot="16200000">
            <a:off x="8446303" y="88097"/>
            <a:ext cx="785794" cy="609600"/>
          </a:xfrm>
          <a:prstGeom prst="rect">
            <a:avLst/>
          </a:prstGeom>
          <a:noFill/>
          <a:ln w="9525">
            <a:noFill/>
            <a:miter lim="800000"/>
            <a:headEnd/>
            <a:tailEnd/>
          </a:ln>
        </p:spPr>
      </p:pic>
      <p:sp>
        <p:nvSpPr>
          <p:cNvPr id="7" name="AutoShape 3"/>
          <p:cNvSpPr>
            <a:spLocks noChangeArrowheads="1"/>
          </p:cNvSpPr>
          <p:nvPr/>
        </p:nvSpPr>
        <p:spPr bwMode="auto">
          <a:xfrm rot="5400000">
            <a:off x="121444" y="389714"/>
            <a:ext cx="560388" cy="803275"/>
          </a:xfrm>
          <a:prstGeom prst="triangle">
            <a:avLst>
              <a:gd name="adj" fmla="val 50000"/>
            </a:avLst>
          </a:prstGeom>
          <a:solidFill>
            <a:srgbClr val="FF0000"/>
          </a:solidFill>
          <a:ln w="9525">
            <a:noFill/>
            <a:miter lim="800000"/>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pPr algn="l" rtl="0"/>
            <a:endParaRPr lang="fr-FR" kern="1200" dirty="0">
              <a:solidFill>
                <a:prstClr val="black"/>
              </a:solidFill>
              <a:latin typeface="Calibri"/>
              <a:ea typeface="+mn-ea"/>
              <a:cs typeface="+mn-cs"/>
            </a:endParaRPr>
          </a:p>
        </p:txBody>
      </p:sp>
      <p:cxnSp>
        <p:nvCxnSpPr>
          <p:cNvPr id="14" name="Connecteur droit 13"/>
          <p:cNvCxnSpPr/>
          <p:nvPr/>
        </p:nvCxnSpPr>
        <p:spPr>
          <a:xfrm>
            <a:off x="714348" y="784206"/>
            <a:ext cx="8429652" cy="1588"/>
          </a:xfrm>
          <a:prstGeom prst="line">
            <a:avLst/>
          </a:prstGeom>
          <a:ln w="2540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6" name="AutoShape 13"/>
          <p:cNvSpPr>
            <a:spLocks noChangeArrowheads="1"/>
          </p:cNvSpPr>
          <p:nvPr/>
        </p:nvSpPr>
        <p:spPr bwMode="auto">
          <a:xfrm>
            <a:off x="8786842" y="6429396"/>
            <a:ext cx="330200" cy="311150"/>
          </a:xfrm>
          <a:prstGeom prst="flowChartConnector">
            <a:avLst/>
          </a:prstGeom>
          <a:solidFill>
            <a:srgbClr val="FF0000"/>
          </a:solidFill>
          <a:ln w="9525">
            <a:noFill/>
            <a:round/>
            <a:headEnd/>
            <a:tailEnd/>
          </a:ln>
          <a:effectLst>
            <a:glow rad="63500">
              <a:schemeClr val="accent2">
                <a:satMod val="175000"/>
                <a:alpha val="40000"/>
              </a:schemeClr>
            </a:glow>
          </a:effectLst>
        </p:spPr>
        <p:txBody>
          <a:bodyPr vert="horz" wrap="square" lIns="91440" tIns="45720" rIns="91440" bIns="45720" numCol="1" anchor="t" anchorCtr="0" compatLnSpc="1">
            <a:prstTxWarp prst="textNoShape">
              <a:avLst/>
            </a:prstTxWarp>
          </a:bodyPr>
          <a:lstStyle/>
          <a:p>
            <a:endParaRPr lang="fr-FR" dirty="0"/>
          </a:p>
        </p:txBody>
      </p:sp>
      <p:sp>
        <p:nvSpPr>
          <p:cNvPr id="8" name="Espace réservé du numéro de diapositive 7"/>
          <p:cNvSpPr>
            <a:spLocks noGrp="1"/>
          </p:cNvSpPr>
          <p:nvPr>
            <p:ph type="sldNum" sz="quarter" idx="12"/>
          </p:nvPr>
        </p:nvSpPr>
        <p:spPr>
          <a:xfrm>
            <a:off x="7858148" y="6421461"/>
            <a:ext cx="1214414" cy="365125"/>
          </a:xfrm>
          <a:effectLst>
            <a:glow rad="63500">
              <a:schemeClr val="accent2">
                <a:satMod val="175000"/>
                <a:alpha val="40000"/>
              </a:schemeClr>
            </a:glow>
          </a:effectLst>
        </p:spPr>
        <p:txBody>
          <a:bodyPr/>
          <a:lstStyle/>
          <a:p>
            <a:r>
              <a:rPr lang="fr-BE" dirty="0" smtClean="0">
                <a:solidFill>
                  <a:schemeClr val="bg1"/>
                </a:solidFill>
              </a:rPr>
              <a:t>  </a:t>
            </a:r>
            <a:fld id="{CF4668DC-857F-487D-BFFA-8C0CA5037977}" type="slidenum">
              <a:rPr lang="fr-BE" smtClean="0">
                <a:solidFill>
                  <a:schemeClr val="bg1"/>
                </a:solidFill>
              </a:rPr>
              <a:pPr/>
              <a:t>9</a:t>
            </a:fld>
            <a:endParaRPr lang="fr-BE" dirty="0">
              <a:solidFill>
                <a:schemeClr val="bg1"/>
              </a:solidFill>
            </a:endParaRPr>
          </a:p>
        </p:txBody>
      </p:sp>
      <p:sp>
        <p:nvSpPr>
          <p:cNvPr id="12" name="Rectangle 11"/>
          <p:cNvSpPr/>
          <p:nvPr/>
        </p:nvSpPr>
        <p:spPr>
          <a:xfrm>
            <a:off x="1082203" y="1988840"/>
            <a:ext cx="7715304" cy="4154984"/>
          </a:xfrm>
          <a:prstGeom prst="rect">
            <a:avLst/>
          </a:prstGeom>
        </p:spPr>
        <p:txBody>
          <a:bodyPr wrap="square">
            <a:spAutoFit/>
          </a:bodyPr>
          <a:lstStyle/>
          <a:p>
            <a:r>
              <a:rPr lang="fr-FR" sz="2400" dirty="0" smtClean="0"/>
              <a:t>Quand un système démarre, ou est redémarré, le processeur exécute du code à une </a:t>
            </a:r>
            <a:r>
              <a:rPr lang="fr-FR" sz="2400" b="1" dirty="0" smtClean="0"/>
              <a:t>adresse fixe</a:t>
            </a:r>
            <a:r>
              <a:rPr lang="fr-FR" sz="2400" dirty="0" smtClean="0"/>
              <a:t>. </a:t>
            </a:r>
          </a:p>
          <a:p>
            <a:endParaRPr lang="fr-FR" sz="2400" dirty="0" smtClean="0"/>
          </a:p>
          <a:p>
            <a:r>
              <a:rPr lang="fr-FR" sz="2400" dirty="0" smtClean="0"/>
              <a:t>Cette adresse fixe est celle du </a:t>
            </a:r>
            <a:r>
              <a:rPr lang="fr-FR" sz="2400" b="1" dirty="0" smtClean="0"/>
              <a:t>BIOS</a:t>
            </a:r>
            <a:r>
              <a:rPr lang="fr-FR" sz="2400" dirty="0" smtClean="0"/>
              <a:t> </a:t>
            </a:r>
            <a:r>
              <a:rPr lang="fr-FR" sz="1600" dirty="0" smtClean="0"/>
              <a:t>(</a:t>
            </a:r>
            <a:r>
              <a:rPr lang="fr-FR" sz="1600" i="1" dirty="0" smtClean="0"/>
              <a:t>Basic Input/Output System</a:t>
            </a:r>
            <a:r>
              <a:rPr lang="fr-FR" sz="1600" dirty="0" smtClean="0"/>
              <a:t>), </a:t>
            </a:r>
            <a:r>
              <a:rPr lang="fr-FR" sz="2400" dirty="0" smtClean="0"/>
              <a:t>qui est stocké dans une ROM sur les cartes mères. </a:t>
            </a:r>
          </a:p>
          <a:p>
            <a:endParaRPr lang="fr-FR" sz="2400" dirty="0" smtClean="0"/>
          </a:p>
          <a:p>
            <a:r>
              <a:rPr lang="fr-FR" sz="2400" dirty="0" smtClean="0"/>
              <a:t>Le BIOS doit déterminer </a:t>
            </a:r>
            <a:r>
              <a:rPr lang="fr-FR" sz="2400" b="1" dirty="0" smtClean="0"/>
              <a:t>quels périphériques </a:t>
            </a:r>
            <a:r>
              <a:rPr lang="fr-FR" sz="2400" dirty="0" smtClean="0"/>
              <a:t>sont candidats pour démarrer dessus. </a:t>
            </a:r>
          </a:p>
          <a:p>
            <a:endParaRPr lang="fr-FR" sz="2400" dirty="0" smtClean="0"/>
          </a:p>
          <a:p>
            <a:r>
              <a:rPr lang="fr-FR" sz="2400" dirty="0" smtClean="0"/>
              <a:t/>
            </a:r>
            <a:br>
              <a:rPr lang="fr-FR" sz="2400" dirty="0" smtClean="0"/>
            </a:br>
            <a:endParaRPr lang="fr-FR" sz="2400" dirty="0"/>
          </a:p>
        </p:txBody>
      </p:sp>
    </p:spTree>
    <p:extLst>
      <p:ext uri="{BB962C8B-B14F-4D97-AF65-F5344CB8AC3E}">
        <p14:creationId xmlns:p14="http://schemas.microsoft.com/office/powerpoint/2010/main" val="50078406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6331</TotalTime>
  <Words>2641</Words>
  <Application>Microsoft Office PowerPoint</Application>
  <PresentationFormat>On-screen Show (4:3)</PresentationFormat>
  <Paragraphs>573</Paragraphs>
  <Slides>63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Arial</vt:lpstr>
      <vt:lpstr>Calibri</vt:lpstr>
      <vt:lpstr>Courier New</vt:lpstr>
      <vt:lpstr>Symbol</vt:lpstr>
      <vt:lpstr>Times New Roman</vt:lpstr>
      <vt:lpstr>Wingdings</vt:lpstr>
      <vt:lpstr>Thème Office</vt:lpstr>
      <vt:lpstr>PowerPoint Presentation</vt:lpstr>
      <vt:lpstr>Gestionnaire d'amorçage (boot manager)</vt:lpstr>
      <vt:lpstr>Introduction</vt:lpstr>
      <vt:lpstr>Gestionnaire d'amorçage (boot manager)</vt:lpstr>
      <vt:lpstr>Démarrage de l’ordinateur </vt:lpstr>
      <vt:lpstr>Démarrage de l’ordinateur</vt:lpstr>
      <vt:lpstr>Démarrage de l’ordinateur</vt:lpstr>
      <vt:lpstr>Gestionnaire d'amorçage (boot manager)</vt:lpstr>
      <vt:lpstr>Gestionnaire d'amorçage (boot manager)</vt:lpstr>
      <vt:lpstr>Gestionnaire d'amorçage (boot manager)</vt:lpstr>
      <vt:lpstr>Chargeur de démarrage</vt:lpstr>
      <vt:lpstr>Chargeur de démarrage</vt:lpstr>
      <vt:lpstr>Chargeur de démarrage</vt:lpstr>
      <vt:lpstr>Chargeur de démarrage</vt:lpstr>
      <vt:lpstr>Chargeur de démarrage</vt:lpstr>
      <vt:lpstr>Chargeur de démarrage</vt:lpstr>
      <vt:lpstr>Chargeur de démarrage</vt:lpstr>
      <vt:lpstr>Chargeur de démarrage</vt:lpstr>
      <vt:lpstr>Gestionnaire d'amorçage (boot manager)</vt:lpstr>
      <vt:lpstr>Chargeur de démarrage</vt:lpstr>
      <vt:lpstr>Chargeur de démarrage</vt:lpstr>
      <vt:lpstr>Chargeur de démarrage</vt:lpstr>
      <vt:lpstr>Gestionnaire d'amorçage (boot manager)</vt:lpstr>
      <vt:lpstr>Gestionnaire d'amorçage (boot manager)</vt:lpstr>
      <vt:lpstr>Gestionnaire d'amorçage (boot manager)</vt:lpstr>
      <vt:lpstr>Gestionnaire d'amorçage (boot manager)</vt:lpstr>
      <vt:lpstr>Gestionnaire d'amorçage (boot manager)</vt:lpstr>
      <vt:lpstr>Gestionnaire d'amorçage (boot manager)</vt:lpstr>
      <vt:lpstr>Gestionnaire d'amorçage (boot manager)</vt:lpstr>
      <vt:lpstr>Gestionnaire d'amorçage (boot manager)</vt:lpstr>
      <vt:lpstr>Gestionnaire d'amorçage (boot manager)</vt:lpstr>
      <vt:lpstr>Gestionnaire d'amorçage (boot manager)</vt:lpstr>
      <vt:lpstr>Gestionnaire d'amorçage (boot manager)</vt:lpstr>
      <vt:lpstr>Gestionnaire d'amorçage (boot manager)</vt:lpstr>
      <vt:lpstr>Gestionnaire d'amorçage (boot manager)</vt:lpstr>
      <vt:lpstr>Gestionnaire d'amorçage (boot manager)</vt:lpstr>
      <vt:lpstr>PowerPoint Presentation</vt:lpstr>
      <vt:lpstr>Init</vt:lpstr>
      <vt:lpstr>Lancement du 1er processus init</vt:lpstr>
      <vt:lpstr>Lancement du 1er processus init</vt:lpstr>
      <vt:lpstr>Rôle du processus init</vt:lpstr>
      <vt:lpstr>Les RunLevel</vt:lpstr>
      <vt:lpstr>Les RunLevel</vt:lpstr>
      <vt:lpstr>Le processus init</vt:lpstr>
      <vt:lpstr>Le processus init</vt:lpstr>
      <vt:lpstr>Le processus init</vt:lpstr>
      <vt:lpstr>Le fichier inittab</vt:lpstr>
      <vt:lpstr>Le processus init</vt:lpstr>
      <vt:lpstr>Le processus init</vt:lpstr>
      <vt:lpstr>Le processus init</vt:lpstr>
      <vt:lpstr>Le processus init</vt:lpstr>
      <vt:lpstr>Le processus init</vt:lpstr>
      <vt:lpstr>Le processus init</vt:lpstr>
      <vt:lpstr>Le processus init</vt:lpstr>
      <vt:lpstr>Le processus init</vt:lpstr>
      <vt:lpstr>Le processus init</vt:lpstr>
      <vt:lpstr>Amorçage de Linux (plus de détails)</vt:lpstr>
      <vt:lpstr>Les rc</vt:lpstr>
      <vt:lpstr>Nom des Scripts</vt:lpstr>
      <vt:lpstr>PowerPoint Presentation</vt:lpstr>
      <vt:lpstr>Chkconfig</vt:lpstr>
      <vt:lpstr>Chkconfig</vt:lpstr>
      <vt:lpstr>Les commandes Start,Stop,Status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DAO</dc:title>
  <dc:creator>Samir CHERIF</dc:creator>
  <cp:lastModifiedBy>Tarek Ben Younes</cp:lastModifiedBy>
  <cp:revision>382</cp:revision>
  <cp:lastPrinted>2012-02-07T14:37:38Z</cp:lastPrinted>
  <dcterms:modified xsi:type="dcterms:W3CDTF">2016-09-21T00:56:31Z</dcterms:modified>
</cp:coreProperties>
</file>