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71F1F-645D-40AE-B6D1-86BD5BDEE138}" v="292" dt="2023-01-14T10:50:43.345"/>
    <p1510:client id="{6A16A85C-5DFC-43F8-BD7F-6D14B07F0A96}" v="1223" dt="2023-01-20T20:49:31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3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7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6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9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8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6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3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3">
            <a:extLst>
              <a:ext uri="{FF2B5EF4-FFF2-40B4-BE49-F238E27FC236}">
                <a16:creationId xmlns:a16="http://schemas.microsoft.com/office/drawing/2014/main" id="{EA9E6440-28AB-43CB-B9F2-B84F6A187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242" y="365124"/>
            <a:ext cx="5431537" cy="5797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897" y="2934058"/>
            <a:ext cx="4804011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Embedded systems </a:t>
            </a:r>
            <a:br>
              <a:rPr lang="en-US" sz="2500" dirty="0"/>
            </a:br>
            <a:r>
              <a:rPr lang="en-US" sz="2500" dirty="0">
                <a:solidFill>
                  <a:schemeClr val="bg1"/>
                </a:solidFill>
              </a:rPr>
              <a:t>project </a:t>
            </a:r>
            <a:br>
              <a:rPr lang="en-US" sz="2500" dirty="0"/>
            </a:br>
            <a:r>
              <a:rPr lang="en-US" sz="2500" dirty="0">
                <a:solidFill>
                  <a:schemeClr val="bg1"/>
                </a:solidFill>
              </a:rPr>
              <a:t>vending machine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EDDDA-0E95-A911-DC21-35FA800A2290}"/>
              </a:ext>
            </a:extLst>
          </p:cNvPr>
          <p:cNvSpPr txBox="1"/>
          <p:nvPr/>
        </p:nvSpPr>
        <p:spPr>
          <a:xfrm>
            <a:off x="664463" y="4477622"/>
            <a:ext cx="5431537" cy="14565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b="1" dirty="0">
              <a:solidFill>
                <a:schemeClr val="bg1"/>
              </a:solidFill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</a:rPr>
              <a:t>Instructor: Dr. Belal </a:t>
            </a:r>
            <a:r>
              <a:rPr lang="en-US" sz="3600" b="1" dirty="0" err="1">
                <a:solidFill>
                  <a:schemeClr val="bg1"/>
                </a:solidFill>
              </a:rPr>
              <a:t>Sababha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</a:rPr>
              <a:t>Group: 6</a:t>
            </a:r>
            <a:endParaRPr lang="en-US" sz="3600" b="1" dirty="0">
              <a:solidFill>
                <a:schemeClr val="bg1"/>
              </a:solidFill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9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187F6AA7-8B16-0820-9701-0046644F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500" y="365124"/>
            <a:ext cx="1821484" cy="2194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02A50A-92DB-7FD6-0158-24229D6F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1" r="-2" b="108"/>
          <a:stretch/>
        </p:blipFill>
        <p:spPr>
          <a:xfrm>
            <a:off x="9078718" y="729460"/>
            <a:ext cx="2606040" cy="146588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25E604-7A98-7747-3700-B949F2EDF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88035"/>
              </p:ext>
            </p:extLst>
          </p:nvPr>
        </p:nvGraphicFramePr>
        <p:xfrm>
          <a:off x="6253222" y="3074832"/>
          <a:ext cx="5431537" cy="277972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490637">
                  <a:extLst>
                    <a:ext uri="{9D8B030D-6E8A-4147-A177-3AD203B41FA5}">
                      <a16:colId xmlns:a16="http://schemas.microsoft.com/office/drawing/2014/main" val="1639580326"/>
                    </a:ext>
                  </a:extLst>
                </a:gridCol>
                <a:gridCol w="1607315">
                  <a:extLst>
                    <a:ext uri="{9D8B030D-6E8A-4147-A177-3AD203B41FA5}">
                      <a16:colId xmlns:a16="http://schemas.microsoft.com/office/drawing/2014/main" val="2675534537"/>
                    </a:ext>
                  </a:extLst>
                </a:gridCol>
                <a:gridCol w="2333585">
                  <a:extLst>
                    <a:ext uri="{9D8B030D-6E8A-4147-A177-3AD203B41FA5}">
                      <a16:colId xmlns:a16="http://schemas.microsoft.com/office/drawing/2014/main" val="3765961119"/>
                    </a:ext>
                  </a:extLst>
                </a:gridCol>
              </a:tblGrid>
              <a:tr h="694932">
                <a:tc>
                  <a:txBody>
                    <a:bodyPr/>
                    <a:lstStyle/>
                    <a:p>
                      <a:pPr marL="0" marR="2921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</a:rPr>
                        <a:t>Student name</a:t>
                      </a:r>
                      <a:endParaRPr lang="en-US" sz="2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2868" marR="102868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2921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</a:rPr>
                        <a:t>Student ID</a:t>
                      </a:r>
                      <a:endParaRPr lang="en-US" sz="2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2868" marR="102868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2921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</a:rPr>
                        <a:t>major</a:t>
                      </a:r>
                      <a:endParaRPr lang="en-US" sz="27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2868" marR="102868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2788"/>
                  </a:ext>
                </a:extLst>
              </a:tr>
              <a:tr h="694932">
                <a:tc>
                  <a:txBody>
                    <a:bodyPr/>
                    <a:lstStyle/>
                    <a:p>
                      <a:pPr marL="0" marR="2921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100">
                          <a:effectLst/>
                        </a:rPr>
                        <a:t>Dima Hussein</a:t>
                      </a:r>
                      <a:endParaRPr lang="en-US" sz="2700">
                        <a:effectLst/>
                      </a:endParaRPr>
                    </a:p>
                  </a:txBody>
                  <a:tcPr marL="102868" marR="102868" marT="0" marB="0"/>
                </a:tc>
                <a:tc>
                  <a:txBody>
                    <a:bodyPr/>
                    <a:lstStyle/>
                    <a:p>
                      <a:pPr marL="0" marR="2921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100">
                          <a:effectLst/>
                        </a:rPr>
                        <a:t>20190581</a:t>
                      </a:r>
                      <a:endParaRPr lang="en-US" sz="2700">
                        <a:effectLst/>
                      </a:endParaRPr>
                    </a:p>
                  </a:txBody>
                  <a:tcPr marL="102868" marR="102868" marT="0" marB="0"/>
                </a:tc>
                <a:tc>
                  <a:txBody>
                    <a:bodyPr/>
                    <a:lstStyle/>
                    <a:p>
                      <a:pPr marL="0" marR="2921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100">
                          <a:effectLst/>
                        </a:rPr>
                        <a:t>Computer engineering</a:t>
                      </a:r>
                      <a:endParaRPr lang="en-US" sz="2700">
                        <a:effectLst/>
                      </a:endParaRPr>
                    </a:p>
                  </a:txBody>
                  <a:tcPr marL="102868" marR="102868" marT="0" marB="0"/>
                </a:tc>
                <a:extLst>
                  <a:ext uri="{0D108BD9-81ED-4DB2-BD59-A6C34878D82A}">
                    <a16:rowId xmlns:a16="http://schemas.microsoft.com/office/drawing/2014/main" val="3074962477"/>
                  </a:ext>
                </a:extLst>
              </a:tr>
              <a:tr h="694932">
                <a:tc>
                  <a:txBody>
                    <a:bodyPr/>
                    <a:lstStyle/>
                    <a:p>
                      <a:pPr marL="0" marR="2921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100">
                          <a:effectLst/>
                        </a:rPr>
                        <a:t>Tarek Salameh</a:t>
                      </a:r>
                      <a:endParaRPr lang="en-US" sz="2700">
                        <a:effectLst/>
                      </a:endParaRPr>
                    </a:p>
                  </a:txBody>
                  <a:tcPr marL="102868" marR="102868" marT="0" marB="0"/>
                </a:tc>
                <a:tc>
                  <a:txBody>
                    <a:bodyPr/>
                    <a:lstStyle/>
                    <a:p>
                      <a:pPr marL="0" marR="2921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100">
                          <a:effectLst/>
                        </a:rPr>
                        <a:t>20190217</a:t>
                      </a:r>
                      <a:endParaRPr lang="en-US" sz="2700">
                        <a:effectLst/>
                      </a:endParaRPr>
                    </a:p>
                  </a:txBody>
                  <a:tcPr marL="102868" marR="102868" marT="0" marB="0"/>
                </a:tc>
                <a:tc>
                  <a:txBody>
                    <a:bodyPr/>
                    <a:lstStyle/>
                    <a:p>
                      <a:pPr marL="0" marR="2921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100">
                          <a:effectLst/>
                        </a:rPr>
                        <a:t>Computer engineering</a:t>
                      </a:r>
                      <a:endParaRPr lang="en-US" sz="2700">
                        <a:effectLst/>
                      </a:endParaRPr>
                    </a:p>
                  </a:txBody>
                  <a:tcPr marL="102868" marR="102868" marT="0" marB="0"/>
                </a:tc>
                <a:extLst>
                  <a:ext uri="{0D108BD9-81ED-4DB2-BD59-A6C34878D82A}">
                    <a16:rowId xmlns:a16="http://schemas.microsoft.com/office/drawing/2014/main" val="2889306346"/>
                  </a:ext>
                </a:extLst>
              </a:tr>
              <a:tr h="694932">
                <a:tc>
                  <a:txBody>
                    <a:bodyPr/>
                    <a:lstStyle/>
                    <a:p>
                      <a:pPr marL="0" marR="2921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100">
                          <a:effectLst/>
                        </a:rPr>
                        <a:t>Lina Abu-Ghosh</a:t>
                      </a:r>
                      <a:endParaRPr lang="en-US" sz="2700">
                        <a:effectLst/>
                      </a:endParaRPr>
                    </a:p>
                  </a:txBody>
                  <a:tcPr marL="102868" marR="102868" marT="0" marB="0"/>
                </a:tc>
                <a:tc>
                  <a:txBody>
                    <a:bodyPr/>
                    <a:lstStyle/>
                    <a:p>
                      <a:pPr marL="0" marR="2921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100">
                          <a:effectLst/>
                        </a:rPr>
                        <a:t>20190876</a:t>
                      </a:r>
                      <a:endParaRPr lang="en-US" sz="2700">
                        <a:effectLst/>
                      </a:endParaRPr>
                    </a:p>
                  </a:txBody>
                  <a:tcPr marL="102868" marR="102868" marT="0" marB="0"/>
                </a:tc>
                <a:tc>
                  <a:txBody>
                    <a:bodyPr/>
                    <a:lstStyle/>
                    <a:p>
                      <a:pPr marL="0" marR="2921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100" dirty="0">
                          <a:effectLst/>
                        </a:rPr>
                        <a:t>NIS engineering</a:t>
                      </a:r>
                      <a:endParaRPr lang="en-US" sz="2700" dirty="0">
                        <a:effectLst/>
                      </a:endParaRPr>
                    </a:p>
                  </a:txBody>
                  <a:tcPr marL="102868" marR="102868" marT="0" marB="0"/>
                </a:tc>
                <a:extLst>
                  <a:ext uri="{0D108BD9-81ED-4DB2-BD59-A6C34878D82A}">
                    <a16:rowId xmlns:a16="http://schemas.microsoft.com/office/drawing/2014/main" val="71282424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AC6BEA7-3271-5759-7643-1B122F9C804F}"/>
              </a:ext>
            </a:extLst>
          </p:cNvPr>
          <p:cNvSpPr txBox="1"/>
          <p:nvPr/>
        </p:nvSpPr>
        <p:spPr>
          <a:xfrm>
            <a:off x="994521" y="1036544"/>
            <a:ext cx="4216213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Princess Sumaya University for Technology</a:t>
            </a:r>
            <a:endParaRPr lang="en-US"/>
          </a:p>
          <a:p>
            <a:pPr algn="ctr"/>
            <a:r>
              <a:rPr lang="en-US" sz="2450" dirty="0">
                <a:solidFill>
                  <a:schemeClr val="bg1"/>
                </a:solidFill>
                <a:ea typeface="+mn-lt"/>
                <a:cs typeface="+mn-lt"/>
              </a:rPr>
              <a:t>King Abdullah II Faculty of Engineering</a:t>
            </a:r>
            <a:r>
              <a:rPr lang="en-US" sz="2450" dirty="0">
                <a:ea typeface="+mn-lt"/>
                <a:cs typeface="+mn-lt"/>
              </a:rPr>
              <a:t> 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82E8-82B7-8045-ADE0-FFA63432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Introduction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CB96-0CCD-D40F-D59B-8F639483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2200" dirty="0">
                <a:cs typeface="Calibri"/>
              </a:rPr>
              <a:t>Our project is a vending machine that takes two types of coins (5 and 50 </a:t>
            </a:r>
            <a:r>
              <a:rPr lang="en-US" sz="2200" dirty="0" err="1">
                <a:cs typeface="Calibri"/>
              </a:rPr>
              <a:t>quirsh</a:t>
            </a:r>
            <a:r>
              <a:rPr lang="en-US" sz="2200" dirty="0">
                <a:cs typeface="Calibri"/>
              </a:rPr>
              <a:t>)  that will be detected using two IR sensors, in exchange for inquiring items .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2200" dirty="0">
                <a:cs typeface="Calibri"/>
              </a:rPr>
              <a:t>we have three items each is carried by a coil that is connected to a stepper motor which releases the item if the amount of coins are equal or more.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2200" dirty="0">
                <a:cs typeface="Calibri"/>
              </a:rPr>
              <a:t>The LCD is used to display the whole process starting with asking the user to select the item, displays it's price and process when the item has been chosen.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2200" dirty="0">
                <a:cs typeface="Calibri"/>
              </a:rPr>
              <a:t>The Keypad is used to select the items and to do a manual reset if needed.</a:t>
            </a:r>
          </a:p>
        </p:txBody>
      </p:sp>
      <p:pic>
        <p:nvPicPr>
          <p:cNvPr id="5" name="Picture 5" descr="A picture containing text, indoor, microwave, entertainment center&#10;&#10;Description automatically generated">
            <a:extLst>
              <a:ext uri="{FF2B5EF4-FFF2-40B4-BE49-F238E27FC236}">
                <a16:creationId xmlns:a16="http://schemas.microsoft.com/office/drawing/2014/main" id="{C01FE20B-E69F-AB35-F737-549833AAB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04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167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7F517CC2-1D67-AB0A-11EE-48F82D872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" r="27980"/>
          <a:stretch/>
        </p:blipFill>
        <p:spPr>
          <a:xfrm>
            <a:off x="680483" y="685792"/>
            <a:ext cx="2931299" cy="54864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1782" y="685800"/>
            <a:ext cx="4994335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A699-4C59-33B3-DCAB-A76C2781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396" y="1084521"/>
            <a:ext cx="4019107" cy="12920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Stepper motor </a:t>
            </a:r>
            <a:endParaRPr lang="en-US" sz="2800" b="1" kern="1200" dirty="0">
              <a:solidFill>
                <a:srgbClr val="595959"/>
              </a:solidFill>
              <a:latin typeface="+mj-lt"/>
              <a:cs typeface="Calibri Light"/>
            </a:endParaRP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9AA04565-4D59-A387-4DDB-E9C03064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661" y="2678654"/>
            <a:ext cx="3976577" cy="313735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cs typeface="Calibri"/>
              </a:rPr>
              <a:t>Each motor is connected to a coil that carries an item, when a certain item is selected from the keypad, the motor rotates in specific amount of steps and in a certain speed to release the selected item.</a:t>
            </a:r>
            <a:endParaRPr lang="en-US" sz="2000" dirty="0"/>
          </a:p>
          <a:p>
            <a:pPr marL="0" indent="0" algn="ctr">
              <a:buNone/>
            </a:pPr>
            <a:endParaRPr lang="en-US" sz="2000" dirty="0">
              <a:solidFill>
                <a:srgbClr val="595959"/>
              </a:solidFill>
              <a:cs typeface="Calibri"/>
            </a:endParaRPr>
          </a:p>
        </p:txBody>
      </p:sp>
      <p:pic>
        <p:nvPicPr>
          <p:cNvPr id="7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C6219A68-3FE0-1AA6-D7A0-7B4F4CD67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99" r="-2" b="-2"/>
          <a:stretch/>
        </p:blipFill>
        <p:spPr>
          <a:xfrm>
            <a:off x="8606117" y="685808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B8AD6-A927-6347-E3D8-84980C49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Keypad 4x3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590D4E7-2E6F-D5E8-1265-EFB8B35A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Select the item: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1 --&gt; item one price 5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qurish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2 --&gt; item two price 50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quirsh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3 --&gt; item three price 100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quirsh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*--&gt; manual reset 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4" descr="A picture containing electronics, calculator, black&#10;&#10;Description automatically generated">
            <a:extLst>
              <a:ext uri="{FF2B5EF4-FFF2-40B4-BE49-F238E27FC236}">
                <a16:creationId xmlns:a16="http://schemas.microsoft.com/office/drawing/2014/main" id="{B908C946-207C-6610-56F2-DC2D4AF6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1567759"/>
            <a:ext cx="5051320" cy="372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8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ADFFB-8932-66F5-2ED0-EE9ACB16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64" y="932688"/>
            <a:ext cx="4892040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LCD 16x2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5DDF0F9-F419-5764-54F4-B6CB1155F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437" y="576072"/>
            <a:ext cx="3214687" cy="5715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C61385-AB45-F45F-B545-CACE14CB9659}"/>
              </a:ext>
            </a:extLst>
          </p:cNvPr>
          <p:cNvSpPr txBox="1"/>
          <p:nvPr/>
        </p:nvSpPr>
        <p:spPr>
          <a:xfrm>
            <a:off x="6684264" y="2898648"/>
            <a:ext cx="4892040" cy="32095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Displays the whole process of the vending machine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“Select(1,2,3):"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“Item(num): Price"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“Credits: Balance”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“Processing...”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396697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67D5735E-1F62-DF1F-E517-1B92B240D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7164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821FF-485C-B9F9-DB23-B9351A7F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IR sensor: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  <a:cs typeface="Calibri Light"/>
              </a:rPr>
              <a:t>Reads and detects the coin when it's fetched.  </a:t>
            </a:r>
          </a:p>
        </p:txBody>
      </p:sp>
    </p:spTree>
    <p:extLst>
      <p:ext uri="{BB962C8B-B14F-4D97-AF65-F5344CB8AC3E}">
        <p14:creationId xmlns:p14="http://schemas.microsoft.com/office/powerpoint/2010/main" val="197065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782C6-DFFD-6908-5BF7-898CD2F3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Conclusion </a:t>
            </a:r>
            <a:endParaRPr lang="en-US" sz="5400"/>
          </a:p>
        </p:txBody>
      </p:sp>
      <p:pic>
        <p:nvPicPr>
          <p:cNvPr id="17" name="Picture 4" descr="Work tools on a red background">
            <a:extLst>
              <a:ext uri="{FF2B5EF4-FFF2-40B4-BE49-F238E27FC236}">
                <a16:creationId xmlns:a16="http://schemas.microsoft.com/office/drawing/2014/main" id="{6273BCF8-D582-1AD0-72E5-B7655F671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3" r="30369" b="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6BB4-5E52-9761-BA3A-8867A6B5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Working with the 16F877A pic microcontroller to build a small vending machine needs a big effort and time depending on the functionality of the machine and the types of motors and sensors.</a:t>
            </a:r>
          </a:p>
          <a:p>
            <a:r>
              <a:rPr lang="en-US" sz="2200" dirty="0">
                <a:cs typeface="Calibri"/>
              </a:rPr>
              <a:t>But in general the most important part is the code and you need to know how to connect the motors and the sensors individually to the </a:t>
            </a:r>
            <a:r>
              <a:rPr lang="en-US" sz="2200" dirty="0" err="1">
                <a:cs typeface="Calibri"/>
              </a:rPr>
              <a:t>easypic</a:t>
            </a:r>
            <a:r>
              <a:rPr lang="en-US" sz="2200" dirty="0">
                <a:cs typeface="Calibri"/>
              </a:rPr>
              <a:t> and to the breadboard and then connecting the whole hardware together. </a:t>
            </a:r>
          </a:p>
        </p:txBody>
      </p:sp>
    </p:spTree>
    <p:extLst>
      <p:ext uri="{BB962C8B-B14F-4D97-AF65-F5344CB8AC3E}">
        <p14:creationId xmlns:p14="http://schemas.microsoft.com/office/powerpoint/2010/main" val="322442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353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Tw Cen MT</vt:lpstr>
      <vt:lpstr>Wingdings</vt:lpstr>
      <vt:lpstr>Office Theme</vt:lpstr>
      <vt:lpstr>Embedded systems  project  vending machine </vt:lpstr>
      <vt:lpstr>Introduction </vt:lpstr>
      <vt:lpstr>Stepper motor </vt:lpstr>
      <vt:lpstr>Keypad 4x3</vt:lpstr>
      <vt:lpstr>LCD 16x2 </vt:lpstr>
      <vt:lpstr>IR sensor: Reads and detects the coin when it's fetched.  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Salameh,Shadi</cp:lastModifiedBy>
  <cp:revision>371</cp:revision>
  <dcterms:created xsi:type="dcterms:W3CDTF">2023-01-14T10:22:27Z</dcterms:created>
  <dcterms:modified xsi:type="dcterms:W3CDTF">2023-01-23T15:23:16Z</dcterms:modified>
</cp:coreProperties>
</file>