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8" r:id="rId2"/>
    <p:sldId id="292" r:id="rId3"/>
    <p:sldId id="262" r:id="rId4"/>
    <p:sldId id="261" r:id="rId5"/>
    <p:sldId id="264" r:id="rId6"/>
    <p:sldId id="258" r:id="rId7"/>
    <p:sldId id="266" r:id="rId8"/>
    <p:sldId id="265" r:id="rId9"/>
    <p:sldId id="256" r:id="rId10"/>
    <p:sldId id="257" r:id="rId11"/>
    <p:sldId id="259" r:id="rId12"/>
    <p:sldId id="285" r:id="rId13"/>
    <p:sldId id="286" r:id="rId14"/>
    <p:sldId id="287" r:id="rId15"/>
    <p:sldId id="288" r:id="rId16"/>
    <p:sldId id="267" r:id="rId17"/>
    <p:sldId id="283" r:id="rId18"/>
    <p:sldId id="293" r:id="rId19"/>
    <p:sldId id="294" r:id="rId20"/>
    <p:sldId id="272" r:id="rId21"/>
    <p:sldId id="273" r:id="rId22"/>
    <p:sldId id="269" r:id="rId23"/>
    <p:sldId id="289" r:id="rId24"/>
    <p:sldId id="290" r:id="rId25"/>
    <p:sldId id="291" r:id="rId26"/>
    <p:sldId id="282" r:id="rId27"/>
    <p:sldId id="284" r:id="rId28"/>
    <p:sldId id="295" r:id="rId29"/>
    <p:sldId id="296" r:id="rId30"/>
    <p:sldId id="297" r:id="rId31"/>
    <p:sldId id="298" r:id="rId32"/>
    <p:sldId id="299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03/03/1440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15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yannaddy.laravel-artisan" TargetMode="External"/><Relationship Id="rId2" Type="http://schemas.openxmlformats.org/officeDocument/2006/relationships/hyperlink" Target="https://marketplace.visualstudio.com/items?itemName=onecentlin.laravel5-snipp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ravel.com/docs/5.7/install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Laravel</a:t>
            </a:r>
            <a:r>
              <a:rPr lang="en-US" sz="2400" dirty="0" smtClean="0"/>
              <a:t> is MVC PHP framework created by </a:t>
            </a:r>
            <a:r>
              <a:rPr lang="en-US" sz="2400" b="1" dirty="0" smtClean="0"/>
              <a:t>Taylor </a:t>
            </a:r>
            <a:r>
              <a:rPr lang="en-US" sz="2400" b="1" dirty="0" err="1" smtClean="0"/>
              <a:t>Otwell</a:t>
            </a:r>
            <a:r>
              <a:rPr lang="en-US" sz="2400" b="1" dirty="0" smtClean="0"/>
              <a:t> </a:t>
            </a:r>
            <a:r>
              <a:rPr lang="en-US" sz="2400" dirty="0" smtClean="0"/>
              <a:t>in</a:t>
            </a:r>
            <a:r>
              <a:rPr lang="bg-BG" sz="2400" dirty="0" smtClean="0"/>
              <a:t> </a:t>
            </a:r>
            <a:r>
              <a:rPr lang="en-US" sz="2400" b="1" dirty="0" smtClean="0"/>
              <a:t>2011</a:t>
            </a:r>
            <a:endParaRPr lang="en-US" sz="2400" dirty="0" smtClean="0"/>
          </a:p>
          <a:p>
            <a:pPr lvl="0"/>
            <a:r>
              <a:rPr lang="en-US" sz="2400" dirty="0" smtClean="0"/>
              <a:t>Free open-source license with many contributors worldwide</a:t>
            </a:r>
          </a:p>
          <a:p>
            <a:pPr lvl="0"/>
            <a:r>
              <a:rPr lang="en-US" sz="2400" dirty="0" smtClean="0"/>
              <a:t>One of the best frameworks together with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, </a:t>
            </a:r>
            <a:r>
              <a:rPr lang="en-US" sz="2400" dirty="0" err="1" smtClean="0"/>
              <a:t>Yii</a:t>
            </a:r>
            <a:endParaRPr lang="en-US" sz="2400" dirty="0" smtClean="0"/>
          </a:p>
          <a:p>
            <a:pPr lvl="0"/>
            <a:r>
              <a:rPr lang="en-US" sz="2400" dirty="0" smtClean="0"/>
              <a:t>Has powerful features, saving us time</a:t>
            </a:r>
          </a:p>
          <a:p>
            <a:pPr lvl="0"/>
            <a:r>
              <a:rPr lang="en-US" sz="2400" dirty="0" smtClean="0"/>
              <a:t>Uses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 packages</a:t>
            </a:r>
          </a:p>
          <a:p>
            <a:pPr lvl="0"/>
            <a:r>
              <a:rPr lang="en-US" sz="2400" dirty="0" smtClean="0"/>
              <a:t>Lets see some statistics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60581"/>
            <a:ext cx="8458200" cy="5763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5599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Eloquent ORM </a:t>
            </a:r>
            <a:r>
              <a:rPr lang="en-US" sz="2000" dirty="0" smtClean="0"/>
              <a:t>(object-relational mapping) – implements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Query builder </a:t>
            </a:r>
            <a:r>
              <a:rPr lang="en-US" sz="2000" dirty="0" smtClean="0"/>
              <a:t>– helps you to build secured SQL queries</a:t>
            </a:r>
          </a:p>
          <a:p>
            <a:r>
              <a:rPr lang="en-US" sz="2000" b="1" dirty="0" smtClean="0"/>
              <a:t>Restful controllers </a:t>
            </a:r>
            <a:r>
              <a:rPr lang="en-US" sz="2000" dirty="0" smtClean="0"/>
              <a:t>– provides a way for separating the different HTTP requests (GET, POST, DELETE, etc.)</a:t>
            </a:r>
          </a:p>
          <a:p>
            <a:r>
              <a:rPr lang="en-US" sz="2000" b="1" dirty="0" smtClean="0"/>
              <a:t>Blade template engine </a:t>
            </a:r>
            <a:r>
              <a:rPr lang="en-US" sz="2000" dirty="0" smtClean="0"/>
              <a:t>– combines templates with a data model to produce views</a:t>
            </a:r>
          </a:p>
          <a:p>
            <a:r>
              <a:rPr lang="en-US" sz="2000" b="1" dirty="0" smtClean="0"/>
              <a:t>Migrations</a:t>
            </a:r>
            <a:r>
              <a:rPr lang="en-US" sz="2000" dirty="0" smtClean="0"/>
              <a:t> – version control system for database, update your database easier</a:t>
            </a:r>
          </a:p>
          <a:p>
            <a:r>
              <a:rPr lang="en-US" sz="2000" b="1" dirty="0" smtClean="0"/>
              <a:t>Database seeding </a:t>
            </a:r>
            <a:r>
              <a:rPr lang="en-US" sz="2000" dirty="0" smtClean="0"/>
              <a:t>– provides a way to populate database tables with test data used for testing</a:t>
            </a:r>
          </a:p>
          <a:p>
            <a:r>
              <a:rPr lang="en-US" sz="2000" b="1" dirty="0" smtClean="0"/>
              <a:t>Pagination</a:t>
            </a:r>
            <a:r>
              <a:rPr lang="en-US" sz="2000" dirty="0" smtClean="0"/>
              <a:t> – easy to use advanced pagination functionalities</a:t>
            </a:r>
          </a:p>
          <a:p>
            <a:r>
              <a:rPr lang="en-US" sz="2000" b="1" dirty="0" smtClean="0"/>
              <a:t>Forms security </a:t>
            </a:r>
            <a:r>
              <a:rPr lang="en-US" sz="2000" dirty="0" smtClean="0"/>
              <a:t>– provides CSRF token middleware, protecting all the forms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Setup </a:t>
            </a:r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964890" cy="242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5638800"/>
            <a:ext cx="23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 Setup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To </a:t>
            </a:r>
            <a:r>
              <a:rPr lang="en-US" b="1" dirty="0"/>
              <a:t>manage its dependencies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638800"/>
            <a:ext cx="3596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https://getcomposer.org/download/</a:t>
            </a:r>
            <a:endParaRPr lang="en-US" dirty="0"/>
          </a:p>
        </p:txBody>
      </p:sp>
      <p:pic>
        <p:nvPicPr>
          <p:cNvPr id="2050" name="Picture 2" descr="نتيجة بحث الصور عن ‪composer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133600"/>
            <a:ext cx="2647950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Postman 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Makes API Development Simple</a:t>
            </a:r>
          </a:p>
          <a:p>
            <a:endParaRPr lang="en-US" b="1" dirty="0"/>
          </a:p>
        </p:txBody>
      </p:sp>
      <p:pic>
        <p:nvPicPr>
          <p:cNvPr id="95234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038600"/>
            <a:ext cx="1914525" cy="19145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6096000"/>
            <a:ext cx="312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https://www.getpostman.com/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hlinkClick r:id="rId2"/>
              </a:rPr>
              <a:t>GitHub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Version Control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48400" y="6096000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</a:t>
            </a:r>
            <a:endParaRPr lang="en-US" dirty="0"/>
          </a:p>
        </p:txBody>
      </p:sp>
      <p:pic>
        <p:nvPicPr>
          <p:cNvPr id="9625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038600"/>
            <a:ext cx="3619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Install  Apache,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2"/>
              </a:rPr>
              <a:t>Composer</a:t>
            </a:r>
            <a:r>
              <a:rPr lang="en-US" sz="2000" dirty="0" smtClean="0"/>
              <a:t>,</a:t>
            </a:r>
            <a:r>
              <a:rPr lang="en-US" sz="2000" dirty="0" smtClean="0">
                <a:hlinkClick r:id="rId3"/>
              </a:rPr>
              <a:t> Node.js</a:t>
            </a:r>
            <a:r>
              <a:rPr lang="en-US" sz="2000" dirty="0" smtClean="0"/>
              <a:t> , </a:t>
            </a:r>
            <a:r>
              <a:rPr lang="en-US" sz="2000" dirty="0" err="1" smtClean="0">
                <a:hlinkClick r:id="rId4"/>
              </a:rPr>
              <a:t>laravel</a:t>
            </a:r>
            <a:r>
              <a:rPr lang="en-US" sz="2000" dirty="0" smtClean="0"/>
              <a:t> on windows</a:t>
            </a:r>
          </a:p>
          <a:p>
            <a:pPr lvl="0">
              <a:buFont typeface="+mj-lt"/>
              <a:buAutoNum type="arabicPeriod"/>
            </a:pPr>
            <a:r>
              <a:rPr lang="en-US" sz="2000" dirty="0" smtClean="0"/>
              <a:t>Files structure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Route, View, Controller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pass data from Controller to View &amp; blade syntax &amp; </a:t>
            </a:r>
            <a:r>
              <a:rPr lang="en-US" sz="2000" dirty="0" err="1" smtClean="0"/>
              <a:t>php</a:t>
            </a:r>
            <a:r>
              <a:rPr lang="en-US" sz="2000" dirty="0" smtClean="0"/>
              <a:t> syntax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Migration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create, read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update, and delete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Validation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Layouts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IDE Setup 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8" y="2619262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r>
              <a:rPr lang="en-US" b="1" dirty="0" err="1" smtClean="0">
                <a:hlinkClick r:id="rId2"/>
              </a:rPr>
              <a:t>Laravel</a:t>
            </a:r>
            <a:r>
              <a:rPr lang="en-US" b="1" dirty="0" smtClean="0">
                <a:hlinkClick r:id="rId2"/>
              </a:rPr>
              <a:t> 5 Snippets</a:t>
            </a:r>
            <a:endParaRPr lang="en-US" b="1" dirty="0" smtClean="0"/>
          </a:p>
          <a:p>
            <a:r>
              <a:rPr lang="en-US" b="1" dirty="0" err="1" smtClean="0">
                <a:hlinkClick r:id="rId3"/>
              </a:rPr>
              <a:t>Laravel</a:t>
            </a:r>
            <a:r>
              <a:rPr lang="en-US" b="1" dirty="0" smtClean="0">
                <a:hlinkClick r:id="rId3"/>
              </a:rPr>
              <a:t> Artisan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Setup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ar-EG" dirty="0" smtClean="0"/>
          </a:p>
          <a:p>
            <a:endParaRPr lang="ar-EG" dirty="0" smtClean="0"/>
          </a:p>
          <a:p>
            <a:endParaRPr lang="ar-EG" dirty="0"/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</a:p>
          <a:p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alhendy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serve</a:t>
            </a:r>
          </a:p>
          <a:p>
            <a:r>
              <a:rPr lang="en-US" dirty="0" smtClean="0">
                <a:hlinkClick r:id="rId2"/>
              </a:rPr>
              <a:t>https://laravel.com/docs/5.7/installation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3962400" cy="2228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8" y="92642"/>
            <a:ext cx="27055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6095999" cy="11206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6124" y="990601"/>
            <a:ext cx="2313427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673157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4571999" y="3431464"/>
            <a:ext cx="191943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310829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4700664" y="5615004"/>
            <a:ext cx="1745734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529183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4571999" y="4220997"/>
            <a:ext cx="1987551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4132972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1" y="19236"/>
            <a:ext cx="281564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4271173" y="132460"/>
            <a:ext cx="2262977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335299"/>
            <a:ext cx="288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6451" y="1607127"/>
            <a:ext cx="1827699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1307580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03770" y="2555769"/>
            <a:ext cx="193038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683868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8937" y="4276437"/>
            <a:ext cx="2145214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4060157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8937" y="5213511"/>
            <a:ext cx="2145214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4997230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63110" y="5858934"/>
            <a:ext cx="97104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19" y="6026792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Basic Routing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052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Available Router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6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View Routes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Route Parameters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8956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215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Parameters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419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Regular Expression Constraints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Global Constraints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1800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Constraints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5762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5505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Named Routes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Generating URLs To Named </a:t>
            </a:r>
            <a:r>
              <a:rPr lang="en-US" b="1" dirty="0" smtClean="0"/>
              <a:t>Routes</a:t>
            </a: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 </a:t>
            </a:r>
            <a:r>
              <a:rPr lang="en-US" b="1" dirty="0" smtClean="0"/>
              <a:t>Named Routes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86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648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Route Prefixes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2169</TotalTime>
  <Words>605</Words>
  <Application>Microsoft Office PowerPoint</Application>
  <PresentationFormat>On-screen Show (4:3)</PresentationFormat>
  <Paragraphs>173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Laravel Course  layout </vt:lpstr>
      <vt:lpstr>Client/Server Architecture</vt:lpstr>
      <vt:lpstr>Web programming language </vt:lpstr>
      <vt:lpstr>client side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  <vt:lpstr>Laravel Course  layout </vt:lpstr>
      <vt:lpstr>Google Trends (2012 – 2017) </vt:lpstr>
      <vt:lpstr>Google Trends (2012 – 2017) </vt:lpstr>
      <vt:lpstr>Features </vt:lpstr>
      <vt:lpstr>Environment Setup  </vt:lpstr>
      <vt:lpstr>Environment Setup  </vt:lpstr>
      <vt:lpstr>Environment Setup  </vt:lpstr>
      <vt:lpstr>Environment Setup  </vt:lpstr>
      <vt:lpstr>Environment Setup  </vt:lpstr>
      <vt:lpstr>Environment Setup  </vt:lpstr>
      <vt:lpstr>Project Setup </vt:lpstr>
      <vt:lpstr>           The structure</vt:lpstr>
      <vt:lpstr>Slide 24</vt:lpstr>
      <vt:lpstr>  Artisan !</vt:lpstr>
      <vt:lpstr>Laravel Architecture</vt:lpstr>
      <vt:lpstr>Routing</vt:lpstr>
      <vt:lpstr>Available Router Methods </vt:lpstr>
      <vt:lpstr>View Routes</vt:lpstr>
      <vt:lpstr>Route Parameters</vt:lpstr>
      <vt:lpstr>Regular Expression Constraints</vt:lpstr>
      <vt:lpstr>Named Routes</vt:lpstr>
      <vt:lpstr>Route Prefixes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73</cp:revision>
  <dcterms:created xsi:type="dcterms:W3CDTF">2006-08-16T00:00:00Z</dcterms:created>
  <dcterms:modified xsi:type="dcterms:W3CDTF">2018-11-11T11:28:01Z</dcterms:modified>
</cp:coreProperties>
</file>