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7" r:id="rId2"/>
    <p:sldId id="292" r:id="rId3"/>
    <p:sldId id="305" r:id="rId4"/>
    <p:sldId id="308" r:id="rId5"/>
    <p:sldId id="309" r:id="rId6"/>
    <p:sldId id="31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06/10/1440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migrations" TargetMode="External"/><Relationship Id="rId2" Type="http://schemas.openxmlformats.org/officeDocument/2006/relationships/hyperlink" Target="https://laravel.com/docs/5.8/seed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Database: Seeding </a:t>
            </a:r>
            <a:br>
              <a:rPr lang="en-US" dirty="0" smtClean="0">
                <a:hlinkClick r:id="rId2"/>
              </a:rPr>
            </a:br>
            <a:r>
              <a:rPr lang="en-US" b="1" dirty="0" err="1" smtClean="0"/>
              <a:t>Lec</a:t>
            </a:r>
            <a:r>
              <a:rPr lang="en-US" b="1" dirty="0" smtClean="0"/>
              <a:t> 8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 smtClean="0">
                <a:hlinkClick r:id="rId3"/>
              </a:rPr>
              <a:t>S</a:t>
            </a:r>
            <a:r>
              <a:rPr lang="en-US" sz="2000" dirty="0" smtClean="0"/>
              <a:t>eed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3"/>
              </a:rPr>
              <a:t>Migration </a:t>
            </a:r>
            <a:r>
              <a:rPr lang="en-US" sz="2000" b="1" dirty="0" smtClean="0">
                <a:hlinkClick r:id="rId3"/>
              </a:rPr>
              <a:t>Structure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3074" name="Picture 2" descr="ÙØªÙØ¬Ø© Ø¨Ø­Ø« Ø§ÙØµÙØ± Ø¹Ù âªlaravel  seedâ¬â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971800"/>
            <a:ext cx="3467100" cy="2160835"/>
          </a:xfrm>
          <a:prstGeom prst="rect">
            <a:avLst/>
          </a:prstGeom>
          <a:noFill/>
        </p:spPr>
      </p:pic>
      <p:pic>
        <p:nvPicPr>
          <p:cNvPr id="3" name="Picture 2" descr="ÙØªÙØ¬Ø© Ø¨Ø­Ø« Ø§ÙØµÙØ± Ø¹Ù âªlaravel  Factoryâ¬â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971800"/>
            <a:ext cx="3276600" cy="21630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db:seed</a:t>
            </a:r>
            <a:r>
              <a:rPr lang="en-US" dirty="0" smtClean="0"/>
              <a:t>  -h 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Description:</a:t>
            </a:r>
          </a:p>
          <a:p>
            <a:r>
              <a:rPr lang="en-US" dirty="0" smtClean="0"/>
              <a:t>Seed the database with records</a:t>
            </a:r>
          </a:p>
          <a:p>
            <a:endParaRPr lang="en-US" dirty="0" smtClean="0"/>
          </a:p>
          <a:p>
            <a:r>
              <a:rPr lang="en-US" b="1" dirty="0" smtClean="0"/>
              <a:t>Usage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db:seed</a:t>
            </a:r>
            <a:r>
              <a:rPr lang="en-US" dirty="0" smtClean="0"/>
              <a:t> [options]</a:t>
            </a:r>
          </a:p>
          <a:p>
            <a:endParaRPr lang="en-US" dirty="0" smtClean="0"/>
          </a:p>
          <a:p>
            <a:r>
              <a:rPr lang="en-US" b="1" dirty="0" smtClean="0"/>
              <a:t>Options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--class[=CLASS]        The class name of the root seeder [default: "</a:t>
            </a:r>
            <a:r>
              <a:rPr lang="en-US" dirty="0" err="1" smtClean="0"/>
              <a:t>Databa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--database[=DATABASE]  The database connection to seed</a:t>
            </a:r>
          </a:p>
          <a:p>
            <a:pPr>
              <a:buNone/>
            </a:pPr>
            <a:r>
              <a:rPr lang="en-US" dirty="0" smtClean="0"/>
              <a:t>      --force                </a:t>
            </a:r>
            <a:r>
              <a:rPr lang="en-US" dirty="0" err="1" smtClean="0"/>
              <a:t>Force</a:t>
            </a:r>
            <a:r>
              <a:rPr lang="en-US" dirty="0" smtClean="0"/>
              <a:t> the operation to run when in production</a:t>
            </a:r>
          </a:p>
          <a:p>
            <a:pPr>
              <a:buNone/>
            </a:pPr>
            <a:r>
              <a:rPr lang="en-US" dirty="0" smtClean="0"/>
              <a:t>      -h, --help                 Display this help message</a:t>
            </a:r>
          </a:p>
          <a:p>
            <a:pPr>
              <a:buNone/>
            </a:pPr>
            <a:r>
              <a:rPr lang="en-US" dirty="0" smtClean="0"/>
              <a:t>      -q, --quiet                Do not output any message</a:t>
            </a:r>
          </a:p>
          <a:p>
            <a:pPr>
              <a:buNone/>
            </a:pPr>
            <a:r>
              <a:rPr lang="en-US" dirty="0" smtClean="0"/>
              <a:t>      -V, --version              Display this application version</a:t>
            </a:r>
          </a:p>
          <a:p>
            <a:pPr>
              <a:buNone/>
            </a:pPr>
            <a:r>
              <a:rPr lang="en-US" dirty="0" smtClean="0"/>
              <a:t>      --</a:t>
            </a:r>
            <a:r>
              <a:rPr lang="en-US" dirty="0" err="1" smtClean="0"/>
              <a:t>ansi</a:t>
            </a:r>
            <a:r>
              <a:rPr lang="en-US" dirty="0" smtClean="0"/>
              <a:t>                 Force ANSI output</a:t>
            </a:r>
          </a:p>
          <a:p>
            <a:pPr>
              <a:buNone/>
            </a:pPr>
            <a:r>
              <a:rPr lang="en-US" dirty="0" smtClean="0"/>
              <a:t>      --no-</a:t>
            </a:r>
            <a:r>
              <a:rPr lang="en-US" dirty="0" err="1" smtClean="0"/>
              <a:t>ansi</a:t>
            </a:r>
            <a:r>
              <a:rPr lang="en-US" dirty="0" smtClean="0"/>
              <a:t>              Disable ANSI output</a:t>
            </a:r>
          </a:p>
          <a:p>
            <a:pPr>
              <a:buNone/>
            </a:pPr>
            <a:r>
              <a:rPr lang="en-US" dirty="0" smtClean="0"/>
              <a:t>      -n, --no-interaction       Do not ask any interactive question</a:t>
            </a:r>
          </a:p>
          <a:p>
            <a:pPr>
              <a:buNone/>
            </a:pPr>
            <a:r>
              <a:rPr lang="en-US" dirty="0" smtClean="0"/>
              <a:t>      --</a:t>
            </a:r>
            <a:r>
              <a:rPr lang="en-US" dirty="0" err="1" smtClean="0"/>
              <a:t>env</a:t>
            </a:r>
            <a:r>
              <a:rPr lang="en-US" dirty="0" smtClean="0"/>
              <a:t>[=ENV]            The environment the command should run under</a:t>
            </a:r>
          </a:p>
          <a:p>
            <a:pPr>
              <a:buNone/>
            </a:pPr>
            <a:r>
              <a:rPr lang="en-US" dirty="0" smtClean="0"/>
              <a:t>      -</a:t>
            </a:r>
            <a:r>
              <a:rPr lang="en-US" dirty="0" err="1" smtClean="0"/>
              <a:t>v|vv|vvv</a:t>
            </a:r>
            <a:r>
              <a:rPr lang="en-US" dirty="0" smtClean="0"/>
              <a:t>, --verbose       Increase the verbosity of messages: 1 for normal </a:t>
            </a:r>
            <a:r>
              <a:rPr lang="en-US" dirty="0" err="1" smtClean="0"/>
              <a:t>ou</a:t>
            </a:r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BaseSeeder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use</a:t>
            </a:r>
            <a:r>
              <a:rPr lang="en-US" dirty="0" smtClean="0"/>
              <a:t> Illuminate\Database\Seeder;</a:t>
            </a:r>
          </a:p>
          <a:p>
            <a:pPr>
              <a:buNone/>
            </a:pPr>
            <a:r>
              <a:rPr lang="en-US" sz="3300" b="1" dirty="0" smtClean="0">
                <a:solidFill>
                  <a:srgbClr val="0070C0"/>
                </a:solidFill>
              </a:rPr>
              <a:t>	abstract</a:t>
            </a:r>
            <a:r>
              <a:rPr lang="en-US" dirty="0" smtClean="0"/>
              <a:t> </a:t>
            </a:r>
            <a:r>
              <a:rPr lang="en-US" sz="3300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BaseSeeder</a:t>
            </a:r>
            <a:r>
              <a:rPr lang="en-US" dirty="0" smtClean="0"/>
              <a:t> </a:t>
            </a:r>
            <a:r>
              <a:rPr lang="en-US" sz="3300" b="1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/>
              <a:t> Seeder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run()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(!</a:t>
            </a:r>
            <a:r>
              <a:rPr lang="en-US" dirty="0" err="1" smtClean="0"/>
              <a:t>isset</a:t>
            </a:r>
            <a:r>
              <a:rPr lang="en-US" dirty="0" smtClean="0"/>
              <a:t>($</a:t>
            </a:r>
            <a:r>
              <a:rPr lang="en-US" b="1" dirty="0" smtClean="0">
                <a:solidFill>
                  <a:srgbClr val="0070C0"/>
                </a:solidFill>
              </a:rPr>
              <a:t>this-</a:t>
            </a:r>
            <a:r>
              <a:rPr lang="en-US" dirty="0" smtClean="0"/>
              <a:t>&gt;table)){</a:t>
            </a:r>
          </a:p>
          <a:p>
            <a:pPr lvl="2">
              <a:buNone/>
            </a:pPr>
            <a:r>
              <a:rPr lang="en-US" dirty="0" smtClean="0"/>
              <a:t>	throw </a:t>
            </a:r>
            <a:r>
              <a:rPr lang="en-US" b="1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Exception</a:t>
            </a:r>
            <a:r>
              <a:rPr lang="en-US" sz="2500" dirty="0" smtClean="0">
                <a:solidFill>
                  <a:srgbClr val="FF0000"/>
                </a:solidFill>
              </a:rPr>
              <a:t>("No Table Specified");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(</a:t>
            </a:r>
            <a:r>
              <a:rPr lang="en-US" dirty="0" err="1" smtClean="0"/>
              <a:t>method_exists</a:t>
            </a:r>
            <a:r>
              <a:rPr lang="en-US" dirty="0" smtClean="0"/>
              <a:t>(</a:t>
            </a:r>
            <a:r>
              <a:rPr lang="en-US" dirty="0" err="1" smtClean="0"/>
              <a:t>get_class</a:t>
            </a:r>
            <a:r>
              <a:rPr lang="en-US" dirty="0" smtClean="0"/>
              <a:t>(),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getData</a:t>
            </a:r>
            <a:r>
              <a:rPr lang="en-US" dirty="0" smtClean="0">
                <a:solidFill>
                  <a:srgbClr val="FF0000"/>
                </a:solidFill>
              </a:rPr>
              <a:t>“ </a:t>
            </a:r>
            <a:r>
              <a:rPr lang="en-US" dirty="0" smtClean="0"/>
              <a:t>)){</a:t>
            </a:r>
            <a:endParaRPr lang="en-US" sz="1600" dirty="0" smtClean="0"/>
          </a:p>
          <a:p>
            <a:pPr lvl="2">
              <a:buNone/>
            </a:pPr>
            <a:r>
              <a:rPr lang="en-US" dirty="0" smtClean="0"/>
              <a:t>	throw </a:t>
            </a:r>
            <a:r>
              <a:rPr lang="en-US" b="1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Exception</a:t>
            </a:r>
            <a:r>
              <a:rPr lang="en-US" dirty="0" smtClean="0">
                <a:solidFill>
                  <a:srgbClr val="FF0000"/>
                </a:solidFill>
              </a:rPr>
              <a:t>("No Data Specified");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2">
              <a:buNone/>
            </a:pPr>
            <a:r>
              <a:rPr lang="en-US" dirty="0" smtClean="0"/>
              <a:t>DB</a:t>
            </a:r>
            <a:r>
              <a:rPr lang="en-US" dirty="0" smtClean="0"/>
              <a:t>::table($</a:t>
            </a:r>
            <a:r>
              <a:rPr lang="en-US" b="1" dirty="0" smtClean="0">
                <a:solidFill>
                  <a:srgbClr val="0070C0"/>
                </a:solidFill>
              </a:rPr>
              <a:t>this-</a:t>
            </a:r>
            <a:r>
              <a:rPr lang="en-US" dirty="0" smtClean="0"/>
              <a:t>&gt;table)-&gt;truncate();</a:t>
            </a:r>
          </a:p>
          <a:p>
            <a:pPr lvl="2">
              <a:buNone/>
            </a:pPr>
            <a:r>
              <a:rPr lang="en-US" dirty="0" smtClean="0"/>
              <a:t>DB::table($</a:t>
            </a:r>
            <a:r>
              <a:rPr lang="en-US" b="1" dirty="0" smtClean="0">
                <a:solidFill>
                  <a:srgbClr val="0070C0"/>
                </a:solidFill>
              </a:rPr>
              <a:t>this-</a:t>
            </a:r>
            <a:r>
              <a:rPr lang="en-US" dirty="0" smtClean="0"/>
              <a:t>&gt;table)-&gt;insert($</a:t>
            </a:r>
            <a:r>
              <a:rPr lang="en-US" b="1" dirty="0" smtClean="0">
                <a:solidFill>
                  <a:srgbClr val="0070C0"/>
                </a:solidFill>
              </a:rPr>
              <a:t>this-</a:t>
            </a:r>
            <a:r>
              <a:rPr lang="en-US" dirty="0" smtClean="0"/>
              <a:t>&gt;</a:t>
            </a:r>
            <a:r>
              <a:rPr lang="en-US" dirty="0" err="1" smtClean="0"/>
              <a:t>getData</a:t>
            </a:r>
            <a:r>
              <a:rPr lang="en-US" dirty="0" smtClean="0"/>
              <a:t>());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BaseSeeder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HKUTableSeeder</a:t>
            </a:r>
            <a:r>
              <a:rPr lang="en-US" dirty="0" smtClean="0"/>
              <a:t> </a:t>
            </a:r>
            <a:r>
              <a:rPr lang="en-US" sz="3800" b="1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BaseSeeder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protected</a:t>
            </a:r>
            <a:r>
              <a:rPr lang="en-US" dirty="0" smtClean="0"/>
              <a:t> $table="</a:t>
            </a:r>
            <a:r>
              <a:rPr lang="en-US" sz="3500" dirty="0" err="1" smtClean="0">
                <a:solidFill>
                  <a:srgbClr val="FF0000"/>
                </a:solidFill>
              </a:rPr>
              <a:t>h_k_u_s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sz="3800" b="1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getData</a:t>
            </a:r>
            <a:r>
              <a:rPr lang="en-US" dirty="0" smtClean="0"/>
              <a:t>(){</a:t>
            </a:r>
          </a:p>
          <a:p>
            <a:pPr lvl="1">
              <a:buNone/>
            </a:pPr>
            <a:r>
              <a:rPr lang="en-US" sz="3400" b="1" dirty="0" smtClean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[</a:t>
            </a:r>
          </a:p>
          <a:p>
            <a:pPr lvl="3">
              <a:buNone/>
            </a:pPr>
            <a:r>
              <a:rPr lang="en-US" dirty="0" smtClean="0"/>
              <a:t>["</a:t>
            </a:r>
            <a:r>
              <a:rPr lang="en-US" sz="2300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"=&gt;"</a:t>
            </a:r>
            <a:r>
              <a:rPr lang="en-US" sz="2300" dirty="0" smtClean="0">
                <a:solidFill>
                  <a:srgbClr val="FF0000"/>
                </a:solidFill>
              </a:rPr>
              <a:t>Phone</a:t>
            </a:r>
            <a:r>
              <a:rPr lang="en-US" dirty="0" smtClean="0"/>
              <a:t>"],</a:t>
            </a:r>
          </a:p>
          <a:p>
            <a:pPr lvl="3">
              <a:buNone/>
            </a:pPr>
            <a:r>
              <a:rPr lang="en-US" dirty="0" smtClean="0"/>
              <a:t>["</a:t>
            </a:r>
            <a:r>
              <a:rPr lang="en-US" sz="2300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"=&gt;"</a:t>
            </a:r>
            <a:r>
              <a:rPr lang="en-US" sz="2300" dirty="0" smtClean="0">
                <a:solidFill>
                  <a:srgbClr val="FF0000"/>
                </a:solidFill>
              </a:rPr>
              <a:t>Email</a:t>
            </a:r>
            <a:r>
              <a:rPr lang="en-US" dirty="0" smtClean="0"/>
              <a:t>"],</a:t>
            </a:r>
          </a:p>
          <a:p>
            <a:pPr lvl="3">
              <a:buNone/>
            </a:pPr>
            <a:r>
              <a:rPr lang="en-US" dirty="0" smtClean="0"/>
              <a:t>["</a:t>
            </a:r>
            <a:r>
              <a:rPr lang="en-US" sz="2300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"=&gt;"</a:t>
            </a:r>
            <a:r>
              <a:rPr lang="en-US" sz="2300" dirty="0" smtClean="0">
                <a:solidFill>
                  <a:srgbClr val="FF0000"/>
                </a:solidFill>
              </a:rPr>
              <a:t>FB</a:t>
            </a:r>
            <a:r>
              <a:rPr lang="en-US" dirty="0" smtClean="0"/>
              <a:t>"],</a:t>
            </a:r>
          </a:p>
          <a:p>
            <a:pPr lvl="3">
              <a:buNone/>
            </a:pPr>
            <a:r>
              <a:rPr lang="en-US" dirty="0" smtClean="0"/>
              <a:t>["</a:t>
            </a:r>
            <a:r>
              <a:rPr lang="en-US" sz="2300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"=&gt;"</a:t>
            </a:r>
            <a:r>
              <a:rPr lang="en-US" sz="2300" dirty="0" err="1" smtClean="0">
                <a:solidFill>
                  <a:srgbClr val="FF0000"/>
                </a:solidFill>
              </a:rPr>
              <a:t>Frindes</a:t>
            </a:r>
            <a:r>
              <a:rPr lang="en-US" dirty="0" smtClean="0"/>
              <a:t>"],</a:t>
            </a:r>
          </a:p>
          <a:p>
            <a:pPr lvl="3">
              <a:buNone/>
            </a:pPr>
            <a:r>
              <a:rPr lang="en-US" dirty="0" smtClean="0"/>
              <a:t>];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DatabaseSeeder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sz="3900" b="1" dirty="0" smtClean="0">
                <a:solidFill>
                  <a:srgbClr val="0070C0"/>
                </a:solidFill>
              </a:rPr>
              <a:t>use</a:t>
            </a:r>
            <a:r>
              <a:rPr lang="en-US" dirty="0" smtClean="0"/>
              <a:t> </a:t>
            </a:r>
            <a:r>
              <a:rPr lang="en-US" dirty="0" smtClean="0"/>
              <a:t>Illuminate\Database\Seeder;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DatabaseSeeder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/>
              <a:t> Seeder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run()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dirty="0" smtClean="0"/>
              <a:t>$</a:t>
            </a:r>
            <a:r>
              <a:rPr lang="en-US" sz="3200" b="1" dirty="0" smtClean="0">
                <a:solidFill>
                  <a:srgbClr val="0070C0"/>
                </a:solidFill>
              </a:rPr>
              <a:t>this-</a:t>
            </a:r>
            <a:r>
              <a:rPr lang="en-US" dirty="0" smtClean="0"/>
              <a:t>&gt;call(</a:t>
            </a:r>
            <a:r>
              <a:rPr lang="en-US" dirty="0" err="1" smtClean="0"/>
              <a:t>VoluntaryDegreeTableSeeder</a:t>
            </a:r>
            <a:r>
              <a:rPr lang="en-US" dirty="0" smtClean="0"/>
              <a:t>::</a:t>
            </a:r>
            <a:r>
              <a:rPr lang="en-US" sz="3500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);</a:t>
            </a:r>
          </a:p>
          <a:p>
            <a:pPr lvl="2">
              <a:buNone/>
            </a:pPr>
            <a:r>
              <a:rPr lang="en-US" dirty="0" smtClean="0"/>
              <a:t>$</a:t>
            </a:r>
            <a:r>
              <a:rPr lang="en-US" sz="3500" b="1" dirty="0" smtClean="0">
                <a:solidFill>
                  <a:srgbClr val="0070C0"/>
                </a:solidFill>
              </a:rPr>
              <a:t>this-</a:t>
            </a:r>
            <a:r>
              <a:rPr lang="en-US" dirty="0" smtClean="0"/>
              <a:t>&gt;call(</a:t>
            </a:r>
            <a:r>
              <a:rPr lang="en-US" dirty="0" err="1" smtClean="0"/>
              <a:t>VoluntaryCaseTableSeeder</a:t>
            </a:r>
            <a:r>
              <a:rPr lang="en-US" dirty="0" smtClean="0"/>
              <a:t>::</a:t>
            </a:r>
            <a:r>
              <a:rPr lang="en-US" sz="3900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);</a:t>
            </a:r>
          </a:p>
          <a:p>
            <a:pPr lvl="2">
              <a:buNone/>
            </a:pPr>
            <a:r>
              <a:rPr lang="en-US" dirty="0" smtClean="0"/>
              <a:t>$</a:t>
            </a:r>
            <a:r>
              <a:rPr lang="en-US" sz="3500" b="1" dirty="0" smtClean="0">
                <a:solidFill>
                  <a:srgbClr val="0070C0"/>
                </a:solidFill>
              </a:rPr>
              <a:t>this-</a:t>
            </a:r>
            <a:r>
              <a:rPr lang="en-US" dirty="0" smtClean="0"/>
              <a:t>&gt;call(</a:t>
            </a:r>
            <a:r>
              <a:rPr lang="en-US" dirty="0" err="1" smtClean="0"/>
              <a:t>CommissionTableSeeder</a:t>
            </a:r>
            <a:r>
              <a:rPr lang="en-US" dirty="0" smtClean="0"/>
              <a:t>::</a:t>
            </a:r>
            <a:r>
              <a:rPr lang="en-US" sz="3900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5707</TotalTime>
  <Words>234</Words>
  <Application>Microsoft Office PowerPoint</Application>
  <PresentationFormat>On-screen Show (4:3)</PresentationFormat>
  <Paragraphs>82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Database: Seeding  Lec 8</vt:lpstr>
      <vt:lpstr>seed php artisan db:seed  -h </vt:lpstr>
      <vt:lpstr>BaseSeeder</vt:lpstr>
      <vt:lpstr>BaseSeeder</vt:lpstr>
      <vt:lpstr>DatabaseSeeder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389</cp:revision>
  <dcterms:created xsi:type="dcterms:W3CDTF">2006-08-16T00:00:00Z</dcterms:created>
  <dcterms:modified xsi:type="dcterms:W3CDTF">2019-06-09T08:51:41Z</dcterms:modified>
</cp:coreProperties>
</file>