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8" r:id="rId2"/>
    <p:sldId id="292" r:id="rId3"/>
    <p:sldId id="262" r:id="rId4"/>
    <p:sldId id="261" r:id="rId5"/>
    <p:sldId id="258" r:id="rId6"/>
    <p:sldId id="266" r:id="rId7"/>
    <p:sldId id="265" r:id="rId8"/>
    <p:sldId id="256" r:id="rId9"/>
    <p:sldId id="257" r:id="rId10"/>
    <p:sldId id="259" r:id="rId11"/>
    <p:sldId id="285" r:id="rId12"/>
    <p:sldId id="286" r:id="rId13"/>
    <p:sldId id="287" r:id="rId14"/>
    <p:sldId id="288" r:id="rId15"/>
    <p:sldId id="267" r:id="rId16"/>
    <p:sldId id="273" r:id="rId17"/>
    <p:sldId id="297" r:id="rId18"/>
    <p:sldId id="269" r:id="rId19"/>
    <p:sldId id="289" r:id="rId20"/>
    <p:sldId id="290" r:id="rId21"/>
    <p:sldId id="291" r:id="rId22"/>
    <p:sldId id="282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6C5E4841-9BC3-4428-8008-53D60AE93EEF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928D1862-EC6D-458E-BE12-793BA4C7B63A}" type="par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4BBA717C-F5EC-4F97-9615-74D301E0ED15}" type="sib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A11CF4C7-11DF-4CF0-8F67-4FB5EB42BC03}" type="pres">
      <dgm:prSet presAssocID="{928D1862-EC6D-458E-BE12-793BA4C7B63A}" presName="conn2-1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B2D7C1B6-53AA-4BE7-9A81-DB5BEAB1420A}" type="pres">
      <dgm:prSet presAssocID="{928D1862-EC6D-458E-BE12-793BA4C7B63A}" presName="connTx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7BCD09AE-DD57-4188-AE05-3FC450BA1E04}" type="pres">
      <dgm:prSet presAssocID="{6C5E4841-9BC3-4428-8008-53D60AE93EEF}" presName="root2" presStyleCnt="0"/>
      <dgm:spPr/>
    </dgm:pt>
    <dgm:pt modelId="{14904B2C-B5EB-44BA-96C0-EB3E401F7F0D}" type="pres">
      <dgm:prSet presAssocID="{6C5E4841-9BC3-4428-8008-53D60AE93EE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F95D37FA-311E-411A-8EC8-04435BF14D3B}" type="pres">
      <dgm:prSet presAssocID="{6C5E4841-9BC3-4428-8008-53D60AE93EEF}" presName="level3hierChild" presStyleCnt="0"/>
      <dgm:spPr/>
    </dgm:pt>
  </dgm:ptLst>
  <dgm:cxnLst>
    <dgm:cxn modelId="{B052D024-D26C-45F8-A8EA-B024B26421CC}" type="presOf" srcId="{52D4B687-2403-4D98-83CB-2FA182AC6DEA}" destId="{95B7BA96-DAFE-45F8-AA8B-44EBA0C2DB70}" srcOrd="0" destOrd="0" presId="urn:microsoft.com/office/officeart/2008/layout/HorizontalMultiLevelHierarchy"/>
    <dgm:cxn modelId="{97DD793D-31FB-4877-B105-30ED8EA45257}" srcId="{E326A895-2F90-4065-B5FA-C72D38057A3E}" destId="{52D4B687-2403-4D98-83CB-2FA182AC6DEA}" srcOrd="0" destOrd="0" parTransId="{AB2F6B97-CF44-4B76-BDC6-CA400CCC1428}" sibTransId="{A3F62D90-4D43-440D-93D9-836A05CD3432}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4B997F87-D544-4182-8324-F3BF20D8CC32}" type="presOf" srcId="{6C5E4841-9BC3-4428-8008-53D60AE93EEF}" destId="{14904B2C-B5EB-44BA-96C0-EB3E401F7F0D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8DC39878-2CC3-4955-905B-EAE3FC14B3CA}" srcId="{E326A895-2F90-4065-B5FA-C72D38057A3E}" destId="{6C5E4841-9BC3-4428-8008-53D60AE93EEF}" srcOrd="1" destOrd="0" parTransId="{928D1862-EC6D-458E-BE12-793BA4C7B63A}" sibTransId="{4BBA717C-F5EC-4F97-9615-74D301E0ED15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7409A194-E096-41D1-A97D-E6A31DD6F82B}" type="presOf" srcId="{928D1862-EC6D-458E-BE12-793BA4C7B63A}" destId="{B2D7C1B6-53AA-4BE7-9A81-DB5BEAB1420A}" srcOrd="1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C507936-F709-4EA4-A943-BA03D4036180}" type="presOf" srcId="{928D1862-EC6D-458E-BE12-793BA4C7B63A}" destId="{A11CF4C7-11DF-4CF0-8F67-4FB5EB42BC03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06CD9152-ABC9-451D-8773-DDE40B7F292A}" type="presOf" srcId="{AB2F6B97-CF44-4B76-BDC6-CA400CCC1428}" destId="{D7335099-362E-4350-9471-2FF49D310126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40B909CE-72F4-404D-BFC4-9F97813A5510}" type="presOf" srcId="{AB2F6B97-CF44-4B76-BDC6-CA400CCC1428}" destId="{8244DE7B-02A7-4AA3-81CF-E5BACDBAC147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9225A2B1-9A3A-4D87-A8DC-32E39592F221}" type="presParOf" srcId="{D71502CA-510F-4493-8EB9-98E050A2ECC3}" destId="{D7335099-362E-4350-9471-2FF49D310126}" srcOrd="0" destOrd="0" presId="urn:microsoft.com/office/officeart/2008/layout/HorizontalMultiLevelHierarchy"/>
    <dgm:cxn modelId="{C20117BF-0465-48BC-9349-DC2419A2C1D5}" type="presParOf" srcId="{D7335099-362E-4350-9471-2FF49D310126}" destId="{8244DE7B-02A7-4AA3-81CF-E5BACDBAC147}" srcOrd="0" destOrd="0" presId="urn:microsoft.com/office/officeart/2008/layout/HorizontalMultiLevelHierarchy"/>
    <dgm:cxn modelId="{D1082407-0FA8-4B64-9B45-4A463ABC3110}" type="presParOf" srcId="{D71502CA-510F-4493-8EB9-98E050A2ECC3}" destId="{FE2DD5B4-71B4-44C2-8865-49D03DF2E74B}" srcOrd="1" destOrd="0" presId="urn:microsoft.com/office/officeart/2008/layout/HorizontalMultiLevelHierarchy"/>
    <dgm:cxn modelId="{4013BA4E-1410-41A5-A64A-8B0D9FCD762E}" type="presParOf" srcId="{FE2DD5B4-71B4-44C2-8865-49D03DF2E74B}" destId="{95B7BA96-DAFE-45F8-AA8B-44EBA0C2DB70}" srcOrd="0" destOrd="0" presId="urn:microsoft.com/office/officeart/2008/layout/HorizontalMultiLevelHierarchy"/>
    <dgm:cxn modelId="{221319A8-EADA-491D-83B2-767BCC6B04CC}" type="presParOf" srcId="{FE2DD5B4-71B4-44C2-8865-49D03DF2E74B}" destId="{AC7A8CA8-D6CC-4925-93C6-0FD93551FEEB}" srcOrd="1" destOrd="0" presId="urn:microsoft.com/office/officeart/2008/layout/HorizontalMultiLevelHierarchy"/>
    <dgm:cxn modelId="{7C95FF4F-6F6E-41CB-A4E6-E545C427960C}" type="presParOf" srcId="{D71502CA-510F-4493-8EB9-98E050A2ECC3}" destId="{A11CF4C7-11DF-4CF0-8F67-4FB5EB42BC03}" srcOrd="2" destOrd="0" presId="urn:microsoft.com/office/officeart/2008/layout/HorizontalMultiLevelHierarchy"/>
    <dgm:cxn modelId="{8691025C-8228-4321-8546-579FFB86CADC}" type="presParOf" srcId="{A11CF4C7-11DF-4CF0-8F67-4FB5EB42BC03}" destId="{B2D7C1B6-53AA-4BE7-9A81-DB5BEAB1420A}" srcOrd="0" destOrd="0" presId="urn:microsoft.com/office/officeart/2008/layout/HorizontalMultiLevelHierarchy"/>
    <dgm:cxn modelId="{06873478-FB4F-4A1D-B860-A7D381B57903}" type="presParOf" srcId="{D71502CA-510F-4493-8EB9-98E050A2ECC3}" destId="{7BCD09AE-DD57-4188-AE05-3FC450BA1E04}" srcOrd="3" destOrd="0" presId="urn:microsoft.com/office/officeart/2008/layout/HorizontalMultiLevelHierarchy"/>
    <dgm:cxn modelId="{2DAB5D82-9E28-43FC-9E34-F1DB46514A8F}" type="presParOf" srcId="{7BCD09AE-DD57-4188-AE05-3FC450BA1E04}" destId="{14904B2C-B5EB-44BA-96C0-EB3E401F7F0D}" srcOrd="0" destOrd="0" presId="urn:microsoft.com/office/officeart/2008/layout/HorizontalMultiLevelHierarchy"/>
    <dgm:cxn modelId="{D1BBA61D-4697-4961-ACC8-EC57E42AF2C2}" type="presParOf" srcId="{7BCD09AE-DD57-4188-AE05-3FC450BA1E04}" destId="{F95D37FA-311E-411A-8EC8-04435BF14D3B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25/03/1440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15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zilla-project.org/" TargetMode="External"/><Relationship Id="rId13" Type="http://schemas.openxmlformats.org/officeDocument/2006/relationships/image" Target="../media/image11.jpeg"/><Relationship Id="rId3" Type="http://schemas.openxmlformats.org/officeDocument/2006/relationships/hyperlink" Target="https://getcomposer.org/download/" TargetMode="External"/><Relationship Id="rId7" Type="http://schemas.openxmlformats.org/officeDocument/2006/relationships/hyperlink" Target="https://www.getpostman.com/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putty.org/" TargetMode="External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yannaddy.laravel-artisan" TargetMode="External"/><Relationship Id="rId2" Type="http://schemas.openxmlformats.org/officeDocument/2006/relationships/hyperlink" Target="https://marketplace.visualstudio.com/items?itemName=onecentlin.laravel-bla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ravel.com/docs/5.7/install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views" TargetMode="External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5.7/controlle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6268211/how-to-format-laravel-blade-codes-in-visual-studio-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Laravel</a:t>
            </a:r>
            <a:r>
              <a:rPr lang="en-US" sz="2400" dirty="0" smtClean="0"/>
              <a:t> is MVC PHP framework created by </a:t>
            </a:r>
            <a:r>
              <a:rPr lang="en-US" sz="2400" b="1" dirty="0" smtClean="0"/>
              <a:t>Taylor </a:t>
            </a:r>
            <a:r>
              <a:rPr lang="en-US" sz="2400" b="1" dirty="0" err="1" smtClean="0"/>
              <a:t>Otwell</a:t>
            </a:r>
            <a:r>
              <a:rPr lang="en-US" sz="2400" b="1" dirty="0" smtClean="0"/>
              <a:t> </a:t>
            </a:r>
            <a:r>
              <a:rPr lang="en-US" sz="2400" dirty="0" smtClean="0"/>
              <a:t>in</a:t>
            </a:r>
            <a:r>
              <a:rPr lang="bg-BG" sz="2400" dirty="0" smtClean="0"/>
              <a:t> </a:t>
            </a:r>
            <a:r>
              <a:rPr lang="en-US" sz="2400" b="1" dirty="0" smtClean="0"/>
              <a:t>2011</a:t>
            </a:r>
            <a:endParaRPr lang="en-US" sz="2400" dirty="0" smtClean="0"/>
          </a:p>
          <a:p>
            <a:pPr lvl="0"/>
            <a:r>
              <a:rPr lang="en-US" sz="2400" dirty="0" smtClean="0"/>
              <a:t>Free open-source license with many contributors worldwide</a:t>
            </a:r>
          </a:p>
          <a:p>
            <a:pPr lvl="0"/>
            <a:r>
              <a:rPr lang="en-US" sz="2400" dirty="0" smtClean="0"/>
              <a:t>One of the best frameworks together with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, </a:t>
            </a:r>
            <a:r>
              <a:rPr lang="en-US" sz="2400" dirty="0" err="1" smtClean="0"/>
              <a:t>Yii</a:t>
            </a:r>
            <a:endParaRPr lang="en-US" sz="2400" dirty="0" smtClean="0"/>
          </a:p>
          <a:p>
            <a:pPr lvl="0"/>
            <a:r>
              <a:rPr lang="en-US" sz="2400" dirty="0" smtClean="0"/>
              <a:t>Has powerful features, saving us time</a:t>
            </a:r>
          </a:p>
          <a:p>
            <a:pPr lvl="0"/>
            <a:r>
              <a:rPr lang="en-US" sz="2400" dirty="0" smtClean="0"/>
              <a:t>Uses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 packages</a:t>
            </a:r>
          </a:p>
          <a:p>
            <a:pPr lvl="0"/>
            <a:r>
              <a:rPr lang="en-US" sz="2400" dirty="0" smtClean="0"/>
              <a:t>Lets see some statistics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60581"/>
            <a:ext cx="8458200" cy="57632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5599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Eloquent ORM </a:t>
            </a:r>
            <a:r>
              <a:rPr lang="en-US" sz="2000" dirty="0" smtClean="0"/>
              <a:t>(object-relational mapping) – implements </a:t>
            </a:r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Query builder </a:t>
            </a:r>
            <a:r>
              <a:rPr lang="en-US" sz="2000" dirty="0" smtClean="0"/>
              <a:t>– helps you to build secured SQL queries</a:t>
            </a:r>
          </a:p>
          <a:p>
            <a:r>
              <a:rPr lang="en-US" sz="2000" b="1" dirty="0" smtClean="0"/>
              <a:t>Restful controllers </a:t>
            </a:r>
            <a:r>
              <a:rPr lang="en-US" sz="2000" dirty="0" smtClean="0"/>
              <a:t>– provides a way for separating the different HTTP requests (GET, POST, DELETE, etc.)</a:t>
            </a:r>
          </a:p>
          <a:p>
            <a:r>
              <a:rPr lang="en-US" sz="2000" b="1" dirty="0" smtClean="0"/>
              <a:t>Blade template engine </a:t>
            </a:r>
            <a:r>
              <a:rPr lang="en-US" sz="2000" dirty="0" smtClean="0"/>
              <a:t>– combines templates with a data model to produce views</a:t>
            </a:r>
          </a:p>
          <a:p>
            <a:r>
              <a:rPr lang="en-US" sz="2000" b="1" dirty="0" smtClean="0"/>
              <a:t>Migrations</a:t>
            </a:r>
            <a:r>
              <a:rPr lang="en-US" sz="2000" dirty="0" smtClean="0"/>
              <a:t> – version control system for database, update your database easier</a:t>
            </a:r>
          </a:p>
          <a:p>
            <a:r>
              <a:rPr lang="en-US" sz="2000" b="1" dirty="0" smtClean="0"/>
              <a:t>Database seeding </a:t>
            </a:r>
            <a:r>
              <a:rPr lang="en-US" sz="2000" dirty="0" smtClean="0"/>
              <a:t>– provides a way to populate database tables with test data used for testing</a:t>
            </a:r>
          </a:p>
          <a:p>
            <a:r>
              <a:rPr lang="en-US" sz="2000" b="1" dirty="0" smtClean="0"/>
              <a:t>Pagination</a:t>
            </a:r>
            <a:r>
              <a:rPr lang="en-US" sz="2000" dirty="0" smtClean="0"/>
              <a:t> – easy to use advanced pagination functionalities</a:t>
            </a:r>
          </a:p>
          <a:p>
            <a:r>
              <a:rPr lang="en-US" sz="2000" b="1" dirty="0" smtClean="0"/>
              <a:t>Forms security </a:t>
            </a:r>
            <a:r>
              <a:rPr lang="en-US" sz="2000" dirty="0" smtClean="0"/>
              <a:t>– provides CSRF token middleware, protecting all the forms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Ampps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Node.js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Composer</a:t>
            </a:r>
            <a:r>
              <a:rPr lang="en-US" dirty="0" smtClean="0"/>
              <a:t> </a:t>
            </a:r>
            <a:r>
              <a:rPr lang="en-US" b="1" dirty="0" smtClean="0"/>
              <a:t>To manage its dependencies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5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6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7"/>
              </a:rPr>
              <a:t>Postman</a:t>
            </a:r>
            <a:r>
              <a:rPr lang="en-US" b="1" dirty="0" smtClean="0"/>
              <a:t> Makes API Development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8"/>
              </a:rPr>
              <a:t>filezilla  </a:t>
            </a:r>
            <a:r>
              <a:rPr lang="en-US" b="1" dirty="0" smtClean="0"/>
              <a:t>FTP solution for both client and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9"/>
              </a:rPr>
              <a:t>PuTTY</a:t>
            </a:r>
            <a:r>
              <a:rPr lang="en-US" dirty="0" smtClean="0"/>
              <a:t> i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an SSH and telnet client</a:t>
            </a:r>
            <a:endParaRPr lang="en-US" b="1" dirty="0"/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20176" y="2362201"/>
            <a:ext cx="996621" cy="609600"/>
          </a:xfrm>
          <a:prstGeom prst="rect">
            <a:avLst/>
          </a:prstGeom>
        </p:spPr>
      </p:pic>
      <p:pic>
        <p:nvPicPr>
          <p:cNvPr id="5" name="Picture 2" descr="نتيجة بحث الصور عن ‪composer‬‏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96200" y="2362200"/>
            <a:ext cx="1047750" cy="1243732"/>
          </a:xfrm>
          <a:prstGeom prst="rect">
            <a:avLst/>
          </a:prstGeom>
          <a:noFill/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3800" y="36576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72000" y="4191000"/>
            <a:ext cx="1428751" cy="751975"/>
          </a:xfrm>
          <a:prstGeom prst="rect">
            <a:avLst/>
          </a:prstGeom>
          <a:noFill/>
        </p:spPr>
      </p:pic>
      <p:pic>
        <p:nvPicPr>
          <p:cNvPr id="9" name="Picture 2" descr="نتيجة بحث الصور عن ‪Postman‬‏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44958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visual studio code IDE extensions</a:t>
            </a:r>
          </a:p>
          <a:p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5.6 Snippets</a:t>
            </a:r>
          </a:p>
          <a:p>
            <a:r>
              <a:rPr lang="en-US" b="1" dirty="0" err="1" smtClean="0">
                <a:hlinkClick r:id="rId2" tooltip="https://marketplace.visualstudio.com/items?itemName=onecentlin.laravel-blade"/>
              </a:rPr>
              <a:t>Laravel</a:t>
            </a:r>
            <a:r>
              <a:rPr lang="en-US" b="1" dirty="0" smtClean="0">
                <a:hlinkClick r:id="rId2" tooltip="https://marketplace.visualstudio.com/items?itemName=onecentlin.laravel-blade"/>
              </a:rPr>
              <a:t> Blade Snippets</a:t>
            </a:r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</a:t>
            </a:r>
            <a:r>
              <a:rPr lang="en-US" b="1" dirty="0" err="1" smtClean="0"/>
              <a:t>goto</a:t>
            </a:r>
            <a:r>
              <a:rPr lang="en-US" b="1" dirty="0" smtClean="0"/>
              <a:t> view</a:t>
            </a:r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-</a:t>
            </a:r>
            <a:r>
              <a:rPr lang="en-US" b="1" dirty="0" err="1" smtClean="0"/>
              <a:t>goto</a:t>
            </a:r>
            <a:r>
              <a:rPr lang="en-US" b="1" dirty="0" smtClean="0"/>
              <a:t>-controller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hlinkClick r:id="rId3"/>
              </a:rPr>
              <a:t>Laravel</a:t>
            </a:r>
            <a:r>
              <a:rPr lang="en-US" b="1" dirty="0" smtClean="0">
                <a:hlinkClick r:id="rId3"/>
              </a:rPr>
              <a:t> Artisan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>
                <a:hlinkClick r:id="rId4"/>
              </a:rPr>
              <a:t>Git</a:t>
            </a:r>
            <a:endParaRPr lang="en-US" b="1" dirty="0" smtClean="0"/>
          </a:p>
          <a:p>
            <a:r>
              <a:rPr lang="en-US" b="1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User Snippets</a:t>
            </a:r>
          </a:p>
          <a:p>
            <a:r>
              <a:rPr lang="en-US" sz="1800" smtClean="0"/>
              <a:t>"</a:t>
            </a:r>
            <a:r>
              <a:rPr lang="en-US" sz="1800" dirty="0" smtClean="0"/>
              <a:t>Route::resource('$1','$2Controller');\n </a:t>
            </a:r>
            <a:r>
              <a:rPr lang="en-US" sz="1800" dirty="0" err="1" smtClean="0"/>
              <a:t>php</a:t>
            </a:r>
            <a:r>
              <a:rPr lang="en-US" sz="1800" dirty="0" smtClean="0"/>
              <a:t> artisan </a:t>
            </a:r>
            <a:r>
              <a:rPr lang="en-US" sz="1800" dirty="0" err="1" smtClean="0"/>
              <a:t>make:Controller</a:t>
            </a:r>
            <a:r>
              <a:rPr lang="en-US" sz="1800" dirty="0" smtClean="0"/>
              <a:t> $2Controller -r -m $2",</a:t>
            </a:r>
          </a:p>
          <a:p>
            <a:endParaRPr lang="en-US" sz="18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Setup</a:t>
            </a:r>
            <a:r>
              <a:rPr lang="ar-EG" b="1" dirty="0" smtClean="0"/>
              <a:t/>
            </a:r>
            <a:br>
              <a:rPr lang="ar-EG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ar-EG" dirty="0" smtClean="0"/>
          </a:p>
          <a:p>
            <a:endParaRPr lang="ar-EG" dirty="0" smtClean="0"/>
          </a:p>
          <a:p>
            <a:endParaRPr lang="ar-EG" dirty="0"/>
          </a:p>
          <a:p>
            <a:r>
              <a:rPr lang="en-US" dirty="0" smtClean="0"/>
              <a:t>composer global require "</a:t>
            </a:r>
            <a:r>
              <a:rPr lang="en-US" dirty="0" err="1" smtClean="0"/>
              <a:t>laravel</a:t>
            </a:r>
            <a:r>
              <a:rPr lang="en-US" dirty="0" smtClean="0"/>
              <a:t>/installer"</a:t>
            </a:r>
          </a:p>
          <a:p>
            <a:r>
              <a:rPr lang="en-US" dirty="0" smtClean="0"/>
              <a:t>composer create-project --prefer-dist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Petrojet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install</a:t>
            </a:r>
          </a:p>
          <a:p>
            <a:r>
              <a:rPr lang="en-US" dirty="0" smtClean="0"/>
              <a:t>Composer install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key:generate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sz="2600" dirty="0" err="1" smtClean="0"/>
              <a:t>php</a:t>
            </a:r>
            <a:r>
              <a:rPr lang="en-US" sz="2600" dirty="0" smtClean="0"/>
              <a:t> artisan serve or “</a:t>
            </a:r>
            <a:r>
              <a:rPr lang="en-US" sz="2600" dirty="0" err="1" smtClean="0"/>
              <a:t>php</a:t>
            </a:r>
            <a:r>
              <a:rPr lang="en-US" sz="2600" dirty="0" smtClean="0"/>
              <a:t> -S localhost:8000 -t public/”</a:t>
            </a:r>
          </a:p>
          <a:p>
            <a:r>
              <a:rPr lang="en-US" dirty="0" smtClean="0">
                <a:hlinkClick r:id="rId2"/>
              </a:rPr>
              <a:t>https://laravel.com/docs/5.7/installation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"/>
            <a:ext cx="3962400" cy="2228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98" y="92642"/>
            <a:ext cx="27055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6095999" cy="11206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The structure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6124" y="990601"/>
            <a:ext cx="2313427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972" y="1673157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app/Http</a:t>
            </a:r>
            <a:r>
              <a:rPr lang="en-US" dirty="0" smtClean="0"/>
              <a:t> folder contains the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err="1" smtClean="0"/>
              <a:t>Middlewares</a:t>
            </a:r>
            <a:r>
              <a:rPr lang="en-US" dirty="0" smtClean="0"/>
              <a:t> and </a:t>
            </a:r>
            <a:r>
              <a:rPr lang="en-US" b="1" dirty="0" smtClean="0"/>
              <a:t>Kernel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4571999" y="3431464"/>
            <a:ext cx="191943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972" y="310829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models should be located in </a:t>
            </a:r>
            <a:r>
              <a:rPr lang="en-US" b="1" dirty="0" smtClean="0"/>
              <a:t>app/Models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4700664" y="5615004"/>
            <a:ext cx="1745734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636" y="529183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are located in </a:t>
            </a:r>
            <a:r>
              <a:rPr lang="en-US" b="1" dirty="0" smtClean="0"/>
              <a:t>app/</a:t>
            </a:r>
            <a:r>
              <a:rPr lang="en-US" b="1" dirty="0" err="1" smtClean="0"/>
              <a:t>config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4571999" y="4220997"/>
            <a:ext cx="1987551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972" y="4132972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service providers that are bootstrapping functions in our app are located in  </a:t>
            </a:r>
            <a:r>
              <a:rPr lang="en-US" b="1" dirty="0" smtClean="0"/>
              <a:t>app/Providers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Install  programs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Files structure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Route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3"/>
              </a:rPr>
              <a:t>View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4"/>
              </a:rPr>
              <a:t>Controller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pass data from Controller to View &amp; blade syntax &amp; </a:t>
            </a:r>
            <a:r>
              <a:rPr lang="en-US" sz="2000" dirty="0" err="1" smtClean="0"/>
              <a:t>php</a:t>
            </a:r>
            <a:r>
              <a:rPr lang="en-US" sz="2000" dirty="0" smtClean="0"/>
              <a:t> syntax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Migration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create, read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update, and delete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Validation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Layouts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project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1" y="19236"/>
            <a:ext cx="281564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4271173" y="132460"/>
            <a:ext cx="2262977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3338" y="335299"/>
            <a:ext cx="288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folder contains the </a:t>
            </a:r>
            <a:r>
              <a:rPr lang="en-US" b="1" dirty="0" smtClean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6451" y="1607127"/>
            <a:ext cx="1827699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742" y="1307580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public folder is the actual folder you are opening on the web server. </a:t>
            </a:r>
          </a:p>
          <a:p>
            <a:pPr algn="ctr"/>
            <a:r>
              <a:rPr lang="en-US" dirty="0" smtClean="0"/>
              <a:t>All JS / CSS / Images / Uploads are located there.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03770" y="2555769"/>
            <a:ext cx="193038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909" y="2683868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resources folder contains all the </a:t>
            </a:r>
            <a:r>
              <a:rPr lang="en-US" b="1" dirty="0" smtClean="0"/>
              <a:t>translations</a:t>
            </a:r>
            <a:r>
              <a:rPr lang="en-US" dirty="0" smtClean="0"/>
              <a:t>, </a:t>
            </a:r>
            <a:r>
              <a:rPr lang="en-US" b="1" dirty="0" smtClean="0"/>
              <a:t>views</a:t>
            </a:r>
            <a:r>
              <a:rPr lang="en-US" dirty="0" smtClean="0"/>
              <a:t> and </a:t>
            </a:r>
            <a:r>
              <a:rPr lang="en-US" b="1" dirty="0" smtClean="0"/>
              <a:t>assets</a:t>
            </a:r>
            <a:r>
              <a:rPr lang="en-US" dirty="0" smtClean="0"/>
              <a:t> </a:t>
            </a:r>
            <a:r>
              <a:rPr lang="en-US" dirty="0"/>
              <a:t>(SASS, LESS, JS)</a:t>
            </a:r>
          </a:p>
          <a:p>
            <a:pPr algn="ctr"/>
            <a:r>
              <a:rPr lang="en-US" dirty="0" smtClean="0"/>
              <a:t> that are compiled into public folder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8937" y="4276437"/>
            <a:ext cx="2145214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46" y="4060157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routes folder contains all the routes for the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8937" y="5213511"/>
            <a:ext cx="2145214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146" y="4997230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b="1" dirty="0" smtClean="0"/>
              <a:t>logs</a:t>
            </a:r>
            <a:r>
              <a:rPr lang="en-US" dirty="0" smtClean="0"/>
              <a:t> / </a:t>
            </a:r>
            <a:r>
              <a:rPr lang="en-US" b="1" dirty="0" smtClean="0"/>
              <a:t>cache</a:t>
            </a:r>
            <a:r>
              <a:rPr lang="en-US" dirty="0" smtClean="0"/>
              <a:t> files are located in </a:t>
            </a:r>
            <a:r>
              <a:rPr lang="en-US" b="1" dirty="0" smtClean="0"/>
              <a:t>storage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63110" y="5858934"/>
            <a:ext cx="97104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19" y="6026792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vendor</a:t>
            </a:r>
            <a:r>
              <a:rPr lang="en-US" dirty="0" smtClean="0"/>
              <a:t> folder contains all the composer packages (dependencies)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hlinkClick r:id="rId2"/>
              </a:rPr>
              <a:t>How to Format </a:t>
            </a:r>
            <a:r>
              <a:rPr lang="en-US" dirty="0" err="1" smtClean="0">
                <a:hlinkClick r:id="rId2"/>
              </a:rPr>
              <a:t>Laravel</a:t>
            </a:r>
            <a:r>
              <a:rPr lang="en-US" dirty="0" smtClean="0">
                <a:hlinkClick r:id="rId2"/>
              </a:rPr>
              <a:t> Blade Codes in Visual Studio Code?</a:t>
            </a:r>
            <a:endParaRPr lang="en-US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2282</TotalTime>
  <Words>609</Words>
  <Application>Microsoft Office PowerPoint</Application>
  <PresentationFormat>On-screen Show (4:3)</PresentationFormat>
  <Paragraphs>165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Laravel Course  layout </vt:lpstr>
      <vt:lpstr>Client/Server Architecture</vt:lpstr>
      <vt:lpstr>Web programming language </vt:lpstr>
      <vt:lpstr>Slide 5</vt:lpstr>
      <vt:lpstr>Slide 6</vt:lpstr>
      <vt:lpstr>HTML  Hyper Text Markup Language </vt:lpstr>
      <vt:lpstr>HTML  Hyper Text Markup Language </vt:lpstr>
      <vt:lpstr>HTML Versions</vt:lpstr>
      <vt:lpstr>CSS : Cascading Style Sheets</vt:lpstr>
      <vt:lpstr>Laravel Course  layout </vt:lpstr>
      <vt:lpstr>Google Trends (2012 – 2017) </vt:lpstr>
      <vt:lpstr>Google Trends (2012 – 2017) </vt:lpstr>
      <vt:lpstr>Features </vt:lpstr>
      <vt:lpstr>Environment Setup  </vt:lpstr>
      <vt:lpstr>Environment Setup  </vt:lpstr>
      <vt:lpstr>Environment Setup  </vt:lpstr>
      <vt:lpstr>Project Setup </vt:lpstr>
      <vt:lpstr>           The structure</vt:lpstr>
      <vt:lpstr>Slide 20</vt:lpstr>
      <vt:lpstr>  Artisan !</vt:lpstr>
      <vt:lpstr>Laravel Architecture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119</cp:revision>
  <dcterms:created xsi:type="dcterms:W3CDTF">2006-08-16T00:00:00Z</dcterms:created>
  <dcterms:modified xsi:type="dcterms:W3CDTF">2018-12-03T18:35:10Z</dcterms:modified>
</cp:coreProperties>
</file>