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8" r:id="rId2"/>
    <p:sldId id="275" r:id="rId3"/>
    <p:sldId id="267" r:id="rId4"/>
    <p:sldId id="274" r:id="rId5"/>
    <p:sldId id="273" r:id="rId6"/>
    <p:sldId id="277" r:id="rId7"/>
    <p:sldId id="276" r:id="rId8"/>
    <p:sldId id="278" r:id="rId9"/>
    <p:sldId id="279" r:id="rId10"/>
    <p:sldId id="286" r:id="rId11"/>
    <p:sldId id="281" r:id="rId12"/>
    <p:sldId id="285" r:id="rId13"/>
    <p:sldId id="287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68" d="100"/>
          <a:sy n="68" d="100"/>
        </p:scale>
        <p:origin x="14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16/06/1441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ode.visualstudio.com/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854553"/>
            <a:ext cx="6248400" cy="3006019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A constant is a type of variable whose value cannot be changed. It is helpful to think of constants as containers that hold information which cannot be changed later.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3962400"/>
            <a:ext cx="388620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Constants Ex :</a:t>
            </a:r>
          </a:p>
          <a:p>
            <a:pPr lvl="1"/>
            <a:r>
              <a:rPr lang="en-US" dirty="0"/>
              <a:t>constant.py </a:t>
            </a:r>
          </a:p>
          <a:p>
            <a:pPr lvl="1"/>
            <a:r>
              <a:rPr lang="en-US" dirty="0"/>
              <a:t>	PI = 3.14</a:t>
            </a:r>
          </a:p>
          <a:p>
            <a:pPr lvl="1"/>
            <a:r>
              <a:rPr lang="en-US" dirty="0"/>
              <a:t>main.py</a:t>
            </a:r>
          </a:p>
          <a:p>
            <a:pPr lvl="2" fontAlgn="base"/>
            <a:r>
              <a:rPr lang="en-US" dirty="0"/>
              <a:t>import constant</a:t>
            </a:r>
          </a:p>
          <a:p>
            <a:pPr lvl="2" fontAlgn="base"/>
            <a:r>
              <a:rPr lang="en-US" dirty="0"/>
              <a:t>print(</a:t>
            </a:r>
            <a:r>
              <a:rPr lang="en-US" dirty="0" err="1"/>
              <a:t>constant.PI</a:t>
            </a:r>
            <a:r>
              <a:rPr lang="en-US" dirty="0"/>
              <a:t>)</a:t>
            </a:r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229600" cy="4571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specify a type on to a variable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981200"/>
            <a:ext cx="3276600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u="sng" dirty="0"/>
              <a:t>Ex :</a:t>
            </a:r>
          </a:p>
          <a:p>
            <a:r>
              <a:rPr lang="en-US" b="1" u="sng" dirty="0"/>
              <a:t># To </a:t>
            </a:r>
            <a:r>
              <a:rPr lang="en-US" b="1" u="sng" dirty="0" err="1"/>
              <a:t>int</a:t>
            </a:r>
            <a:r>
              <a:rPr lang="en-US" b="1" u="sng" dirty="0"/>
              <a:t>()</a:t>
            </a:r>
          </a:p>
          <a:p>
            <a:r>
              <a:rPr lang="en-US" dirty="0"/>
              <a:t>x = </a:t>
            </a:r>
            <a:r>
              <a:rPr lang="en-US" dirty="0" err="1"/>
              <a:t>int</a:t>
            </a:r>
            <a:r>
              <a:rPr lang="en-US" dirty="0"/>
              <a:t>(1)   # x will be 1</a:t>
            </a:r>
          </a:p>
          <a:p>
            <a:r>
              <a:rPr lang="en-US" dirty="0"/>
              <a:t>y = </a:t>
            </a:r>
            <a:r>
              <a:rPr lang="en-US" dirty="0" err="1"/>
              <a:t>int</a:t>
            </a:r>
            <a:r>
              <a:rPr lang="en-US" dirty="0"/>
              <a:t>(2.8)  # y will be 2</a:t>
            </a:r>
          </a:p>
          <a:p>
            <a:r>
              <a:rPr lang="en-US" dirty="0"/>
              <a:t>z = 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"3"</a:t>
            </a:r>
            <a:r>
              <a:rPr lang="en-US" dirty="0"/>
              <a:t>)  # z will be 3</a:t>
            </a:r>
          </a:p>
          <a:p>
            <a:br>
              <a:rPr lang="en-US" dirty="0"/>
            </a:br>
            <a:r>
              <a:rPr lang="en-US" b="1" u="sng" dirty="0"/>
              <a:t># To float()</a:t>
            </a:r>
          </a:p>
          <a:p>
            <a:r>
              <a:rPr lang="en-US" dirty="0"/>
              <a:t>x = float(1)     # x will be 1.0</a:t>
            </a:r>
          </a:p>
          <a:p>
            <a:r>
              <a:rPr lang="en-US" dirty="0"/>
              <a:t>y = float(2.8)   # y will be 2.8</a:t>
            </a:r>
          </a:p>
          <a:p>
            <a:r>
              <a:rPr lang="en-US" dirty="0"/>
              <a:t>z = float</a:t>
            </a:r>
            <a:r>
              <a:rPr lang="en-US" dirty="0">
                <a:solidFill>
                  <a:srgbClr val="C00000"/>
                </a:solidFill>
              </a:rPr>
              <a:t>("3")</a:t>
            </a:r>
            <a:r>
              <a:rPr lang="en-US" dirty="0"/>
              <a:t>   # z will be 3.0</a:t>
            </a:r>
          </a:p>
          <a:p>
            <a:r>
              <a:rPr lang="en-US" dirty="0"/>
              <a:t>w = float</a:t>
            </a:r>
            <a:r>
              <a:rPr lang="en-US" dirty="0">
                <a:solidFill>
                  <a:srgbClr val="C00000"/>
                </a:solidFill>
              </a:rPr>
              <a:t>("4.2")</a:t>
            </a:r>
            <a:r>
              <a:rPr lang="en-US" dirty="0"/>
              <a:t>  # w will be 4.2</a:t>
            </a:r>
          </a:p>
          <a:p>
            <a:br>
              <a:rPr lang="en-US" dirty="0"/>
            </a:br>
            <a:r>
              <a:rPr lang="en-US" b="1" u="sng" dirty="0"/>
              <a:t># To </a:t>
            </a:r>
            <a:r>
              <a:rPr lang="en-US" b="1" u="sng" dirty="0" err="1"/>
              <a:t>str</a:t>
            </a:r>
            <a:r>
              <a:rPr lang="en-US" b="1" u="sng" dirty="0"/>
              <a:t>()</a:t>
            </a:r>
          </a:p>
          <a:p>
            <a:r>
              <a:rPr lang="en-US" dirty="0"/>
              <a:t>x = </a:t>
            </a:r>
            <a:r>
              <a:rPr lang="en-US" dirty="0" err="1"/>
              <a:t>str</a:t>
            </a:r>
            <a:r>
              <a:rPr lang="en-US" dirty="0">
                <a:solidFill>
                  <a:srgbClr val="C00000"/>
                </a:solidFill>
              </a:rPr>
              <a:t>("s1")</a:t>
            </a:r>
            <a:r>
              <a:rPr lang="en-US" dirty="0"/>
              <a:t>  # x will be 's1'</a:t>
            </a:r>
          </a:p>
          <a:p>
            <a:r>
              <a:rPr lang="en-US" dirty="0"/>
              <a:t>y = </a:t>
            </a:r>
            <a:r>
              <a:rPr lang="en-US" dirty="0" err="1"/>
              <a:t>str</a:t>
            </a:r>
            <a:r>
              <a:rPr lang="en-US" dirty="0"/>
              <a:t>(2)    # y will be '2'</a:t>
            </a:r>
          </a:p>
          <a:p>
            <a:r>
              <a:rPr lang="en-US" dirty="0"/>
              <a:t>z = </a:t>
            </a:r>
            <a:r>
              <a:rPr lang="en-US" dirty="0" err="1"/>
              <a:t>str</a:t>
            </a:r>
            <a:r>
              <a:rPr lang="en-US" dirty="0"/>
              <a:t>(3.0)  # z will be '3.0’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0100" y="1474271"/>
            <a:ext cx="4038600" cy="51090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u="sng" dirty="0"/>
              <a:t>Ex :</a:t>
            </a:r>
          </a:p>
          <a:p>
            <a:r>
              <a:rPr lang="en-US" b="1" u="sng" dirty="0"/>
              <a:t># To list()</a:t>
            </a:r>
          </a:p>
          <a:p>
            <a:r>
              <a:rPr lang="en-US" dirty="0"/>
              <a:t>l1= list([1,</a:t>
            </a:r>
            <a:r>
              <a:rPr lang="en-US" dirty="0">
                <a:solidFill>
                  <a:srgbClr val="FF0000"/>
                </a:solidFill>
              </a:rPr>
              <a:t> " RTC ",</a:t>
            </a:r>
            <a:r>
              <a:rPr lang="en-US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False</a:t>
            </a:r>
            <a:r>
              <a:rPr lang="en-US" dirty="0"/>
              <a:t>])  </a:t>
            </a:r>
          </a:p>
          <a:p>
            <a:r>
              <a:rPr lang="en-US" dirty="0"/>
              <a:t>l2= list((1,</a:t>
            </a:r>
            <a:r>
              <a:rPr lang="en-US" dirty="0">
                <a:solidFill>
                  <a:srgbClr val="FF0000"/>
                </a:solidFill>
              </a:rPr>
              <a:t> " RTC ",</a:t>
            </a:r>
            <a:r>
              <a:rPr lang="en-US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False</a:t>
            </a:r>
            <a:r>
              <a:rPr lang="en-US" dirty="0"/>
              <a:t>))  </a:t>
            </a:r>
          </a:p>
          <a:p>
            <a:r>
              <a:rPr lang="en-US" dirty="0"/>
              <a:t>l3= list({1,</a:t>
            </a:r>
            <a:r>
              <a:rPr lang="en-US" dirty="0">
                <a:solidFill>
                  <a:srgbClr val="FF0000"/>
                </a:solidFill>
              </a:rPr>
              <a:t> " RTC ",</a:t>
            </a:r>
            <a:r>
              <a:rPr lang="en-US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False</a:t>
            </a:r>
            <a:r>
              <a:rPr lang="en-US" dirty="0"/>
              <a:t>})</a:t>
            </a:r>
          </a:p>
          <a:p>
            <a:r>
              <a:rPr lang="en-US" dirty="0"/>
              <a:t>l4= list({</a:t>
            </a:r>
            <a:r>
              <a:rPr lang="en-US" dirty="0">
                <a:solidFill>
                  <a:srgbClr val="FF0000"/>
                </a:solidFill>
              </a:rPr>
              <a:t>"key1" : </a:t>
            </a:r>
            <a:r>
              <a:rPr lang="en-US" dirty="0"/>
              <a:t>1,</a:t>
            </a:r>
            <a:r>
              <a:rPr lang="en-US" dirty="0">
                <a:solidFill>
                  <a:srgbClr val="FF0000"/>
                </a:solidFill>
              </a:rPr>
              <a:t> "key3" : 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/>
              <a:t>})  </a:t>
            </a:r>
            <a:endParaRPr lang="en-US" dirty="0">
              <a:solidFill>
                <a:srgbClr val="0070C0"/>
              </a:solidFill>
            </a:endParaRPr>
          </a:p>
          <a:p>
            <a:br>
              <a:rPr lang="en-US" dirty="0"/>
            </a:br>
            <a:r>
              <a:rPr lang="en-US" b="1" u="sng" dirty="0"/>
              <a:t># To </a:t>
            </a:r>
            <a:r>
              <a:rPr lang="en-US" b="1" dirty="0"/>
              <a:t> tuple</a:t>
            </a:r>
            <a:r>
              <a:rPr lang="en-US" b="1" u="sng" dirty="0"/>
              <a:t>()</a:t>
            </a:r>
          </a:p>
          <a:p>
            <a:r>
              <a:rPr lang="en-US" dirty="0"/>
              <a:t>t1=  tuple([1,</a:t>
            </a:r>
            <a:r>
              <a:rPr lang="en-US" dirty="0">
                <a:solidFill>
                  <a:srgbClr val="FF0000"/>
                </a:solidFill>
              </a:rPr>
              <a:t> " RTC ",</a:t>
            </a:r>
            <a:r>
              <a:rPr lang="en-US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False</a:t>
            </a:r>
            <a:r>
              <a:rPr lang="en-US" dirty="0"/>
              <a:t>])  </a:t>
            </a:r>
          </a:p>
          <a:p>
            <a:r>
              <a:rPr lang="en-US" dirty="0"/>
              <a:t>t2=  tuple((1,</a:t>
            </a:r>
            <a:r>
              <a:rPr lang="en-US" dirty="0">
                <a:solidFill>
                  <a:srgbClr val="FF0000"/>
                </a:solidFill>
              </a:rPr>
              <a:t> " RTC ",</a:t>
            </a:r>
            <a:r>
              <a:rPr lang="en-US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False)</a:t>
            </a:r>
            <a:r>
              <a:rPr lang="en-US" dirty="0"/>
              <a:t>)  </a:t>
            </a:r>
          </a:p>
          <a:p>
            <a:r>
              <a:rPr lang="en-US" dirty="0"/>
              <a:t>t3=  tuple({1,</a:t>
            </a:r>
            <a:r>
              <a:rPr lang="en-US" dirty="0">
                <a:solidFill>
                  <a:srgbClr val="FF0000"/>
                </a:solidFill>
              </a:rPr>
              <a:t> " RTC ",</a:t>
            </a:r>
            <a:r>
              <a:rPr lang="en-US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False</a:t>
            </a:r>
            <a:r>
              <a:rPr lang="en-US" dirty="0"/>
              <a:t>})  </a:t>
            </a:r>
          </a:p>
          <a:p>
            <a:r>
              <a:rPr lang="en-US" dirty="0"/>
              <a:t>t4=  tuple({</a:t>
            </a:r>
            <a:r>
              <a:rPr lang="en-US" dirty="0">
                <a:solidFill>
                  <a:srgbClr val="FF0000"/>
                </a:solidFill>
              </a:rPr>
              <a:t>"key1" : </a:t>
            </a:r>
            <a:r>
              <a:rPr lang="en-US" dirty="0"/>
              <a:t>1,</a:t>
            </a:r>
            <a:r>
              <a:rPr lang="en-US" dirty="0">
                <a:solidFill>
                  <a:srgbClr val="FF0000"/>
                </a:solidFill>
              </a:rPr>
              <a:t> "key3" : 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/>
              <a:t>})  </a:t>
            </a:r>
          </a:p>
          <a:p>
            <a:br>
              <a:rPr lang="en-US" dirty="0"/>
            </a:br>
            <a:r>
              <a:rPr lang="en-US" b="1" u="sng" dirty="0"/>
              <a:t># To set()</a:t>
            </a:r>
          </a:p>
          <a:p>
            <a:r>
              <a:rPr lang="en-US" dirty="0"/>
              <a:t>s1=  set([1,</a:t>
            </a:r>
            <a:r>
              <a:rPr lang="en-US" dirty="0">
                <a:solidFill>
                  <a:srgbClr val="FF0000"/>
                </a:solidFill>
              </a:rPr>
              <a:t> " RTC ",</a:t>
            </a:r>
            <a:r>
              <a:rPr lang="en-US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False</a:t>
            </a:r>
            <a:r>
              <a:rPr lang="en-US" dirty="0"/>
              <a:t>])  </a:t>
            </a:r>
          </a:p>
          <a:p>
            <a:r>
              <a:rPr lang="en-US" dirty="0"/>
              <a:t>s2=  set((1,</a:t>
            </a:r>
            <a:r>
              <a:rPr lang="en-US" dirty="0">
                <a:solidFill>
                  <a:srgbClr val="FF0000"/>
                </a:solidFill>
              </a:rPr>
              <a:t> " RTC ",</a:t>
            </a:r>
            <a:r>
              <a:rPr lang="en-US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False)</a:t>
            </a:r>
            <a:r>
              <a:rPr lang="en-US" dirty="0"/>
              <a:t>)  </a:t>
            </a:r>
          </a:p>
          <a:p>
            <a:r>
              <a:rPr lang="en-US" dirty="0"/>
              <a:t>s3=  set({1,</a:t>
            </a:r>
            <a:r>
              <a:rPr lang="en-US" dirty="0">
                <a:solidFill>
                  <a:srgbClr val="FF0000"/>
                </a:solidFill>
              </a:rPr>
              <a:t> " RTC ",</a:t>
            </a:r>
            <a:r>
              <a:rPr lang="en-US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False</a:t>
            </a:r>
            <a:r>
              <a:rPr lang="en-US" dirty="0"/>
              <a:t>})  </a:t>
            </a:r>
          </a:p>
          <a:p>
            <a:r>
              <a:rPr lang="en-US" dirty="0"/>
              <a:t>s4=  set({</a:t>
            </a:r>
            <a:r>
              <a:rPr lang="en-US" dirty="0">
                <a:solidFill>
                  <a:srgbClr val="FF0000"/>
                </a:solidFill>
              </a:rPr>
              <a:t>"key1" : </a:t>
            </a:r>
            <a:r>
              <a:rPr lang="en-US" dirty="0"/>
              <a:t>1,</a:t>
            </a:r>
            <a:r>
              <a:rPr lang="en-US" dirty="0">
                <a:solidFill>
                  <a:srgbClr val="FF0000"/>
                </a:solidFill>
              </a:rPr>
              <a:t> "key3" : 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/>
              <a:t>}) 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     Python Collections </a:t>
            </a:r>
            <a:br>
              <a:rPr lang="en-US" dirty="0"/>
            </a:br>
            <a:r>
              <a:rPr lang="en-US" dirty="0"/>
              <a:t>    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8CBADD-B346-4B17-8C8A-2ED7DAB84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86668"/>
              </p:ext>
            </p:extLst>
          </p:nvPr>
        </p:nvGraphicFramePr>
        <p:xfrm>
          <a:off x="1295400" y="1859358"/>
          <a:ext cx="6553200" cy="3139284"/>
        </p:xfrm>
        <a:graphic>
          <a:graphicData uri="http://schemas.openxmlformats.org/drawingml/2006/table">
            <a:tbl>
              <a:tblPr/>
              <a:tblGrid>
                <a:gridCol w="1779091">
                  <a:extLst>
                    <a:ext uri="{9D8B030D-6E8A-4147-A177-3AD203B41FA5}">
                      <a16:colId xmlns:a16="http://schemas.microsoft.com/office/drawing/2014/main" val="866988862"/>
                    </a:ext>
                  </a:extLst>
                </a:gridCol>
                <a:gridCol w="985540">
                  <a:extLst>
                    <a:ext uri="{9D8B030D-6E8A-4147-A177-3AD203B41FA5}">
                      <a16:colId xmlns:a16="http://schemas.microsoft.com/office/drawing/2014/main" val="3590342223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758500308"/>
                    </a:ext>
                  </a:extLst>
                </a:gridCol>
                <a:gridCol w="1450578">
                  <a:extLst>
                    <a:ext uri="{9D8B030D-6E8A-4147-A177-3AD203B41FA5}">
                      <a16:colId xmlns:a16="http://schemas.microsoft.com/office/drawing/2014/main" val="3858970969"/>
                    </a:ext>
                  </a:extLst>
                </a:gridCol>
                <a:gridCol w="1245791">
                  <a:extLst>
                    <a:ext uri="{9D8B030D-6E8A-4147-A177-3AD203B41FA5}">
                      <a16:colId xmlns:a16="http://schemas.microsoft.com/office/drawing/2014/main" val="1374234192"/>
                    </a:ext>
                  </a:extLst>
                </a:gridCol>
              </a:tblGrid>
              <a:tr h="52321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ordered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changeable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duplicate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015072"/>
                  </a:ext>
                </a:extLst>
              </a:tr>
              <a:tr h="52321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List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546567"/>
                  </a:ext>
                </a:extLst>
              </a:tr>
              <a:tr h="52321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Tuple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070860"/>
                  </a:ext>
                </a:extLst>
              </a:tr>
              <a:tr h="52321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15650"/>
                  </a:ext>
                </a:extLst>
              </a:tr>
              <a:tr h="5232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Dictionary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15160"/>
                  </a:ext>
                </a:extLst>
              </a:tr>
              <a:tr h="523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953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DE13-D9C1-4909-8B6E-116D368C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 Types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A60A-1E0A-492C-A5D1-81AFF4EF9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46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81000" y="1643067"/>
          <a:ext cx="8229599" cy="2492778"/>
        </p:xfrm>
        <a:graphic>
          <a:graphicData uri="http://schemas.openxmlformats.org/drawingml/2006/table">
            <a:tbl>
              <a:tblPr/>
              <a:tblGrid>
                <a:gridCol w="4182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7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u="none" strike="noStrike">
                          <a:solidFill>
                            <a:srgbClr val="222222"/>
                          </a:solidFill>
                          <a:latin typeface="Arial"/>
                        </a:rPr>
                        <a:t>Operators (Decreasing order of precedence)</a:t>
                      </a:r>
                    </a:p>
                  </a:txBody>
                  <a:tcPr marL="9037" marR="9037" marT="90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u="none" strike="noStrike">
                          <a:solidFill>
                            <a:srgbClr val="222222"/>
                          </a:solidFill>
                          <a:latin typeface="Arial"/>
                        </a:rPr>
                        <a:t>Meaning</a:t>
                      </a:r>
                    </a:p>
                  </a:txBody>
                  <a:tcPr marL="9037" marR="9037" marT="90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**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222222"/>
                          </a:solidFill>
                          <a:latin typeface="Arial"/>
                        </a:rPr>
                        <a:t>Exponent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*, /, //, %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222222"/>
                          </a:solidFill>
                          <a:latin typeface="Arial"/>
                        </a:rPr>
                        <a:t>Multiplication, Division, Floor division, Modulus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+, -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222222"/>
                          </a:solidFill>
                          <a:latin typeface="Arial"/>
                        </a:rPr>
                        <a:t>Addition, Subtraction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&lt;= &lt; &gt; &gt;=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222222"/>
                          </a:solidFill>
                          <a:latin typeface="Arial"/>
                        </a:rPr>
                        <a:t>Comparison operators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= %= /= //= -= += *= **=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222222"/>
                          </a:solidFill>
                          <a:latin typeface="Arial"/>
                        </a:rPr>
                        <a:t>Assignment Operators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is </a:t>
                      </a:r>
                      <a:r>
                        <a:rPr lang="en-US" sz="1800" b="0" i="0" u="none" strike="noStrike" dirty="0" err="1">
                          <a:solidFill>
                            <a:srgbClr val="222222"/>
                          </a:solidFill>
                          <a:latin typeface="Arial"/>
                        </a:rPr>
                        <a:t>is</a:t>
                      </a:r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 not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222222"/>
                          </a:solidFill>
                          <a:latin typeface="Arial"/>
                        </a:rPr>
                        <a:t>Identity operators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in not in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222222"/>
                          </a:solidFill>
                          <a:latin typeface="Arial"/>
                        </a:rPr>
                        <a:t>Membership operators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not or and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Logical operators</a:t>
                      </a:r>
                    </a:p>
                  </a:txBody>
                  <a:tcPr marL="9037" marR="9037" marT="903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        Environment Setup </a:t>
            </a:r>
          </a:p>
          <a:p>
            <a:r>
              <a:rPr lang="en-US" dirty="0"/>
              <a:t>        Comments</a:t>
            </a:r>
          </a:p>
          <a:p>
            <a:r>
              <a:rPr lang="en-US" dirty="0"/>
              <a:t>        </a:t>
            </a:r>
            <a:r>
              <a:rPr lang="en-US" dirty="0" err="1"/>
              <a:t>Input&amp;Output</a:t>
            </a:r>
            <a:endParaRPr lang="en-US" dirty="0"/>
          </a:p>
          <a:p>
            <a:r>
              <a:rPr lang="en-US" dirty="0"/>
              <a:t>        Variables &amp; Constants</a:t>
            </a:r>
          </a:p>
          <a:p>
            <a:r>
              <a:rPr lang="en-US" dirty="0"/>
              <a:t>        Data Types info</a:t>
            </a:r>
          </a:p>
          <a:p>
            <a:r>
              <a:rPr lang="en-US" dirty="0"/>
              <a:t>        Casting</a:t>
            </a:r>
          </a:p>
          <a:p>
            <a:r>
              <a:rPr lang="en-US" dirty="0"/>
              <a:t>         Python Collections</a:t>
            </a:r>
          </a:p>
          <a:p>
            <a:r>
              <a:rPr lang="en-US" dirty="0"/>
              <a:t>         Operators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Setup 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r>
              <a:rPr lang="en-US" sz="3300" b="1" u="sng" dirty="0">
                <a:solidFill>
                  <a:srgbClr val="FF0000"/>
                </a:solidFill>
              </a:rPr>
              <a:t>Required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Python</a:t>
            </a:r>
            <a:endParaRPr lang="en-US" dirty="0"/>
          </a:p>
          <a:p>
            <a:endParaRPr lang="en-US" b="1" dirty="0"/>
          </a:p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</a:rPr>
              <a:t>Optional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VScode </a:t>
            </a:r>
            <a:r>
              <a:rPr lang="en-US" dirty="0"/>
              <a:t>IDE Setup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hlinkClick r:id="rId4"/>
              </a:rPr>
              <a:t>GitHub</a:t>
            </a:r>
            <a:r>
              <a:rPr lang="en-US" b="1" dirty="0"/>
              <a:t> </a:t>
            </a:r>
            <a:r>
              <a:rPr lang="en-US" b="1" dirty="0">
                <a:hlinkClick r:id="rId5"/>
              </a:rPr>
              <a:t>Version Control </a:t>
            </a:r>
            <a:endParaRPr lang="en-US" b="1" dirty="0"/>
          </a:p>
        </p:txBody>
      </p:sp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657600"/>
            <a:ext cx="800212" cy="809739"/>
          </a:xfrm>
          <a:prstGeom prst="rect">
            <a:avLst/>
          </a:prstGeom>
        </p:spPr>
      </p:pic>
      <p:pic>
        <p:nvPicPr>
          <p:cNvPr id="8" name="Picture 2" descr="نتيجة بحث الصور عن ‪github‬‏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4495800"/>
            <a:ext cx="1428751" cy="751975"/>
          </a:xfrm>
          <a:prstGeom prst="rect">
            <a:avLst/>
          </a:prstGeom>
          <a:noFill/>
        </p:spPr>
      </p:pic>
      <p:pic>
        <p:nvPicPr>
          <p:cNvPr id="10" name="Picture 9" descr="Captur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91000" y="2062163"/>
            <a:ext cx="800212" cy="8002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Downloads </a:t>
            </a:r>
            <a:r>
              <a:rPr lang="en-US" dirty="0">
                <a:hlinkClick r:id="rId2"/>
              </a:rPr>
              <a:t>Python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Setup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visual studio code IDE extensions</a:t>
            </a:r>
          </a:p>
          <a:p>
            <a:pPr>
              <a:buNone/>
            </a:pPr>
            <a:r>
              <a:rPr lang="en-US" dirty="0"/>
              <a:t>		Python</a:t>
            </a:r>
          </a:p>
          <a:p>
            <a:pPr>
              <a:buNone/>
            </a:pPr>
            <a:br>
              <a:rPr lang="en-US" dirty="0"/>
            </a:br>
            <a:endParaRPr lang="en-US" b="1" dirty="0"/>
          </a:p>
          <a:p>
            <a:endParaRPr lang="en-US" b="1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352800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60960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https://code.visualstudio.com/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test a short amount of code in 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 On Command Line</a:t>
            </a:r>
          </a:p>
          <a:p>
            <a:pPr lvl="1"/>
            <a:r>
              <a:rPr lang="en-US" dirty="0"/>
              <a:t># python</a:t>
            </a:r>
          </a:p>
          <a:p>
            <a:pPr lvl="1"/>
            <a:r>
              <a:rPr lang="en-US" dirty="0"/>
              <a:t># &gt;&gt;&gt;print("Hello W3School")</a:t>
            </a:r>
          </a:p>
          <a:p>
            <a:pPr lvl="1"/>
            <a:r>
              <a:rPr lang="en-US" dirty="0"/>
              <a:t># &gt;&gt;&gt;exit()</a:t>
            </a:r>
          </a:p>
          <a:p>
            <a:pPr lvl="1"/>
            <a:r>
              <a:rPr lang="en-US" dirty="0"/>
              <a:t># Or python filename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We using Comments ?</a:t>
            </a:r>
          </a:p>
          <a:p>
            <a:pPr lvl="1"/>
            <a:r>
              <a:rPr lang="en-US" dirty="0"/>
              <a:t> </a:t>
            </a:r>
            <a:r>
              <a:rPr lang="en-US" sz="2000" dirty="0"/>
              <a:t>Comments can be used to explain Python code.</a:t>
            </a:r>
          </a:p>
          <a:p>
            <a:pPr lvl="1"/>
            <a:r>
              <a:rPr lang="en-US" sz="2000" dirty="0"/>
              <a:t>Comments can be used to make the code more readable.</a:t>
            </a:r>
          </a:p>
          <a:p>
            <a:pPr lvl="1"/>
            <a:r>
              <a:rPr lang="en-US" sz="2000" dirty="0"/>
              <a:t>Comments can be used to prevent execution when testing code.</a:t>
            </a:r>
          </a:p>
          <a:p>
            <a:r>
              <a:rPr lang="en-US" dirty="0"/>
              <a:t>Single Line Comments</a:t>
            </a:r>
          </a:p>
          <a:p>
            <a:pPr lvl="1"/>
            <a:r>
              <a:rPr lang="en-US" sz="1900" dirty="0">
                <a:solidFill>
                  <a:srgbClr val="00B050"/>
                </a:solidFill>
              </a:rPr>
              <a:t>#print("Hello, World!")</a:t>
            </a:r>
            <a:endParaRPr lang="en-US" sz="2600" dirty="0">
              <a:solidFill>
                <a:srgbClr val="00B050"/>
              </a:solidFill>
            </a:endParaRPr>
          </a:p>
          <a:p>
            <a:r>
              <a:rPr lang="en-US" dirty="0"/>
              <a:t>Multi Line Comments</a:t>
            </a:r>
          </a:p>
          <a:p>
            <a:pPr lvl="1"/>
            <a:r>
              <a:rPr lang="en-US" sz="1900" dirty="0">
                <a:solidFill>
                  <a:srgbClr val="00B050"/>
                </a:solidFill>
              </a:rPr>
              <a:t>"""</a:t>
            </a:r>
            <a:br>
              <a:rPr lang="en-US" sz="1900" dirty="0">
                <a:solidFill>
                  <a:srgbClr val="00B050"/>
                </a:solidFill>
              </a:rPr>
            </a:br>
            <a:r>
              <a:rPr lang="en-US" sz="1900" dirty="0">
                <a:solidFill>
                  <a:srgbClr val="00B050"/>
                </a:solidFill>
              </a:rPr>
              <a:t>This is a comment</a:t>
            </a:r>
            <a:br>
              <a:rPr lang="en-US" sz="1900" dirty="0">
                <a:solidFill>
                  <a:srgbClr val="00B050"/>
                </a:solidFill>
              </a:rPr>
            </a:br>
            <a:r>
              <a:rPr lang="en-US" sz="1900" dirty="0">
                <a:solidFill>
                  <a:srgbClr val="00B050"/>
                </a:solidFill>
              </a:rPr>
              <a:t>written in</a:t>
            </a:r>
            <a:br>
              <a:rPr lang="en-US" sz="1900" dirty="0">
                <a:solidFill>
                  <a:srgbClr val="00B050"/>
                </a:solidFill>
              </a:rPr>
            </a:br>
            <a:r>
              <a:rPr lang="en-US" sz="1900" dirty="0">
                <a:solidFill>
                  <a:srgbClr val="00B050"/>
                </a:solidFill>
              </a:rPr>
              <a:t>more than just one line</a:t>
            </a:r>
            <a:br>
              <a:rPr lang="en-US" sz="1900" dirty="0">
                <a:solidFill>
                  <a:srgbClr val="00B050"/>
                </a:solidFill>
              </a:rPr>
            </a:br>
            <a:r>
              <a:rPr lang="en-US" sz="1900" dirty="0">
                <a:solidFill>
                  <a:srgbClr val="00B050"/>
                </a:solidFill>
              </a:rPr>
              <a:t>"""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Input&amp;Output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>
            <a:normAutofit/>
          </a:bodyPr>
          <a:lstStyle/>
          <a:p>
            <a:r>
              <a:rPr lang="en-US" sz="2400" dirty="0"/>
              <a:t>The input() function allows user input.</a:t>
            </a:r>
          </a:p>
          <a:p>
            <a:pPr lvl="1"/>
            <a:r>
              <a:rPr lang="en-US" sz="2000" dirty="0"/>
              <a:t>input(prompt) </a:t>
            </a:r>
          </a:p>
          <a:p>
            <a:r>
              <a:rPr lang="en-US" sz="2400" dirty="0"/>
              <a:t>The print() function prints the specified message to the screen The message can be a string, or any other object, the object will be converted into a string before written to the screen</a:t>
            </a:r>
            <a:r>
              <a:rPr lang="en-US" dirty="0"/>
              <a:t>.</a:t>
            </a:r>
          </a:p>
          <a:p>
            <a:pPr lvl="1"/>
            <a:r>
              <a:rPr lang="en-US" sz="2000" dirty="0"/>
              <a:t>print</a:t>
            </a:r>
            <a:r>
              <a:rPr lang="en-US" sz="2000" i="1" dirty="0"/>
              <a:t>(object(s)</a:t>
            </a:r>
            <a:r>
              <a:rPr lang="en-US" sz="2000" dirty="0"/>
              <a:t>, separator=</a:t>
            </a:r>
            <a:r>
              <a:rPr lang="en-US" sz="2000" i="1" dirty="0"/>
              <a:t>separator</a:t>
            </a:r>
            <a:r>
              <a:rPr lang="en-US" sz="2000" dirty="0"/>
              <a:t>, end=</a:t>
            </a:r>
            <a:r>
              <a:rPr lang="en-US" sz="2000" i="1" dirty="0"/>
              <a:t>end</a:t>
            </a:r>
            <a:r>
              <a:rPr lang="en-US" sz="2000" dirty="0"/>
              <a:t>, file=</a:t>
            </a:r>
            <a:r>
              <a:rPr lang="en-US" sz="2000" i="1" dirty="0"/>
              <a:t>file</a:t>
            </a:r>
            <a:r>
              <a:rPr lang="en-US" sz="2000" dirty="0"/>
              <a:t>, flush=</a:t>
            </a:r>
            <a:r>
              <a:rPr lang="en-US" sz="2000" i="1" dirty="0"/>
              <a:t>flush</a:t>
            </a:r>
            <a:r>
              <a:rPr lang="en-US" sz="2000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4267200"/>
            <a:ext cx="548640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Ex :</a:t>
            </a:r>
          </a:p>
          <a:p>
            <a:pPr marL="0" lvl="1"/>
            <a:r>
              <a:rPr lang="en-US" sz="2000" dirty="0"/>
              <a:t>        print(“hello”, input(“Enter Your Name ”))</a:t>
            </a:r>
          </a:p>
          <a:p>
            <a:pPr lvl="1"/>
            <a:r>
              <a:rPr lang="en-US" sz="2000" dirty="0"/>
              <a:t>print("hello %d, how %s you" % (5, "</a:t>
            </a:r>
            <a:r>
              <a:rPr lang="en-US" sz="2000" dirty="0" err="1"/>
              <a:t>sdfd</a:t>
            </a:r>
            <a:r>
              <a:rPr lang="en-US" sz="2000" dirty="0"/>
              <a:t>"))</a:t>
            </a:r>
          </a:p>
          <a:p>
            <a:pPr lvl="1"/>
            <a:r>
              <a:rPr lang="en-US" sz="2000" dirty="0"/>
              <a:t>print("Hello {name}".format(name=x))</a:t>
            </a:r>
          </a:p>
          <a:p>
            <a:pPr lvl="1"/>
            <a:r>
              <a:rPr lang="en-US" sz="2000" dirty="0"/>
              <a:t>print("Hello", "how are you?", sep="---")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 &amp; 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/>
              <a:t> Rules for  variable name</a:t>
            </a:r>
          </a:p>
          <a:p>
            <a:r>
              <a:rPr lang="en-US" sz="1800" dirty="0"/>
              <a:t>start with a letter or the underscore character</a:t>
            </a:r>
          </a:p>
          <a:p>
            <a:r>
              <a:rPr lang="en-US" sz="1800" dirty="0"/>
              <a:t>cannot start with a number</a:t>
            </a:r>
          </a:p>
          <a:p>
            <a:r>
              <a:rPr lang="en-US" sz="1800" dirty="0"/>
              <a:t>can only contain alpha-numeric characters and underscores (A-z, 0-9, and _ )</a:t>
            </a:r>
          </a:p>
          <a:p>
            <a:r>
              <a:rPr lang="en-US" sz="1800" dirty="0"/>
              <a:t>case- sensitive (age, Age and AGE are three different variables)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2500" y="3510301"/>
            <a:ext cx="312420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Scalar </a:t>
            </a:r>
            <a:r>
              <a:rPr lang="ar-EG" b="1" dirty="0"/>
              <a:t> </a:t>
            </a:r>
            <a:r>
              <a:rPr lang="en-US" b="1" dirty="0"/>
              <a:t>Variables</a:t>
            </a:r>
            <a:r>
              <a:rPr lang="en-US" dirty="0"/>
              <a:t>  Ex :</a:t>
            </a:r>
          </a:p>
          <a:p>
            <a:pPr lvl="1"/>
            <a:r>
              <a:rPr lang="en-US" dirty="0"/>
              <a:t>x=55		</a:t>
            </a:r>
            <a:r>
              <a:rPr lang="en-US" dirty="0">
                <a:solidFill>
                  <a:srgbClr val="00B050"/>
                </a:solidFill>
              </a:rPr>
              <a:t>#int</a:t>
            </a:r>
          </a:p>
          <a:p>
            <a:pPr lvl="1"/>
            <a:r>
              <a:rPr lang="en-US" dirty="0"/>
              <a:t>f=55.66	</a:t>
            </a:r>
            <a:r>
              <a:rPr lang="en-US" dirty="0">
                <a:solidFill>
                  <a:srgbClr val="00B050"/>
                </a:solidFill>
              </a:rPr>
              <a:t>#float</a:t>
            </a:r>
          </a:p>
          <a:p>
            <a:pPr lvl="1"/>
            <a:r>
              <a:rPr lang="en-US" dirty="0"/>
              <a:t>y=</a:t>
            </a:r>
            <a:r>
              <a:rPr lang="en-US" dirty="0">
                <a:solidFill>
                  <a:srgbClr val="FF0000"/>
                </a:solidFill>
              </a:rPr>
              <a:t>" RTC"</a:t>
            </a: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#str</a:t>
            </a:r>
          </a:p>
          <a:p>
            <a:pPr lvl="1"/>
            <a:r>
              <a:rPr lang="en-US" dirty="0"/>
              <a:t>b=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#bool</a:t>
            </a:r>
          </a:p>
          <a:p>
            <a:pPr lvl="1"/>
            <a:r>
              <a:rPr lang="en-US" dirty="0"/>
              <a:t>n=</a:t>
            </a:r>
            <a:r>
              <a:rPr lang="en-US" dirty="0">
                <a:solidFill>
                  <a:srgbClr val="0070C0"/>
                </a:solidFill>
              </a:rPr>
              <a:t>None</a:t>
            </a: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#</a:t>
            </a:r>
            <a:r>
              <a:rPr lang="en-US" dirty="0" err="1">
                <a:solidFill>
                  <a:srgbClr val="00B050"/>
                </a:solidFill>
              </a:rPr>
              <a:t>NoneType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3433689"/>
            <a:ext cx="381000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Composed</a:t>
            </a:r>
          </a:p>
          <a:p>
            <a:pPr lvl="2"/>
            <a:r>
              <a:rPr lang="en-US" sz="1600" b="1" dirty="0"/>
              <a:t>Lists</a:t>
            </a:r>
            <a:r>
              <a:rPr lang="en-US" sz="1600" dirty="0"/>
              <a:t> :</a:t>
            </a:r>
          </a:p>
          <a:p>
            <a:pPr lvl="2"/>
            <a:r>
              <a:rPr lang="en-US" sz="1600" dirty="0"/>
              <a:t>L=[1,</a:t>
            </a:r>
            <a:r>
              <a:rPr lang="en-US" sz="1600" dirty="0">
                <a:solidFill>
                  <a:srgbClr val="FF0000"/>
                </a:solidFill>
              </a:rPr>
              <a:t> " RTC ",</a:t>
            </a:r>
            <a:r>
              <a:rPr lang="en-US" sz="16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False</a:t>
            </a:r>
            <a:r>
              <a:rPr lang="en-US" sz="1600" dirty="0"/>
              <a:t>]</a:t>
            </a:r>
          </a:p>
          <a:p>
            <a:pPr lvl="2"/>
            <a:r>
              <a:rPr lang="en-US" sz="1600" b="1" dirty="0"/>
              <a:t>Tuples:</a:t>
            </a:r>
          </a:p>
          <a:p>
            <a:pPr lvl="2"/>
            <a:r>
              <a:rPr lang="en-US" sz="1600" dirty="0"/>
              <a:t>t=(1,</a:t>
            </a:r>
            <a:r>
              <a:rPr lang="en-US" sz="1600" dirty="0">
                <a:solidFill>
                  <a:srgbClr val="FF0000"/>
                </a:solidFill>
              </a:rPr>
              <a:t> " RTC ",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False</a:t>
            </a:r>
            <a:r>
              <a:rPr lang="en-US" sz="1600" dirty="0"/>
              <a:t>)</a:t>
            </a:r>
          </a:p>
          <a:p>
            <a:pPr lvl="2"/>
            <a:r>
              <a:rPr lang="en-US" sz="1600" b="1" dirty="0"/>
              <a:t>Sets</a:t>
            </a:r>
          </a:p>
          <a:p>
            <a:pPr lvl="2"/>
            <a:r>
              <a:rPr lang="en-US" sz="1600" dirty="0"/>
              <a:t>s={1,</a:t>
            </a:r>
            <a:r>
              <a:rPr lang="en-US" sz="1600" dirty="0">
                <a:solidFill>
                  <a:srgbClr val="FF0000"/>
                </a:solidFill>
              </a:rPr>
              <a:t> " RTC ",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False</a:t>
            </a:r>
            <a:r>
              <a:rPr lang="en-US" sz="1600" dirty="0"/>
              <a:t>}</a:t>
            </a:r>
          </a:p>
          <a:p>
            <a:pPr lvl="2"/>
            <a:r>
              <a:rPr lang="en-US" sz="1600" b="1" dirty="0"/>
              <a:t>Dictionaries</a:t>
            </a:r>
          </a:p>
          <a:p>
            <a:pPr lvl="2"/>
            <a:r>
              <a:rPr lang="en-US" sz="1600" dirty="0"/>
              <a:t>d={</a:t>
            </a:r>
          </a:p>
          <a:p>
            <a:pPr lvl="2"/>
            <a:r>
              <a:rPr lang="en-US" sz="1600" dirty="0">
                <a:solidFill>
                  <a:srgbClr val="FF0000"/>
                </a:solidFill>
              </a:rPr>
              <a:t>"key1" : </a:t>
            </a:r>
            <a:r>
              <a:rPr lang="en-US" sz="1600" dirty="0"/>
              <a:t>1,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en-US" sz="1600" dirty="0">
                <a:solidFill>
                  <a:srgbClr val="FF0000"/>
                </a:solidFill>
              </a:rPr>
              <a:t>"key2" :  " RTC ",</a:t>
            </a:r>
          </a:p>
          <a:p>
            <a:pPr lvl="2"/>
            <a:r>
              <a:rPr lang="en-US" sz="1600" dirty="0">
                <a:solidFill>
                  <a:srgbClr val="FF0000"/>
                </a:solidFill>
              </a:rPr>
              <a:t>"key3" : 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False</a:t>
            </a:r>
          </a:p>
          <a:p>
            <a:pPr lvl="2"/>
            <a:r>
              <a:rPr lang="en-US" sz="1600" dirty="0"/>
              <a:t>}</a:t>
            </a:r>
            <a:endParaRPr 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3941</TotalTime>
  <Words>930</Words>
  <Application>Microsoft Office PowerPoint</Application>
  <PresentationFormat>On-screen Show (4:3)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Office Theme</vt:lpstr>
      <vt:lpstr>PowerPoint Presentation</vt:lpstr>
      <vt:lpstr>lecture 1</vt:lpstr>
      <vt:lpstr>Environment Setup  </vt:lpstr>
      <vt:lpstr>Downloads Python</vt:lpstr>
      <vt:lpstr>Environment Setup  </vt:lpstr>
      <vt:lpstr> test a short amount of code in python</vt:lpstr>
      <vt:lpstr>Comments</vt:lpstr>
      <vt:lpstr>Input&amp;Output</vt:lpstr>
      <vt:lpstr>Variables &amp; Constants</vt:lpstr>
      <vt:lpstr>Constants</vt:lpstr>
      <vt:lpstr>Python Casting</vt:lpstr>
      <vt:lpstr>      Python Collections      </vt:lpstr>
      <vt:lpstr>Data Types info</vt:lpstr>
      <vt:lpstr>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241</cp:revision>
  <dcterms:created xsi:type="dcterms:W3CDTF">2006-08-16T00:00:00Z</dcterms:created>
  <dcterms:modified xsi:type="dcterms:W3CDTF">2020-02-10T12:11:20Z</dcterms:modified>
</cp:coreProperties>
</file>