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75" r:id="rId3"/>
    <p:sldId id="267" r:id="rId4"/>
    <p:sldId id="274" r:id="rId5"/>
    <p:sldId id="273" r:id="rId6"/>
    <p:sldId id="277" r:id="rId7"/>
    <p:sldId id="276" r:id="rId8"/>
    <p:sldId id="278" r:id="rId9"/>
    <p:sldId id="279" r:id="rId10"/>
    <p:sldId id="281" r:id="rId11"/>
    <p:sldId id="285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07/06/1441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854553"/>
            <a:ext cx="6248400" cy="3006019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 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	specify </a:t>
            </a:r>
            <a:r>
              <a:rPr lang="en-US" sz="2400" dirty="0" smtClean="0"/>
              <a:t>a type on to a </a:t>
            </a:r>
            <a:r>
              <a:rPr lang="en-US" sz="2400" dirty="0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81200"/>
            <a:ext cx="815340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Ex :</a:t>
            </a:r>
          </a:p>
          <a:p>
            <a:r>
              <a:rPr lang="en-US" b="1" u="sng" dirty="0" smtClean="0"/>
              <a:t>#</a:t>
            </a:r>
            <a:r>
              <a:rPr lang="en-US" b="1" u="sng" dirty="0" smtClean="0"/>
              <a:t> To 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()</a:t>
            </a:r>
          </a:p>
          <a:p>
            <a:r>
              <a:rPr lang="en-US" dirty="0" smtClean="0"/>
              <a:t>x = </a:t>
            </a:r>
            <a:r>
              <a:rPr lang="en-US" dirty="0" err="1" smtClean="0"/>
              <a:t>int</a:t>
            </a:r>
            <a:r>
              <a:rPr lang="en-US" dirty="0" smtClean="0"/>
              <a:t>(1)   # x will be 1</a:t>
            </a:r>
          </a:p>
          <a:p>
            <a:r>
              <a:rPr lang="en-US" dirty="0" smtClean="0"/>
              <a:t>y = </a:t>
            </a:r>
            <a:r>
              <a:rPr lang="en-US" dirty="0" err="1" smtClean="0"/>
              <a:t>int</a:t>
            </a:r>
            <a:r>
              <a:rPr lang="en-US" dirty="0" smtClean="0"/>
              <a:t>(2.8)  # y will be 2</a:t>
            </a:r>
          </a:p>
          <a:p>
            <a:r>
              <a:rPr lang="en-US" dirty="0" smtClean="0"/>
              <a:t>z = 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"3"</a:t>
            </a:r>
            <a:r>
              <a:rPr lang="en-US" dirty="0" smtClean="0"/>
              <a:t>)  # z will be 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# To float()</a:t>
            </a:r>
          </a:p>
          <a:p>
            <a:r>
              <a:rPr lang="en-US" dirty="0" smtClean="0"/>
              <a:t>x = float(1)     # x will be 1.0</a:t>
            </a:r>
          </a:p>
          <a:p>
            <a:r>
              <a:rPr lang="en-US" dirty="0" smtClean="0"/>
              <a:t>y = float(2.8)   # y will be 2.8</a:t>
            </a:r>
          </a:p>
          <a:p>
            <a:r>
              <a:rPr lang="en-US" dirty="0" smtClean="0"/>
              <a:t>z = float</a:t>
            </a:r>
            <a:r>
              <a:rPr lang="en-US" dirty="0" smtClean="0">
                <a:solidFill>
                  <a:srgbClr val="C00000"/>
                </a:solidFill>
              </a:rPr>
              <a:t>("3")</a:t>
            </a:r>
            <a:r>
              <a:rPr lang="en-US" dirty="0" smtClean="0"/>
              <a:t>   # z will be 3.0</a:t>
            </a:r>
          </a:p>
          <a:p>
            <a:r>
              <a:rPr lang="en-US" dirty="0" smtClean="0"/>
              <a:t>w = float</a:t>
            </a:r>
            <a:r>
              <a:rPr lang="en-US" dirty="0" smtClean="0">
                <a:solidFill>
                  <a:srgbClr val="C00000"/>
                </a:solidFill>
              </a:rPr>
              <a:t>("4.2")</a:t>
            </a:r>
            <a:r>
              <a:rPr lang="en-US" dirty="0" smtClean="0"/>
              <a:t>  # w will be 4.2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# To </a:t>
            </a:r>
            <a:r>
              <a:rPr lang="en-US" b="1" u="sng" dirty="0" err="1" smtClean="0"/>
              <a:t>str</a:t>
            </a:r>
            <a:r>
              <a:rPr lang="en-US" b="1" u="sng" dirty="0" smtClean="0"/>
              <a:t>()</a:t>
            </a:r>
          </a:p>
          <a:p>
            <a:r>
              <a:rPr lang="en-US" dirty="0" smtClean="0"/>
              <a:t>x = </a:t>
            </a:r>
            <a:r>
              <a:rPr lang="en-US" dirty="0" err="1" smtClean="0"/>
              <a:t>str</a:t>
            </a:r>
            <a:r>
              <a:rPr lang="en-US" dirty="0" smtClean="0">
                <a:solidFill>
                  <a:srgbClr val="C00000"/>
                </a:solidFill>
              </a:rPr>
              <a:t>("s1")</a:t>
            </a:r>
            <a:r>
              <a:rPr lang="en-US" dirty="0" smtClean="0"/>
              <a:t>  # x will be 's1'</a:t>
            </a:r>
          </a:p>
          <a:p>
            <a:r>
              <a:rPr lang="en-US" dirty="0" smtClean="0"/>
              <a:t>y = </a:t>
            </a:r>
            <a:r>
              <a:rPr lang="en-US" dirty="0" err="1" smtClean="0"/>
              <a:t>str</a:t>
            </a:r>
            <a:r>
              <a:rPr lang="en-US" dirty="0" smtClean="0"/>
              <a:t>(2)    # y will be '2'</a:t>
            </a:r>
          </a:p>
          <a:p>
            <a:r>
              <a:rPr lang="en-US" dirty="0" smtClean="0"/>
              <a:t>z = </a:t>
            </a:r>
            <a:r>
              <a:rPr lang="en-US" dirty="0" err="1" smtClean="0"/>
              <a:t>str</a:t>
            </a:r>
            <a:r>
              <a:rPr lang="en-US" dirty="0" smtClean="0"/>
              <a:t>(3.0)  # z will be </a:t>
            </a:r>
            <a:r>
              <a:rPr lang="en-US" dirty="0" smtClean="0"/>
              <a:t>'3.0’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     Python Collections </a:t>
            </a:r>
            <a:br>
              <a:rPr lang="en-US" dirty="0" smtClean="0"/>
            </a:br>
            <a:r>
              <a:rPr lang="en-US" dirty="0" smtClean="0"/>
              <a:t>    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399" y="1371600"/>
          <a:ext cx="6324600" cy="2533650"/>
        </p:xfrm>
        <a:graphic>
          <a:graphicData uri="http://schemas.openxmlformats.org/drawingml/2006/table">
            <a:tbl>
              <a:tblPr/>
              <a:tblGrid>
                <a:gridCol w="1683485"/>
                <a:gridCol w="1360625"/>
                <a:gridCol w="1775731"/>
                <a:gridCol w="1504759"/>
              </a:tblGrid>
              <a:tr h="506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ordered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changeable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duplicate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List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Tuple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Set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Dictionary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1643067"/>
          <a:ext cx="8229599" cy="2492778"/>
        </p:xfrm>
        <a:graphic>
          <a:graphicData uri="http://schemas.openxmlformats.org/drawingml/2006/table">
            <a:tbl>
              <a:tblPr/>
              <a:tblGrid>
                <a:gridCol w="4182551"/>
                <a:gridCol w="4047048"/>
              </a:tblGrid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Operators (Decreasing order of precedence)</a:t>
                      </a:r>
                    </a:p>
                  </a:txBody>
                  <a:tcPr marL="9037" marR="9037" marT="90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Meaning</a:t>
                      </a:r>
                    </a:p>
                  </a:txBody>
                  <a:tcPr marL="9037" marR="9037" marT="90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**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Exponent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*, /, //, %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Multiplication, Division, Floor division, Modulus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+, -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Addition, Subtraction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&lt;= &lt; &gt; &gt;=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Comparison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= %= /= //= -= += *= **=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Assignment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is </a:t>
                      </a:r>
                      <a:r>
                        <a:rPr lang="en-US" sz="18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is</a:t>
                      </a:r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 not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Identity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in not in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Membership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not or and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Logical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        Environment Setup </a:t>
            </a:r>
          </a:p>
          <a:p>
            <a:r>
              <a:rPr lang="en-US" dirty="0" smtClean="0"/>
              <a:t>        Comments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Input&amp;Output</a:t>
            </a:r>
            <a:endParaRPr lang="en-US" dirty="0" smtClean="0"/>
          </a:p>
          <a:p>
            <a:r>
              <a:rPr lang="en-US" dirty="0" smtClean="0"/>
              <a:t>        Variables &amp; Constants</a:t>
            </a:r>
          </a:p>
          <a:p>
            <a:r>
              <a:rPr lang="en-US" dirty="0" smtClean="0"/>
              <a:t>        </a:t>
            </a:r>
            <a:r>
              <a:rPr lang="en-US" dirty="0" smtClean="0"/>
              <a:t>Data</a:t>
            </a:r>
            <a:r>
              <a:rPr lang="en-US" dirty="0" smtClean="0"/>
              <a:t> Types</a:t>
            </a:r>
          </a:p>
          <a:p>
            <a:r>
              <a:rPr lang="en-US" dirty="0" smtClean="0"/>
              <a:t>        Casting</a:t>
            </a:r>
          </a:p>
          <a:p>
            <a:r>
              <a:rPr lang="en-US" dirty="0" smtClean="0"/>
              <a:t>         Python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         Operators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sz="3300" b="1" u="sng" dirty="0" smtClean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Python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VScode </a:t>
            </a:r>
            <a:r>
              <a:rPr lang="en-US" dirty="0" smtClean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hlinkClick r:id="rId4"/>
              </a:rPr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hlinkClick r:id="rId5"/>
              </a:rPr>
              <a:t>Version Control </a:t>
            </a:r>
            <a:endParaRPr lang="en-US" b="1" dirty="0" smtClean="0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6576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4495800"/>
            <a:ext cx="1428751" cy="751975"/>
          </a:xfrm>
          <a:prstGeom prst="rect">
            <a:avLst/>
          </a:prstGeom>
          <a:noFill/>
        </p:spPr>
      </p:pic>
      <p:pic>
        <p:nvPicPr>
          <p:cNvPr id="10" name="Picture 9" descr="Captur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1000" y="2062163"/>
            <a:ext cx="800212" cy="800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Downloads </a:t>
            </a:r>
            <a:r>
              <a:rPr lang="en-US" dirty="0" smtClean="0">
                <a:hlinkClick r:id="rId2"/>
              </a:rPr>
              <a:t>Python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IDE extensions</a:t>
            </a:r>
          </a:p>
          <a:p>
            <a:pPr>
              <a:buNone/>
            </a:pPr>
            <a:r>
              <a:rPr lang="en-US" dirty="0" smtClean="0"/>
              <a:t>		Python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test a short amount of code in 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 </a:t>
            </a:r>
            <a:r>
              <a:rPr lang="en-US" dirty="0" smtClean="0"/>
              <a:t>On</a:t>
            </a:r>
            <a:r>
              <a:rPr lang="en-US" dirty="0" smtClean="0"/>
              <a:t> Command Line</a:t>
            </a:r>
          </a:p>
          <a:p>
            <a:pPr lvl="1"/>
            <a:r>
              <a:rPr lang="en-US" dirty="0" smtClean="0"/>
              <a:t>#</a:t>
            </a:r>
            <a:r>
              <a:rPr lang="en-US" dirty="0" smtClean="0"/>
              <a:t> python</a:t>
            </a:r>
          </a:p>
          <a:p>
            <a:pPr lvl="1"/>
            <a:r>
              <a:rPr lang="en-US" dirty="0" smtClean="0"/>
              <a:t># &gt;&gt;&gt;print("Hello W3School")</a:t>
            </a:r>
          </a:p>
          <a:p>
            <a:pPr lvl="1"/>
            <a:r>
              <a:rPr lang="en-US" dirty="0" smtClean="0"/>
              <a:t># &gt;&gt;&gt;exit()</a:t>
            </a:r>
          </a:p>
          <a:p>
            <a:pPr lvl="1"/>
            <a:r>
              <a:rPr lang="en-US" dirty="0" smtClean="0"/>
              <a:t># Or python filename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We using Comments ?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Comments can be used to explain Python code.</a:t>
            </a:r>
          </a:p>
          <a:p>
            <a:pPr lvl="1"/>
            <a:r>
              <a:rPr lang="en-US" sz="2000" dirty="0" smtClean="0"/>
              <a:t>Comments can be used to make the code more readable.</a:t>
            </a:r>
          </a:p>
          <a:p>
            <a:pPr lvl="1"/>
            <a:r>
              <a:rPr lang="en-US" sz="2000" dirty="0" smtClean="0"/>
              <a:t>Comments can be used to prevent execution when testing code.</a:t>
            </a:r>
          </a:p>
          <a:p>
            <a:r>
              <a:rPr lang="en-US" dirty="0" smtClean="0"/>
              <a:t>Single Line Comments</a:t>
            </a:r>
          </a:p>
          <a:p>
            <a:pPr lvl="1"/>
            <a:r>
              <a:rPr lang="en-US" sz="1900" dirty="0" smtClean="0">
                <a:solidFill>
                  <a:srgbClr val="00B050"/>
                </a:solidFill>
              </a:rPr>
              <a:t>#print("Hello, World!")</a:t>
            </a:r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Multi Line </a:t>
            </a:r>
            <a:r>
              <a:rPr lang="en-US" dirty="0" smtClean="0"/>
              <a:t>Comments</a:t>
            </a:r>
          </a:p>
          <a:p>
            <a:pPr lvl="1"/>
            <a:r>
              <a:rPr lang="en-US" sz="1900" dirty="0" smtClean="0">
                <a:solidFill>
                  <a:srgbClr val="00B050"/>
                </a:solidFill>
              </a:rPr>
              <a:t>"""</a:t>
            </a:r>
            <a:br>
              <a:rPr lang="en-US" sz="1900" dirty="0" smtClean="0">
                <a:solidFill>
                  <a:srgbClr val="00B050"/>
                </a:solidFill>
              </a:rPr>
            </a:br>
            <a:r>
              <a:rPr lang="en-US" sz="1900" dirty="0" smtClean="0">
                <a:solidFill>
                  <a:srgbClr val="00B050"/>
                </a:solidFill>
              </a:rPr>
              <a:t>This is a comment</a:t>
            </a:r>
            <a:br>
              <a:rPr lang="en-US" sz="1900" dirty="0" smtClean="0">
                <a:solidFill>
                  <a:srgbClr val="00B050"/>
                </a:solidFill>
              </a:rPr>
            </a:br>
            <a:r>
              <a:rPr lang="en-US" sz="1900" dirty="0" smtClean="0">
                <a:solidFill>
                  <a:srgbClr val="00B050"/>
                </a:solidFill>
              </a:rPr>
              <a:t>written in</a:t>
            </a:r>
            <a:br>
              <a:rPr lang="en-US" sz="1900" dirty="0" smtClean="0">
                <a:solidFill>
                  <a:srgbClr val="00B050"/>
                </a:solidFill>
              </a:rPr>
            </a:br>
            <a:r>
              <a:rPr lang="en-US" sz="1900" dirty="0" smtClean="0">
                <a:solidFill>
                  <a:srgbClr val="00B050"/>
                </a:solidFill>
              </a:rPr>
              <a:t>more than just one line</a:t>
            </a:r>
            <a:br>
              <a:rPr lang="en-US" sz="1900" dirty="0" smtClean="0">
                <a:solidFill>
                  <a:srgbClr val="00B050"/>
                </a:solidFill>
              </a:rPr>
            </a:br>
            <a:r>
              <a:rPr lang="en-US" sz="1900" dirty="0" smtClean="0">
                <a:solidFill>
                  <a:srgbClr val="00B050"/>
                </a:solidFill>
              </a:rPr>
              <a:t>"""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Input&amp;Output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 input() function allows user input.</a:t>
            </a:r>
            <a:endParaRPr lang="en-US" sz="2400" dirty="0" smtClean="0"/>
          </a:p>
          <a:p>
            <a:pPr lvl="1"/>
            <a:r>
              <a:rPr lang="en-US" sz="2000" dirty="0" smtClean="0"/>
              <a:t>input(prompt) </a:t>
            </a:r>
          </a:p>
          <a:p>
            <a:r>
              <a:rPr lang="en-US" sz="2400" dirty="0" smtClean="0"/>
              <a:t>The</a:t>
            </a:r>
            <a:r>
              <a:rPr lang="en-US" sz="2400" dirty="0" smtClean="0"/>
              <a:t> print() function prints the specified message to the </a:t>
            </a:r>
            <a:r>
              <a:rPr lang="en-US" sz="2400" dirty="0" smtClean="0"/>
              <a:t>screen The </a:t>
            </a:r>
            <a:r>
              <a:rPr lang="en-US" sz="2400" dirty="0" smtClean="0"/>
              <a:t>message can be a string, or any other object, the object will be converted into a string before written to the screen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print</a:t>
            </a:r>
            <a:r>
              <a:rPr lang="en-US" sz="2000" i="1" dirty="0" smtClean="0"/>
              <a:t>(object(s)</a:t>
            </a:r>
            <a:r>
              <a:rPr lang="en-US" sz="2000" dirty="0" smtClean="0"/>
              <a:t>, separator=</a:t>
            </a:r>
            <a:r>
              <a:rPr lang="en-US" sz="2000" i="1" dirty="0" smtClean="0"/>
              <a:t>separator</a:t>
            </a:r>
            <a:r>
              <a:rPr lang="en-US" sz="2000" dirty="0" smtClean="0"/>
              <a:t>, end=</a:t>
            </a:r>
            <a:r>
              <a:rPr lang="en-US" sz="2000" i="1" dirty="0" smtClean="0"/>
              <a:t>end</a:t>
            </a:r>
            <a:r>
              <a:rPr lang="en-US" sz="2000" dirty="0" smtClean="0"/>
              <a:t>, file=</a:t>
            </a:r>
            <a:r>
              <a:rPr lang="en-US" sz="2000" i="1" dirty="0" smtClean="0"/>
              <a:t>file</a:t>
            </a:r>
            <a:r>
              <a:rPr lang="en-US" sz="2000" dirty="0" smtClean="0"/>
              <a:t>, flush=</a:t>
            </a:r>
            <a:r>
              <a:rPr lang="en-US" sz="2000" i="1" dirty="0" smtClean="0"/>
              <a:t>flush</a:t>
            </a:r>
            <a:r>
              <a:rPr lang="en-US" sz="20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548640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Ex :</a:t>
            </a:r>
          </a:p>
          <a:p>
            <a:pPr marL="0" lvl="1"/>
            <a:r>
              <a:rPr lang="en-US" sz="2000" dirty="0" smtClean="0"/>
              <a:t>        print(“hello”, input(“Enter Your Name ”))</a:t>
            </a:r>
            <a:endParaRPr lang="en-US" sz="2000" dirty="0" smtClean="0"/>
          </a:p>
          <a:p>
            <a:pPr lvl="1"/>
            <a:r>
              <a:rPr lang="en-US" sz="2000" dirty="0" smtClean="0"/>
              <a:t>print</a:t>
            </a:r>
            <a:r>
              <a:rPr lang="en-US" sz="2000" dirty="0" smtClean="0"/>
              <a:t>("hello %d, how %s you" % (5, "</a:t>
            </a:r>
            <a:r>
              <a:rPr lang="en-US" sz="2000" dirty="0" err="1" smtClean="0"/>
              <a:t>sdfd</a:t>
            </a:r>
            <a:r>
              <a:rPr lang="en-US" sz="2000" dirty="0" smtClean="0"/>
              <a:t>"))</a:t>
            </a:r>
          </a:p>
          <a:p>
            <a:pPr lvl="1"/>
            <a:r>
              <a:rPr lang="en-US" sz="2000" dirty="0" smtClean="0"/>
              <a:t>print("Hello {name}".format(name=x))</a:t>
            </a:r>
          </a:p>
          <a:p>
            <a:pPr lvl="1"/>
            <a:r>
              <a:rPr lang="en-US" sz="2000" dirty="0" smtClean="0"/>
              <a:t>print("Hello", "how are you?", sep="---")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 &amp; 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 Rules for  variable name</a:t>
            </a:r>
          </a:p>
          <a:p>
            <a:r>
              <a:rPr lang="en-US" sz="1800" dirty="0" smtClean="0"/>
              <a:t>start</a:t>
            </a:r>
            <a:r>
              <a:rPr lang="en-US" sz="1800" dirty="0" smtClean="0"/>
              <a:t> with a letter or the underscore character</a:t>
            </a:r>
          </a:p>
          <a:p>
            <a:r>
              <a:rPr lang="en-US" sz="1800" dirty="0" smtClean="0"/>
              <a:t>cannot</a:t>
            </a:r>
            <a:r>
              <a:rPr lang="en-US" sz="1800" dirty="0" smtClean="0"/>
              <a:t> start with a number</a:t>
            </a:r>
          </a:p>
          <a:p>
            <a:r>
              <a:rPr lang="en-US" sz="1800" dirty="0" smtClean="0"/>
              <a:t>can</a:t>
            </a:r>
            <a:r>
              <a:rPr lang="en-US" sz="1800" dirty="0" smtClean="0"/>
              <a:t> only contain alpha-numeric characters and underscores (A-z, 0-9, and _ )</a:t>
            </a:r>
          </a:p>
          <a:p>
            <a:r>
              <a:rPr lang="en-US" sz="1800" dirty="0" smtClean="0"/>
              <a:t>case- sensitive</a:t>
            </a:r>
            <a:r>
              <a:rPr lang="en-US" sz="1800" dirty="0" smtClean="0"/>
              <a:t> (age, Age and AGE are three different variables)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2286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Variables </a:t>
            </a:r>
            <a:r>
              <a:rPr lang="en-US" dirty="0" smtClean="0"/>
              <a:t> Ex :</a:t>
            </a:r>
          </a:p>
          <a:p>
            <a:pPr lvl="1"/>
            <a:r>
              <a:rPr lang="es-ES" dirty="0" smtClean="0"/>
              <a:t>x = 55</a:t>
            </a:r>
          </a:p>
          <a:p>
            <a:pPr lvl="1"/>
            <a:r>
              <a:rPr lang="es-ES" dirty="0" smtClean="0"/>
              <a:t>y = "</a:t>
            </a:r>
            <a:r>
              <a:rPr lang="es-ES" dirty="0" err="1" smtClean="0"/>
              <a:t>adasdasd</a:t>
            </a:r>
            <a:r>
              <a:rPr lang="es-ES" dirty="0" smtClean="0"/>
              <a:t>"</a:t>
            </a:r>
          </a:p>
          <a:p>
            <a:pPr lvl="1"/>
            <a:r>
              <a:rPr lang="es-ES" dirty="0" smtClean="0"/>
              <a:t>f = 55.66</a:t>
            </a:r>
          </a:p>
          <a:p>
            <a:pPr lvl="1"/>
            <a:r>
              <a:rPr lang="es-ES" dirty="0" smtClean="0"/>
              <a:t>b = False</a:t>
            </a:r>
          </a:p>
          <a:p>
            <a:pPr lvl="1"/>
            <a:r>
              <a:rPr lang="es-ES" dirty="0" smtClean="0"/>
              <a:t>n = </a:t>
            </a:r>
            <a:r>
              <a:rPr lang="es-ES" dirty="0" err="1" smtClean="0"/>
              <a:t>None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4419600" y="4267200"/>
            <a:ext cx="38862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Constants </a:t>
            </a:r>
            <a:r>
              <a:rPr lang="en-US" dirty="0" smtClean="0"/>
              <a:t>Ex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constant.py </a:t>
            </a:r>
          </a:p>
          <a:p>
            <a:pPr lvl="1"/>
            <a:r>
              <a:rPr lang="en-US" dirty="0" smtClean="0"/>
              <a:t>	PI </a:t>
            </a:r>
            <a:r>
              <a:rPr lang="en-US" dirty="0" smtClean="0"/>
              <a:t>= </a:t>
            </a:r>
            <a:r>
              <a:rPr lang="en-US" dirty="0" smtClean="0"/>
              <a:t>3.14</a:t>
            </a:r>
          </a:p>
          <a:p>
            <a:pPr lvl="1"/>
            <a:r>
              <a:rPr lang="en-US" dirty="0" smtClean="0"/>
              <a:t>main.py</a:t>
            </a:r>
            <a:endParaRPr lang="en-US" dirty="0" smtClean="0"/>
          </a:p>
          <a:p>
            <a:pPr lvl="2" fontAlgn="base"/>
            <a:r>
              <a:rPr lang="en-US" dirty="0" smtClean="0"/>
              <a:t>import constant</a:t>
            </a:r>
          </a:p>
          <a:p>
            <a:pPr lvl="2" fontAlgn="base"/>
            <a:r>
              <a:rPr lang="en-US" dirty="0" smtClean="0"/>
              <a:t>print(</a:t>
            </a:r>
            <a:r>
              <a:rPr lang="en-US" dirty="0" err="1" smtClean="0"/>
              <a:t>constant.PI</a:t>
            </a:r>
            <a:r>
              <a:rPr lang="en-US" dirty="0" smtClean="0"/>
              <a:t>)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2668</TotalTime>
  <Words>190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lecture 1</vt:lpstr>
      <vt:lpstr>Environment Setup  </vt:lpstr>
      <vt:lpstr>Downloads Python</vt:lpstr>
      <vt:lpstr>Environment Setup  </vt:lpstr>
      <vt:lpstr> test a short amount of code in python</vt:lpstr>
      <vt:lpstr>Comments</vt:lpstr>
      <vt:lpstr>Input&amp;Output</vt:lpstr>
      <vt:lpstr>Variables &amp; Constants</vt:lpstr>
      <vt:lpstr>Python Casting</vt:lpstr>
      <vt:lpstr>      Python Collections      </vt:lpstr>
      <vt:lpstr>Operators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194</cp:revision>
  <dcterms:created xsi:type="dcterms:W3CDTF">2006-08-16T00:00:00Z</dcterms:created>
  <dcterms:modified xsi:type="dcterms:W3CDTF">2020-02-01T12:30:24Z</dcterms:modified>
</cp:coreProperties>
</file>