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8" r:id="rId2"/>
    <p:sldId id="292" r:id="rId3"/>
    <p:sldId id="262" r:id="rId4"/>
    <p:sldId id="261" r:id="rId5"/>
    <p:sldId id="306" r:id="rId6"/>
    <p:sldId id="258" r:id="rId7"/>
    <p:sldId id="266" r:id="rId8"/>
    <p:sldId id="265" r:id="rId9"/>
    <p:sldId id="256" r:id="rId10"/>
    <p:sldId id="257" r:id="rId11"/>
    <p:sldId id="259" r:id="rId12"/>
    <p:sldId id="299" r:id="rId13"/>
    <p:sldId id="305" r:id="rId14"/>
    <p:sldId id="304" r:id="rId15"/>
    <p:sldId id="307" r:id="rId16"/>
    <p:sldId id="309" r:id="rId17"/>
    <p:sldId id="285" r:id="rId18"/>
    <p:sldId id="301" r:id="rId19"/>
    <p:sldId id="308" r:id="rId20"/>
    <p:sldId id="302" r:id="rId21"/>
    <p:sldId id="303" r:id="rId22"/>
    <p:sldId id="300" r:id="rId23"/>
    <p:sldId id="267" r:id="rId24"/>
    <p:sldId id="273" r:id="rId25"/>
    <p:sldId id="269" r:id="rId26"/>
    <p:sldId id="282" r:id="rId27"/>
    <p:sldId id="2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7EA11-135E-451A-999C-19F1C308079D}" type="doc">
      <dgm:prSet loTypeId="urn:microsoft.com/office/officeart/2005/8/layout/funnel1" loCatId="relationship" qsTypeId="urn:microsoft.com/office/officeart/2005/8/quickstyle/simple3" qsCatId="simple" csTypeId="urn:microsoft.com/office/officeart/2005/8/colors/accent1_2" csCatId="accent1" phldr="1"/>
      <dgm:spPr/>
    </dgm:pt>
    <dgm:pt modelId="{6DC5D734-9B85-486D-A21E-C3CE605A2E9B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49C7C6B9-39D6-4904-BFE2-92E1D08881BA}" type="parTrans" cxnId="{530C1347-1C38-4785-8AFF-43D01CFC989B}">
      <dgm:prSet/>
      <dgm:spPr/>
      <dgm:t>
        <a:bodyPr/>
        <a:lstStyle/>
        <a:p>
          <a:endParaRPr lang="en-US"/>
        </a:p>
      </dgm:t>
    </dgm:pt>
    <dgm:pt modelId="{0CAD542D-72D4-454B-8F77-B1CE2A35B301}" type="sibTrans" cxnId="{530C1347-1C38-4785-8AFF-43D01CFC989B}">
      <dgm:prSet/>
      <dgm:spPr/>
      <dgm:t>
        <a:bodyPr/>
        <a:lstStyle/>
        <a:p>
          <a:endParaRPr lang="en-US"/>
        </a:p>
      </dgm:t>
    </dgm:pt>
    <dgm:pt modelId="{82113458-4205-4968-BF9F-3A1337DA0619}">
      <dgm:prSet phldrT="[Text]"/>
      <dgm:spPr/>
      <dgm:t>
        <a:bodyPr/>
        <a:lstStyle/>
        <a:p>
          <a:r>
            <a:rPr lang="en-US" dirty="0"/>
            <a:t>DOM</a:t>
          </a:r>
        </a:p>
      </dgm:t>
    </dgm:pt>
    <dgm:pt modelId="{1775B296-A43D-4D8E-A7A5-868BFB6CF5B8}" type="parTrans" cxnId="{085D9B23-7046-439F-BD9E-979CDE85DFD1}">
      <dgm:prSet/>
      <dgm:spPr/>
      <dgm:t>
        <a:bodyPr/>
        <a:lstStyle/>
        <a:p>
          <a:endParaRPr lang="en-US"/>
        </a:p>
      </dgm:t>
    </dgm:pt>
    <dgm:pt modelId="{A8E85A50-9EBF-4EC1-9A22-BEAD6FB5F670}" type="sibTrans" cxnId="{085D9B23-7046-439F-BD9E-979CDE85DFD1}">
      <dgm:prSet/>
      <dgm:spPr/>
      <dgm:t>
        <a:bodyPr/>
        <a:lstStyle/>
        <a:p>
          <a:endParaRPr lang="en-US"/>
        </a:p>
      </dgm:t>
    </dgm:pt>
    <dgm:pt modelId="{3627E7AD-6D0A-47FD-9D76-B1CA2BA44718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F002211D-2650-48BF-A752-304D66A0218E}" type="parTrans" cxnId="{E45DB704-1E5A-4820-A1DF-9C9A62468BE5}">
      <dgm:prSet/>
      <dgm:spPr/>
      <dgm:t>
        <a:bodyPr/>
        <a:lstStyle/>
        <a:p>
          <a:endParaRPr lang="en-US"/>
        </a:p>
      </dgm:t>
    </dgm:pt>
    <dgm:pt modelId="{857FD801-3450-4DA9-A6D7-3B331E9A9768}" type="sibTrans" cxnId="{E45DB704-1E5A-4820-A1DF-9C9A62468BE5}">
      <dgm:prSet/>
      <dgm:spPr/>
      <dgm:t>
        <a:bodyPr/>
        <a:lstStyle/>
        <a:p>
          <a:endParaRPr lang="en-US"/>
        </a:p>
      </dgm:t>
    </dgm:pt>
    <dgm:pt modelId="{52D8BD56-C9CC-4162-938B-E554C4B2D8F4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86D9CDAD-639A-4F89-AC5C-6BFC7800186E}" type="parTrans" cxnId="{43D69276-BBB2-4C6F-9EB9-CEB8B92B627F}">
      <dgm:prSet/>
      <dgm:spPr/>
      <dgm:t>
        <a:bodyPr/>
        <a:lstStyle/>
        <a:p>
          <a:endParaRPr lang="en-US"/>
        </a:p>
      </dgm:t>
    </dgm:pt>
    <dgm:pt modelId="{02E44A95-4435-4EE6-9CE8-FF09837A7C11}" type="sibTrans" cxnId="{43D69276-BBB2-4C6F-9EB9-CEB8B92B627F}">
      <dgm:prSet/>
      <dgm:spPr/>
      <dgm:t>
        <a:bodyPr/>
        <a:lstStyle/>
        <a:p>
          <a:endParaRPr lang="en-US"/>
        </a:p>
      </dgm:t>
    </dgm:pt>
    <dgm:pt modelId="{D3FB92C8-D882-4EE2-B416-C6A5FD1811BB}" type="pres">
      <dgm:prSet presAssocID="{D767EA11-135E-451A-999C-19F1C308079D}" presName="Name0" presStyleCnt="0">
        <dgm:presLayoutVars>
          <dgm:chMax val="4"/>
          <dgm:resizeHandles val="exact"/>
        </dgm:presLayoutVars>
      </dgm:prSet>
      <dgm:spPr/>
    </dgm:pt>
    <dgm:pt modelId="{80EDB534-89C9-43E7-8C8C-255266C5677C}" type="pres">
      <dgm:prSet presAssocID="{D767EA11-135E-451A-999C-19F1C308079D}" presName="ellipse" presStyleLbl="trBgShp" presStyleIdx="0" presStyleCnt="1"/>
      <dgm:spPr/>
    </dgm:pt>
    <dgm:pt modelId="{42B2E358-3268-4FE7-9F44-81734CF92AD6}" type="pres">
      <dgm:prSet presAssocID="{D767EA11-135E-451A-999C-19F1C308079D}" presName="arrow1" presStyleLbl="fgShp" presStyleIdx="0" presStyleCnt="1"/>
      <dgm:spPr/>
    </dgm:pt>
    <dgm:pt modelId="{14C7F410-6DE6-4F6F-9791-04C9A0BFC46D}" type="pres">
      <dgm:prSet presAssocID="{D767EA11-135E-451A-999C-19F1C308079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EFAEE-A9F6-4EAA-8243-6842A1E75FA6}" type="pres">
      <dgm:prSet presAssocID="{52D8BD56-C9CC-4162-938B-E554C4B2D8F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9D3A1-31DF-4064-98D1-80321030F7B6}" type="pres">
      <dgm:prSet presAssocID="{6DC5D734-9B85-486D-A21E-C3CE605A2E9B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290C-E9C9-4206-BF53-CFD2F7E2AB96}" type="pres">
      <dgm:prSet presAssocID="{82113458-4205-4968-BF9F-3A1337DA061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1174D-DD05-489C-B105-700A0534568F}" type="pres">
      <dgm:prSet presAssocID="{D767EA11-135E-451A-999C-19F1C308079D}" presName="funnel" presStyleLbl="trAlignAcc1" presStyleIdx="0" presStyleCnt="1"/>
      <dgm:spPr/>
    </dgm:pt>
  </dgm:ptLst>
  <dgm:cxnLst>
    <dgm:cxn modelId="{CD6C7E99-C30A-476B-8888-0BF9DB775311}" type="presOf" srcId="{52D8BD56-C9CC-4162-938B-E554C4B2D8F4}" destId="{7E79D3A1-31DF-4064-98D1-80321030F7B6}" srcOrd="0" destOrd="0" presId="urn:microsoft.com/office/officeart/2005/8/layout/funnel1"/>
    <dgm:cxn modelId="{E45DB704-1E5A-4820-A1DF-9C9A62468BE5}" srcId="{D767EA11-135E-451A-999C-19F1C308079D}" destId="{3627E7AD-6D0A-47FD-9D76-B1CA2BA44718}" srcOrd="0" destOrd="0" parTransId="{F002211D-2650-48BF-A752-304D66A0218E}" sibTransId="{857FD801-3450-4DA9-A6D7-3B331E9A9768}"/>
    <dgm:cxn modelId="{8CA029FA-085E-4BF9-9E70-79CEE393042A}" type="presOf" srcId="{D767EA11-135E-451A-999C-19F1C308079D}" destId="{D3FB92C8-D882-4EE2-B416-C6A5FD1811BB}" srcOrd="0" destOrd="0" presId="urn:microsoft.com/office/officeart/2005/8/layout/funnel1"/>
    <dgm:cxn modelId="{085D9B23-7046-439F-BD9E-979CDE85DFD1}" srcId="{D767EA11-135E-451A-999C-19F1C308079D}" destId="{82113458-4205-4968-BF9F-3A1337DA0619}" srcOrd="3" destOrd="0" parTransId="{1775B296-A43D-4D8E-A7A5-868BFB6CF5B8}" sibTransId="{A8E85A50-9EBF-4EC1-9A22-BEAD6FB5F670}"/>
    <dgm:cxn modelId="{43D69276-BBB2-4C6F-9EB9-CEB8B92B627F}" srcId="{D767EA11-135E-451A-999C-19F1C308079D}" destId="{52D8BD56-C9CC-4162-938B-E554C4B2D8F4}" srcOrd="1" destOrd="0" parTransId="{86D9CDAD-639A-4F89-AC5C-6BFC7800186E}" sibTransId="{02E44A95-4435-4EE6-9CE8-FF09837A7C11}"/>
    <dgm:cxn modelId="{530C1347-1C38-4785-8AFF-43D01CFC989B}" srcId="{D767EA11-135E-451A-999C-19F1C308079D}" destId="{6DC5D734-9B85-486D-A21E-C3CE605A2E9B}" srcOrd="2" destOrd="0" parTransId="{49C7C6B9-39D6-4904-BFE2-92E1D08881BA}" sibTransId="{0CAD542D-72D4-454B-8F77-B1CE2A35B301}"/>
    <dgm:cxn modelId="{EA95566A-0BFD-456B-8AFD-1F714C1FBCC2}" type="presOf" srcId="{3627E7AD-6D0A-47FD-9D76-B1CA2BA44718}" destId="{754C290C-E9C9-4206-BF53-CFD2F7E2AB96}" srcOrd="0" destOrd="0" presId="urn:microsoft.com/office/officeart/2005/8/layout/funnel1"/>
    <dgm:cxn modelId="{87D81A23-E3F3-49DF-9FA1-9FF9F51257EF}" type="presOf" srcId="{82113458-4205-4968-BF9F-3A1337DA0619}" destId="{14C7F410-6DE6-4F6F-9791-04C9A0BFC46D}" srcOrd="0" destOrd="0" presId="urn:microsoft.com/office/officeart/2005/8/layout/funnel1"/>
    <dgm:cxn modelId="{1957E903-7952-4829-A519-7C2036627AC2}" type="presOf" srcId="{6DC5D734-9B85-486D-A21E-C3CE605A2E9B}" destId="{F64EFAEE-A9F6-4EAA-8243-6842A1E75FA6}" srcOrd="0" destOrd="0" presId="urn:microsoft.com/office/officeart/2005/8/layout/funnel1"/>
    <dgm:cxn modelId="{A46DC3E5-1EDB-4D08-BF8B-872B12DEC4BB}" type="presParOf" srcId="{D3FB92C8-D882-4EE2-B416-C6A5FD1811BB}" destId="{80EDB534-89C9-43E7-8C8C-255266C5677C}" srcOrd="0" destOrd="0" presId="urn:microsoft.com/office/officeart/2005/8/layout/funnel1"/>
    <dgm:cxn modelId="{50C76AFC-8231-4E6F-B328-5C12F699D929}" type="presParOf" srcId="{D3FB92C8-D882-4EE2-B416-C6A5FD1811BB}" destId="{42B2E358-3268-4FE7-9F44-81734CF92AD6}" srcOrd="1" destOrd="0" presId="urn:microsoft.com/office/officeart/2005/8/layout/funnel1"/>
    <dgm:cxn modelId="{4AF85720-96CD-475F-8AF4-D3D0D9CD2449}" type="presParOf" srcId="{D3FB92C8-D882-4EE2-B416-C6A5FD1811BB}" destId="{14C7F410-6DE6-4F6F-9791-04C9A0BFC46D}" srcOrd="2" destOrd="0" presId="urn:microsoft.com/office/officeart/2005/8/layout/funnel1"/>
    <dgm:cxn modelId="{227C4E78-D93C-4C84-828F-536A84E90DA0}" type="presParOf" srcId="{D3FB92C8-D882-4EE2-B416-C6A5FD1811BB}" destId="{F64EFAEE-A9F6-4EAA-8243-6842A1E75FA6}" srcOrd="3" destOrd="0" presId="urn:microsoft.com/office/officeart/2005/8/layout/funnel1"/>
    <dgm:cxn modelId="{2C709631-D89A-4D1D-A1CB-0E8C074ACFAD}" type="presParOf" srcId="{D3FB92C8-D882-4EE2-B416-C6A5FD1811BB}" destId="{7E79D3A1-31DF-4064-98D1-80321030F7B6}" srcOrd="4" destOrd="0" presId="urn:microsoft.com/office/officeart/2005/8/layout/funnel1"/>
    <dgm:cxn modelId="{FBCB36CD-97B0-49D5-B784-8EDF186BB7F0}" type="presParOf" srcId="{D3FB92C8-D882-4EE2-B416-C6A5FD1811BB}" destId="{754C290C-E9C9-4206-BF53-CFD2F7E2AB96}" srcOrd="5" destOrd="0" presId="urn:microsoft.com/office/officeart/2005/8/layout/funnel1"/>
    <dgm:cxn modelId="{45A1A400-A1BC-4E8A-B081-8CD872519557}" type="presParOf" srcId="{D3FB92C8-D882-4EE2-B416-C6A5FD1811BB}" destId="{1821174D-DD05-489C-B105-700A0534568F}" srcOrd="6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16/08/1440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xmlns="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2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etscape" TargetMode="External"/><Relationship Id="rId2" Type="http://schemas.openxmlformats.org/officeDocument/2006/relationships/hyperlink" Target="http://en.wikipedia.org/wiki/Brendan_Ei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community/webed/wiki/A_Short_History_of_JavaScrip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-engineering.info/JsFrontendApp-Boo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odel_View_ViewMode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code.visualstudio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google.com/chr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ome.google.com/webstore/detail/vuejs-devtools/nhdogjmejiglipccpnnnanhbledajbpd" TargetMode="External"/><Relationship Id="rId5" Type="http://schemas.openxmlformats.org/officeDocument/2006/relationships/hyperlink" Target="https://git-scm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vuejs.org/v2/guide/install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09625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JS:(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JavaScript was developed in 10 days in May 1995 by </a:t>
            </a:r>
            <a:r>
              <a:rPr lang="en-US" dirty="0" smtClean="0">
                <a:hlinkClick r:id="rId2"/>
              </a:rPr>
              <a:t>Brendan </a:t>
            </a:r>
            <a:r>
              <a:rPr lang="en-US" dirty="0" err="1" smtClean="0">
                <a:hlinkClick r:id="rId2"/>
              </a:rPr>
              <a:t>Eich</a:t>
            </a:r>
            <a:r>
              <a:rPr lang="en-US" dirty="0" smtClean="0"/>
              <a:t>, then working at </a:t>
            </a:r>
            <a:r>
              <a:rPr lang="en-US" dirty="0" smtClean="0">
                <a:hlinkClick r:id="rId3"/>
              </a:rPr>
              <a:t>Netscape</a:t>
            </a:r>
            <a:r>
              <a:rPr lang="en-US" dirty="0" smtClean="0"/>
              <a:t>, as the HTML scripting language for their browser </a:t>
            </a:r>
            <a:r>
              <a:rPr lang="en-US" i="1" dirty="0" smtClean="0"/>
              <a:t>Navigator 2</a:t>
            </a:r>
            <a:r>
              <a:rPr lang="en-US" dirty="0" smtClean="0"/>
              <a:t> (</a:t>
            </a:r>
            <a:r>
              <a:rPr lang="en-US" dirty="0" smtClean="0">
                <a:hlinkClick r:id="rId4"/>
              </a:rPr>
              <a:t>more about history</a:t>
            </a:r>
            <a:r>
              <a:rPr lang="en-US" dirty="0" smtClean="0"/>
              <a:t>). Brendan </a:t>
            </a:r>
            <a:r>
              <a:rPr lang="en-US" dirty="0" err="1" smtClean="0"/>
              <a:t>Eich</a:t>
            </a:r>
            <a:r>
              <a:rPr lang="en-US" dirty="0" smtClean="0"/>
              <a:t> said (at the O'Reilly Fluent conference in San Francisco in April 2015): "I did JavaScript in such a hurry, I never dreamed it would become the assembly language for the Web".</a:t>
            </a:r>
          </a:p>
          <a:p>
            <a:r>
              <a:rPr lang="en-US" dirty="0" smtClean="0"/>
              <a:t>JavaScript is a dynamic functional object-oriented programming language that can be used for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JS:(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cript)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Enriching a web page by</a:t>
            </a:r>
          </a:p>
          <a:p>
            <a:pPr lvl="1"/>
            <a:r>
              <a:rPr lang="en-US" dirty="0" smtClean="0"/>
              <a:t>generating browser-specific HTML content or CSS styling,</a:t>
            </a:r>
          </a:p>
          <a:p>
            <a:pPr lvl="1"/>
            <a:r>
              <a:rPr lang="en-US" dirty="0" smtClean="0"/>
              <a:t>inserting dynamic HTML content,</a:t>
            </a:r>
          </a:p>
          <a:p>
            <a:pPr lvl="1"/>
            <a:r>
              <a:rPr lang="en-US" dirty="0" smtClean="0"/>
              <a:t>producing special audio-visual effects (animations).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Enriching a web user interface by</a:t>
            </a:r>
          </a:p>
          <a:p>
            <a:pPr lvl="1"/>
            <a:r>
              <a:rPr lang="en-US" dirty="0" smtClean="0"/>
              <a:t>implementing advanced user interface components,</a:t>
            </a:r>
          </a:p>
          <a:p>
            <a:pPr lvl="1"/>
            <a:r>
              <a:rPr lang="en-US" dirty="0" smtClean="0"/>
              <a:t>validating user input on the client side,</a:t>
            </a:r>
          </a:p>
          <a:p>
            <a:pPr lvl="1"/>
            <a:r>
              <a:rPr lang="en-US" dirty="0" smtClean="0"/>
              <a:t>automatically pre-filling certain form fields.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front-end web application with local or remote data storage, as described in the book </a:t>
            </a:r>
            <a:r>
              <a:rPr lang="en-US" dirty="0" smtClean="0">
                <a:hlinkClick r:id="rId2"/>
              </a:rPr>
              <a:t>Building Front-End Web Apps with Plain JavaScript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front-end component for a distributed web application with remote data storage managed by a back-end component, which is a server-side program that is traditionally written in a server-side language such as PHP, Java or C#, but can nowadays also be written in JavaScript with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Implementing a complete distributed web application where both the front-end and the back-end components are JavaScript programs.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63474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Document Object Model makes every addressable item in a web application an Object that can be manipulated for color, transparency, position, sound and behaviors.</a:t>
            </a:r>
          </a:p>
          <a:p>
            <a:r>
              <a:rPr lang="en-US" sz="2400" dirty="0"/>
              <a:t>Every HTML Tag is a DOM object</a:t>
            </a:r>
          </a:p>
        </p:txBody>
      </p:sp>
      <p:pic>
        <p:nvPicPr>
          <p:cNvPr id="11" name="Picture 2" descr="Image result for document object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5638800" cy="34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00503794"/>
              </p:ext>
            </p:extLst>
          </p:nvPr>
        </p:nvGraphicFramePr>
        <p:xfrm>
          <a:off x="5867400" y="1412765"/>
          <a:ext cx="2819400" cy="437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JSON</a:t>
            </a:r>
            <a:r>
              <a:rPr lang="en-US" dirty="0" smtClean="0"/>
              <a:t>  (JavaScript Object Notation)</a:t>
            </a:r>
            <a:endParaRPr lang="en-US" dirty="0"/>
          </a:p>
        </p:txBody>
      </p:sp>
      <p:pic>
        <p:nvPicPr>
          <p:cNvPr id="17410" name="Picture 2" descr="ÙØªÙØ¬Ø© Ø¨Ø­Ø« Ø§ÙØµÙØ± Ø¹Ù âªjsonâ¬â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4419600" cy="2752725"/>
          </a:xfrm>
          <a:prstGeom prst="rect">
            <a:avLst/>
          </a:prstGeom>
          <a:noFill/>
        </p:spPr>
      </p:pic>
      <p:pic>
        <p:nvPicPr>
          <p:cNvPr id="13314" name="Picture 2" descr="https://www.json.org/valu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81200"/>
            <a:ext cx="4267200" cy="2647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distributed version control system </a:t>
            </a:r>
            <a:endParaRPr lang="ar-EG" dirty="0"/>
          </a:p>
        </p:txBody>
      </p:sp>
      <p:pic>
        <p:nvPicPr>
          <p:cNvPr id="4" name="Content Placeholder 3" descr="G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005682"/>
            <a:ext cx="6827308" cy="512048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 best JS frameworks available in the markets for web application development.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AngularJS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React.</a:t>
            </a:r>
          </a:p>
          <a:p>
            <a:r>
              <a:rPr lang="en-US" sz="2400" dirty="0" smtClean="0"/>
              <a:t>Ember.js.</a:t>
            </a:r>
          </a:p>
          <a:p>
            <a:r>
              <a:rPr lang="en-US" sz="2400" dirty="0" smtClean="0"/>
              <a:t>Vue.js.</a:t>
            </a:r>
          </a:p>
          <a:p>
            <a:r>
              <a:rPr lang="en-US" sz="2400" dirty="0" smtClean="0"/>
              <a:t>Backbone.js.</a:t>
            </a:r>
          </a:p>
          <a:p>
            <a:r>
              <a:rPr lang="en-US" sz="2400" dirty="0" smtClean="0"/>
              <a:t>Mithril.js.</a:t>
            </a:r>
          </a:p>
          <a:p>
            <a:r>
              <a:rPr lang="en-US" sz="2400" dirty="0" smtClean="0"/>
              <a:t>Polymer.js.</a:t>
            </a:r>
          </a:p>
          <a:p>
            <a:r>
              <a:rPr lang="en-US" sz="2400" dirty="0" smtClean="0"/>
              <a:t>Node.js.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8434" name="Picture 2" descr="https://rubygarage.s3.amazonaws.com/uploads/article_image/file/812/js-framewor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3244" y="2971800"/>
            <a:ext cx="6460756" cy="2381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Vue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295400"/>
            <a:ext cx="8639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Lightweight</a:t>
            </a:r>
          </a:p>
          <a:p>
            <a:r>
              <a:rPr lang="en-US" sz="2000" b="1" dirty="0" smtClean="0"/>
              <a:t>Reusable Components</a:t>
            </a:r>
          </a:p>
          <a:p>
            <a:r>
              <a:rPr lang="en-US" sz="2000" b="1" dirty="0" smtClean="0"/>
              <a:t>Directives</a:t>
            </a:r>
          </a:p>
          <a:p>
            <a:r>
              <a:rPr lang="en-US" sz="2000" b="1" dirty="0" smtClean="0"/>
              <a:t>Event Handling</a:t>
            </a:r>
          </a:p>
          <a:p>
            <a:r>
              <a:rPr lang="en-US" sz="2000" b="1" smtClean="0"/>
              <a:t>Routing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JavaScript Quick review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JSON</a:t>
            </a:r>
          </a:p>
          <a:p>
            <a:pPr>
              <a:buFont typeface="+mj-lt"/>
              <a:buAutoNum type="arabicPeriod"/>
            </a:pPr>
            <a:r>
              <a:rPr lang="en-US" sz="2000" dirty="0" err="1" smtClean="0"/>
              <a:t>Git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Vue.js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Vue.js reference</a:t>
            </a:r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pPr>
              <a:buFont typeface="+mj-lt"/>
              <a:buAutoNum type="arabicPeriod"/>
            </a:pP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Vue is  </a:t>
            </a:r>
            <a:r>
              <a:rPr lang="en-US" sz="2400" b="1" dirty="0" smtClean="0">
                <a:hlinkClick r:id="rId2"/>
              </a:rPr>
              <a:t>MVVM pattern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ØµÙØ±Ø© Ø°Ø§Øª ØµÙØ©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5867400" cy="3067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 Course  layout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9067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 Course  </a:t>
            </a:r>
            <a:r>
              <a:rPr lang="en-US" dirty="0" err="1" smtClean="0"/>
              <a:t>PreRequisite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Requirements   necessary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JS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Preferred </a:t>
            </a:r>
          </a:p>
          <a:p>
            <a:pPr lvl="1"/>
            <a:r>
              <a:rPr lang="en-US" sz="2000" dirty="0" smtClean="0"/>
              <a:t>CSS</a:t>
            </a:r>
          </a:p>
          <a:p>
            <a:pPr lvl="1"/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Browser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4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5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6"/>
              </a:rPr>
              <a:t>vue </a:t>
            </a:r>
            <a:r>
              <a:rPr lang="en-US" b="1" dirty="0" err="1" smtClean="0">
                <a:hlinkClick r:id="rId6"/>
              </a:rPr>
              <a:t>devtools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8100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4648200"/>
            <a:ext cx="1428751" cy="751975"/>
          </a:xfrm>
          <a:prstGeom prst="rect">
            <a:avLst/>
          </a:prstGeom>
          <a:noFill/>
        </p:spPr>
      </p:pic>
      <p:pic>
        <p:nvPicPr>
          <p:cNvPr id="10" name="Picture 9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9001" y="5153025"/>
            <a:ext cx="1447800" cy="884767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2209800"/>
            <a:ext cx="982099" cy="78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fr-FR" b="1" dirty="0" smtClean="0"/>
              <a:t>Vue VS Code Extension Pack</a:t>
            </a:r>
            <a:endParaRPr lang="en-US" b="1" dirty="0" smtClean="0"/>
          </a:p>
          <a:p>
            <a:r>
              <a:rPr lang="en-US" b="1" dirty="0" err="1" smtClean="0">
                <a:hlinkClick r:id="rId2"/>
              </a:rPr>
              <a:t>Git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Vue.js </a:t>
            </a:r>
            <a:r>
              <a:rPr lang="en-US" b="1" dirty="0" smtClean="0">
                <a:hlinkClick r:id="rId2"/>
              </a:rPr>
              <a:t>Installation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EG" dirty="0" smtClean="0"/>
          </a:p>
          <a:p>
            <a:endParaRPr lang="ar-EG" dirty="0" smtClean="0"/>
          </a:p>
          <a:p>
            <a:r>
              <a:rPr lang="en-US" b="1" dirty="0" smtClean="0">
                <a:hlinkClick r:id="rId2" tooltip="CDN"/>
              </a:rPr>
              <a:t>CDN</a:t>
            </a:r>
            <a:endParaRPr lang="en-US" b="1" dirty="0" smtClean="0"/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="https://cdn.jsdelivr.net/npm/vue@2.5.22/dist/vue.js"&gt;&lt;/script&gt;</a:t>
            </a:r>
          </a:p>
          <a:p>
            <a:r>
              <a:rPr lang="en-US" b="1" dirty="0" smtClean="0">
                <a:hlinkClick r:id="rId2" tooltip="NPM"/>
              </a:rPr>
              <a:t>NPM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vue</a:t>
            </a:r>
            <a:endParaRPr lang="en-US" dirty="0"/>
          </a:p>
        </p:txBody>
      </p:sp>
      <p:pic>
        <p:nvPicPr>
          <p:cNvPr id="5" name="Picture 4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2789959" cy="1704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oreilly.com/library/view/full-stack-vuejs-2/9781788299589/assets/9f308e86-bbbe-489c-9f93-06abe26750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685759" cy="506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Vuejs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https://vuejs.org/v2/guide/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6481"/>
            <a:ext cx="8229600" cy="370548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Components of Web Applications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60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UI (Front End (DOM, Framework))</a:t>
            </a:r>
          </a:p>
          <a:p>
            <a:r>
              <a:rPr lang="en-US" sz="2000" dirty="0"/>
              <a:t>Request Layer (Web API)</a:t>
            </a:r>
          </a:p>
          <a:p>
            <a:r>
              <a:rPr lang="en-US" sz="2000" dirty="0"/>
              <a:t>Back End (Database, Logic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Cloud 8"/>
          <p:cNvSpPr/>
          <p:nvPr/>
        </p:nvSpPr>
        <p:spPr>
          <a:xfrm>
            <a:off x="5692378" y="2838317"/>
            <a:ext cx="1779320" cy="104536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Internet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8843" y="2685193"/>
            <a:ext cx="1090613" cy="13516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Browser</a:t>
            </a:r>
          </a:p>
        </p:txBody>
      </p:sp>
      <p:sp>
        <p:nvSpPr>
          <p:cNvPr id="11" name="Cylinder 9"/>
          <p:cNvSpPr/>
          <p:nvPr/>
        </p:nvSpPr>
        <p:spPr>
          <a:xfrm>
            <a:off x="1881143" y="4462460"/>
            <a:ext cx="1090613" cy="1447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Media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1125" y="2540532"/>
            <a:ext cx="1390651" cy="1640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API</a:t>
            </a:r>
          </a:p>
          <a:p>
            <a:pPr algn="ctr"/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38983" y="3100254"/>
            <a:ext cx="982099" cy="7834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76674" y="2540533"/>
            <a:ext cx="1390651" cy="16409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dirty="0"/>
              <a:t>Front End</a:t>
            </a:r>
          </a:p>
          <a:p>
            <a:pPr algn="ctr"/>
            <a:endParaRPr lang="en-US" sz="1800" dirty="0"/>
          </a:p>
        </p:txBody>
      </p:sp>
      <p:cxnSp>
        <p:nvCxnSpPr>
          <p:cNvPr id="15" name="Straight Arrow Connector 14"/>
          <p:cNvCxnSpPr>
            <a:stCxn id="11" idx="1"/>
            <a:endCxn id="12" idx="2"/>
          </p:cNvCxnSpPr>
          <p:nvPr/>
        </p:nvCxnSpPr>
        <p:spPr>
          <a:xfrm flipV="1">
            <a:off x="2426450" y="4181465"/>
            <a:ext cx="1" cy="2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9" idx="2"/>
          </p:cNvCxnSpPr>
          <p:nvPr/>
        </p:nvCxnSpPr>
        <p:spPr>
          <a:xfrm>
            <a:off x="5267325" y="3360999"/>
            <a:ext cx="430572" cy="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>
            <a:off x="7470215" y="3361001"/>
            <a:ext cx="3086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3121776" y="3360999"/>
            <a:ext cx="75489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04818" y="3030279"/>
            <a:ext cx="111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JSON</a:t>
            </a:r>
          </a:p>
        </p:txBody>
      </p:sp>
      <p:sp>
        <p:nvSpPr>
          <p:cNvPr id="20" name="Cylinder 43"/>
          <p:cNvSpPr/>
          <p:nvPr/>
        </p:nvSpPr>
        <p:spPr>
          <a:xfrm>
            <a:off x="283735" y="2685193"/>
            <a:ext cx="944880" cy="160855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6132" y="3139141"/>
            <a:ext cx="1271734" cy="74454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60960" y="3012573"/>
            <a:ext cx="1139190" cy="9587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Logic</a:t>
            </a:r>
          </a:p>
        </p:txBody>
      </p:sp>
      <p:cxnSp>
        <p:nvCxnSpPr>
          <p:cNvPr id="23" name="Straight Arrow Connector 22"/>
          <p:cNvCxnSpPr>
            <a:stCxn id="20" idx="4"/>
            <a:endCxn id="22" idx="1"/>
          </p:cNvCxnSpPr>
          <p:nvPr/>
        </p:nvCxnSpPr>
        <p:spPr>
          <a:xfrm>
            <a:off x="1228615" y="3489472"/>
            <a:ext cx="332345" cy="2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16200000">
            <a:off x="8219280" y="1912450"/>
            <a:ext cx="209737" cy="12337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96604" y="2055122"/>
            <a:ext cx="85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Client</a:t>
            </a:r>
          </a:p>
        </p:txBody>
      </p:sp>
      <p:sp>
        <p:nvSpPr>
          <p:cNvPr id="26" name="Right Brace 25"/>
          <p:cNvSpPr/>
          <p:nvPr/>
        </p:nvSpPr>
        <p:spPr>
          <a:xfrm rot="16200000">
            <a:off x="2698210" y="-67195"/>
            <a:ext cx="193824" cy="4944407"/>
          </a:xfrm>
          <a:prstGeom prst="righ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47955" y="1953727"/>
            <a:ext cx="24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2417</TotalTime>
  <Words>386</Words>
  <Application>Microsoft Office PowerPoint</Application>
  <PresentationFormat>On-screen Show (4:3)</PresentationFormat>
  <Paragraphs>175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Vue.js Introduction</vt:lpstr>
      <vt:lpstr>Client/Server Architecture</vt:lpstr>
      <vt:lpstr>Web programming language </vt:lpstr>
      <vt:lpstr>Core Components of Web Applications</vt:lpstr>
      <vt:lpstr>Slide 6</vt:lpstr>
      <vt:lpstr>Slide 7</vt:lpstr>
      <vt:lpstr>HTML  Hyper Text Markup Language </vt:lpstr>
      <vt:lpstr>HTML  Hyper Text Markup Language </vt:lpstr>
      <vt:lpstr>HTML Versions</vt:lpstr>
      <vt:lpstr>CSS : Cascading Style Sheets</vt:lpstr>
      <vt:lpstr>JS:(JavaScript)</vt:lpstr>
      <vt:lpstr>JS:(JavaScript)</vt:lpstr>
      <vt:lpstr>DOM (Document Object Model)</vt:lpstr>
      <vt:lpstr>JSON  (JavaScript Object Notation)</vt:lpstr>
      <vt:lpstr>Git distributed version control system </vt:lpstr>
      <vt:lpstr> best JS frameworks available in the markets for web application development.</vt:lpstr>
      <vt:lpstr>Why Vue</vt:lpstr>
      <vt:lpstr>Features </vt:lpstr>
      <vt:lpstr>Vue Course  layout </vt:lpstr>
      <vt:lpstr>Vue Course  layout </vt:lpstr>
      <vt:lpstr>Vue.js Course  PreRequisite </vt:lpstr>
      <vt:lpstr>Environment Setup  </vt:lpstr>
      <vt:lpstr>Environment Setup  </vt:lpstr>
      <vt:lpstr>Vue.js Installation</vt:lpstr>
      <vt:lpstr>Architecture</vt:lpstr>
      <vt:lpstr>Vuejs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177</cp:revision>
  <dcterms:created xsi:type="dcterms:W3CDTF">2006-08-16T00:00:00Z</dcterms:created>
  <dcterms:modified xsi:type="dcterms:W3CDTF">2019-04-21T08:49:57Z</dcterms:modified>
</cp:coreProperties>
</file>