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PT Sans Narrow" charset="0"/>
      <p:regular r:id="rId27"/>
      <p:bold r:id="rId28"/>
    </p:embeddedFont>
    <p:embeddedFont>
      <p:font typeface="Open Sans" charset="0"/>
      <p:regular r:id="rId29"/>
      <p:bold r:id="rId30"/>
      <p:italic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4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79034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ene" TargetMode="External"/><Relationship Id="rId3" Type="http://schemas.openxmlformats.org/officeDocument/2006/relationships/hyperlink" Target="https://en.wikipedia.org/wiki/Molecular_biology" TargetMode="External"/><Relationship Id="rId7" Type="http://schemas.openxmlformats.org/officeDocument/2006/relationships/hyperlink" Target="https://en.wikipedia.org/wiki/RNA-Seq" TargetMode="External"/><Relationship Id="rId12" Type="http://schemas.openxmlformats.org/officeDocument/2006/relationships/hyperlink" Target="https://en.wikipedia.org/wiki/Protein_structure_predic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Genome_project" TargetMode="External"/><Relationship Id="rId11" Type="http://schemas.openxmlformats.org/officeDocument/2006/relationships/hyperlink" Target="https://en.wikipedia.org/wiki/Genome" TargetMode="External"/><Relationship Id="rId5" Type="http://schemas.openxmlformats.org/officeDocument/2006/relationships/hyperlink" Target="https://en.wikipedia.org/wiki/Transcriptomics" TargetMode="External"/><Relationship Id="rId10" Type="http://schemas.openxmlformats.org/officeDocument/2006/relationships/hyperlink" Target="https://en.wikipedia.org/wiki/Protein_Structure" TargetMode="External"/><Relationship Id="rId4" Type="http://schemas.openxmlformats.org/officeDocument/2006/relationships/hyperlink" Target="https://en.wikipedia.org/wiki/Genomics" TargetMode="External"/><Relationship Id="rId9" Type="http://schemas.openxmlformats.org/officeDocument/2006/relationships/hyperlink" Target="https://en.wikipedia.org/wiki/Protein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6ad4f09f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596ad4f09f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96ad4f09f_6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g596ad4f09f_6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96ad4f09f_6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g596ad4f09f_6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96ad4f09f_6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596ad4f09f_6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96ad4f09f_6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596ad4f09f_6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96ad4f09f_6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g596ad4f09f_6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96ad4f09f_6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596ad4f09f_6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7" name="Google Shape;257;g596ad4f09f_6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96ad4f09f_6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g596ad4f09f_6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96ad4f09f_6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596ad4f09f_6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g596ad4f09f_6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96ad4f09f_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596ad4f09f_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96ad4f09f_6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596ad4f09f_6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6ad4f09f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596ad4f09f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96ad4f09f_6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9" name="Google Shape;299;g596ad4f09f_6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96ad4f09f_6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596ad4f09f_6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96ad4f09f_6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596ad4f09f_6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96ad4f09f_6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596ad4f09f_6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6ad4f09f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596ad4f09f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96ad4f09f_6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g596ad4f09f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6ad4f09f_6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Functional genomics</a:t>
            </a:r>
            <a:r>
              <a:rPr lang="en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is a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field of </a:t>
            </a:r>
            <a:r>
              <a:rPr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molecular biology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that attempts to make use of the vast data generated by </a:t>
            </a:r>
            <a:r>
              <a:rPr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genomic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transcriptomic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projects (such as </a:t>
            </a:r>
            <a:r>
              <a:rPr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genome sequencing projects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RNA sequencing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to describe </a:t>
            </a:r>
            <a:r>
              <a:rPr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gene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(and </a:t>
            </a:r>
            <a:r>
              <a:rPr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protein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functions and </a:t>
            </a:r>
            <a:r>
              <a:rPr lang="en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interactions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 genomics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seeks to describe the </a:t>
            </a:r>
            <a:r>
              <a:rPr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3-dimensional structure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of every protein encoded by a given </a:t>
            </a:r>
            <a:r>
              <a:rPr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genome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genome-based approach allows for a high-throughput method of structure determination by a combination of </a:t>
            </a:r>
            <a:r>
              <a:rPr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experimental and modeling approaches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596ad4f09f_6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6ad4f09f_6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g596ad4f09f_6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6ad4f09f_6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596ad4f09f_6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6ad4f09f_6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g596ad4f09f_6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96ad4f09f_6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596ad4f09f_6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6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81;p1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2" name="Google Shape;82;p16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83" name="Google Shape;83;p16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16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5" name="Google Shape;85;p16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86" name="Google Shape;86;p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87;p16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8" name="Google Shape;88;p1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ooks/n/iga/A4529/#A541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ncbi.nlm.nih.gov/books/n/iga/A4529/#A485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846050" y="1827650"/>
            <a:ext cx="78852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Introductory Genomics</a:t>
            </a:r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Inusa Jacob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DNA is double stranded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1943100" y="1885951"/>
            <a:ext cx="60399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Adenine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24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meant to 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pairs with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Thymine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24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Cytosine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meant to 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pairs with </a:t>
            </a:r>
            <a:r>
              <a:rPr lang="en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Guanine 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7"/>
          <p:cNvSpPr/>
          <p:nvPr/>
        </p:nvSpPr>
        <p:spPr>
          <a:xfrm>
            <a:off x="2008586" y="3552825"/>
            <a:ext cx="5649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5’..G</a:t>
            </a:r>
            <a:r>
              <a:rPr lang="en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CC</a:t>
            </a: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AAA</a:t>
            </a: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G..3’</a:t>
            </a:r>
            <a:endParaRPr sz="18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7"/>
          <p:cNvSpPr/>
          <p:nvPr/>
        </p:nvSpPr>
        <p:spPr>
          <a:xfrm>
            <a:off x="2000251" y="3904061"/>
            <a:ext cx="5650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3’..</a:t>
            </a: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GG</a:t>
            </a: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TTT</a:t>
            </a: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8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800" b="0" i="0" u="none" strike="noStrike" cap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..5’</a:t>
            </a:r>
            <a:endParaRPr sz="18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7"/>
          <p:cNvSpPr txBox="1"/>
          <p:nvPr/>
        </p:nvSpPr>
        <p:spPr>
          <a:xfrm>
            <a:off x="1943101" y="4391025"/>
            <a:ext cx="3197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Canine and feline parvo viruses: ssDNA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8"/>
          <p:cNvGrpSpPr/>
          <p:nvPr/>
        </p:nvGrpSpPr>
        <p:grpSpPr>
          <a:xfrm>
            <a:off x="1479703" y="1368846"/>
            <a:ext cx="5772150" cy="1771650"/>
            <a:chOff x="1219200" y="2819400"/>
            <a:chExt cx="7696200" cy="2362200"/>
          </a:xfrm>
        </p:grpSpPr>
        <p:sp>
          <p:nvSpPr>
            <p:cNvPr id="226" name="Google Shape;226;p38"/>
            <p:cNvSpPr/>
            <p:nvPr/>
          </p:nvSpPr>
          <p:spPr>
            <a:xfrm>
              <a:off x="1219200" y="2819400"/>
              <a:ext cx="7696200" cy="2362200"/>
            </a:xfrm>
            <a:prstGeom prst="roundRect">
              <a:avLst>
                <a:gd name="adj" fmla="val 1666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8"/>
            <p:cNvSpPr txBox="1"/>
            <p:nvPr/>
          </p:nvSpPr>
          <p:spPr>
            <a:xfrm>
              <a:off x="1295400" y="3200400"/>
              <a:ext cx="7543800" cy="1752600"/>
            </a:xfrm>
            <a:prstGeom prst="rect">
              <a:avLst/>
            </a:prstGeom>
            <a:solidFill>
              <a:srgbClr val="D8D8D8"/>
            </a:solidFill>
            <a:ln w="5715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" sz="3300" b="1" i="0" u="none" strike="noStrike" cap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Common techniques in Molecular Biology studies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sample to sequence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9"/>
          <p:cNvSpPr txBox="1">
            <a:spLocks noGrp="1"/>
          </p:cNvSpPr>
          <p:nvPr>
            <p:ph type="body" idx="1"/>
          </p:nvPr>
        </p:nvSpPr>
        <p:spPr>
          <a:xfrm>
            <a:off x="200575" y="13139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" sz="2700"/>
              <a:t>							</a:t>
            </a:r>
            <a:r>
              <a:rPr lang="en" sz="2700">
                <a:solidFill>
                  <a:srgbClr val="000000"/>
                </a:solidFill>
              </a:rPr>
              <a:t>Extract RNA/DNA</a:t>
            </a:r>
            <a:endParaRPr sz="1100">
              <a:solidFill>
                <a:srgbClr val="000000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endParaRPr sz="2700">
              <a:solidFill>
                <a:srgbClr val="000000"/>
              </a:solidFill>
            </a:endParaRPr>
          </a:p>
          <a:p>
            <a:pPr marL="38354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" sz="2700">
                <a:solidFill>
                  <a:srgbClr val="000000"/>
                </a:solidFill>
              </a:rPr>
              <a:t>(RT)-PCR</a:t>
            </a:r>
            <a:endParaRPr sz="1100">
              <a:solidFill>
                <a:srgbClr val="000000"/>
              </a:solidFill>
            </a:endParaRPr>
          </a:p>
          <a:p>
            <a:pPr marL="17780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 sz="2700">
              <a:solidFill>
                <a:srgbClr val="000000"/>
              </a:solidFill>
            </a:endParaRPr>
          </a:p>
          <a:p>
            <a:pPr marL="1828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rPr lang="en" sz="2700">
                <a:solidFill>
                  <a:srgbClr val="000000"/>
                </a:solidFill>
              </a:rPr>
              <a:t>Gel electrophoresis, DNA purification</a:t>
            </a:r>
            <a:endParaRPr sz="2700">
              <a:solidFill>
                <a:srgbClr val="000000"/>
              </a:solidFill>
            </a:endParaRPr>
          </a:p>
          <a:p>
            <a:pPr marL="177800" lvl="0" indent="-1778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endParaRPr sz="2700">
              <a:solidFill>
                <a:srgbClr val="000000"/>
              </a:solidFill>
            </a:endParaRPr>
          </a:p>
          <a:p>
            <a:pPr marL="177800" lvl="0" indent="-177800" algn="ctr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" sz="2700">
                <a:solidFill>
                  <a:srgbClr val="000000"/>
                </a:solidFill>
              </a:rPr>
              <a:t>Sequencing, Bioinformatics</a:t>
            </a:r>
            <a:endParaRPr sz="1100">
              <a:solidFill>
                <a:srgbClr val="000000"/>
              </a:solidFill>
            </a:endParaRPr>
          </a:p>
        </p:txBody>
      </p:sp>
      <p:grpSp>
        <p:nvGrpSpPr>
          <p:cNvPr id="234" name="Google Shape;234;p39"/>
          <p:cNvGrpSpPr/>
          <p:nvPr/>
        </p:nvGrpSpPr>
        <p:grpSpPr>
          <a:xfrm>
            <a:off x="4457700" y="1886032"/>
            <a:ext cx="228600" cy="2386086"/>
            <a:chOff x="4876800" y="2438400"/>
            <a:chExt cx="304800" cy="3180600"/>
          </a:xfrm>
        </p:grpSpPr>
        <p:sp>
          <p:nvSpPr>
            <p:cNvPr id="235" name="Google Shape;235;p39"/>
            <p:cNvSpPr/>
            <p:nvPr/>
          </p:nvSpPr>
          <p:spPr>
            <a:xfrm>
              <a:off x="4876800" y="2438400"/>
              <a:ext cx="304800" cy="513600"/>
            </a:xfrm>
            <a:prstGeom prst="downArrow">
              <a:avLst>
                <a:gd name="adj1" fmla="val 50000"/>
                <a:gd name="adj2" fmla="val 50002"/>
              </a:avLst>
            </a:pr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9"/>
            <p:cNvSpPr/>
            <p:nvPr/>
          </p:nvSpPr>
          <p:spPr>
            <a:xfrm>
              <a:off x="4876800" y="5105400"/>
              <a:ext cx="304800" cy="513600"/>
            </a:xfrm>
            <a:prstGeom prst="downArrow">
              <a:avLst>
                <a:gd name="adj1" fmla="val 50000"/>
                <a:gd name="adj2" fmla="val 50002"/>
              </a:avLst>
            </a:pr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9"/>
            <p:cNvSpPr/>
            <p:nvPr/>
          </p:nvSpPr>
          <p:spPr>
            <a:xfrm>
              <a:off x="4876800" y="3810000"/>
              <a:ext cx="304800" cy="513600"/>
            </a:xfrm>
            <a:prstGeom prst="downArrow">
              <a:avLst>
                <a:gd name="adj1" fmla="val 50000"/>
                <a:gd name="adj2" fmla="val 50002"/>
              </a:avLst>
            </a:pr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/>
        </p:nvSpPr>
        <p:spPr>
          <a:xfrm>
            <a:off x="2571750" y="553642"/>
            <a:ext cx="43434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PCR animation</a:t>
            </a:r>
            <a:r>
              <a:rPr lang="en" sz="3300" b="1" i="0" u="none" strike="noStrike" cap="none" baseline="30000">
                <a:solidFill>
                  <a:srgbClr val="802D17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40" descr="pcranimati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081" y="1463279"/>
            <a:ext cx="6197204" cy="310872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0"/>
          <p:cNvSpPr txBox="1"/>
          <p:nvPr/>
        </p:nvSpPr>
        <p:spPr>
          <a:xfrm>
            <a:off x="2800351" y="4636295"/>
            <a:ext cx="33183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Polymerase chain reaction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" sz="4100"/>
              <a:t>1</a:t>
            </a:r>
            <a:r>
              <a:rPr lang="en" sz="4100" baseline="30000"/>
              <a:t>st</a:t>
            </a:r>
            <a:r>
              <a:rPr lang="en" sz="4100"/>
              <a:t> Generation Sequencing technologies</a:t>
            </a:r>
            <a:endParaRPr sz="1100"/>
          </a:p>
        </p:txBody>
      </p:sp>
      <p:pic>
        <p:nvPicPr>
          <p:cNvPr id="250" name="Google Shape;25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101" y="1305757"/>
            <a:ext cx="2465323" cy="255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6390" y="1305756"/>
            <a:ext cx="3654653" cy="255825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/>
        </p:nvSpPr>
        <p:spPr>
          <a:xfrm>
            <a:off x="1470751" y="3945775"/>
            <a:ext cx="156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Manual Sequencer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5832053" y="3945775"/>
            <a:ext cx="156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Sanger Sequencer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311700" y="2641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generation genome sequencing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42" descr="DNA_Sequencing_gDNA_librari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225" y="971550"/>
            <a:ext cx="2962275" cy="39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 txBox="1"/>
          <p:nvPr/>
        </p:nvSpPr>
        <p:spPr>
          <a:xfrm>
            <a:off x="4572000" y="1162850"/>
            <a:ext cx="3810000" cy="3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Sequencing involves: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DNA fragmenting into small pieces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Sequence determination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Assembly into large contiguous sequences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 occur: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Cloning steps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Bacterial transformation and amplification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Sequencing chemistry (GC compressions, homopolymer runs)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Assembly of repetitive regions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0878" y="3632784"/>
            <a:ext cx="1305981" cy="1191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4638" y="302960"/>
            <a:ext cx="2036767" cy="116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96243" y="2052544"/>
            <a:ext cx="2465163" cy="1072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093" y="1254721"/>
            <a:ext cx="1882486" cy="163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5115" y="3380373"/>
            <a:ext cx="1840307" cy="118699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>
            <a:spLocks noGrp="1"/>
          </p:cNvSpPr>
          <p:nvPr>
            <p:ph type="title"/>
          </p:nvPr>
        </p:nvSpPr>
        <p:spPr>
          <a:xfrm>
            <a:off x="165100" y="214850"/>
            <a:ext cx="66834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Generation and Third generation Sequencers</a:t>
            </a:r>
            <a:endParaRPr sz="24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18991" y="1135442"/>
            <a:ext cx="1940120" cy="290654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 txBox="1"/>
          <p:nvPr/>
        </p:nvSpPr>
        <p:spPr>
          <a:xfrm>
            <a:off x="3102364" y="3958907"/>
            <a:ext cx="1773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PacBio Sequencer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3"/>
          <p:cNvSpPr txBox="1"/>
          <p:nvPr/>
        </p:nvSpPr>
        <p:spPr>
          <a:xfrm>
            <a:off x="6411921" y="1632025"/>
            <a:ext cx="20367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 SmidgeION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3"/>
          <p:cNvSpPr txBox="1"/>
          <p:nvPr/>
        </p:nvSpPr>
        <p:spPr>
          <a:xfrm>
            <a:off x="6411937" y="3134075"/>
            <a:ext cx="11898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 MinION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6411937" y="4824493"/>
            <a:ext cx="14640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 GridION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748447" y="3007857"/>
            <a:ext cx="14640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Illumina Hi-seq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748447" y="4572057"/>
            <a:ext cx="14640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Illumina Mi-seq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/>
        </p:nvSpPr>
        <p:spPr>
          <a:xfrm>
            <a:off x="1085850" y="145257"/>
            <a:ext cx="7257900" cy="50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atcttttacttttttcatcatctatacaaaaaatcatagaatattcatcatgttgtttaaaataatgtattccattatgaactttattacaaccctcgtt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tttaattaattcacattttatatctttaagtataatatcatttaacattatgttatcttcctcagtgtttttcattattatttgcatgtacagtttatca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tttttatgtaccaaactatatcttatattaaatggatctctacttataaagttaaaatctttttttaattttttcttttcacttccaattttatattccg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cagtacatcgaattctaaaaaaaaaaataaataatatataatatataataaataatatataataaataatatataatatataataaataatatataatat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ataatatataataaataatatataatatataatatataataaataatatataataaataatatataatatataatatataatactttggaaagattattt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atatgaatatatacacctttaataggatacacacatcatatttatatatatacatataaatattccataaatatttatacaacctcaaataaaataaaca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tacatatatatatataaatatatacatatatgtatcattacgtaaaaacatcaaagaaatatactggaaaacatgtcacaaaactaaaaaaggtattagg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agatatatttactgattcctcatttttataaatgttaaaattattatccctagtccaaatatccacatttattaaattcacttgaatattgttttttaaa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ttgctagatatattaatttgagatttaaaattctgacctatataaacctttcgagaatttataggtagacttaaacttatttcatttgataaactaatat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tatcatttatgtccttatcaaaatttattttctccatttcagttattttaaacatattccaaatattgttattaaacaagggcggacttaaacgaagtaa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ttcaatcttaactccctccttcacttcactcattttatatattccttaatttttactatgtttattaaattaacatatatataaacaaatatgtcactaa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taatatatatatatatatatatatatatatatattataaatgttttactctattttcacatcttgtccttttttttttaaaaatcccaattcttattcat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taaataataatgtattttttttttttttttttttttttattaattattatgttactgttttattatatacactcttaatcatatatatatatttatatat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atatatatatatatatatatattattcccttttcatgttttaaacaagaaaaaaaactaaaaaaaaaaaaaataataaaatatatttttataacatatgt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attattaaaatgtatatataaaaatatatattccatttattattatttttttatatacattgttataagagtatcttctcccttctggtttatattacta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ccatttcactttgaacttttcataaaaattaatagaatatcaaatatgtataatatataacaaaaaaaaaaaaaaaaaaaaaaaaaaaaaaaaaaaaata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tatatatatatatatatacatataatatatatttcatctaatcatttaaaattattattatatattttttaaaaaatatatttatgataacataaaaaga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atttaattttaattaaatatatataattacatacatctaatattattatatatatataataagttttccaaatagaatacttatatattatatatatata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tatatatatatatattcttccataaaaagaataaaataaaataaaaacaccttaaaagtatttgtaaaaaattccccacattgaatatatagttgtattt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ataaaattaaagaaaaagcataaagttaccatttaatagtggagattagtaacattttcttcattatcaaaaatatttatttcctaattttttttttttg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taaaatatatttaaaaatgtaatagattatgtattaaataatataaatatagcaaaatgttcaattttagaaatttgcctctttttgacaaggataattc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aaaagatacaggtaaaaaaaaaaaaataaagtaaaacaaaacaaaacaaaaaacaaaaaaaaaaaaaaaaaaaaaaatgacatgttataatataatataa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taaataaaaattatgtaatatatcataatcgaagaaacatatatgaaaccaaaaagaaacagatcttgatttattaatacatatataactaacattcata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tctttatttttgtagatgatataaaaaattttataaactcttatgaagggatatatttttcatcatccaataaatttataaatgtatttctagacaaaat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tctgatcattgatccgtcttccttaaatgttattacaataaatacagatctgtatgtagttgatttcctttttaatgagaaaaataagaatcttattgtt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ttagggtaatgaaatatatatagatttatatttttatttatttattatatattattttttaatttttcttttatatatttattttatttagtgtataaaa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tgatatcctttatatttatatttacatgggatattcaaataataacaaaaatgagtatacacatatatatatatatatatatatatatgtatattttttt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tttttttttatgttcctataggaaagggaagaattcactgatttgtagtgtttacaatattagggaatgcaactttacacttttgaaaaaaattcagtta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agcaaaaatattaataacattaaaaagacactgatagcaaaatgtaatgaatatataataacattagaaaataagaaaattactttttatttcttaaata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aagattatagtataaatcaaagtgaattaatagaagacggaaaagaacttattgaaaatatctatttgtcaaaaaatcatatcttgttagtaataaaaaa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ttcatatgtatatatataccaattagatattaaaaattcccatattagttatacacttattgatagtttcaatttaaatttatcctacctcagagaatct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ataaataataaaaaaaagcatataaataaaataaatgatgtatcaaataatgacccaaaaaaggataataatgaaaaaaatacttcatctaataatataa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cacataacaattataatgacatatcaaataataataataataataataatattaatggggtgaaagaccatataaataataacactctggaaaataatga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tgaaccaatcttatctatatataatgaagatcttaatgttttatatatatgccaaaatatgtataacgtcctttttgttttgaatttaaataacctaagt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44"/>
          <p:cNvSpPr/>
          <p:nvPr/>
        </p:nvSpPr>
        <p:spPr>
          <a:xfrm>
            <a:off x="2089548" y="697707"/>
            <a:ext cx="4816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 we do with a genome sequence?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138" y="268734"/>
            <a:ext cx="8309726" cy="460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>
            <a:spLocks noGrp="1"/>
          </p:cNvSpPr>
          <p:nvPr>
            <p:ph type="body" idx="1"/>
          </p:nvPr>
        </p:nvSpPr>
        <p:spPr>
          <a:xfrm>
            <a:off x="2521600" y="1705800"/>
            <a:ext cx="3565200" cy="1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Assembly 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Annotation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Characterization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155850" y="1266475"/>
            <a:ext cx="88323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genome?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•An organism's complete set of DNA is called its genome.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•Every single cell in an organism contains a complete copy of DNA base pairs, that make up the genome of that organism.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•With its four-letter language, DNA contains the information needed to build the entire organism.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•A gene traditionally refers to the unit of DNA that carries the instructions for making a specific protein or set of proteins.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/>
          <p:nvPr/>
        </p:nvSpPr>
        <p:spPr>
          <a:xfrm>
            <a:off x="502013" y="1215609"/>
            <a:ext cx="8411400" cy="289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Sequence editing and alignment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(MEGA, BioEdit, Figtree, PhyML, RaxML)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Bioinformatics tools;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952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line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Artemis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DISCOVAR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ABySS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Soapdenovo2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Velvet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-Qiime, Mothur, EPI2ME, R, MG-Mapper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ExPASy Bioinformatics Resource Portal</a:t>
            </a:r>
            <a:r>
              <a:rPr lang="en" sz="15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🡪 </a:t>
            </a:r>
            <a:r>
              <a:rPr lang="en" sz="15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http://expasy.org/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7"/>
          <p:cNvSpPr/>
          <p:nvPr/>
        </p:nvSpPr>
        <p:spPr>
          <a:xfrm>
            <a:off x="2743200" y="400050"/>
            <a:ext cx="39291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analysis</a:t>
            </a:r>
            <a:endParaRPr sz="3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Genome databases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8"/>
          <p:cNvSpPr txBox="1">
            <a:spLocks noGrp="1"/>
          </p:cNvSpPr>
          <p:nvPr>
            <p:ph type="body" idx="1"/>
          </p:nvPr>
        </p:nvSpPr>
        <p:spPr>
          <a:xfrm>
            <a:off x="311700" y="1472700"/>
            <a:ext cx="8520600" cy="31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en" sz="1900">
                <a:solidFill>
                  <a:srgbClr val="000000"/>
                </a:solidFill>
              </a:rPr>
              <a:t>Ensembl					SILVA 32/Greengenes/NCBI</a:t>
            </a:r>
            <a:endParaRPr sz="1900">
              <a:solidFill>
                <a:srgbClr val="000000"/>
              </a:solidFill>
            </a:endParaRPr>
          </a:p>
          <a:p>
            <a:pPr marL="520700" lvl="1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" sz="1400">
                <a:solidFill>
                  <a:srgbClr val="000000"/>
                </a:solidFill>
              </a:rPr>
              <a:t>Model organisms			- B</a:t>
            </a:r>
            <a:r>
              <a:rPr lang="en">
                <a:solidFill>
                  <a:srgbClr val="000000"/>
                </a:solidFill>
              </a:rPr>
              <a:t>acteria</a:t>
            </a:r>
            <a:endParaRPr sz="1100">
              <a:solidFill>
                <a:srgbClr val="000000"/>
              </a:solidFill>
            </a:endParaRPr>
          </a:p>
          <a:p>
            <a:pPr marL="520700" lvl="1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" sz="1400">
                <a:solidFill>
                  <a:srgbClr val="000000"/>
                </a:solidFill>
              </a:rPr>
              <a:t>Plants					- Fungi</a:t>
            </a:r>
            <a:endParaRPr sz="1100">
              <a:solidFill>
                <a:srgbClr val="000000"/>
              </a:solidFill>
            </a:endParaRPr>
          </a:p>
          <a:p>
            <a:pPr marL="520700" lvl="1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" sz="1400">
                <a:solidFill>
                  <a:srgbClr val="000000"/>
                </a:solidFill>
              </a:rPr>
              <a:t>Fish						-Archa</a:t>
            </a:r>
            <a:r>
              <a:rPr lang="en">
                <a:solidFill>
                  <a:srgbClr val="000000"/>
                </a:solidFill>
              </a:rPr>
              <a:t>ea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>
              <a:solidFill>
                <a:srgbClr val="000000"/>
              </a:solidFill>
            </a:endParaRPr>
          </a:p>
          <a:p>
            <a:pPr marL="17780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en" sz="1900">
                <a:solidFill>
                  <a:srgbClr val="000000"/>
                </a:solidFill>
              </a:rPr>
              <a:t>EuPathDB</a:t>
            </a:r>
            <a:endParaRPr sz="1900">
              <a:solidFill>
                <a:srgbClr val="000000"/>
              </a:solidFill>
            </a:endParaRPr>
          </a:p>
          <a:p>
            <a:pPr marL="520700" lvl="1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" sz="1400">
                <a:solidFill>
                  <a:srgbClr val="000000"/>
                </a:solidFill>
              </a:rPr>
              <a:t>AmoebaDB</a:t>
            </a:r>
            <a:endParaRPr sz="1400">
              <a:solidFill>
                <a:srgbClr val="000000"/>
              </a:solidFill>
            </a:endParaRPr>
          </a:p>
          <a:p>
            <a:pPr marL="520700" lvl="1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" sz="1400">
                <a:solidFill>
                  <a:srgbClr val="000000"/>
                </a:solidFill>
              </a:rPr>
              <a:t>CryptoDB</a:t>
            </a:r>
            <a:endParaRPr sz="1400">
              <a:solidFill>
                <a:srgbClr val="000000"/>
              </a:solidFill>
            </a:endParaRPr>
          </a:p>
          <a:p>
            <a:pPr marL="520700" lvl="1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" sz="1400">
                <a:solidFill>
                  <a:srgbClr val="000000"/>
                </a:solidFill>
              </a:rPr>
              <a:t>FungiDB </a:t>
            </a:r>
            <a:endParaRPr sz="1100">
              <a:solidFill>
                <a:srgbClr val="000000"/>
              </a:solidFill>
            </a:endParaRPr>
          </a:p>
          <a:p>
            <a:pPr marL="520700" lvl="1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" sz="1400">
                <a:solidFill>
                  <a:srgbClr val="000000"/>
                </a:solidFill>
              </a:rPr>
              <a:t>GiardiaDB </a:t>
            </a:r>
            <a:endParaRPr sz="1100">
              <a:solidFill>
                <a:srgbClr val="000000"/>
              </a:solidFill>
            </a:endParaRPr>
          </a:p>
          <a:p>
            <a:pPr marL="520700" lvl="1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" sz="1400">
                <a:solidFill>
                  <a:srgbClr val="000000"/>
                </a:solidFill>
              </a:rPr>
              <a:t>MicrosporidiaDB </a:t>
            </a:r>
            <a:endParaRPr sz="1100">
              <a:solidFill>
                <a:srgbClr val="000000"/>
              </a:solidFill>
            </a:endParaRPr>
          </a:p>
          <a:p>
            <a:pPr marL="520700" lvl="1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" sz="1400">
                <a:solidFill>
                  <a:srgbClr val="000000"/>
                </a:solidFill>
              </a:rPr>
              <a:t>PiroplasmaDB </a:t>
            </a:r>
            <a:endParaRPr sz="1100">
              <a:solidFill>
                <a:srgbClr val="000000"/>
              </a:solidFill>
            </a:endParaRPr>
          </a:p>
          <a:p>
            <a:pPr marL="520700" lvl="1" indent="-177800" algn="l" rtl="0">
              <a:lnSpc>
                <a:spcPct val="80000"/>
              </a:lnSpc>
              <a:spcBef>
                <a:spcPts val="4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" sz="1400">
                <a:solidFill>
                  <a:srgbClr val="000000"/>
                </a:solidFill>
              </a:rPr>
              <a:t>PlasmoDB 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APPLICATIONS</a:t>
            </a:r>
            <a:br>
              <a:rPr lang="en"/>
            </a:br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body" idx="1"/>
          </p:nvPr>
        </p:nvSpPr>
        <p:spPr>
          <a:xfrm>
            <a:off x="2011292" y="3045430"/>
            <a:ext cx="47373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Other considerations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Metagenomics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Mitogenomics</a:t>
            </a:r>
            <a:endParaRPr/>
          </a:p>
        </p:txBody>
      </p:sp>
      <p:sp>
        <p:nvSpPr>
          <p:cNvPr id="315" name="Google Shape;315;p49"/>
          <p:cNvSpPr txBox="1"/>
          <p:nvPr/>
        </p:nvSpPr>
        <p:spPr>
          <a:xfrm>
            <a:off x="311700" y="1365059"/>
            <a:ext cx="78831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0675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4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Genomic medicine</a:t>
            </a:r>
            <a:endParaRPr sz="14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4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Synthetic biology and bioengineering</a:t>
            </a:r>
            <a:endParaRPr sz="14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4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Conservation genomics</a:t>
            </a:r>
            <a:endParaRPr sz="14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1650968" y="431447"/>
            <a:ext cx="5653200" cy="15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5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THANK YOU FOR LISTENING  </a:t>
            </a:r>
            <a:endParaRPr/>
          </a:p>
        </p:txBody>
      </p:sp>
      <p:sp>
        <p:nvSpPr>
          <p:cNvPr id="321" name="Google Shape;321;p50"/>
          <p:cNvSpPr txBox="1"/>
          <p:nvPr/>
        </p:nvSpPr>
        <p:spPr>
          <a:xfrm>
            <a:off x="1650968" y="2869279"/>
            <a:ext cx="5653200" cy="15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lang="en" sz="405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QUESTIONS??</a:t>
            </a:r>
            <a:endParaRPr/>
          </a:p>
        </p:txBody>
      </p:sp>
      <p:pic>
        <p:nvPicPr>
          <p:cNvPr id="322" name="Google Shape;32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7859" y="2869279"/>
            <a:ext cx="1116104" cy="167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57025" y="1152425"/>
            <a:ext cx="89043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Genomics is the large-scale study of groups of genes.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These groups can be all the genes of an organism, or multiple organisms. </a:t>
            </a:r>
            <a:endParaRPr sz="20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full complement of genetic material in an organism is called its genome.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Therefore, genomics involves studies that are conducted at the level of the genome.</a:t>
            </a:r>
            <a:endParaRPr sz="20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 rotWithShape="1">
          <a:blip r:embed="rId3">
            <a:alphaModFix/>
          </a:blip>
          <a:srcRect l="-3790" r="3789" b="6916"/>
          <a:stretch/>
        </p:blipFill>
        <p:spPr>
          <a:xfrm>
            <a:off x="2111971" y="1117203"/>
            <a:ext cx="4189809" cy="37683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1275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GENOMICS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921974" y="1552240"/>
            <a:ext cx="75933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Genomics is divided into two basic areas: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structural genomics</a:t>
            </a:r>
            <a:r>
              <a:rPr lang="en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functional genomics</a:t>
            </a:r>
            <a:endParaRPr sz="11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/>
          <p:nvPr/>
        </p:nvSpPr>
        <p:spPr>
          <a:xfrm>
            <a:off x="2628900" y="171450"/>
            <a:ext cx="4303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terminologies </a:t>
            </a:r>
            <a:endParaRPr sz="3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322243" y="847609"/>
            <a:ext cx="8221200" cy="365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2D17"/>
              </a:buClr>
              <a:buSzPts val="2100"/>
              <a:buFont typeface="Arial"/>
              <a:buChar char="•"/>
            </a:pPr>
            <a:r>
              <a:rPr lang="en" sz="2100" b="1" i="0" u="sng" strike="noStrike" cap="none">
                <a:solidFill>
                  <a:srgbClr val="802D17"/>
                </a:solidFill>
                <a:latin typeface="Arial"/>
                <a:ea typeface="Arial"/>
                <a:cs typeface="Arial"/>
                <a:sym typeface="Arial"/>
              </a:rPr>
              <a:t>Gene (DNA)</a:t>
            </a:r>
            <a:r>
              <a:rPr lang="en" sz="2100" b="1" i="0" u="none" strike="noStrike" cap="none">
                <a:solidFill>
                  <a:srgbClr val="802D1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Discrete units of hereditary information located on the chromosomes.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802D17"/>
              </a:buClr>
              <a:buSzPts val="2100"/>
              <a:buFont typeface="Arial"/>
              <a:buChar char="•"/>
            </a:pPr>
            <a:r>
              <a:rPr lang="en" sz="2100" b="1" i="0" u="sng" strike="noStrike" cap="none">
                <a:solidFill>
                  <a:srgbClr val="802D17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r>
              <a:rPr lang="en" sz="2100" b="1" i="0" u="none" strike="noStrike" cap="none">
                <a:solidFill>
                  <a:srgbClr val="802D1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stranded transcripts of DNA genes.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802D17"/>
              </a:buClr>
              <a:buSzPts val="2100"/>
              <a:buFont typeface="Arial"/>
              <a:buChar char="•"/>
            </a:pPr>
            <a:r>
              <a:rPr lang="en" sz="2100" b="1" i="0" u="sng" strike="noStrike" cap="none">
                <a:solidFill>
                  <a:srgbClr val="802D17"/>
                </a:solidFill>
                <a:latin typeface="Arial"/>
                <a:ea typeface="Arial"/>
                <a:cs typeface="Arial"/>
                <a:sym typeface="Arial"/>
              </a:rPr>
              <a:t>cDNA</a:t>
            </a:r>
            <a:r>
              <a:rPr lang="en" sz="2100" b="1" i="0" u="none" strike="noStrike" cap="none">
                <a:solidFill>
                  <a:srgbClr val="802D1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stranded DNA that is the complement (c) of RNA.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802D17"/>
              </a:buClr>
              <a:buSzPts val="2100"/>
              <a:buFont typeface="Arial"/>
              <a:buChar char="•"/>
            </a:pPr>
            <a:r>
              <a:rPr lang="en" sz="2100" b="1" i="0" u="sng" strike="noStrike" cap="none">
                <a:solidFill>
                  <a:srgbClr val="802D17"/>
                </a:solidFill>
                <a:latin typeface="Arial"/>
                <a:ea typeface="Arial"/>
                <a:cs typeface="Arial"/>
                <a:sym typeface="Arial"/>
              </a:rPr>
              <a:t>Genotype</a:t>
            </a:r>
            <a:r>
              <a:rPr lang="en" sz="2100" b="1" i="0" u="none" strike="noStrike" cap="none">
                <a:solidFill>
                  <a:srgbClr val="802D1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Genetic makeup of an organism.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802D17"/>
              </a:buClr>
              <a:buSzPts val="2100"/>
              <a:buFont typeface="Arial"/>
              <a:buChar char="•"/>
            </a:pPr>
            <a:r>
              <a:rPr lang="en" sz="2100" b="1" i="0" u="sng" strike="noStrike" cap="none">
                <a:solidFill>
                  <a:srgbClr val="802D17"/>
                </a:solidFill>
                <a:latin typeface="Arial"/>
                <a:ea typeface="Arial"/>
                <a:cs typeface="Arial"/>
                <a:sym typeface="Arial"/>
              </a:rPr>
              <a:t>Phenotype</a:t>
            </a:r>
            <a:r>
              <a:rPr lang="en" sz="2100" b="1" i="0" u="none" strike="noStrike" cap="none">
                <a:solidFill>
                  <a:srgbClr val="802D1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physical expressed traits of an organism.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/>
        </p:nvSpPr>
        <p:spPr>
          <a:xfrm>
            <a:off x="1852211" y="533438"/>
            <a:ext cx="4286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Molecular Biology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1685925" y="1196577"/>
            <a:ext cx="5314800" cy="399900"/>
          </a:xfrm>
          <a:prstGeom prst="rect">
            <a:avLst/>
          </a:prstGeom>
          <a:noFill/>
          <a:ln w="76200" cap="flat" cmpd="tri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 dogma:</a:t>
            </a: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Molecules and Processes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11430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34"/>
          <p:cNvGrpSpPr/>
          <p:nvPr/>
        </p:nvGrpSpPr>
        <p:grpSpPr>
          <a:xfrm>
            <a:off x="1943100" y="2000280"/>
            <a:ext cx="3829050" cy="2986240"/>
            <a:chOff x="2286000" y="2667000"/>
            <a:chExt cx="5105400" cy="3981654"/>
          </a:xfrm>
        </p:grpSpPr>
        <p:pic>
          <p:nvPicPr>
            <p:cNvPr id="182" name="Google Shape;182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00" y="2667000"/>
              <a:ext cx="5105400" cy="340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34"/>
            <p:cNvSpPr txBox="1"/>
            <p:nvPr/>
          </p:nvSpPr>
          <p:spPr>
            <a:xfrm>
              <a:off x="2667000" y="6248454"/>
              <a:ext cx="357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Source: adhingra@wsu.edu</a:t>
              </a:r>
              <a:endParaRPr sz="15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34"/>
          <p:cNvSpPr txBox="1"/>
          <p:nvPr/>
        </p:nvSpPr>
        <p:spPr>
          <a:xfrm>
            <a:off x="6229350" y="2114551"/>
            <a:ext cx="11394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Genotype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6286501" y="4171951"/>
            <a:ext cx="12417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Phenotype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4"/>
          <p:cNvSpPr/>
          <p:nvPr/>
        </p:nvSpPr>
        <p:spPr>
          <a:xfrm>
            <a:off x="2400300" y="2343150"/>
            <a:ext cx="571500" cy="228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4"/>
          <p:cNvSpPr/>
          <p:nvPr/>
        </p:nvSpPr>
        <p:spPr>
          <a:xfrm>
            <a:off x="2228850" y="2857500"/>
            <a:ext cx="571500" cy="228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2228850" y="3657600"/>
            <a:ext cx="571500" cy="285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4"/>
          <p:cNvSpPr/>
          <p:nvPr/>
        </p:nvSpPr>
        <p:spPr>
          <a:xfrm>
            <a:off x="4057650" y="2857500"/>
            <a:ext cx="571500" cy="228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34"/>
          <p:cNvCxnSpPr/>
          <p:nvPr/>
        </p:nvCxnSpPr>
        <p:spPr>
          <a:xfrm>
            <a:off x="6800850" y="2514600"/>
            <a:ext cx="0" cy="1657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808080">
                <a:alpha val="3451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3">
            <a:alphaModFix/>
          </a:blip>
          <a:srcRect l="13505" t="23139" r="13013" b="5289"/>
          <a:stretch/>
        </p:blipFill>
        <p:spPr>
          <a:xfrm>
            <a:off x="1560466" y="838752"/>
            <a:ext cx="6512145" cy="41148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3451626" y="139300"/>
            <a:ext cx="2596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2171700" y="497681"/>
            <a:ext cx="4800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 structure</a:t>
            </a:r>
            <a:endParaRPr sz="3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36"/>
          <p:cNvGrpSpPr/>
          <p:nvPr/>
        </p:nvGrpSpPr>
        <p:grpSpPr>
          <a:xfrm>
            <a:off x="1906191" y="1828800"/>
            <a:ext cx="5980509" cy="2687241"/>
            <a:chOff x="941388" y="2286000"/>
            <a:chExt cx="7974012" cy="3582988"/>
          </a:xfrm>
        </p:grpSpPr>
        <p:pic>
          <p:nvPicPr>
            <p:cNvPr id="203" name="Google Shape;203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41388" y="2287588"/>
              <a:ext cx="2438400" cy="3581400"/>
            </a:xfrm>
            <a:prstGeom prst="rect">
              <a:avLst/>
            </a:prstGeom>
            <a:noFill/>
            <a:ln w="28575" cap="flat" cmpd="sng">
              <a:solidFill>
                <a:srgbClr val="5F5F5F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pic>
          <p:nvPicPr>
            <p:cNvPr id="204" name="Google Shape;204;p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51588" y="2287588"/>
              <a:ext cx="2563812" cy="3429000"/>
            </a:xfrm>
            <a:prstGeom prst="rect">
              <a:avLst/>
            </a:prstGeom>
            <a:noFill/>
            <a:ln w="28575" cap="flat" cmpd="sng">
              <a:solidFill>
                <a:srgbClr val="5F5F5F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205" name="Google Shape;205;p36"/>
            <p:cNvSpPr txBox="1"/>
            <p:nvPr/>
          </p:nvSpPr>
          <p:spPr>
            <a:xfrm>
              <a:off x="3443087" y="2286000"/>
              <a:ext cx="2799300" cy="1200300"/>
            </a:xfrm>
            <a:prstGeom prst="rect">
              <a:avLst/>
            </a:prstGeom>
            <a:noFill/>
            <a:ln w="12700" cap="sq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Sugar-phosphate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backbone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(Sides of ladder)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6"/>
            <p:cNvSpPr txBox="1"/>
            <p:nvPr/>
          </p:nvSpPr>
          <p:spPr>
            <a:xfrm>
              <a:off x="3556955" y="4191000"/>
              <a:ext cx="2565000" cy="1200300"/>
            </a:xfrm>
            <a:prstGeom prst="rect">
              <a:avLst/>
            </a:prstGeom>
            <a:noFill/>
            <a:ln w="12700" cap="sq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Nitrogenous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base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(Rungs of ladder)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" name="Google Shape;207;p36"/>
            <p:cNvCxnSpPr/>
            <p:nvPr/>
          </p:nvCxnSpPr>
          <p:spPr>
            <a:xfrm flipH="1">
              <a:off x="2541600" y="2590800"/>
              <a:ext cx="963600" cy="230100"/>
            </a:xfrm>
            <a:prstGeom prst="straightConnector1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208" name="Google Shape;208;p36"/>
            <p:cNvCxnSpPr/>
            <p:nvPr/>
          </p:nvCxnSpPr>
          <p:spPr>
            <a:xfrm>
              <a:off x="5970588" y="2744788"/>
              <a:ext cx="762000" cy="685800"/>
            </a:xfrm>
            <a:prstGeom prst="straightConnector1">
              <a:avLst/>
            </a:prstGeom>
            <a:noFill/>
            <a:ln w="38100" cap="sq" cmpd="sng">
              <a:solidFill>
                <a:schemeClr val="lt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209" name="Google Shape;209;p36"/>
            <p:cNvCxnSpPr/>
            <p:nvPr/>
          </p:nvCxnSpPr>
          <p:spPr>
            <a:xfrm rot="10800000">
              <a:off x="2313000" y="4116300"/>
              <a:ext cx="1420800" cy="303300"/>
            </a:xfrm>
            <a:prstGeom prst="straightConnector1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210" name="Google Shape;210;p36"/>
            <p:cNvCxnSpPr/>
            <p:nvPr/>
          </p:nvCxnSpPr>
          <p:spPr>
            <a:xfrm rot="10800000" flipH="1">
              <a:off x="5589588" y="4344988"/>
              <a:ext cx="1447800" cy="381000"/>
            </a:xfrm>
            <a:prstGeom prst="straightConnector1">
              <a:avLst/>
            </a:prstGeom>
            <a:noFill/>
            <a:ln w="38100" cap="sq" cmpd="sng">
              <a:solidFill>
                <a:schemeClr val="lt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211" name="Google Shape;211;p36"/>
          <p:cNvSpPr/>
          <p:nvPr/>
        </p:nvSpPr>
        <p:spPr>
          <a:xfrm>
            <a:off x="1828801" y="4562476"/>
            <a:ext cx="19563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double helix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On-screen Show (16:9)</PresentationFormat>
  <Paragraphs>158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Courier New</vt:lpstr>
      <vt:lpstr>PT Sans Narrow</vt:lpstr>
      <vt:lpstr>Open Sans</vt:lpstr>
      <vt:lpstr>Times New Roman</vt:lpstr>
      <vt:lpstr>Noto Sans Symbols</vt:lpstr>
      <vt:lpstr>Calibri</vt:lpstr>
      <vt:lpstr>Tropic</vt:lpstr>
      <vt:lpstr>Tropic</vt:lpstr>
      <vt:lpstr>Introductory Genomics</vt:lpstr>
      <vt:lpstr>Introduction</vt:lpstr>
      <vt:lpstr>Introduction</vt:lpstr>
      <vt:lpstr>Introduction</vt:lpstr>
      <vt:lpstr>GENOMICS</vt:lpstr>
      <vt:lpstr>PowerPoint Presentation</vt:lpstr>
      <vt:lpstr>PowerPoint Presentation</vt:lpstr>
      <vt:lpstr>PowerPoint Presentation</vt:lpstr>
      <vt:lpstr>PowerPoint Presentation</vt:lpstr>
      <vt:lpstr>DNA is double stranded</vt:lpstr>
      <vt:lpstr>PowerPoint Presentation</vt:lpstr>
      <vt:lpstr>From sample to sequence</vt:lpstr>
      <vt:lpstr>PowerPoint Presentation</vt:lpstr>
      <vt:lpstr>1st Generation Sequencing technologies</vt:lpstr>
      <vt:lpstr>First generation genome sequencing</vt:lpstr>
      <vt:lpstr>Next Generation and Third generation Sequencers</vt:lpstr>
      <vt:lpstr>PowerPoint Presentation</vt:lpstr>
      <vt:lpstr>PowerPoint Presentation</vt:lpstr>
      <vt:lpstr>PowerPoint Presentation</vt:lpstr>
      <vt:lpstr>PowerPoint Presentation</vt:lpstr>
      <vt:lpstr>Genome databases</vt:lpstr>
      <vt:lpstr>APPLICATIONS </vt:lpstr>
      <vt:lpstr>THANK YOU FOR LISTENING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Genomics</dc:title>
  <dc:creator>user</dc:creator>
  <cp:lastModifiedBy>Tarekegn Fite, PhD student</cp:lastModifiedBy>
  <cp:revision>1</cp:revision>
  <dcterms:modified xsi:type="dcterms:W3CDTF">2019-06-10T07:25:02Z</dcterms:modified>
</cp:coreProperties>
</file>