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matic SC" charset="-79"/>
      <p:regular r:id="rId18"/>
      <p:bold r:id="rId19"/>
    </p:embeddedFont>
    <p:embeddedFont>
      <p:font typeface="Caveat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606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3a96f09c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3a96f09c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a96f09c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a96f09c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93a96f09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93a96f09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○"/>
            </a:pPr>
            <a:endParaRPr sz="24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Metadata key for collaboration</a:t>
            </a:r>
            <a:endParaRPr sz="24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Structured tabular data if foundational for effective analysis</a:t>
            </a:r>
            <a:endParaRPr sz="24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93a96f09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93a96f09c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93a96f09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93a96f09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3a96f09c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3a96f09c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93a96f09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93a96f09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3a96f09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3a96f09c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3a96f09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3a96f09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93a96f09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93a96f09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93a96f09c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93a96f09c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93a96f09c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93a96f09c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a96f09c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3a96f09c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93a96f09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93a96f09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93a96f09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93a96f09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90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57172" y="2761547"/>
            <a:ext cx="82290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673927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673927" y="2761547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57172" y="2761547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239714" y="1203299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022257" y="1203299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6022257" y="2761547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239714" y="2761547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457172" y="2761547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Duplex-Titl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8400" y="4724725"/>
            <a:ext cx="270600" cy="2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" y="4692063"/>
            <a:ext cx="674250" cy="3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457172" y="1203299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483200" y="205075"/>
            <a:ext cx="7203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None/>
              <a:defRPr sz="5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483175" y="1203300"/>
            <a:ext cx="7203000" cy="3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2400"/>
              <a:buFont typeface="Amatic SC"/>
              <a:buNone/>
              <a:defRPr sz="2400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7183200" y="4704000"/>
            <a:ext cx="1503000" cy="353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None/>
              <a:defRPr sz="2000">
                <a:latin typeface="Caveat"/>
                <a:ea typeface="Caveat"/>
                <a:cs typeface="Caveat"/>
                <a:sym typeface="Caveat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42450" y="4760175"/>
            <a:ext cx="240750" cy="2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7825"/>
            <a:ext cx="708687" cy="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73927" y="1203299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457172" y="205067"/>
            <a:ext cx="8229000" cy="3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57172" y="2761547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4673927" y="1203299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40155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673927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4673927" y="2761547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73927" y="1203299"/>
            <a:ext cx="40155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457172" y="2761547"/>
            <a:ext cx="82290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6377" cy="51410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90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90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usodano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fbio.org/documents/10184/80207/GFBio_example_DMPT_output/40b76793-1d49-4510-8dd9-1334bf5642f9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ousodanos" TargetMode="External"/><Relationship Id="rId4" Type="http://schemas.openxmlformats.org/officeDocument/2006/relationships/hyperlink" Target="https://www.gfbio.org/dm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organization-genomics/01-tidiness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ousodanos" TargetMode="External"/><Relationship Id="rId4" Type="http://schemas.openxmlformats.org/officeDocument/2006/relationships/hyperlink" Target="https://press3.mcs.anl.gov/gensc/project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organization-genomics/02-project-planning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ousodanos" TargetMode="External"/><Relationship Id="rId5" Type="http://schemas.openxmlformats.org/officeDocument/2006/relationships/hyperlink" Target="https://datacarpentry.org/organization-genomics/files/sequencing_results_metadata.txt" TargetMode="External"/><Relationship Id="rId4" Type="http://schemas.openxmlformats.org/officeDocument/2006/relationships/hyperlink" Target="https://datacarpentry.org/organization-genomics/files/sample_submission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ousodano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ousodanos" TargetMode="External"/><Relationship Id="rId3" Type="http://schemas.openxmlformats.org/officeDocument/2006/relationships/hyperlink" Target="https://datacarpentry.org/organization-genomics/" TargetMode="External"/><Relationship Id="rId7" Type="http://schemas.openxmlformats.org/officeDocument/2006/relationships/hyperlink" Target="https://library.stanford.edu/research/data-management-services/data-management-plan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fbio.org/plan" TargetMode="External"/><Relationship Id="rId5" Type="http://schemas.openxmlformats.org/officeDocument/2006/relationships/hyperlink" Target="https://nnlm.gov/data/data-management-plan" TargetMode="External"/><Relationship Id="rId4" Type="http://schemas.openxmlformats.org/officeDocument/2006/relationships/hyperlink" Target="https://carpentries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ousodan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usodan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oducibil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ousodanos" TargetMode="External"/><Relationship Id="rId4" Type="http://schemas.openxmlformats.org/officeDocument/2006/relationships/hyperlink" Target="https://www.nature.com/articles/sdata2016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witter.com/ousodanos" TargetMode="External"/><Relationship Id="rId4" Type="http://schemas.openxmlformats.org/officeDocument/2006/relationships/hyperlink" Target="https://www.google.com/imgres?imgurl=https://www.openaire.eu/images/Guides/FAIRdataprinciples_foster.png&amp;imgrefurl=https://www.openaire.eu/how-to-make-your-data-fair&amp;docid=QyItYgTfFrB9LM&amp;tbnid=RvWh8afTqtvrDM:&amp;vet=10ahUKEwisyZzKts_iAhUB1BoKHUaABywQMwhCKAIwAg..i&amp;w=974&amp;h=381&amp;safe=off&amp;bih=949&amp;biw=1920&amp;q=fair%20data%20principles&amp;ved=0ahUKEwisyZzKts_iAhUB1BoKHUaABywQMwhCKAIwAg&amp;iact=mrc&amp;uact=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ousodano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ousodan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manag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witter.com/ousodano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usodan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usodan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@ousodanos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2759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Organizing a genomic project workspace</a:t>
            </a:r>
            <a:endParaRPr sz="5400" b="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FFFFFF"/>
                </a:highlight>
              </a:rPr>
              <a:t>--GDMP--</a:t>
            </a:r>
            <a:endParaRPr>
              <a:solidFill>
                <a:schemeClr val="accent5"/>
              </a:solidFill>
              <a:highlight>
                <a:srgbClr val="FFFFFF"/>
              </a:highlight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4294967295"/>
          </p:nvPr>
        </p:nvSpPr>
        <p:spPr>
          <a:xfrm>
            <a:off x="1492575" y="2819188"/>
            <a:ext cx="7339800" cy="17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BF9000"/>
                </a:solidFill>
                <a:latin typeface="Caveat"/>
                <a:ea typeface="Caveat"/>
                <a:cs typeface="Caveat"/>
                <a:sym typeface="Caveat"/>
              </a:rPr>
              <a:t>Ouso Daniel</a:t>
            </a:r>
            <a:endParaRPr sz="3600">
              <a:solidFill>
                <a:srgbClr val="BF9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rgbClr val="BF9000"/>
                </a:solidFill>
                <a:latin typeface="Caveat"/>
                <a:ea typeface="Caveat"/>
                <a:cs typeface="Caveat"/>
                <a:sym typeface="Caveat"/>
              </a:rPr>
              <a:t>icipe | H3ABioNet | The Carpentries</a:t>
            </a:r>
            <a:endParaRPr sz="3600" i="1">
              <a:solidFill>
                <a:srgbClr val="BF9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2270100" y="1409400"/>
            <a:ext cx="5775300" cy="23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Making a DMP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Several</a:t>
            </a: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templates</a:t>
            </a: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for a DMP exist depending on the questions one need to address based on their domain of research.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Good news! There are</a:t>
            </a: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tools</a:t>
            </a:r>
            <a:r>
              <a:rPr lang="en"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to help you come up with a DMP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@ousodanos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Data Management Plan (DMP)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055425" y="867150"/>
            <a:ext cx="62109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Data Tidiness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Think data before you ship out for sequencing - metadata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Genomics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metadata standards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Data in spreadsheets - think computationally: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Let alone raw data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Row - sample/observations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Col - variables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Intuitive no-spacing naming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Cell - one piece of info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Export data in text-format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@ousodanos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1489475" y="211175"/>
            <a:ext cx="73428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Organising your sequencing project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Organising your sequencing project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2052300" y="1047150"/>
            <a:ext cx="6210900" cy="30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Planning for NGS projects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Planning, documenting, organising and execution - reproducibility/replicability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Sending out samples for seq - fill in a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submission spreadsheet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Retrieving results from from facility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Documentation -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metadata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Seq files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Validate your data downloads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@ousodanos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Organising your sequencing project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052300" y="1370700"/>
            <a:ext cx="6210900" cy="24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Data storage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Store and backup your raw data, it is important that it remains unchanged (file permissions) for fallback - two physically diff locations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Minimum - lab head and yourself should have access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Storage - HDDs, Severs, Cloud (upto 5G free at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OSF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@ousodanos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2267400" y="1383600"/>
            <a:ext cx="5780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This content is largely abstracted from Data carpentry -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rgbClr val="0000FF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Project Organization and Management for Genomics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of</a:t>
            </a:r>
            <a:r>
              <a:rPr lang="en" sz="2400" b="1"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The Carpentries</a:t>
            </a:r>
            <a:endParaRPr sz="2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5"/>
              </a:rPr>
              <a:t>NNLM-DMP</a:t>
            </a:r>
            <a:endParaRPr sz="2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6"/>
              </a:rPr>
              <a:t>GFBio</a:t>
            </a:r>
            <a:endParaRPr sz="2400" b="1"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7"/>
              </a:rPr>
              <a:t>Stanford libraries</a:t>
            </a:r>
            <a:endParaRPr sz="2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Amatic SC"/>
                <a:ea typeface="Amatic SC"/>
                <a:cs typeface="Amatic SC"/>
                <a:sym typeface="Amatic SC"/>
              </a:rPr>
              <a:t>The purpose of this presentation is knowledge to intro on genomics project skills (TO BE COVERED LATER)</a:t>
            </a:r>
            <a:endParaRPr sz="1800" b="1">
              <a:solidFill>
                <a:srgbClr val="6AA84F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@ousodanos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More resources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298" y="858575"/>
            <a:ext cx="2922900" cy="41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@ousodanos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Data Carpentry - Where to learn more!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303550" y="1306875"/>
            <a:ext cx="5708400" cy="27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The backbone of any research project - consider a dictionary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Make analysis workflow easy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Easy to recreate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Easy to share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A way to keep a lasting relationship with your work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Saves time &amp; space(resources)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Good for automation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@ousodanos</a:t>
            </a:r>
            <a:endParaRPr sz="2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Why organise?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999950" y="1201200"/>
            <a:ext cx="6315600" cy="27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Extent of consistency of results for a repeated experiment - exact or similar (replicability) methodology (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Wikipedia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THE FAIR DATA PRINCIPLE (FDP)</a:t>
            </a:r>
            <a:endParaRPr sz="2400" b="1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Intent: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 guide for management and stewardship of data 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Target: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 Producers and publishers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Goal: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 To support manual and automated 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deposition, exploration, sharing, and reuse (</a:t>
            </a:r>
            <a:r>
              <a:rPr lang="en" sz="2400" b="1" u="sng">
                <a:solidFill>
                  <a:schemeClr val="hlink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  <a:hlinkClick r:id="rId4"/>
              </a:rPr>
              <a:t>Wilkinson et al., 2016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@ousodanos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Research reproducibility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0" y="1103351"/>
            <a:ext cx="7507699" cy="29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7854775" y="3684950"/>
            <a:ext cx="11268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4"/>
              </a:rPr>
              <a:t>openaire.eu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@ousodanos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Research reproducibility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052300" y="1218450"/>
            <a:ext cx="62109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To be Findable: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globally unique and persistent identifier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To be Accessible: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retrievable by their identifier using a standardized communications protocol 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(</a:t>
            </a:r>
            <a:r>
              <a:rPr lang="en" sz="2400" b="1" u="sng">
                <a:solidFill>
                  <a:schemeClr val="hlink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  <a:hlinkClick r:id="rId3"/>
              </a:rPr>
              <a:t>Wilkinson et al., 2016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@ousodanos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Research reproducibility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052300" y="1218450"/>
            <a:ext cx="6210900" cy="2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To be Interoperable: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use a formal, accessible, shared, and broadly applicable language for knowledge representation.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To be Reusable: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richly described with a plurality of accurate and relevant attribute 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(</a:t>
            </a:r>
            <a:r>
              <a:rPr lang="en" sz="2400" b="1" u="sng">
                <a:solidFill>
                  <a:schemeClr val="hlink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  <a:hlinkClick r:id="rId3"/>
              </a:rPr>
              <a:t>Wilkinson et al., 2016</a:t>
            </a: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@ousodanos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Research reproducibility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2270100" y="1828800"/>
            <a:ext cx="57753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The implementation of policies and procedures in control and use of data.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Components of data management: governance, architecture, modelling/design, DB &amp; storage mgnt, integration &amp; interoperability, security, documentation, quality etc (</a:t>
            </a:r>
            <a:r>
              <a:rPr lang="en" sz="2400" b="1" u="sng">
                <a:solidFill>
                  <a:schemeClr val="hlink"/>
                </a:solidFill>
                <a:latin typeface="Amatic SC"/>
                <a:ea typeface="Amatic SC"/>
                <a:cs typeface="Amatic SC"/>
                <a:sym typeface="Amatic SC"/>
                <a:hlinkClick r:id="rId3"/>
              </a:rPr>
              <a:t>Wikipedia</a:t>
            </a: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)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@ousodanos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Data Management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idx="4294967295"/>
          </p:nvPr>
        </p:nvSpPr>
        <p:spPr>
          <a:xfrm>
            <a:off x="1486375" y="433675"/>
            <a:ext cx="7275900" cy="10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Organizational components of a sequencing project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236675" y="1965150"/>
            <a:ext cx="5775300" cy="1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Experimental setup and conditions metadata (design)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Measurements of experimental parameters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Sequencing preparation and sample information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Sequences and associated files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highlight>
                  <a:srgbClr val="FFFFFF"/>
                </a:highlight>
                <a:latin typeface="Amatic SC"/>
                <a:ea typeface="Amatic SC"/>
                <a:cs typeface="Amatic SC"/>
                <a:sym typeface="Amatic SC"/>
              </a:rPr>
              <a:t>Workflow of analysis</a:t>
            </a:r>
            <a:endParaRPr sz="2400" b="1">
              <a:solidFill>
                <a:srgbClr val="E69138"/>
              </a:solidFill>
              <a:highlight>
                <a:srgbClr val="FFFFFF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@ousodanos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2270100" y="1108800"/>
            <a:ext cx="5775300" cy="29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A DMP helps you to ask all the useful questions regarding DM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●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Why a DMP?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It just the right thing to do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Funding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FAIRness</a:t>
            </a:r>
            <a:endParaRPr sz="2400" b="1">
              <a:solidFill>
                <a:srgbClr val="E6913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Font typeface="Amatic SC"/>
              <a:buChar char="○"/>
            </a:pPr>
            <a:r>
              <a:rPr lang="en" sz="2400" b="1">
                <a:solidFill>
                  <a:srgbClr val="E69138"/>
                </a:solidFill>
                <a:latin typeface="Amatic SC"/>
                <a:ea typeface="Amatic SC"/>
                <a:cs typeface="Amatic SC"/>
                <a:sym typeface="Amatic SC"/>
              </a:rPr>
              <a:t>Potential DM obstacles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7263600" y="4663800"/>
            <a:ext cx="11880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@ousodanos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ctrTitle"/>
          </p:nvPr>
        </p:nvSpPr>
        <p:spPr>
          <a:xfrm>
            <a:off x="1483200" y="211175"/>
            <a:ext cx="7349100" cy="64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</a:rPr>
              <a:t>Data Management Plan (DMP)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Amatic SC</vt:lpstr>
      <vt:lpstr>Caveat</vt:lpstr>
      <vt:lpstr>Office Theme</vt:lpstr>
      <vt:lpstr>Organizing a genomic project workspace  --GDMP--</vt:lpstr>
      <vt:lpstr>Why organise?</vt:lpstr>
      <vt:lpstr>Research reproducibility</vt:lpstr>
      <vt:lpstr>Research reproducibility</vt:lpstr>
      <vt:lpstr>Research reproducibility</vt:lpstr>
      <vt:lpstr>Research reproducibility</vt:lpstr>
      <vt:lpstr>Data Management</vt:lpstr>
      <vt:lpstr>Organizational components of a sequencing project</vt:lpstr>
      <vt:lpstr>Data Management Plan (DMP)</vt:lpstr>
      <vt:lpstr>Data Management Plan (DMP)</vt:lpstr>
      <vt:lpstr>Organising your sequencing project</vt:lpstr>
      <vt:lpstr>Organising your sequencing project</vt:lpstr>
      <vt:lpstr>Organising your sequencing project</vt:lpstr>
      <vt:lpstr>More resources</vt:lpstr>
      <vt:lpstr>Data Carpentry - Where to learn more!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Organizing a genomic project workspace  --GDMP--</dc:title>
  <dc:creator>user</dc:creator>
  <cp:lastModifiedBy>Tarekegn Fite, PhD student</cp:lastModifiedBy>
  <cp:revision>1</cp:revision>
  <dcterms:modified xsi:type="dcterms:W3CDTF">2019-06-10T11:38:34Z</dcterms:modified>
</cp:coreProperties>
</file>