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5" r:id="rId5"/>
    <p:sldId id="262" r:id="rId6"/>
    <p:sldId id="264" r:id="rId7"/>
    <p:sldId id="274" r:id="rId8"/>
    <p:sldId id="273" r:id="rId9"/>
    <p:sldId id="258" r:id="rId10"/>
    <p:sldId id="266" r:id="rId11"/>
    <p:sldId id="259" r:id="rId12"/>
    <p:sldId id="268" r:id="rId13"/>
    <p:sldId id="269" r:id="rId14"/>
    <p:sldId id="270" r:id="rId15"/>
    <p:sldId id="275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6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53AE3-CAFB-4F6D-B1BE-276199E631F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DD2C-646C-4288-B93C-D5A032CE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4E26-DA88-AB29-877A-D544BCCC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57469-BE04-18C8-6E85-BA90A4828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C4F6-A383-0FDA-1652-3798CFE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8F61-705E-E846-EA3E-0D04361F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8681-1067-649C-81C4-D895C6A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D88C-9823-EAA3-29DE-342E508E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8FAB-FC47-B1EE-74BD-D6C28F88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E338-87DC-2BFE-2A37-A7EBE7A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F685-28DC-C90F-3330-AC89D163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4B2C-A67D-45BE-1B21-B72052C3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D3C90-6112-029A-D77C-29B32CE4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25218-0F10-A760-44EB-5A549CC2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CC3F-2709-284C-4A7B-E09ABD77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38BA-DF02-8E79-2B45-954ABCB2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0E86-8C8E-D982-0817-6F50C693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CD2-88E6-3002-C8DC-6B183991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61F4-17B7-64E1-A857-2B23B8A4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899C-C7CC-AFBE-E31E-F3BB619C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917A-371C-1C55-178B-80FEAD65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9ABC-A497-ABAF-3DD1-79C1731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D576-D747-DE00-F823-6AB80BE8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7AFD-3AFE-AEF5-EDBA-65388B4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B5D4-633F-0DBB-9B57-7EAE6DC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9D03-975F-AC56-4E12-BADD2D8F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D06E-C221-E019-9667-1136820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721B-2879-C3EA-6C44-3A45F730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B4E1-AAA2-281E-9331-9C167EC2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DEFD-1D2C-ABED-A57B-051955C7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CD27-29D8-9EB2-0493-9AA4C2B0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5042-7CF4-B014-A044-AF1CB28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1F07-20DB-5E84-B599-C2D5DA0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7AB2-3E8E-E78A-7EB9-A0606CFB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2EB-E3DD-784C-A2F8-313FC336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28753-41D5-F795-E2B9-D4DA5379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71A-8B5C-C1C0-8AC6-CF9A2B0E0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B3DB4-CDF3-2046-1A35-E5AD3CE48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5AF60-7D13-3E59-2656-BCA1701E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939D1-5A99-4A41-E9C6-B8D4D74A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077FE-5572-D57A-FE97-C3D4F46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F7EA-85CD-BC78-F3C4-97CB3A5E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48AAC-F315-5659-C2A9-582B6411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06D79-473D-BB61-62B2-A64B7FFF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3A4B5-FAE4-B6A5-7E5C-CF6D4C71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CF356-7479-3897-251D-164C6A78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5584E-9063-0B84-15AF-9CE58950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59B13-01B7-0893-87C8-D2991C8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7B62-DD3E-FC81-B948-2CBA60FF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5FC-CE59-4974-4E82-7423E344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A7A7D-FFB7-6062-EC85-BE3C1C4D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2AB5D-CC33-85F6-1C75-92DA530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FBA05-D741-BF5C-3B63-A3C510C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F5626-823E-3CB5-463A-54D38060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2ECC-B5DE-9945-77F3-6D114BD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250F0-EA82-A4D8-EFA4-518C59A39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7D643-8460-E8BE-6CCF-68194E0B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63FF-1B28-B0D7-99B6-3AA47D8A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39ED-12B4-15F4-AA71-8691B60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3C08-F9B0-6DE9-0C94-42194F7B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3AFF4-BD34-0D4D-353C-9EF689FC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1AD0-F8B4-DE6D-7A77-94F084D4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90E1-2F4F-0054-0AC7-A00E4358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E5336-2054-4825-BF3D-9DF13C892F5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52DC-E873-6712-4D61-C81D03F70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2EED-986C-3CDB-4145-BF74C312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7239" y="4267832"/>
            <a:ext cx="5959419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Wavelet Transform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00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88"/>
    </mc:Choice>
    <mc:Fallback xmlns="">
      <p:transition spd="slow" advTm="272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0354-39DF-124F-67CD-3337C846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CBF3-352D-1DAC-B240-3D53751B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" y="89822"/>
            <a:ext cx="3143865" cy="1325563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wavelet-based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D46B2-260D-14DD-3FF2-F9139E416F9C}"/>
              </a:ext>
            </a:extLst>
          </p:cNvPr>
          <p:cNvSpPr txBox="1"/>
          <p:nvPr/>
        </p:nvSpPr>
        <p:spPr>
          <a:xfrm>
            <a:off x="838200" y="3661200"/>
            <a:ext cx="453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Saves the features to a CSV file for the purpose of using them in the next step ( Classification system 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688AC-9362-2FC5-9119-0FEC70C3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60" y="1956618"/>
            <a:ext cx="6374139" cy="25465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32D74-7EEA-9026-82A3-FBD1117A5D9D}"/>
              </a:ext>
            </a:extLst>
          </p:cNvPr>
          <p:cNvCxnSpPr>
            <a:cxnSpLocks/>
          </p:cNvCxnSpPr>
          <p:nvPr/>
        </p:nvCxnSpPr>
        <p:spPr>
          <a:xfrm flipH="1">
            <a:off x="3893574" y="2803304"/>
            <a:ext cx="2290916" cy="6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4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65ED-1208-D20B-88D6-74A5ECA4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148815"/>
            <a:ext cx="3409335" cy="775417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DWT with STFT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898B2-A23F-5313-2B91-0E861FDC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001650"/>
            <a:ext cx="11441122" cy="421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6E0A97-ABFE-7AB7-ADEB-69E52DAFB256}"/>
              </a:ext>
            </a:extLst>
          </p:cNvPr>
          <p:cNvSpPr txBox="1"/>
          <p:nvPr/>
        </p:nvSpPr>
        <p:spPr>
          <a:xfrm>
            <a:off x="4778477" y="1435509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STFT heatmap</a:t>
            </a:r>
          </a:p>
        </p:txBody>
      </p:sp>
    </p:spTree>
    <p:extLst>
      <p:ext uri="{BB962C8B-B14F-4D97-AF65-F5344CB8AC3E}">
        <p14:creationId xmlns:p14="http://schemas.microsoft.com/office/powerpoint/2010/main" val="67387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5FD24-B1FB-89AE-96CC-5A62E0F6B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222F-EF92-555B-9AE9-448AAAEB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40277" cy="972062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DWT with STFT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0CAE6-FE38-6980-4D42-A2D56495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242707"/>
            <a:ext cx="11288700" cy="4372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87698-4947-218A-14B5-F646E445F77F}"/>
              </a:ext>
            </a:extLst>
          </p:cNvPr>
          <p:cNvSpPr txBox="1"/>
          <p:nvPr/>
        </p:nvSpPr>
        <p:spPr>
          <a:xfrm>
            <a:off x="4650658" y="842597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DWT heatmap</a:t>
            </a:r>
          </a:p>
        </p:txBody>
      </p:sp>
    </p:spTree>
    <p:extLst>
      <p:ext uri="{BB962C8B-B14F-4D97-AF65-F5344CB8AC3E}">
        <p14:creationId xmlns:p14="http://schemas.microsoft.com/office/powerpoint/2010/main" val="119525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3EB94-DC38-34FD-C673-C10ED4C6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ED57-CF0E-5AEF-F0BA-9444C0C8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57"/>
            <a:ext cx="4117258" cy="95540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STFT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6E9C0F-C293-DACC-70EC-E9E500FC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0" y="1746216"/>
            <a:ext cx="10360500" cy="439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3FB08C-62B6-95F6-E9CE-1B8E4ACC814F}"/>
              </a:ext>
            </a:extLst>
          </p:cNvPr>
          <p:cNvSpPr txBox="1"/>
          <p:nvPr/>
        </p:nvSpPr>
        <p:spPr>
          <a:xfrm>
            <a:off x="4493341" y="1346106"/>
            <a:ext cx="320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STFT energy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6682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0E6E-5C13-C8D0-BAFA-8FEE88CD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14E-7D59-A848-44F9-4DCFF8E5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691" y="-78657"/>
            <a:ext cx="3891116" cy="130769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STFT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D6BDF-DD87-F743-793E-E7A75311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2147708"/>
            <a:ext cx="12079386" cy="2562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014FB-2E1F-8C27-AA04-60B4CB515357}"/>
              </a:ext>
            </a:extLst>
          </p:cNvPr>
          <p:cNvSpPr txBox="1"/>
          <p:nvPr/>
        </p:nvSpPr>
        <p:spPr>
          <a:xfrm>
            <a:off x="4493341" y="1488316"/>
            <a:ext cx="320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DWT energy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1367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93841D-D372-25D1-7BF5-E7A81844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691" y="-78657"/>
            <a:ext cx="3891116" cy="130769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STFT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5469B-AAB3-1216-90D7-4CF55249C1AD}"/>
              </a:ext>
            </a:extLst>
          </p:cNvPr>
          <p:cNvSpPr txBox="1"/>
          <p:nvPr/>
        </p:nvSpPr>
        <p:spPr>
          <a:xfrm>
            <a:off x="1897626" y="1612490"/>
            <a:ext cx="8131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</a:t>
            </a:r>
            <a:r>
              <a:rPr lang="en-US" dirty="0"/>
              <a:t> </a:t>
            </a:r>
            <a:r>
              <a:rPr lang="en-US" b="1" dirty="0"/>
              <a:t>distribution</a:t>
            </a:r>
            <a:r>
              <a:rPr lang="en-US" dirty="0"/>
              <a:t> is different.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Basis functions used for the decomposition are different.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DWT provides more resolution for low frequencies, so if the signal itself has more energy content at low frequency, it will be captured clearly by DWT.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STFT treats all frequencies equally. Also, energy that should be at specific frequency may leak  into nearby frequency in the STFT. </a:t>
            </a:r>
          </a:p>
        </p:txBody>
      </p:sp>
    </p:spTree>
    <p:extLst>
      <p:ext uri="{BB962C8B-B14F-4D97-AF65-F5344CB8AC3E}">
        <p14:creationId xmlns:p14="http://schemas.microsoft.com/office/powerpoint/2010/main" val="32175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35B77-06EE-5184-FC17-F3D78F3E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935E-D3EE-E64F-B446-1DA390B2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94471" cy="1242707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time-frequency resolution benefits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14F65-FA7B-A8D7-E28B-CBBFE138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8" y="1390190"/>
            <a:ext cx="11288700" cy="4372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8886E-24B1-1CAC-B4E4-13DB8BEEEF66}"/>
              </a:ext>
            </a:extLst>
          </p:cNvPr>
          <p:cNvSpPr txBox="1"/>
          <p:nvPr/>
        </p:nvSpPr>
        <p:spPr>
          <a:xfrm>
            <a:off x="3458496" y="5910258"/>
            <a:ext cx="488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Higher frequency </a:t>
            </a:r>
            <a:r>
              <a:rPr lang="en-US" b="1" dirty="0">
                <a:sym typeface="Wingdings" panose="05000000000000000000" pitchFamily="2" charset="2"/>
              </a:rPr>
              <a:t> Shorter time segment</a:t>
            </a:r>
          </a:p>
          <a:p>
            <a:r>
              <a:rPr lang="en-US" b="1" dirty="0">
                <a:sym typeface="Wingdings" panose="05000000000000000000" pitchFamily="2" charset="2"/>
              </a:rPr>
              <a:t>Lower frequency   Longer time segment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3B70A-245B-D689-1475-1073BD7A011A}"/>
              </a:ext>
            </a:extLst>
          </p:cNvPr>
          <p:cNvSpPr txBox="1"/>
          <p:nvPr/>
        </p:nvSpPr>
        <p:spPr>
          <a:xfrm>
            <a:off x="4621162" y="990080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DWT heatmap</a:t>
            </a:r>
          </a:p>
        </p:txBody>
      </p:sp>
    </p:spTree>
    <p:extLst>
      <p:ext uri="{BB962C8B-B14F-4D97-AF65-F5344CB8AC3E}">
        <p14:creationId xmlns:p14="http://schemas.microsoft.com/office/powerpoint/2010/main" val="420064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D4943-5B6E-104B-B5E5-C20C3A18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D0EA-3A2E-F16C-4D6C-A2B78BDF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7" y="217642"/>
            <a:ext cx="3340510" cy="87374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time-frequency resolution benefits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D2C6A-E45E-809F-BF6F-D78E75A3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1667810"/>
            <a:ext cx="11441122" cy="421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F06EB-0D10-3E6C-3934-506CA140CEE1}"/>
              </a:ext>
            </a:extLst>
          </p:cNvPr>
          <p:cNvSpPr txBox="1"/>
          <p:nvPr/>
        </p:nvSpPr>
        <p:spPr>
          <a:xfrm>
            <a:off x="3652684" y="5987901"/>
            <a:ext cx="488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time segment was fixed, regardless of whether the frequency was low or high.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02E74-1AE7-EDA9-2FF5-15EEDC1C6D6E}"/>
              </a:ext>
            </a:extLst>
          </p:cNvPr>
          <p:cNvSpPr txBox="1"/>
          <p:nvPr/>
        </p:nvSpPr>
        <p:spPr>
          <a:xfrm>
            <a:off x="4699818" y="1235387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STFT heatmap</a:t>
            </a:r>
          </a:p>
        </p:txBody>
      </p:sp>
    </p:spTree>
    <p:extLst>
      <p:ext uri="{BB962C8B-B14F-4D97-AF65-F5344CB8AC3E}">
        <p14:creationId xmlns:p14="http://schemas.microsoft.com/office/powerpoint/2010/main" val="323695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A351-AF7F-15F2-3623-12DF859E6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088-4AC7-183A-217B-00CB075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0" y="148815"/>
            <a:ext cx="3379839" cy="785249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time-frequency resolution benefits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7D46A8-0208-06B4-D340-6129F6029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80356"/>
              </p:ext>
            </p:extLst>
          </p:nvPr>
        </p:nvGraphicFramePr>
        <p:xfrm>
          <a:off x="1943510" y="1604569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35410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232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higher frequency, time resolution will be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window width regardless of the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lower frequency, frequency resolution will be more.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5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5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DEB-1088-B132-E0DC-375A6405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192651"/>
            <a:ext cx="3834823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AB6D-E222-CA7D-6C34-C59089D2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94" y="786879"/>
            <a:ext cx="4119670" cy="2642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8F81C-30C7-D35D-8F5C-B3910750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33" y="3510116"/>
            <a:ext cx="7481822" cy="2866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84B95-11FA-2746-7BA0-FA7CAB0A6F07}"/>
              </a:ext>
            </a:extLst>
          </p:cNvPr>
          <p:cNvSpPr txBox="1"/>
          <p:nvPr/>
        </p:nvSpPr>
        <p:spPr>
          <a:xfrm>
            <a:off x="688258" y="1759974"/>
            <a:ext cx="2654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the needed libraries.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Preparing the audio files.</a:t>
            </a:r>
          </a:p>
        </p:txBody>
      </p:sp>
    </p:spTree>
    <p:extLst>
      <p:ext uri="{BB962C8B-B14F-4D97-AF65-F5344CB8AC3E}">
        <p14:creationId xmlns:p14="http://schemas.microsoft.com/office/powerpoint/2010/main" val="22979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EC18-483E-C37D-DEC6-F646995E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FB9-5D7D-F864-68FB-485E90C9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815159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E829-7CF0-8248-CCC6-AB7209BFD871}"/>
              </a:ext>
            </a:extLst>
          </p:cNvPr>
          <p:cNvSpPr txBox="1"/>
          <p:nvPr/>
        </p:nvSpPr>
        <p:spPr>
          <a:xfrm>
            <a:off x="653142" y="1366467"/>
            <a:ext cx="62098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Decomposing the signal</a:t>
            </a:r>
          </a:p>
          <a:p>
            <a:endParaRPr lang="en-US" dirty="0"/>
          </a:p>
          <a:p>
            <a:r>
              <a:rPr lang="en-US" dirty="0"/>
              <a:t>Storing the details and approximations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the smallest coefficient which help in compressing. </a:t>
            </a:r>
          </a:p>
          <a:p>
            <a:endParaRPr lang="en-US" dirty="0"/>
          </a:p>
          <a:p>
            <a:r>
              <a:rPr lang="en-US" dirty="0"/>
              <a:t>Computes the Nyquist frequency for bands labeling. </a:t>
            </a:r>
          </a:p>
          <a:p>
            <a:endParaRPr lang="en-US" dirty="0"/>
          </a:p>
          <a:p>
            <a:r>
              <a:rPr lang="en-US" dirty="0"/>
              <a:t>Display mode with 3 choices which are:  (coefficients – heatmap – energy distribution)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17CD0-FA5A-C4FF-202B-54A2BCEF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0" y="1484181"/>
            <a:ext cx="5730910" cy="1396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C5940-385D-4BA4-D9E7-402F3DC3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32" y="3680209"/>
            <a:ext cx="403916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52AA9-D359-2B00-719D-33CBF2A28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4672-17B5-A44C-9F73-3E23C8B3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903649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BBDC1-4C0B-C75B-B3AE-125B38C7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944" y="2090057"/>
            <a:ext cx="3790064" cy="17116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28C9E9-9A67-3D48-3103-D2570C23E35E}"/>
                  </a:ext>
                </a:extLst>
              </p:cNvPr>
              <p:cNvSpPr txBox="1"/>
              <p:nvPr/>
            </p:nvSpPr>
            <p:spPr>
              <a:xfrm>
                <a:off x="844062" y="1245996"/>
                <a:ext cx="585818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b="1" dirty="0"/>
                  <a:t>Widgets module</a:t>
                </a:r>
                <a:r>
                  <a:rPr lang="en-US" dirty="0"/>
                  <a:t>: a Python library that allows you to build interactive UI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𝐽𝑢𝑝𝑦𝑡𝑒𝑟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𝑁𝑜𝑡𝑒𝑏𝑜𝑜𝑘𝑠</m:t>
                    </m:r>
                  </m:oMath>
                </a14:m>
                <a:r>
                  <a:rPr lang="en-US" dirty="0"/>
                  <a:t>. These elements can include dropdowns, sliders, buttons, checkboxes,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choose wavelet family (e.g., 'db4’,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𝑎𝑎𝑟</m:t>
                    </m:r>
                  </m:oMath>
                </a14:m>
                <a:r>
                  <a:rPr lang="en-US" dirty="0"/>
                  <a:t>', etc.)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decomposition levels (1 to 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choose between plots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drop smallest wavelet coefficients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adding noise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28C9E9-9A67-3D48-3103-D2570C23E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1245996"/>
                <a:ext cx="5858189" cy="4247317"/>
              </a:xfrm>
              <a:prstGeom prst="rect">
                <a:avLst/>
              </a:prstGeom>
              <a:blipFill>
                <a:blip r:embed="rId3"/>
                <a:stretch>
                  <a:fillRect l="-832" r="-937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86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0C3F-26A8-2B3B-5DCE-4B7DC995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7385-23C0-468E-B065-D70CC1F8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795494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28E89-8D60-0AD5-84AB-6EE9D3A1E64F}"/>
              </a:ext>
            </a:extLst>
          </p:cNvPr>
          <p:cNvSpPr txBox="1"/>
          <p:nvPr/>
        </p:nvSpPr>
        <p:spPr>
          <a:xfrm>
            <a:off x="993058" y="1091381"/>
            <a:ext cx="957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mode </a:t>
            </a:r>
            <a:r>
              <a:rPr lang="en-US" dirty="0"/>
              <a:t>with 3 choices: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1B4E1-B530-532D-27CA-2EDEB036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4" y="1892791"/>
            <a:ext cx="9851923" cy="34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0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DC4E4-0312-B637-15E2-FC0460980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7E48-FF05-7C0C-481C-B33B0E0C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569352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B430E-F956-D11A-29BD-311E5571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04" y="936302"/>
            <a:ext cx="8614787" cy="4744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B580B-3F5F-BC81-C5A8-A7F33A94DF82}"/>
              </a:ext>
            </a:extLst>
          </p:cNvPr>
          <p:cNvSpPr txBox="1"/>
          <p:nvPr/>
        </p:nvSpPr>
        <p:spPr>
          <a:xfrm>
            <a:off x="1116203" y="5781431"/>
            <a:ext cx="922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frequency bands vs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4678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AC27-ECC9-064F-6262-4EBE1F10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40D-808C-0FD6-1414-1BDDFB91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569352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7AEE5-1DB2-61E7-3979-736D7B18B602}"/>
              </a:ext>
            </a:extLst>
          </p:cNvPr>
          <p:cNvSpPr txBox="1"/>
          <p:nvPr/>
        </p:nvSpPr>
        <p:spPr>
          <a:xfrm>
            <a:off x="4559595" y="566970"/>
            <a:ext cx="30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Studying the effect of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B2C1-223B-0AF7-DA85-FDFEA30E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24" y="1792136"/>
            <a:ext cx="8734694" cy="1676016"/>
          </a:xfrm>
          <a:prstGeom prst="rect">
            <a:avLst/>
          </a:prstGeom>
        </p:spPr>
      </p:pic>
      <p:pic>
        <p:nvPicPr>
          <p:cNvPr id="7" name="Picture 6" descr="A blue sound wave&#10;&#10;AI-generated content may be incorrect.">
            <a:extLst>
              <a:ext uri="{FF2B5EF4-FFF2-40B4-BE49-F238E27FC236}">
                <a16:creationId xmlns:a16="http://schemas.microsoft.com/office/drawing/2014/main" id="{308F6C22-5AE1-67CE-679F-B85FA160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24" y="4323986"/>
            <a:ext cx="8948950" cy="1676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6E9E3-E903-A410-706D-8E1F8C4B7B8C}"/>
              </a:ext>
            </a:extLst>
          </p:cNvPr>
          <p:cNvSpPr txBox="1"/>
          <p:nvPr/>
        </p:nvSpPr>
        <p:spPr>
          <a:xfrm>
            <a:off x="1616149" y="1392865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level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EC770-8786-7F8F-9C5A-9BEA0D500D33}"/>
              </a:ext>
            </a:extLst>
          </p:cNvPr>
          <p:cNvSpPr txBox="1"/>
          <p:nvPr/>
        </p:nvSpPr>
        <p:spPr>
          <a:xfrm>
            <a:off x="1616149" y="3746845"/>
            <a:ext cx="22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level = 0.5</a:t>
            </a:r>
          </a:p>
        </p:txBody>
      </p:sp>
    </p:spTree>
    <p:extLst>
      <p:ext uri="{BB962C8B-B14F-4D97-AF65-F5344CB8AC3E}">
        <p14:creationId xmlns:p14="http://schemas.microsoft.com/office/powerpoint/2010/main" val="294867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82258-6ACE-3D50-C114-F6C74159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2087-4A30-677A-A49A-ABC0324E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569352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34782-8899-4BF1-1FE5-56CD3D83F9A1}"/>
              </a:ext>
            </a:extLst>
          </p:cNvPr>
          <p:cNvSpPr txBox="1"/>
          <p:nvPr/>
        </p:nvSpPr>
        <p:spPr>
          <a:xfrm>
            <a:off x="4073302" y="472717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comparison between db4 and </a:t>
            </a:r>
            <a:r>
              <a:rPr lang="en-US" b="1" dirty="0" err="1"/>
              <a:t>haar</a:t>
            </a:r>
            <a:endParaRPr lang="en-US" b="1" dirty="0"/>
          </a:p>
        </p:txBody>
      </p:sp>
      <p:pic>
        <p:nvPicPr>
          <p:cNvPr id="6" name="Picture 5" descr="A graph with blue squares&#10;&#10;AI-generated content may be incorrect.">
            <a:extLst>
              <a:ext uri="{FF2B5EF4-FFF2-40B4-BE49-F238E27FC236}">
                <a16:creationId xmlns:a16="http://schemas.microsoft.com/office/drawing/2014/main" id="{AE16A418-EA4C-733F-7047-0DD67553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52603"/>
            <a:ext cx="5943600" cy="2070735"/>
          </a:xfrm>
          <a:prstGeom prst="rect">
            <a:avLst/>
          </a:prstGeom>
        </p:spPr>
      </p:pic>
      <p:pic>
        <p:nvPicPr>
          <p:cNvPr id="7" name="Picture 6" descr="A blue and yellow striped background&#10;&#10;AI-generated content may be incorrect.">
            <a:extLst>
              <a:ext uri="{FF2B5EF4-FFF2-40B4-BE49-F238E27FC236}">
                <a16:creationId xmlns:a16="http://schemas.microsoft.com/office/drawing/2014/main" id="{CE90D9D0-C19F-3966-A0E1-B3CFDB79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6" y="3895074"/>
            <a:ext cx="5943600" cy="262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59868-5F29-B7E6-AD4A-A685378A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671" y="3871261"/>
            <a:ext cx="5943600" cy="2668270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E097656B-EC47-57C0-9EA7-6CC7DDAC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96" y="1689893"/>
            <a:ext cx="5943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D912-3D8F-1E32-F558-82A679F6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6" y="112027"/>
            <a:ext cx="2789903" cy="1325563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wavelet-based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8A10F-7857-9BAE-8605-CE4F0F850F18}"/>
              </a:ext>
            </a:extLst>
          </p:cNvPr>
          <p:cNvSpPr txBox="1"/>
          <p:nvPr/>
        </p:nvSpPr>
        <p:spPr>
          <a:xfrm>
            <a:off x="766916" y="1612490"/>
            <a:ext cx="1058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extract the </a:t>
            </a:r>
            <a:r>
              <a:rPr lang="en-US" b="1" dirty="0"/>
              <a:t>energy, entropy, max, min, std, mean , and zero crossing rate. 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69F4-974D-CBDC-7AC4-89D87FDC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58" y="2680842"/>
            <a:ext cx="5306165" cy="2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4D9B2-AA63-85FF-CED7-0443D294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58" y="2938053"/>
            <a:ext cx="5036743" cy="33968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F4BF3-1D01-EA81-D0DA-E0879C03806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62168" y="2809448"/>
            <a:ext cx="1498190" cy="3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2DF44-BA2D-1578-3E9E-E6E61BE7F2C7}"/>
              </a:ext>
            </a:extLst>
          </p:cNvPr>
          <p:cNvSpPr txBox="1"/>
          <p:nvPr/>
        </p:nvSpPr>
        <p:spPr>
          <a:xfrm>
            <a:off x="1058219" y="2357676"/>
            <a:ext cx="342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Decomposing the audio signal to details and approximation levels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5FB29-48C0-C82C-161B-5889185EC7B2}"/>
              </a:ext>
            </a:extLst>
          </p:cNvPr>
          <p:cNvCxnSpPr>
            <a:cxnSpLocks/>
          </p:cNvCxnSpPr>
          <p:nvPr/>
        </p:nvCxnSpPr>
        <p:spPr>
          <a:xfrm flipH="1" flipV="1">
            <a:off x="4534153" y="3432371"/>
            <a:ext cx="1846982" cy="21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3C50EA-62D4-3804-7769-BE88C3452141}"/>
              </a:ext>
            </a:extLst>
          </p:cNvPr>
          <p:cNvSpPr txBox="1"/>
          <p:nvPr/>
        </p:nvSpPr>
        <p:spPr>
          <a:xfrm>
            <a:off x="609600" y="3205675"/>
            <a:ext cx="3795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Energy: it is sum of squares of coefficients.</a:t>
            </a:r>
          </a:p>
          <a:p>
            <a:endParaRPr lang="en-US" sz="1600" dirty="0"/>
          </a:p>
          <a:p>
            <a:r>
              <a:rPr lang="en-US" sz="1600" dirty="0"/>
              <a:t>Entropy, it measures the uncertainty in the frequency band and the higher it is the more complex the signal. Its formula is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60EAA-E43A-56E9-C19C-FCA0FC697B4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198374" y="4955458"/>
            <a:ext cx="2290916" cy="6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B091C7-FB72-48BE-A732-E22EB6A487B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286865" y="5553308"/>
            <a:ext cx="2202425" cy="712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270ED6-68CB-A739-ED27-67712EA5707B}"/>
              </a:ext>
            </a:extLst>
          </p:cNvPr>
          <p:cNvSpPr txBox="1"/>
          <p:nvPr/>
        </p:nvSpPr>
        <p:spPr>
          <a:xfrm>
            <a:off x="727588" y="5973867"/>
            <a:ext cx="3559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Extracting the zero - crossing rate, </a:t>
            </a:r>
          </a:p>
          <a:p>
            <a:r>
              <a:rPr lang="en-US" sz="1600" dirty="0"/>
              <a:t>Higher ZCR implies higher frequency.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283D2-DA92-261F-A4F9-F2B75CC4E0EA}"/>
              </a:ext>
            </a:extLst>
          </p:cNvPr>
          <p:cNvSpPr txBox="1"/>
          <p:nvPr/>
        </p:nvSpPr>
        <p:spPr>
          <a:xfrm>
            <a:off x="639097" y="5331680"/>
            <a:ext cx="3559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Minimum – Maximum – Standard deviation - Mean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BCCDD9-0E73-3DF0-030D-746EF2D7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092" y="4729702"/>
            <a:ext cx="1739552" cy="3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481</Words>
  <Application>Microsoft Office PowerPoint</Application>
  <PresentationFormat>Widescreen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Wavelet Transform Analysis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Extract wavelet-based features</vt:lpstr>
      <vt:lpstr>Extract wavelet-based features</vt:lpstr>
      <vt:lpstr>Comparing DWT with STFT results</vt:lpstr>
      <vt:lpstr>Comparing DWT with STFT results</vt:lpstr>
      <vt:lpstr>Comparing with STFT results</vt:lpstr>
      <vt:lpstr>Comparing with STFT results</vt:lpstr>
      <vt:lpstr>Comparing with STFT results</vt:lpstr>
      <vt:lpstr>Analyze time-frequency resolution benefits</vt:lpstr>
      <vt:lpstr>Analyze time-frequency resolution benefits</vt:lpstr>
      <vt:lpstr>Analyze time-frequency resolution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ALMOATZ HIZEH</dc:creator>
  <cp:lastModifiedBy>HASSAN ALMOATZ HIZEH</cp:lastModifiedBy>
  <cp:revision>19</cp:revision>
  <dcterms:created xsi:type="dcterms:W3CDTF">2025-04-17T18:32:24Z</dcterms:created>
  <dcterms:modified xsi:type="dcterms:W3CDTF">2025-04-19T14:05:45Z</dcterms:modified>
</cp:coreProperties>
</file>