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D42A7A-7CBE-46D7-984C-D80CA2E04A96}" v="628" dt="2023-05-01T21:00:37.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5/1/2023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568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5/1/2023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9349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5/1/2023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680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5/1/2023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5780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5/1/2023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0283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5/1/2023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464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5/1/2023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2148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5/1/2023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3815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5/1/2023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1969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5/1/2023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470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5/1/2023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0497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5/1/2023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7193702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052440" y="1114424"/>
            <a:ext cx="6481835" cy="1771651"/>
          </a:xfrm>
        </p:spPr>
        <p:txBody>
          <a:bodyPr anchor="b">
            <a:normAutofit/>
          </a:bodyPr>
          <a:lstStyle/>
          <a:p>
            <a:r>
              <a:rPr lang="en-US" dirty="0">
                <a:cs typeface="Posterama"/>
              </a:rPr>
              <a:t>Time series </a:t>
            </a:r>
            <a:r>
              <a:rPr lang="en-US" dirty="0" err="1">
                <a:cs typeface="Posterama"/>
              </a:rPr>
              <a:t>Analyis</a:t>
            </a:r>
            <a:r>
              <a:rPr lang="en-US" dirty="0">
                <a:cs typeface="Posterama"/>
              </a:rPr>
              <a:t> and forecasting</a:t>
            </a:r>
            <a:endParaRPr lang="en-US" dirty="0"/>
          </a:p>
        </p:txBody>
      </p:sp>
      <p:sp>
        <p:nvSpPr>
          <p:cNvPr id="3" name="Subtitle 2"/>
          <p:cNvSpPr>
            <a:spLocks noGrp="1"/>
          </p:cNvSpPr>
          <p:nvPr>
            <p:ph type="subTitle" idx="1"/>
          </p:nvPr>
        </p:nvSpPr>
        <p:spPr>
          <a:xfrm>
            <a:off x="1052440" y="3324224"/>
            <a:ext cx="5367410" cy="981075"/>
          </a:xfrm>
        </p:spPr>
        <p:txBody>
          <a:bodyPr anchor="t">
            <a:normAutofit/>
          </a:bodyPr>
          <a:lstStyle/>
          <a:p>
            <a:r>
              <a:rPr lang="en-US" dirty="0"/>
              <a:t>Group 17 – 66,71,72</a:t>
            </a:r>
          </a:p>
          <a:p>
            <a:r>
              <a:rPr lang="en-US" dirty="0"/>
              <a:t>TY B</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F246-10DB-F00F-6662-F657D0D7CDB3}"/>
              </a:ext>
            </a:extLst>
          </p:cNvPr>
          <p:cNvSpPr>
            <a:spLocks noGrp="1"/>
          </p:cNvSpPr>
          <p:nvPr>
            <p:ph type="title"/>
          </p:nvPr>
        </p:nvSpPr>
        <p:spPr/>
        <p:txBody>
          <a:bodyPr/>
          <a:lstStyle/>
          <a:p>
            <a:r>
              <a:rPr lang="en-US" dirty="0">
                <a:cs typeface="Posterama"/>
              </a:rPr>
              <a:t>About Dataset</a:t>
            </a:r>
            <a:endParaRPr lang="en-US" dirty="0"/>
          </a:p>
        </p:txBody>
      </p:sp>
      <p:sp>
        <p:nvSpPr>
          <p:cNvPr id="3" name="Content Placeholder 2">
            <a:extLst>
              <a:ext uri="{FF2B5EF4-FFF2-40B4-BE49-F238E27FC236}">
                <a16:creationId xmlns:a16="http://schemas.microsoft.com/office/drawing/2014/main" id="{B2356582-F5D3-A05C-E6B4-AC8913DDB14A}"/>
              </a:ext>
            </a:extLst>
          </p:cNvPr>
          <p:cNvSpPr>
            <a:spLocks noGrp="1"/>
          </p:cNvSpPr>
          <p:nvPr>
            <p:ph idx="1"/>
          </p:nvPr>
        </p:nvSpPr>
        <p:spPr/>
        <p:txBody>
          <a:bodyPr vert="horz" lIns="91440" tIns="45720" rIns="91440" bIns="45720" rtlCol="0" anchor="t">
            <a:normAutofit/>
          </a:bodyPr>
          <a:lstStyle/>
          <a:p>
            <a:r>
              <a:rPr lang="en-US" sz="1800" dirty="0">
                <a:ea typeface="+mn-lt"/>
                <a:cs typeface="+mn-lt"/>
              </a:rPr>
              <a:t>The monthly beer production in Australia dataset comprises the total amount of beer produced each month, in millions of gallons, from January 1956 to August 1995.This dataset is often used as a benchmark dataset for time series analysis and forecasting due to its long time span and the presence of both trend and seasonality in the data. </a:t>
            </a:r>
            <a:endParaRPr lang="en-US" sz="1800">
              <a:ea typeface="+mn-lt"/>
              <a:cs typeface="+mn-lt"/>
            </a:endParaRPr>
          </a:p>
          <a:p>
            <a:r>
              <a:rPr lang="en-US" sz="1800" dirty="0">
                <a:ea typeface="+mn-lt"/>
                <a:cs typeface="+mn-lt"/>
              </a:rPr>
              <a:t>The dataset can be used to explore the patterns and trends in beer production over time, identify any seasonality in the data, and develop models to forecast future beer production. It may be of interest to economists, businesses, and policymakers in the alcohol industry, as well as researchers studying time series analysis and forecasting methods.</a:t>
            </a:r>
            <a:endParaRPr lang="en-US" sz="1800"/>
          </a:p>
        </p:txBody>
      </p:sp>
    </p:spTree>
    <p:extLst>
      <p:ext uri="{BB962C8B-B14F-4D97-AF65-F5344CB8AC3E}">
        <p14:creationId xmlns:p14="http://schemas.microsoft.com/office/powerpoint/2010/main" val="228470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72EFE5-DDB5-41BC-B3F4-19D747119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961D5D-D10F-72B6-52B0-FBE627306269}"/>
              </a:ext>
            </a:extLst>
          </p:cNvPr>
          <p:cNvSpPr>
            <a:spLocks noGrp="1"/>
          </p:cNvSpPr>
          <p:nvPr>
            <p:ph type="title"/>
          </p:nvPr>
        </p:nvSpPr>
        <p:spPr>
          <a:xfrm>
            <a:off x="609600" y="557784"/>
            <a:ext cx="11301479" cy="1256930"/>
          </a:xfrm>
        </p:spPr>
        <p:txBody>
          <a:bodyPr anchor="t">
            <a:normAutofit/>
          </a:bodyPr>
          <a:lstStyle/>
          <a:p>
            <a:r>
              <a:rPr lang="en-US" dirty="0">
                <a:cs typeface="Posterama"/>
              </a:rPr>
              <a:t>Steps/Procedure followed:</a:t>
            </a:r>
          </a:p>
        </p:txBody>
      </p:sp>
      <p:sp>
        <p:nvSpPr>
          <p:cNvPr id="4" name="TextBox 3">
            <a:extLst>
              <a:ext uri="{FF2B5EF4-FFF2-40B4-BE49-F238E27FC236}">
                <a16:creationId xmlns:a16="http://schemas.microsoft.com/office/drawing/2014/main" id="{869DD905-54BD-969A-E3FE-F5AE37EAAA03}"/>
              </a:ext>
            </a:extLst>
          </p:cNvPr>
          <p:cNvSpPr txBox="1"/>
          <p:nvPr/>
        </p:nvSpPr>
        <p:spPr>
          <a:xfrm>
            <a:off x="651362" y="2470660"/>
            <a:ext cx="10758434"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dirty="0"/>
              <a:t>Import the dataset</a:t>
            </a:r>
          </a:p>
          <a:p>
            <a:pPr marL="342900" indent="-342900">
              <a:buAutoNum type="arabicParenR"/>
            </a:pPr>
            <a:r>
              <a:rPr lang="en-US" dirty="0"/>
              <a:t>Visualize</a:t>
            </a:r>
          </a:p>
          <a:p>
            <a:pPr marL="342900" indent="-342900">
              <a:buAutoNum type="arabicParenR"/>
            </a:pPr>
            <a:r>
              <a:rPr lang="en-US" dirty="0"/>
              <a:t>Seasonal decomposition</a:t>
            </a:r>
          </a:p>
          <a:p>
            <a:pPr marL="342900" indent="-342900">
              <a:buAutoNum type="arabicParenR"/>
            </a:pPr>
            <a:r>
              <a:rPr lang="en-US" dirty="0"/>
              <a:t>ADF Test to check Stationarity</a:t>
            </a:r>
            <a:r>
              <a:rPr lang="en-US" dirty="0">
                <a:ea typeface="+mn-lt"/>
                <a:cs typeface="+mn-lt"/>
              </a:rPr>
              <a:t> </a:t>
            </a:r>
            <a:r>
              <a:rPr lang="en-US" sz="2000" b="1" dirty="0">
                <a:ea typeface="+mn-lt"/>
                <a:cs typeface="+mn-lt"/>
              </a:rPr>
              <a:t>↔️ </a:t>
            </a:r>
            <a:r>
              <a:rPr lang="en-US" dirty="0">
                <a:ea typeface="+mn-lt"/>
                <a:cs typeface="+mn-lt"/>
              </a:rPr>
              <a:t>differencing ; </a:t>
            </a:r>
            <a:r>
              <a:rPr lang="en-US" dirty="0" err="1">
                <a:ea typeface="+mn-lt"/>
                <a:cs typeface="+mn-lt"/>
              </a:rPr>
              <a:t>findout</a:t>
            </a:r>
            <a:r>
              <a:rPr lang="en-US" dirty="0">
                <a:ea typeface="+mn-lt"/>
                <a:cs typeface="+mn-lt"/>
              </a:rPr>
              <a:t> the "d" value</a:t>
            </a:r>
          </a:p>
          <a:p>
            <a:pPr marL="342900" indent="-342900">
              <a:buAutoNum type="arabicParenR"/>
            </a:pPr>
            <a:r>
              <a:rPr lang="en-US" dirty="0">
                <a:ea typeface="+mn-lt"/>
                <a:cs typeface="+mn-lt"/>
              </a:rPr>
              <a:t>ACF and PACF plots to determine p and q</a:t>
            </a:r>
          </a:p>
          <a:p>
            <a:pPr marL="342900" indent="-342900">
              <a:buAutoNum type="arabicParenR"/>
            </a:pPr>
            <a:r>
              <a:rPr lang="en-US" dirty="0"/>
              <a:t>Modelling</a:t>
            </a:r>
          </a:p>
          <a:p>
            <a:pPr marL="342900" indent="-342900">
              <a:buAutoNum type="arabicParenR"/>
            </a:pPr>
            <a:r>
              <a:rPr lang="en-US" dirty="0"/>
              <a:t>Seasonal ARIMA</a:t>
            </a:r>
          </a:p>
          <a:p>
            <a:pPr marL="342900" indent="-342900">
              <a:buAutoNum type="arabicParenR"/>
            </a:pPr>
            <a:r>
              <a:rPr lang="en-US" dirty="0"/>
              <a:t>Forecasting</a:t>
            </a:r>
          </a:p>
          <a:p>
            <a:pPr marL="342900" indent="-342900">
              <a:buAutoNum type="arabicParenR"/>
            </a:pPr>
            <a:endParaRPr lang="en-US" dirty="0"/>
          </a:p>
          <a:p>
            <a:pPr marL="342900" indent="-342900">
              <a:buAutoNum type="arabicParenR"/>
            </a:pPr>
            <a:endParaRPr lang="en-US" b="1" dirty="0"/>
          </a:p>
          <a:p>
            <a:pPr marL="342900" indent="-342900">
              <a:buAutoNum type="arabicParenR"/>
            </a:pPr>
            <a:endParaRPr lang="en-US" dirty="0"/>
          </a:p>
        </p:txBody>
      </p:sp>
    </p:spTree>
    <p:extLst>
      <p:ext uri="{BB962C8B-B14F-4D97-AF65-F5344CB8AC3E}">
        <p14:creationId xmlns:p14="http://schemas.microsoft.com/office/powerpoint/2010/main" val="3066205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13497E9-E9BD-461B-BCFA-EB21ED6C1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76631F6A-1B93-4B59-96EE-D8B73A60C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1472" y="-3025"/>
            <a:ext cx="5930528" cy="6421523"/>
          </a:xfrm>
          <a:custGeom>
            <a:avLst/>
            <a:gdLst>
              <a:gd name="connsiteX0" fmla="*/ 4958378 w 6317625"/>
              <a:gd name="connsiteY0" fmla="*/ 6031137 h 6840668"/>
              <a:gd name="connsiteX1" fmla="*/ 5305315 w 6317625"/>
              <a:gd name="connsiteY1" fmla="*/ 6282257 h 6840668"/>
              <a:gd name="connsiteX2" fmla="*/ 5065129 w 6317625"/>
              <a:gd name="connsiteY2" fmla="*/ 6696958 h 6840668"/>
              <a:gd name="connsiteX3" fmla="*/ 4650427 w 6317625"/>
              <a:gd name="connsiteY3" fmla="*/ 6456771 h 6840668"/>
              <a:gd name="connsiteX4" fmla="*/ 4890615 w 6317625"/>
              <a:gd name="connsiteY4" fmla="*/ 6042071 h 6840668"/>
              <a:gd name="connsiteX5" fmla="*/ 4958378 w 6317625"/>
              <a:gd name="connsiteY5" fmla="*/ 6031137 h 6840668"/>
              <a:gd name="connsiteX6" fmla="*/ 892226 w 6317625"/>
              <a:gd name="connsiteY6" fmla="*/ 3293470 h 6840668"/>
              <a:gd name="connsiteX7" fmla="*/ 1475080 w 6317625"/>
              <a:gd name="connsiteY7" fmla="*/ 3715351 h 6840668"/>
              <a:gd name="connsiteX8" fmla="*/ 1071567 w 6317625"/>
              <a:gd name="connsiteY8" fmla="*/ 4412048 h 6840668"/>
              <a:gd name="connsiteX9" fmla="*/ 374869 w 6317625"/>
              <a:gd name="connsiteY9" fmla="*/ 4008535 h 6840668"/>
              <a:gd name="connsiteX10" fmla="*/ 778382 w 6317625"/>
              <a:gd name="connsiteY10" fmla="*/ 3311837 h 6840668"/>
              <a:gd name="connsiteX11" fmla="*/ 892226 w 6317625"/>
              <a:gd name="connsiteY11" fmla="*/ 3293470 h 6840668"/>
              <a:gd name="connsiteX12" fmla="*/ 1515375 w 6317625"/>
              <a:gd name="connsiteY12" fmla="*/ 663501 h 6840668"/>
              <a:gd name="connsiteX13" fmla="*/ 1862311 w 6317625"/>
              <a:gd name="connsiteY13" fmla="*/ 914620 h 6840668"/>
              <a:gd name="connsiteX14" fmla="*/ 1622124 w 6317625"/>
              <a:gd name="connsiteY14" fmla="*/ 1329322 h 6840668"/>
              <a:gd name="connsiteX15" fmla="*/ 1207424 w 6317625"/>
              <a:gd name="connsiteY15" fmla="*/ 1089135 h 6840668"/>
              <a:gd name="connsiteX16" fmla="*/ 1447610 w 6317625"/>
              <a:gd name="connsiteY16" fmla="*/ 674434 h 6840668"/>
              <a:gd name="connsiteX17" fmla="*/ 1515375 w 6317625"/>
              <a:gd name="connsiteY17" fmla="*/ 663501 h 6840668"/>
              <a:gd name="connsiteX18" fmla="*/ 2542954 w 6317625"/>
              <a:gd name="connsiteY18" fmla="*/ 0 h 6840668"/>
              <a:gd name="connsiteX19" fmla="*/ 6317625 w 6317625"/>
              <a:gd name="connsiteY19" fmla="*/ 0 h 6840668"/>
              <a:gd name="connsiteX20" fmla="*/ 6317625 w 6317625"/>
              <a:gd name="connsiteY20" fmla="*/ 6840668 h 6840668"/>
              <a:gd name="connsiteX21" fmla="*/ 6230037 w 6317625"/>
              <a:gd name="connsiteY21" fmla="*/ 6814791 h 6840668"/>
              <a:gd name="connsiteX22" fmla="*/ 5013461 w 6317625"/>
              <a:gd name="connsiteY22" fmla="*/ 5538903 h 6840668"/>
              <a:gd name="connsiteX23" fmla="*/ 3720873 w 6317625"/>
              <a:gd name="connsiteY23" fmla="*/ 6063409 h 6840668"/>
              <a:gd name="connsiteX24" fmla="*/ 2775987 w 6317625"/>
              <a:gd name="connsiteY24" fmla="*/ 5162980 h 6840668"/>
              <a:gd name="connsiteX25" fmla="*/ 2210002 w 6317625"/>
              <a:gd name="connsiteY25" fmla="*/ 5455137 h 6840668"/>
              <a:gd name="connsiteX26" fmla="*/ 1437015 w 6317625"/>
              <a:gd name="connsiteY26" fmla="*/ 6401298 h 6840668"/>
              <a:gd name="connsiteX27" fmla="*/ 75055 w 6317625"/>
              <a:gd name="connsiteY27" fmla="*/ 6031719 h 6840668"/>
              <a:gd name="connsiteX28" fmla="*/ 406869 w 6317625"/>
              <a:gd name="connsiteY28" fmla="*/ 4883188 h 6840668"/>
              <a:gd name="connsiteX29" fmla="*/ 1425737 w 6317625"/>
              <a:gd name="connsiteY29" fmla="*/ 4614510 h 6840668"/>
              <a:gd name="connsiteX30" fmla="*/ 2401798 w 6317625"/>
              <a:gd name="connsiteY30" fmla="*/ 3834988 h 6840668"/>
              <a:gd name="connsiteX31" fmla="*/ 1823833 w 6317625"/>
              <a:gd name="connsiteY31" fmla="*/ 3299773 h 6840668"/>
              <a:gd name="connsiteX32" fmla="*/ 964802 w 6317625"/>
              <a:gd name="connsiteY32" fmla="*/ 2659918 h 6840668"/>
              <a:gd name="connsiteX33" fmla="*/ 1218949 w 6317625"/>
              <a:gd name="connsiteY33" fmla="*/ 1977364 h 6840668"/>
              <a:gd name="connsiteX34" fmla="*/ 2387241 w 6317625"/>
              <a:gd name="connsiteY34" fmla="*/ 1909455 h 6840668"/>
              <a:gd name="connsiteX35" fmla="*/ 2947668 w 6317625"/>
              <a:gd name="connsiteY35" fmla="*/ 1386658 h 6840668"/>
              <a:gd name="connsiteX36" fmla="*/ 2498714 w 6317625"/>
              <a:gd name="connsiteY36" fmla="*/ 259434 h 6840668"/>
              <a:gd name="connsiteX37" fmla="*/ 2511421 w 6317625"/>
              <a:gd name="connsiteY37" fmla="*/ 121590 h 684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317625" h="6840668">
                <a:moveTo>
                  <a:pt x="4958378" y="6031137"/>
                </a:moveTo>
                <a:cubicBezTo>
                  <a:pt x="5115727" y="6021909"/>
                  <a:pt x="5263149" y="6124019"/>
                  <a:pt x="5305315" y="6282257"/>
                </a:cubicBezTo>
                <a:cubicBezTo>
                  <a:pt x="5353507" y="6463099"/>
                  <a:pt x="5245971" y="6648768"/>
                  <a:pt x="5065129" y="6696958"/>
                </a:cubicBezTo>
                <a:cubicBezTo>
                  <a:pt x="4884289" y="6745149"/>
                  <a:pt x="4698617" y="6637614"/>
                  <a:pt x="4650427" y="6456771"/>
                </a:cubicBezTo>
                <a:cubicBezTo>
                  <a:pt x="4602235" y="6275928"/>
                  <a:pt x="4709771" y="6090262"/>
                  <a:pt x="4890615" y="6042071"/>
                </a:cubicBezTo>
                <a:cubicBezTo>
                  <a:pt x="4913219" y="6036047"/>
                  <a:pt x="4935901" y="6032455"/>
                  <a:pt x="4958378" y="6031137"/>
                </a:cubicBezTo>
                <a:close/>
                <a:moveTo>
                  <a:pt x="892226" y="3293470"/>
                </a:moveTo>
                <a:cubicBezTo>
                  <a:pt x="1156570" y="3277966"/>
                  <a:pt x="1404240" y="3449513"/>
                  <a:pt x="1475080" y="3715351"/>
                </a:cubicBezTo>
                <a:cubicBezTo>
                  <a:pt x="1556041" y="4019167"/>
                  <a:pt x="1375383" y="4331088"/>
                  <a:pt x="1071567" y="4412048"/>
                </a:cubicBezTo>
                <a:cubicBezTo>
                  <a:pt x="767753" y="4493009"/>
                  <a:pt x="455831" y="4312351"/>
                  <a:pt x="374869" y="4008535"/>
                </a:cubicBezTo>
                <a:cubicBezTo>
                  <a:pt x="293908" y="3704721"/>
                  <a:pt x="474567" y="3392798"/>
                  <a:pt x="778382" y="3311837"/>
                </a:cubicBezTo>
                <a:cubicBezTo>
                  <a:pt x="816360" y="3301718"/>
                  <a:pt x="854463" y="3295686"/>
                  <a:pt x="892226" y="3293470"/>
                </a:cubicBezTo>
                <a:close/>
                <a:moveTo>
                  <a:pt x="1515375" y="663501"/>
                </a:moveTo>
                <a:cubicBezTo>
                  <a:pt x="1672721" y="654272"/>
                  <a:pt x="1820145" y="756383"/>
                  <a:pt x="1862311" y="914620"/>
                </a:cubicBezTo>
                <a:cubicBezTo>
                  <a:pt x="1910502" y="1095462"/>
                  <a:pt x="1802968" y="1281132"/>
                  <a:pt x="1622124" y="1329322"/>
                </a:cubicBezTo>
                <a:cubicBezTo>
                  <a:pt x="1441283" y="1377513"/>
                  <a:pt x="1255615" y="1269977"/>
                  <a:pt x="1207424" y="1089135"/>
                </a:cubicBezTo>
                <a:cubicBezTo>
                  <a:pt x="1159233" y="908294"/>
                  <a:pt x="1266769" y="722625"/>
                  <a:pt x="1447610" y="674434"/>
                </a:cubicBezTo>
                <a:cubicBezTo>
                  <a:pt x="1470217" y="668411"/>
                  <a:pt x="1492896" y="664821"/>
                  <a:pt x="1515375" y="663501"/>
                </a:cubicBezTo>
                <a:close/>
                <a:moveTo>
                  <a:pt x="2542954" y="0"/>
                </a:moveTo>
                <a:lnTo>
                  <a:pt x="6317625" y="0"/>
                </a:lnTo>
                <a:lnTo>
                  <a:pt x="6317625" y="6840668"/>
                </a:lnTo>
                <a:lnTo>
                  <a:pt x="6230037" y="6814791"/>
                </a:lnTo>
                <a:cubicBezTo>
                  <a:pt x="5511511" y="6546277"/>
                  <a:pt x="5563886" y="5634137"/>
                  <a:pt x="5013461" y="5538903"/>
                </a:cubicBezTo>
                <a:cubicBezTo>
                  <a:pt x="4504461" y="5450825"/>
                  <a:pt x="4212037" y="6187406"/>
                  <a:pt x="3720873" y="6063409"/>
                </a:cubicBezTo>
                <a:cubicBezTo>
                  <a:pt x="3249852" y="5944482"/>
                  <a:pt x="3223909" y="5195131"/>
                  <a:pt x="2775987" y="5162980"/>
                </a:cubicBezTo>
                <a:cubicBezTo>
                  <a:pt x="2577088" y="5148695"/>
                  <a:pt x="2416139" y="5282749"/>
                  <a:pt x="2210002" y="5455137"/>
                </a:cubicBezTo>
                <a:cubicBezTo>
                  <a:pt x="1759503" y="5831872"/>
                  <a:pt x="1735837" y="6203943"/>
                  <a:pt x="1437015" y="6401298"/>
                </a:cubicBezTo>
                <a:cubicBezTo>
                  <a:pt x="1022137" y="6675287"/>
                  <a:pt x="277340" y="6489917"/>
                  <a:pt x="75055" y="6031719"/>
                </a:cubicBezTo>
                <a:cubicBezTo>
                  <a:pt x="-100071" y="5635034"/>
                  <a:pt x="39649" y="5119308"/>
                  <a:pt x="406869" y="4883188"/>
                </a:cubicBezTo>
                <a:cubicBezTo>
                  <a:pt x="668038" y="4715275"/>
                  <a:pt x="978899" y="4781854"/>
                  <a:pt x="1425737" y="4614510"/>
                </a:cubicBezTo>
                <a:cubicBezTo>
                  <a:pt x="1483018" y="4593066"/>
                  <a:pt x="2421509" y="4233274"/>
                  <a:pt x="2401798" y="3834988"/>
                </a:cubicBezTo>
                <a:cubicBezTo>
                  <a:pt x="2389953" y="3595533"/>
                  <a:pt x="2054344" y="3420191"/>
                  <a:pt x="1823833" y="3299773"/>
                </a:cubicBezTo>
                <a:cubicBezTo>
                  <a:pt x="1207509" y="2977771"/>
                  <a:pt x="1033713" y="2885600"/>
                  <a:pt x="964802" y="2659918"/>
                </a:cubicBezTo>
                <a:cubicBezTo>
                  <a:pt x="895511" y="2432959"/>
                  <a:pt x="1010317" y="2120581"/>
                  <a:pt x="1218949" y="1977364"/>
                </a:cubicBezTo>
                <a:cubicBezTo>
                  <a:pt x="1546835" y="1752277"/>
                  <a:pt x="1872903" y="2105427"/>
                  <a:pt x="2387241" y="1909455"/>
                </a:cubicBezTo>
                <a:cubicBezTo>
                  <a:pt x="2455367" y="1883513"/>
                  <a:pt x="2884207" y="1718365"/>
                  <a:pt x="2947668" y="1386658"/>
                </a:cubicBezTo>
                <a:cubicBezTo>
                  <a:pt x="3028995" y="961696"/>
                  <a:pt x="2497170" y="773992"/>
                  <a:pt x="2498714" y="259434"/>
                </a:cubicBezTo>
                <a:cubicBezTo>
                  <a:pt x="2498850" y="213850"/>
                  <a:pt x="2503216" y="167716"/>
                  <a:pt x="2511421" y="1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66694E-D16A-3333-2657-D18DB2764437}"/>
              </a:ext>
            </a:extLst>
          </p:cNvPr>
          <p:cNvSpPr>
            <a:spLocks noGrp="1"/>
          </p:cNvSpPr>
          <p:nvPr>
            <p:ph type="title"/>
          </p:nvPr>
        </p:nvSpPr>
        <p:spPr>
          <a:xfrm>
            <a:off x="609600" y="663960"/>
            <a:ext cx="5482246" cy="3312206"/>
          </a:xfrm>
        </p:spPr>
        <p:txBody>
          <a:bodyPr vert="horz" lIns="91440" tIns="45720" rIns="91440" bIns="45720" rtlCol="0" anchor="b">
            <a:normAutofit/>
          </a:bodyPr>
          <a:lstStyle/>
          <a:p>
            <a:r>
              <a:rPr lang="en-US" sz="5400"/>
              <a:t>Thank You!</a:t>
            </a:r>
          </a:p>
        </p:txBody>
      </p:sp>
      <p:pic>
        <p:nvPicPr>
          <p:cNvPr id="33" name="Graphic 15" descr="Handshake">
            <a:extLst>
              <a:ext uri="{FF2B5EF4-FFF2-40B4-BE49-F238E27FC236}">
                <a16:creationId xmlns:a16="http://schemas.microsoft.com/office/drawing/2014/main" id="{4944DD30-3D3C-1A92-4541-B61F0E30C2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6679" y="1444305"/>
            <a:ext cx="3290403" cy="3290403"/>
          </a:xfrm>
          <a:prstGeom prst="rect">
            <a:avLst/>
          </a:prstGeom>
        </p:spPr>
      </p:pic>
    </p:spTree>
    <p:extLst>
      <p:ext uri="{BB962C8B-B14F-4D97-AF65-F5344CB8AC3E}">
        <p14:creationId xmlns:p14="http://schemas.microsoft.com/office/powerpoint/2010/main" val="370039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1">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ABF241-3E00-4AD5-AA94-6362D3F3B541}"/>
              </a:ext>
            </a:extLst>
          </p:cNvPr>
          <p:cNvSpPr>
            <a:spLocks noGrp="1"/>
          </p:cNvSpPr>
          <p:nvPr>
            <p:ph type="title"/>
          </p:nvPr>
        </p:nvSpPr>
        <p:spPr>
          <a:xfrm>
            <a:off x="609600" y="557784"/>
            <a:ext cx="10972800" cy="1325563"/>
          </a:xfrm>
        </p:spPr>
        <p:txBody>
          <a:bodyPr>
            <a:normAutofit/>
          </a:bodyPr>
          <a:lstStyle/>
          <a:p>
            <a:r>
              <a:rPr lang="en-US" dirty="0">
                <a:cs typeface="Posterama"/>
              </a:rPr>
              <a:t>Introduction</a:t>
            </a:r>
            <a:endParaRPr lang="en-US" dirty="0"/>
          </a:p>
        </p:txBody>
      </p:sp>
      <p:sp>
        <p:nvSpPr>
          <p:cNvPr id="3" name="Content Placeholder 2">
            <a:extLst>
              <a:ext uri="{FF2B5EF4-FFF2-40B4-BE49-F238E27FC236}">
                <a16:creationId xmlns:a16="http://schemas.microsoft.com/office/drawing/2014/main" id="{3537709E-057D-46EF-8131-B2B0CEE776F6}"/>
              </a:ext>
            </a:extLst>
          </p:cNvPr>
          <p:cNvSpPr>
            <a:spLocks noGrp="1"/>
          </p:cNvSpPr>
          <p:nvPr>
            <p:ph idx="1"/>
          </p:nvPr>
        </p:nvSpPr>
        <p:spPr>
          <a:xfrm>
            <a:off x="609600" y="2106204"/>
            <a:ext cx="7077075" cy="2189571"/>
          </a:xfrm>
        </p:spPr>
        <p:txBody>
          <a:bodyPr vert="horz" lIns="91440" tIns="45720" rIns="91440" bIns="45720" rtlCol="0" anchor="t">
            <a:noAutofit/>
          </a:bodyPr>
          <a:lstStyle/>
          <a:p>
            <a:r>
              <a:rPr lang="en-US" sz="1600" dirty="0">
                <a:ea typeface="+mn-lt"/>
                <a:cs typeface="+mn-lt"/>
              </a:rPr>
              <a:t>Time series is a sequence of data points collected over time, and time series analysis involves analyzing past behavior to forecast future behavior. Time series forecasting is important for making predictions in various fields, such as finance, economics, meteorology, and engineering. It helps reveal patterns and trends, enabling informed decision-making. Accurate forecasts are crucial for resource planning, inventory management, demand prediction, and strategic decision-making. Time series analysis and forecasting play a vital role in understanding and predicting the behavior of complex systems over time.</a:t>
            </a:r>
            <a:endParaRPr lang="en-US" sz="1400" dirty="0"/>
          </a:p>
        </p:txBody>
      </p:sp>
    </p:spTree>
    <p:extLst>
      <p:ext uri="{BB962C8B-B14F-4D97-AF65-F5344CB8AC3E}">
        <p14:creationId xmlns:p14="http://schemas.microsoft.com/office/powerpoint/2010/main" val="79192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7379-8FAB-025D-9A48-0D10D814539E}"/>
              </a:ext>
            </a:extLst>
          </p:cNvPr>
          <p:cNvSpPr>
            <a:spLocks noGrp="1"/>
          </p:cNvSpPr>
          <p:nvPr>
            <p:ph type="title"/>
          </p:nvPr>
        </p:nvSpPr>
        <p:spPr>
          <a:xfrm>
            <a:off x="470079" y="-64695"/>
            <a:ext cx="10972800" cy="1325563"/>
          </a:xfrm>
        </p:spPr>
        <p:txBody>
          <a:bodyPr/>
          <a:lstStyle/>
          <a:p>
            <a:r>
              <a:rPr lang="en-US" dirty="0">
                <a:cs typeface="Posterama"/>
              </a:rPr>
              <a:t>Examples of time series</a:t>
            </a:r>
            <a:endParaRPr lang="en-US" dirty="0"/>
          </a:p>
        </p:txBody>
      </p:sp>
      <p:sp>
        <p:nvSpPr>
          <p:cNvPr id="3" name="Content Placeholder 2">
            <a:extLst>
              <a:ext uri="{FF2B5EF4-FFF2-40B4-BE49-F238E27FC236}">
                <a16:creationId xmlns:a16="http://schemas.microsoft.com/office/drawing/2014/main" id="{1EAB89EA-3882-6568-5A99-0F16DFCBCCB9}"/>
              </a:ext>
            </a:extLst>
          </p:cNvPr>
          <p:cNvSpPr>
            <a:spLocks noGrp="1"/>
          </p:cNvSpPr>
          <p:nvPr>
            <p:ph idx="1"/>
          </p:nvPr>
        </p:nvSpPr>
        <p:spPr>
          <a:xfrm>
            <a:off x="384220" y="1902288"/>
            <a:ext cx="10972800" cy="4036534"/>
          </a:xfrm>
        </p:spPr>
        <p:txBody>
          <a:bodyPr vert="horz" lIns="91440" tIns="45720" rIns="91440" bIns="45720" rtlCol="0" anchor="t">
            <a:noAutofit/>
          </a:bodyPr>
          <a:lstStyle/>
          <a:p>
            <a:r>
              <a:rPr lang="en-US" sz="1400" dirty="0">
                <a:ea typeface="+mn-lt"/>
                <a:cs typeface="+mn-lt"/>
              </a:rPr>
              <a:t>Here are some examples of time series:</a:t>
            </a:r>
            <a:endParaRPr lang="en-US" sz="1400" dirty="0"/>
          </a:p>
          <a:p>
            <a:pPr marL="285750" indent="-285750">
              <a:buFont typeface="Arial"/>
              <a:buChar char="•"/>
            </a:pPr>
            <a:r>
              <a:rPr lang="en-US" sz="1400" b="1" dirty="0">
                <a:ea typeface="+mn-lt"/>
                <a:cs typeface="+mn-lt"/>
              </a:rPr>
              <a:t>Daily temperature readings</a:t>
            </a:r>
            <a:endParaRPr lang="en-US" sz="1400" b="1" dirty="0"/>
          </a:p>
          <a:p>
            <a:pPr marL="285750" indent="-285750">
              <a:buFont typeface="Arial"/>
              <a:buChar char="•"/>
            </a:pPr>
            <a:r>
              <a:rPr lang="en-US" sz="1400" b="1" dirty="0">
                <a:ea typeface="+mn-lt"/>
                <a:cs typeface="+mn-lt"/>
              </a:rPr>
              <a:t>Stock prices over time</a:t>
            </a:r>
            <a:endParaRPr lang="en-US" sz="1400" b="1" dirty="0"/>
          </a:p>
          <a:p>
            <a:pPr marL="285750" indent="-285750">
              <a:buFont typeface="Arial"/>
              <a:buChar char="•"/>
            </a:pPr>
            <a:r>
              <a:rPr lang="en-US" sz="1400" b="1" dirty="0">
                <a:ea typeface="+mn-lt"/>
                <a:cs typeface="+mn-lt"/>
              </a:rPr>
              <a:t>Sales data over time</a:t>
            </a:r>
            <a:endParaRPr lang="en-US" sz="1400" b="1" dirty="0"/>
          </a:p>
          <a:p>
            <a:pPr marL="285750" indent="-285750">
              <a:buFont typeface="Arial"/>
              <a:buChar char="•"/>
            </a:pPr>
            <a:r>
              <a:rPr lang="en-US" sz="1400" b="1" dirty="0">
                <a:ea typeface="+mn-lt"/>
                <a:cs typeface="+mn-lt"/>
              </a:rPr>
              <a:t>Traffic volume data over time</a:t>
            </a:r>
            <a:endParaRPr lang="en-US" sz="1400" b="1" dirty="0"/>
          </a:p>
          <a:p>
            <a:pPr marL="285750" indent="-285750">
              <a:buFont typeface="Arial"/>
              <a:buChar char="•"/>
            </a:pPr>
            <a:r>
              <a:rPr lang="en-US" sz="1400" b="1" dirty="0">
                <a:ea typeface="+mn-lt"/>
                <a:cs typeface="+mn-lt"/>
              </a:rPr>
              <a:t>Daily or monthly energy consumption data</a:t>
            </a:r>
            <a:endParaRPr lang="en-US" sz="1400" b="1" dirty="0"/>
          </a:p>
          <a:p>
            <a:pPr marL="285750" indent="-285750">
              <a:buFont typeface="Arial"/>
              <a:buChar char="•"/>
            </a:pPr>
            <a:r>
              <a:rPr lang="en-US" sz="1400" b="1" dirty="0">
                <a:ea typeface="+mn-lt"/>
                <a:cs typeface="+mn-lt"/>
              </a:rPr>
              <a:t>Monthly or quarterly GDP figures</a:t>
            </a:r>
            <a:endParaRPr lang="en-US" sz="1400" b="1" dirty="0"/>
          </a:p>
          <a:p>
            <a:pPr marL="285750" indent="-285750">
              <a:buFont typeface="Arial"/>
              <a:buChar char="•"/>
            </a:pPr>
            <a:r>
              <a:rPr lang="en-US" sz="1400" b="1" dirty="0">
                <a:ea typeface="+mn-lt"/>
                <a:cs typeface="+mn-lt"/>
              </a:rPr>
              <a:t>Daily or weekly website traffic data</a:t>
            </a:r>
            <a:endParaRPr lang="en-US" sz="1400" b="1" dirty="0"/>
          </a:p>
          <a:p>
            <a:pPr marL="285750" indent="-285750">
              <a:buFont typeface="Arial"/>
              <a:buChar char="•"/>
            </a:pPr>
            <a:r>
              <a:rPr lang="en-US" sz="1400" b="1" dirty="0">
                <a:ea typeface="+mn-lt"/>
                <a:cs typeface="+mn-lt"/>
              </a:rPr>
              <a:t>Hourly or daily weather data</a:t>
            </a:r>
            <a:endParaRPr lang="en-US" sz="1400" b="1" dirty="0"/>
          </a:p>
          <a:p>
            <a:pPr marL="285750" indent="-285750">
              <a:buFont typeface="Arial"/>
              <a:buChar char="•"/>
            </a:pPr>
            <a:r>
              <a:rPr lang="en-US" sz="1400" b="1" dirty="0">
                <a:ea typeface="+mn-lt"/>
                <a:cs typeface="+mn-lt"/>
              </a:rPr>
              <a:t>Monthly or quarterly employment figures</a:t>
            </a:r>
            <a:endParaRPr lang="en-US" sz="1400" b="1" dirty="0"/>
          </a:p>
          <a:p>
            <a:pPr marL="285750" indent="-285750">
              <a:buFont typeface="Arial"/>
              <a:buChar char="•"/>
            </a:pPr>
            <a:r>
              <a:rPr lang="en-US" sz="1400" b="1" dirty="0">
                <a:ea typeface="+mn-lt"/>
                <a:cs typeface="+mn-lt"/>
              </a:rPr>
              <a:t>Daily or weekly social media engagement data.</a:t>
            </a:r>
            <a:endParaRPr lang="en-US" sz="1400" b="1" dirty="0"/>
          </a:p>
          <a:p>
            <a:r>
              <a:rPr lang="en-US" sz="1400" dirty="0">
                <a:ea typeface="+mn-lt"/>
                <a:cs typeface="+mn-lt"/>
              </a:rPr>
              <a:t>Each of these examples represents a set of data points collected over time, making them a time series.</a:t>
            </a:r>
            <a:endParaRPr lang="en-US" sz="1400" dirty="0"/>
          </a:p>
          <a:p>
            <a:endParaRPr lang="en-US" dirty="0"/>
          </a:p>
        </p:txBody>
      </p:sp>
    </p:spTree>
    <p:extLst>
      <p:ext uri="{BB962C8B-B14F-4D97-AF65-F5344CB8AC3E}">
        <p14:creationId xmlns:p14="http://schemas.microsoft.com/office/powerpoint/2010/main" val="398506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72EFE5-DDB5-41BC-B3F4-19D747119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D741EE-06AB-747A-2162-E1C93F8B62BC}"/>
              </a:ext>
            </a:extLst>
          </p:cNvPr>
          <p:cNvSpPr>
            <a:spLocks noGrp="1"/>
          </p:cNvSpPr>
          <p:nvPr>
            <p:ph type="title"/>
          </p:nvPr>
        </p:nvSpPr>
        <p:spPr>
          <a:xfrm>
            <a:off x="322981" y="371229"/>
            <a:ext cx="10732662" cy="934958"/>
          </a:xfrm>
        </p:spPr>
        <p:txBody>
          <a:bodyPr anchor="t">
            <a:normAutofit/>
          </a:bodyPr>
          <a:lstStyle/>
          <a:p>
            <a:r>
              <a:rPr lang="en-US" sz="2000" b="1" dirty="0">
                <a:ea typeface="+mj-lt"/>
                <a:cs typeface="+mj-lt"/>
              </a:rPr>
              <a:t>Components of Time Series:</a:t>
            </a:r>
            <a:endParaRPr lang="en-US" sz="1800" dirty="0">
              <a:cs typeface="Posterama"/>
            </a:endParaRPr>
          </a:p>
        </p:txBody>
      </p:sp>
      <p:sp>
        <p:nvSpPr>
          <p:cNvPr id="5" name="Content Placeholder 2">
            <a:extLst>
              <a:ext uri="{FF2B5EF4-FFF2-40B4-BE49-F238E27FC236}">
                <a16:creationId xmlns:a16="http://schemas.microsoft.com/office/drawing/2014/main" id="{3A4A507A-1524-5013-964A-B559C7005218}"/>
              </a:ext>
            </a:extLst>
          </p:cNvPr>
          <p:cNvSpPr>
            <a:spLocks noGrp="1"/>
          </p:cNvSpPr>
          <p:nvPr>
            <p:ph idx="1"/>
          </p:nvPr>
        </p:nvSpPr>
        <p:spPr>
          <a:xfrm>
            <a:off x="266164" y="1151021"/>
            <a:ext cx="10972800" cy="4036534"/>
          </a:xfrm>
        </p:spPr>
        <p:txBody>
          <a:bodyPr vert="horz" lIns="91440" tIns="45720" rIns="91440" bIns="45720" rtlCol="0" anchor="t">
            <a:noAutofit/>
          </a:bodyPr>
          <a:lstStyle/>
          <a:p>
            <a:r>
              <a:rPr lang="en-US" sz="1800" b="1" dirty="0">
                <a:ea typeface="+mn-lt"/>
                <a:cs typeface="+mn-lt"/>
              </a:rPr>
              <a:t>1. Trend Component </a:t>
            </a:r>
            <a:r>
              <a:rPr lang="en-US" sz="1800" dirty="0">
                <a:ea typeface="+mn-lt"/>
                <a:cs typeface="+mn-lt"/>
              </a:rPr>
              <a:t>- The long-term direction of a time series. It can be increasing, decreasing, or stable over time. </a:t>
            </a:r>
            <a:endParaRPr lang="en-US" sz="1800" dirty="0"/>
          </a:p>
          <a:p>
            <a:r>
              <a:rPr lang="en-US" sz="1800" dirty="0">
                <a:ea typeface="+mn-lt"/>
                <a:cs typeface="+mn-lt"/>
              </a:rPr>
              <a:t>Formula: Trend = a + </a:t>
            </a:r>
            <a:r>
              <a:rPr lang="en-US" sz="1800" err="1">
                <a:ea typeface="+mn-lt"/>
                <a:cs typeface="+mn-lt"/>
              </a:rPr>
              <a:t>bt</a:t>
            </a:r>
            <a:r>
              <a:rPr lang="en-US" sz="1800" dirty="0">
                <a:ea typeface="+mn-lt"/>
                <a:cs typeface="+mn-lt"/>
              </a:rPr>
              <a:t>, where a is the intercept, b is the slope, and t is time.</a:t>
            </a:r>
            <a:endParaRPr lang="en-US" sz="1800" dirty="0"/>
          </a:p>
          <a:p>
            <a:r>
              <a:rPr lang="en-US" sz="1800" b="1" dirty="0">
                <a:ea typeface="+mn-lt"/>
                <a:cs typeface="+mn-lt"/>
              </a:rPr>
              <a:t>2. Seasonal Component</a:t>
            </a:r>
            <a:r>
              <a:rPr lang="en-US" sz="1800" dirty="0">
                <a:ea typeface="+mn-lt"/>
                <a:cs typeface="+mn-lt"/>
              </a:rPr>
              <a:t> - The short-term regular variations that repeat at fixed intervals over time. It is usually associated with calendar effects such as holidays, seasonality, and other regular patterns.</a:t>
            </a:r>
            <a:endParaRPr lang="en-US" sz="1800" dirty="0"/>
          </a:p>
          <a:p>
            <a:r>
              <a:rPr lang="en-US" sz="1800" dirty="0">
                <a:ea typeface="+mn-lt"/>
                <a:cs typeface="+mn-lt"/>
              </a:rPr>
              <a:t>Formula: Seasonal factor = Actual value / (Trend * Irregular component)</a:t>
            </a:r>
            <a:endParaRPr lang="en-US" sz="1800" dirty="0"/>
          </a:p>
          <a:p>
            <a:r>
              <a:rPr lang="en-US" sz="1800" b="1" dirty="0">
                <a:ea typeface="+mn-lt"/>
                <a:cs typeface="+mn-lt"/>
              </a:rPr>
              <a:t>3. Cyclical Component</a:t>
            </a:r>
            <a:r>
              <a:rPr lang="en-US" sz="1800" dirty="0">
                <a:ea typeface="+mn-lt"/>
                <a:cs typeface="+mn-lt"/>
              </a:rPr>
              <a:t> - The periodic fluctuations that are not seasonally related, but occur due to underlying economic or business cycles. These fluctuations can occur over several years.</a:t>
            </a:r>
            <a:endParaRPr lang="en-US" sz="1800" dirty="0"/>
          </a:p>
          <a:p>
            <a:r>
              <a:rPr lang="en-US" sz="1800" b="1" dirty="0">
                <a:ea typeface="+mn-lt"/>
                <a:cs typeface="+mn-lt"/>
              </a:rPr>
              <a:t>4. Irregular Component </a:t>
            </a:r>
            <a:r>
              <a:rPr lang="en-US" sz="1800" dirty="0">
                <a:ea typeface="+mn-lt"/>
                <a:cs typeface="+mn-lt"/>
              </a:rPr>
              <a:t>- The random fluctuations that are not accounted for by the trend, seasonal, or cyclical components. It represents the noise or error in the time series data.</a:t>
            </a:r>
            <a:endParaRPr lang="en-US" sz="1800" dirty="0"/>
          </a:p>
          <a:p>
            <a:endParaRPr lang="en-US" sz="1800" dirty="0"/>
          </a:p>
          <a:p>
            <a:r>
              <a:rPr lang="en-US" sz="1800" dirty="0">
                <a:ea typeface="+mn-lt"/>
                <a:cs typeface="+mn-lt"/>
              </a:rPr>
              <a:t>Understanding these four components is important for analyzing and forecasting time series data. By separating the different components, we can better understand the behavior of a time series, identify patterns and trends, and make accurate predictions. a time series.</a:t>
            </a:r>
            <a:endParaRPr lang="en-US" sz="1800" dirty="0"/>
          </a:p>
          <a:p>
            <a:endParaRPr lang="en-US" dirty="0"/>
          </a:p>
        </p:txBody>
      </p:sp>
    </p:spTree>
    <p:extLst>
      <p:ext uri="{BB962C8B-B14F-4D97-AF65-F5344CB8AC3E}">
        <p14:creationId xmlns:p14="http://schemas.microsoft.com/office/powerpoint/2010/main" val="215597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2">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38300A-5862-E720-48FD-7B1C3A250D99}"/>
              </a:ext>
            </a:extLst>
          </p:cNvPr>
          <p:cNvSpPr>
            <a:spLocks noGrp="1"/>
          </p:cNvSpPr>
          <p:nvPr>
            <p:ph type="title"/>
          </p:nvPr>
        </p:nvSpPr>
        <p:spPr>
          <a:xfrm>
            <a:off x="609600" y="552782"/>
            <a:ext cx="5545870" cy="1658525"/>
          </a:xfrm>
        </p:spPr>
        <p:txBody>
          <a:bodyPr>
            <a:normAutofit/>
          </a:bodyPr>
          <a:lstStyle/>
          <a:p>
            <a:r>
              <a:rPr lang="en-US" dirty="0">
                <a:cs typeface="Posterama"/>
              </a:rPr>
              <a:t>Seasonal decomposition</a:t>
            </a:r>
            <a:endParaRPr lang="en-US" dirty="0"/>
          </a:p>
        </p:txBody>
      </p:sp>
      <p:sp>
        <p:nvSpPr>
          <p:cNvPr id="3" name="Content Placeholder 2">
            <a:extLst>
              <a:ext uri="{FF2B5EF4-FFF2-40B4-BE49-F238E27FC236}">
                <a16:creationId xmlns:a16="http://schemas.microsoft.com/office/drawing/2014/main" id="{AB50DC09-5901-97E2-7AA0-DC993ED1EF6C}"/>
              </a:ext>
            </a:extLst>
          </p:cNvPr>
          <p:cNvSpPr>
            <a:spLocks noGrp="1"/>
          </p:cNvSpPr>
          <p:nvPr>
            <p:ph idx="1"/>
          </p:nvPr>
        </p:nvSpPr>
        <p:spPr>
          <a:xfrm>
            <a:off x="609600" y="2548521"/>
            <a:ext cx="5545867" cy="3470616"/>
          </a:xfrm>
        </p:spPr>
        <p:txBody>
          <a:bodyPr vert="horz" lIns="91440" tIns="45720" rIns="91440" bIns="45720" rtlCol="0">
            <a:normAutofit/>
          </a:bodyPr>
          <a:lstStyle/>
          <a:p>
            <a:pPr>
              <a:lnSpc>
                <a:spcPct val="100000"/>
              </a:lnSpc>
            </a:pPr>
            <a:r>
              <a:rPr lang="en-US" sz="1400">
                <a:ea typeface="+mn-lt"/>
                <a:cs typeface="+mn-lt"/>
              </a:rPr>
              <a:t>The seasonal decomposition method involves three main steps:</a:t>
            </a:r>
            <a:endParaRPr lang="en-US" sz="1400"/>
          </a:p>
          <a:p>
            <a:pPr marL="285750" indent="-285750">
              <a:lnSpc>
                <a:spcPct val="100000"/>
              </a:lnSpc>
              <a:buFont typeface="Arial"/>
              <a:buChar char="•"/>
            </a:pPr>
            <a:r>
              <a:rPr lang="en-US" sz="1400" b="1">
                <a:ea typeface="+mn-lt"/>
                <a:cs typeface="+mn-lt"/>
              </a:rPr>
              <a:t>Trend estimation:</a:t>
            </a:r>
            <a:r>
              <a:rPr lang="en-US" sz="1400">
                <a:ea typeface="+mn-lt"/>
                <a:cs typeface="+mn-lt"/>
              </a:rPr>
              <a:t> This involves estimating the underlying trend of the time series using a moving average or other smoothing techniques.</a:t>
            </a:r>
            <a:endParaRPr lang="en-US" sz="1400"/>
          </a:p>
          <a:p>
            <a:pPr marL="285750" indent="-285750">
              <a:lnSpc>
                <a:spcPct val="100000"/>
              </a:lnSpc>
              <a:buFont typeface="Arial"/>
              <a:buChar char="•"/>
            </a:pPr>
            <a:r>
              <a:rPr lang="en-US" sz="1400" b="1">
                <a:ea typeface="+mn-lt"/>
                <a:cs typeface="+mn-lt"/>
              </a:rPr>
              <a:t>Seasonal adjustment</a:t>
            </a:r>
            <a:r>
              <a:rPr lang="en-US" sz="1400">
                <a:ea typeface="+mn-lt"/>
                <a:cs typeface="+mn-lt"/>
              </a:rPr>
              <a:t>: This step involves removing the seasonal component of the time series. This can be done using a variety of methods, such as a seasonal index or a seasonal filter.</a:t>
            </a:r>
            <a:endParaRPr lang="en-US" sz="1400"/>
          </a:p>
          <a:p>
            <a:pPr marL="285750" indent="-285750">
              <a:lnSpc>
                <a:spcPct val="100000"/>
              </a:lnSpc>
              <a:buFont typeface="Arial"/>
              <a:buChar char="•"/>
            </a:pPr>
            <a:r>
              <a:rPr lang="en-US" sz="1400" b="1">
                <a:ea typeface="+mn-lt"/>
                <a:cs typeface="+mn-lt"/>
              </a:rPr>
              <a:t>Residual analysis</a:t>
            </a:r>
            <a:r>
              <a:rPr lang="en-US" sz="1400">
                <a:ea typeface="+mn-lt"/>
                <a:cs typeface="+mn-lt"/>
              </a:rPr>
              <a:t>: After removing the trend and seasonal components, the residual component, also known as the irregular component, is analyzed to identify any remaining patterns or trends.</a:t>
            </a:r>
            <a:endParaRPr lang="en-US" sz="1400"/>
          </a:p>
          <a:p>
            <a:pPr>
              <a:lnSpc>
                <a:spcPct val="100000"/>
              </a:lnSpc>
            </a:pPr>
            <a:endParaRPr lang="en-US" sz="1400"/>
          </a:p>
          <a:p>
            <a:pPr>
              <a:lnSpc>
                <a:spcPct val="100000"/>
              </a:lnSpc>
            </a:pPr>
            <a:endParaRPr lang="en-US" sz="1400"/>
          </a:p>
        </p:txBody>
      </p:sp>
      <p:pic>
        <p:nvPicPr>
          <p:cNvPr id="4" name="Picture 4" descr="Chart&#10;&#10;Description automatically generated">
            <a:extLst>
              <a:ext uri="{FF2B5EF4-FFF2-40B4-BE49-F238E27FC236}">
                <a16:creationId xmlns:a16="http://schemas.microsoft.com/office/drawing/2014/main" id="{E45B29C2-EECD-76D0-7578-4FCD835F2964}"/>
              </a:ext>
            </a:extLst>
          </p:cNvPr>
          <p:cNvPicPr>
            <a:picLocks noChangeAspect="1"/>
          </p:cNvPicPr>
          <p:nvPr/>
        </p:nvPicPr>
        <p:blipFill>
          <a:blip r:embed="rId2"/>
          <a:stretch>
            <a:fillRect/>
          </a:stretch>
        </p:blipFill>
        <p:spPr>
          <a:xfrm>
            <a:off x="7326735" y="446112"/>
            <a:ext cx="4961635" cy="4961635"/>
          </a:xfrm>
          <a:prstGeom prst="rect">
            <a:avLst/>
          </a:prstGeom>
        </p:spPr>
      </p:pic>
    </p:spTree>
    <p:extLst>
      <p:ext uri="{BB962C8B-B14F-4D97-AF65-F5344CB8AC3E}">
        <p14:creationId xmlns:p14="http://schemas.microsoft.com/office/powerpoint/2010/main" val="279692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0375-D321-14FD-7780-79E8F87C81AB}"/>
              </a:ext>
            </a:extLst>
          </p:cNvPr>
          <p:cNvSpPr>
            <a:spLocks noGrp="1"/>
          </p:cNvSpPr>
          <p:nvPr>
            <p:ph type="title"/>
          </p:nvPr>
        </p:nvSpPr>
        <p:spPr/>
        <p:txBody>
          <a:bodyPr/>
          <a:lstStyle/>
          <a:p>
            <a:r>
              <a:rPr lang="en-US" dirty="0">
                <a:cs typeface="Posterama"/>
              </a:rPr>
              <a:t>Stationarity and non-stationarity</a:t>
            </a:r>
            <a:endParaRPr lang="en-US" dirty="0"/>
          </a:p>
        </p:txBody>
      </p:sp>
      <p:sp>
        <p:nvSpPr>
          <p:cNvPr id="3" name="Content Placeholder 2">
            <a:extLst>
              <a:ext uri="{FF2B5EF4-FFF2-40B4-BE49-F238E27FC236}">
                <a16:creationId xmlns:a16="http://schemas.microsoft.com/office/drawing/2014/main" id="{23A26B4B-790C-B2D9-FD8B-4A1221302A80}"/>
              </a:ext>
            </a:extLst>
          </p:cNvPr>
          <p:cNvSpPr>
            <a:spLocks noGrp="1"/>
          </p:cNvSpPr>
          <p:nvPr>
            <p:ph idx="1"/>
          </p:nvPr>
        </p:nvSpPr>
        <p:spPr/>
        <p:txBody>
          <a:bodyPr vert="horz" lIns="91440" tIns="45720" rIns="91440" bIns="45720" rtlCol="0" anchor="t">
            <a:normAutofit/>
          </a:bodyPr>
          <a:lstStyle/>
          <a:p>
            <a:endParaRPr lang="en-US" sz="1600" dirty="0">
              <a:ea typeface="+mn-lt"/>
              <a:cs typeface="+mn-lt"/>
            </a:endParaRPr>
          </a:p>
          <a:p>
            <a:pPr marL="285750" indent="-285750">
              <a:buFont typeface="Arial"/>
              <a:buChar char="•"/>
            </a:pPr>
            <a:r>
              <a:rPr lang="en-US" sz="1600" dirty="0">
                <a:ea typeface="+mn-lt"/>
                <a:cs typeface="+mn-lt"/>
              </a:rPr>
              <a:t>Stationarity - A stationary time series has a constant mean, constant variance, and autocovariance that does not depend on time.</a:t>
            </a:r>
            <a:endParaRPr lang="en-US" sz="1600" dirty="0"/>
          </a:p>
          <a:p>
            <a:pPr marL="285750" indent="-285750">
              <a:buFont typeface="Arial"/>
              <a:buChar char="•"/>
            </a:pPr>
            <a:r>
              <a:rPr lang="en-US" sz="1600" dirty="0">
                <a:ea typeface="+mn-lt"/>
                <a:cs typeface="+mn-lt"/>
              </a:rPr>
              <a:t>Non-Stationarity - A non-stationary time series has a changing mean, changing variance, and autocovariance that depends on time.</a:t>
            </a:r>
            <a:endParaRPr lang="en-US" sz="1600"/>
          </a:p>
          <a:p>
            <a:r>
              <a:rPr lang="en-US" sz="1600" b="1" dirty="0">
                <a:ea typeface="+mn-lt"/>
                <a:cs typeface="+mn-lt"/>
              </a:rPr>
              <a:t>Examples of Stationarity and Non-Stationarity:</a:t>
            </a:r>
            <a:endParaRPr lang="en-US" sz="1600" b="1"/>
          </a:p>
          <a:p>
            <a:pPr marL="285750" indent="-285750">
              <a:buFont typeface="Arial"/>
              <a:buChar char="•"/>
            </a:pPr>
            <a:r>
              <a:rPr lang="en-US" sz="1600" dirty="0">
                <a:ea typeface="+mn-lt"/>
                <a:cs typeface="+mn-lt"/>
              </a:rPr>
              <a:t>Stationary Time Series: Daily stock returns of a company where the mean and variance remain constant over time.</a:t>
            </a:r>
            <a:endParaRPr lang="en-US" sz="1600"/>
          </a:p>
          <a:p>
            <a:pPr marL="285750" indent="-285750">
              <a:buFont typeface="Arial"/>
              <a:buChar char="•"/>
            </a:pPr>
            <a:r>
              <a:rPr lang="en-US" sz="1600" dirty="0">
                <a:ea typeface="+mn-lt"/>
                <a:cs typeface="+mn-lt"/>
              </a:rPr>
              <a:t>Non-Stationary Time Series: Monthly sales of a company that exhibits an increasing trend over time.</a:t>
            </a:r>
            <a:endParaRPr lang="en-US" sz="1400" dirty="0"/>
          </a:p>
          <a:p>
            <a:endParaRPr lang="en-US" dirty="0"/>
          </a:p>
        </p:txBody>
      </p:sp>
    </p:spTree>
    <p:extLst>
      <p:ext uri="{BB962C8B-B14F-4D97-AF65-F5344CB8AC3E}">
        <p14:creationId xmlns:p14="http://schemas.microsoft.com/office/powerpoint/2010/main" val="120469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1">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B6BE9E-D836-0097-1C98-57AC3DED75AC}"/>
              </a:ext>
            </a:extLst>
          </p:cNvPr>
          <p:cNvSpPr>
            <a:spLocks noGrp="1"/>
          </p:cNvSpPr>
          <p:nvPr>
            <p:ph type="title"/>
          </p:nvPr>
        </p:nvSpPr>
        <p:spPr>
          <a:xfrm>
            <a:off x="609600" y="557784"/>
            <a:ext cx="10972800" cy="1325563"/>
          </a:xfrm>
        </p:spPr>
        <p:txBody>
          <a:bodyPr>
            <a:normAutofit/>
          </a:bodyPr>
          <a:lstStyle/>
          <a:p>
            <a:r>
              <a:rPr lang="en-US" dirty="0">
                <a:cs typeface="Posterama"/>
              </a:rPr>
              <a:t>ADF test</a:t>
            </a:r>
          </a:p>
        </p:txBody>
      </p:sp>
      <p:sp>
        <p:nvSpPr>
          <p:cNvPr id="3" name="Content Placeholder 2">
            <a:extLst>
              <a:ext uri="{FF2B5EF4-FFF2-40B4-BE49-F238E27FC236}">
                <a16:creationId xmlns:a16="http://schemas.microsoft.com/office/drawing/2014/main" id="{83618496-6AB0-8051-1FA2-C21F5A996E52}"/>
              </a:ext>
            </a:extLst>
          </p:cNvPr>
          <p:cNvSpPr>
            <a:spLocks noGrp="1"/>
          </p:cNvSpPr>
          <p:nvPr>
            <p:ph idx="1"/>
          </p:nvPr>
        </p:nvSpPr>
        <p:spPr>
          <a:xfrm>
            <a:off x="609600" y="2106204"/>
            <a:ext cx="9481131" cy="2189571"/>
          </a:xfrm>
        </p:spPr>
        <p:txBody>
          <a:bodyPr vert="horz" lIns="91440" tIns="45720" rIns="91440" bIns="45720" rtlCol="0" anchor="t">
            <a:normAutofit/>
          </a:bodyPr>
          <a:lstStyle/>
          <a:p>
            <a:r>
              <a:rPr lang="en-US" sz="1600" dirty="0">
                <a:ea typeface="+mn-lt"/>
                <a:cs typeface="+mn-lt"/>
              </a:rPr>
              <a:t>The Augmented Dickey Fuller (ADF) test is used to determine whether a time series is stationary or non-stationary. The null hypothesis of the test is that the time series has a unit root, indicating non-stationarity. The alternate hypothesis is that the time series is stationary. The test involves estimating the regression of the differenced time series on lagged values of the time series and differenced errors, and the test statistic is compared to critical values to determine if the null hypothesis should be rejected.</a:t>
            </a:r>
            <a:endParaRPr lang="en-US" sz="1400" dirty="0"/>
          </a:p>
        </p:txBody>
      </p:sp>
    </p:spTree>
    <p:extLst>
      <p:ext uri="{BB962C8B-B14F-4D97-AF65-F5344CB8AC3E}">
        <p14:creationId xmlns:p14="http://schemas.microsoft.com/office/powerpoint/2010/main" val="310297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0">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32">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E05217-9031-1907-D8BB-D668CB43718B}"/>
              </a:ext>
            </a:extLst>
          </p:cNvPr>
          <p:cNvSpPr>
            <a:spLocks noGrp="1"/>
          </p:cNvSpPr>
          <p:nvPr>
            <p:ph type="title"/>
          </p:nvPr>
        </p:nvSpPr>
        <p:spPr>
          <a:xfrm>
            <a:off x="217394" y="59723"/>
            <a:ext cx="5545870" cy="1658525"/>
          </a:xfrm>
        </p:spPr>
        <p:txBody>
          <a:bodyPr vert="horz" lIns="91440" tIns="45720" rIns="91440" bIns="45720" rtlCol="0" anchor="b">
            <a:normAutofit/>
          </a:bodyPr>
          <a:lstStyle/>
          <a:p>
            <a:r>
              <a:rPr lang="en-US" kern="1200">
                <a:solidFill>
                  <a:schemeClr val="tx1"/>
                </a:solidFill>
                <a:latin typeface="+mj-lt"/>
                <a:ea typeface="+mj-ea"/>
                <a:cs typeface="+mj-cs"/>
              </a:rPr>
              <a:t>ACF and PACF</a:t>
            </a:r>
          </a:p>
        </p:txBody>
      </p:sp>
      <p:sp>
        <p:nvSpPr>
          <p:cNvPr id="6" name="Content Placeholder 2">
            <a:extLst>
              <a:ext uri="{FF2B5EF4-FFF2-40B4-BE49-F238E27FC236}">
                <a16:creationId xmlns:a16="http://schemas.microsoft.com/office/drawing/2014/main" id="{0112FDDB-2DB8-1FEC-7E76-6C2710DD13B8}"/>
              </a:ext>
            </a:extLst>
          </p:cNvPr>
          <p:cNvSpPr txBox="1">
            <a:spLocks/>
          </p:cNvSpPr>
          <p:nvPr/>
        </p:nvSpPr>
        <p:spPr>
          <a:xfrm>
            <a:off x="217395" y="2055462"/>
            <a:ext cx="6621631" cy="4378293"/>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ACF (Auto-correlation function) and PACF (Partial auto-correlation function) are used to identify the correlation structure in time series data.</a:t>
            </a:r>
          </a:p>
          <a:p>
            <a:pPr>
              <a:lnSpc>
                <a:spcPct val="100000"/>
              </a:lnSpc>
            </a:pPr>
            <a:r>
              <a:rPr lang="en-US" sz="1800" b="1" dirty="0"/>
              <a:t>ACF:</a:t>
            </a:r>
          </a:p>
          <a:p>
            <a:pPr>
              <a:lnSpc>
                <a:spcPct val="100000"/>
              </a:lnSpc>
            </a:pPr>
            <a:r>
              <a:rPr lang="en-US" sz="1800" dirty="0"/>
              <a:t>- Measures the correlation between a time series and its lags.</a:t>
            </a:r>
          </a:p>
          <a:p>
            <a:pPr>
              <a:lnSpc>
                <a:spcPct val="100000"/>
              </a:lnSpc>
            </a:pPr>
            <a:r>
              <a:rPr lang="en-US" sz="1800" dirty="0"/>
              <a:t>- Shows the correlation at each lag for a range of lags.</a:t>
            </a:r>
          </a:p>
          <a:p>
            <a:pPr>
              <a:lnSpc>
                <a:spcPct val="100000"/>
              </a:lnSpc>
            </a:pPr>
            <a:r>
              <a:rPr lang="en-US" sz="1800" dirty="0"/>
              <a:t>- ACF is useful in identifying the order of MA (moving average) models.</a:t>
            </a:r>
          </a:p>
          <a:p>
            <a:pPr>
              <a:lnSpc>
                <a:spcPct val="100000"/>
              </a:lnSpc>
            </a:pPr>
            <a:r>
              <a:rPr lang="en-US" sz="1800" b="1" dirty="0"/>
              <a:t>PACF:</a:t>
            </a:r>
          </a:p>
          <a:p>
            <a:pPr>
              <a:lnSpc>
                <a:spcPct val="100000"/>
              </a:lnSpc>
            </a:pPr>
            <a:r>
              <a:rPr lang="en-US" sz="1800" dirty="0"/>
              <a:t>- Measures the correlation between a time series and a lagged version of itself, after removing the effect of intervening lags.</a:t>
            </a:r>
          </a:p>
          <a:p>
            <a:pPr>
              <a:lnSpc>
                <a:spcPct val="100000"/>
              </a:lnSpc>
            </a:pPr>
            <a:r>
              <a:rPr lang="en-US" sz="1800" dirty="0"/>
              <a:t>- Shows only the correlation at each lag for a range of lags.</a:t>
            </a:r>
          </a:p>
          <a:p>
            <a:pPr>
              <a:lnSpc>
                <a:spcPct val="100000"/>
              </a:lnSpc>
            </a:pPr>
            <a:r>
              <a:rPr lang="en-US" sz="1800" dirty="0"/>
              <a:t>- PACF is useful in identifying the order of AR (auto-regressive) models.</a:t>
            </a:r>
          </a:p>
          <a:p>
            <a:pPr>
              <a:lnSpc>
                <a:spcPct val="100000"/>
              </a:lnSpc>
            </a:pPr>
            <a:r>
              <a:rPr lang="en-US" sz="1100" dirty="0"/>
              <a:t>I</a:t>
            </a:r>
          </a:p>
        </p:txBody>
      </p:sp>
      <p:pic>
        <p:nvPicPr>
          <p:cNvPr id="4" name="Picture 4" descr="Chart, histogram, box and whisker chart&#10;&#10;Description automatically generated">
            <a:extLst>
              <a:ext uri="{FF2B5EF4-FFF2-40B4-BE49-F238E27FC236}">
                <a16:creationId xmlns:a16="http://schemas.microsoft.com/office/drawing/2014/main" id="{E79D954A-0688-0B02-0B34-390D74FBD248}"/>
              </a:ext>
            </a:extLst>
          </p:cNvPr>
          <p:cNvPicPr>
            <a:picLocks noGrp="1" noChangeAspect="1"/>
          </p:cNvPicPr>
          <p:nvPr>
            <p:ph idx="1"/>
          </p:nvPr>
        </p:nvPicPr>
        <p:blipFill>
          <a:blip r:embed="rId2"/>
          <a:stretch>
            <a:fillRect/>
          </a:stretch>
        </p:blipFill>
        <p:spPr>
          <a:xfrm>
            <a:off x="7326734" y="2179523"/>
            <a:ext cx="4804753" cy="2884344"/>
          </a:xfrm>
          <a:prstGeom prst="rect">
            <a:avLst/>
          </a:prstGeom>
        </p:spPr>
      </p:pic>
    </p:spTree>
    <p:extLst>
      <p:ext uri="{BB962C8B-B14F-4D97-AF65-F5344CB8AC3E}">
        <p14:creationId xmlns:p14="http://schemas.microsoft.com/office/powerpoint/2010/main" val="227425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EDE4-3483-C297-FDE2-BEFB711D7128}"/>
              </a:ext>
            </a:extLst>
          </p:cNvPr>
          <p:cNvSpPr>
            <a:spLocks noGrp="1"/>
          </p:cNvSpPr>
          <p:nvPr>
            <p:ph type="title"/>
          </p:nvPr>
        </p:nvSpPr>
        <p:spPr/>
        <p:txBody>
          <a:bodyPr/>
          <a:lstStyle/>
          <a:p>
            <a:r>
              <a:rPr lang="en-US" dirty="0">
                <a:cs typeface="Posterama"/>
              </a:rPr>
              <a:t>Seasonal Arima</a:t>
            </a:r>
            <a:endParaRPr lang="en-US" sz="1200" dirty="0">
              <a:solidFill>
                <a:srgbClr val="D1D5DB"/>
              </a:solidFill>
              <a:cs typeface="Posterama"/>
            </a:endParaRPr>
          </a:p>
        </p:txBody>
      </p:sp>
      <p:sp>
        <p:nvSpPr>
          <p:cNvPr id="3" name="Content Placeholder 2">
            <a:extLst>
              <a:ext uri="{FF2B5EF4-FFF2-40B4-BE49-F238E27FC236}">
                <a16:creationId xmlns:a16="http://schemas.microsoft.com/office/drawing/2014/main" id="{EF9CF111-D21A-0A89-2588-74587934EACC}"/>
              </a:ext>
            </a:extLst>
          </p:cNvPr>
          <p:cNvSpPr>
            <a:spLocks noGrp="1"/>
          </p:cNvSpPr>
          <p:nvPr>
            <p:ph idx="1"/>
          </p:nvPr>
        </p:nvSpPr>
        <p:spPr/>
        <p:txBody>
          <a:bodyPr vert="horz" lIns="91440" tIns="45720" rIns="91440" bIns="45720" rtlCol="0" anchor="t">
            <a:normAutofit/>
          </a:bodyPr>
          <a:lstStyle/>
          <a:p>
            <a:r>
              <a:rPr lang="en-US" sz="1600" dirty="0">
                <a:ea typeface="+mn-lt"/>
                <a:cs typeface="+mn-lt"/>
              </a:rPr>
              <a:t>Seasonal ARIMA:</a:t>
            </a:r>
            <a:endParaRPr lang="en-US" sz="1600"/>
          </a:p>
          <a:p>
            <a:pPr marL="285750" indent="-285750">
              <a:buFont typeface="Arial"/>
              <a:buChar char="•"/>
            </a:pPr>
            <a:r>
              <a:rPr lang="en-US" sz="1600" dirty="0">
                <a:ea typeface="+mn-lt"/>
                <a:cs typeface="+mn-lt"/>
              </a:rPr>
              <a:t>Seasonal ARIMA (p, d, q)x(P, D, Q)m is an extension of ARIMA that includes seasonal components.</a:t>
            </a:r>
            <a:endParaRPr lang="en-US" sz="1600"/>
          </a:p>
          <a:p>
            <a:pPr marL="285750" indent="-285750">
              <a:buFont typeface="Arial"/>
              <a:buChar char="•"/>
            </a:pPr>
            <a:r>
              <a:rPr lang="en-US" sz="1600" dirty="0">
                <a:ea typeface="+mn-lt"/>
                <a:cs typeface="+mn-lt"/>
              </a:rPr>
              <a:t>The model is used for time series data that exhibits seasonal patterns.</a:t>
            </a:r>
            <a:endParaRPr lang="en-US" sz="1600"/>
          </a:p>
          <a:p>
            <a:pPr marL="285750" indent="-285750">
              <a:buFont typeface="Arial"/>
              <a:buChar char="•"/>
            </a:pPr>
            <a:r>
              <a:rPr lang="en-US" sz="1600" dirty="0">
                <a:ea typeface="+mn-lt"/>
                <a:cs typeface="+mn-lt"/>
              </a:rPr>
              <a:t>Seasonal ARIMA can be used to forecast future values of a time series, taking into account the seasonal variations.</a:t>
            </a:r>
            <a:endParaRPr lang="en-US" sz="1600"/>
          </a:p>
          <a:p>
            <a:r>
              <a:rPr lang="en-US" sz="1600" dirty="0">
                <a:ea typeface="+mn-lt"/>
                <a:cs typeface="+mn-lt"/>
              </a:rPr>
              <a:t>Both ARIMA and Seasonal ARIMA require parameter tuning to identify the optimal values for the AR, I, and MA components, as well as the seasonal components in the case of Seasonal ARIMA. These models can be useful in predicting future trends in time series data, such as stock prices, weather patterns, or economic indicators.</a:t>
            </a:r>
            <a:endParaRPr lang="en-US" sz="1600" dirty="0"/>
          </a:p>
          <a:p>
            <a:endParaRPr lang="en-US" dirty="0"/>
          </a:p>
        </p:txBody>
      </p:sp>
    </p:spTree>
    <p:extLst>
      <p:ext uri="{BB962C8B-B14F-4D97-AF65-F5344CB8AC3E}">
        <p14:creationId xmlns:p14="http://schemas.microsoft.com/office/powerpoint/2010/main" val="873474907"/>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SplashVTI</vt:lpstr>
      <vt:lpstr>Time series Analyis and forecasting</vt:lpstr>
      <vt:lpstr>Introduction</vt:lpstr>
      <vt:lpstr>Examples of time series</vt:lpstr>
      <vt:lpstr>Components of Time Series:</vt:lpstr>
      <vt:lpstr>Seasonal decomposition</vt:lpstr>
      <vt:lpstr>Stationarity and non-stationarity</vt:lpstr>
      <vt:lpstr>ADF test</vt:lpstr>
      <vt:lpstr>ACF and PACF</vt:lpstr>
      <vt:lpstr>Seasonal Arima</vt:lpstr>
      <vt:lpstr>About Dataset</vt:lpstr>
      <vt:lpstr>Steps/Procedure followed: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196</cp:revision>
  <dcterms:created xsi:type="dcterms:W3CDTF">2023-05-01T19:58:13Z</dcterms:created>
  <dcterms:modified xsi:type="dcterms:W3CDTF">2023-05-01T21:02:17Z</dcterms:modified>
</cp:coreProperties>
</file>