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8" r:id="rId3"/>
    <p:sldId id="260" r:id="rId4"/>
    <p:sldId id="304" r:id="rId5"/>
    <p:sldId id="305" r:id="rId6"/>
    <p:sldId id="306" r:id="rId7"/>
    <p:sldId id="301" r:id="rId8"/>
    <p:sldId id="307" r:id="rId9"/>
    <p:sldId id="302" r:id="rId10"/>
    <p:sldId id="308" r:id="rId11"/>
    <p:sldId id="309" r:id="rId12"/>
    <p:sldId id="303" r:id="rId13"/>
    <p:sldId id="310" r:id="rId14"/>
    <p:sldId id="312" r:id="rId15"/>
    <p:sldId id="311" r:id="rId16"/>
    <p:sldId id="280" r:id="rId17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19"/>
      <p:bold r:id="rId20"/>
    </p:embeddedFont>
    <p:embeddedFont>
      <p:font typeface="Blinker" panose="020B0604020202020204" charset="0"/>
      <p:regular r:id="rId21"/>
      <p:bold r:id="rId22"/>
    </p:embeddedFont>
    <p:embeddedFont>
      <p:font typeface="Blinker SemiBold" panose="020B0604020202020204" charset="0"/>
      <p:regular r:id="rId23"/>
      <p:bold r:id="rId24"/>
    </p:embeddedFont>
    <p:embeddedFont>
      <p:font typeface="Cambria Math" panose="02040503050406030204" pitchFamily="18" charset="0"/>
      <p:regular r:id="rId25"/>
    </p:embeddedFont>
    <p:embeddedFont>
      <p:font typeface="Fira Sans Condensed Medium" panose="020B06030500000200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6F98D-15C3-4DBA-A24C-15126EBE9D5A}" v="3" dt="2024-01-09T09:31:54.292"/>
  </p1510:revLst>
</p1510:revInfo>
</file>

<file path=ppt/tableStyles.xml><?xml version="1.0" encoding="utf-8"?>
<a:tblStyleLst xmlns:a="http://schemas.openxmlformats.org/drawingml/2006/main" def="{1F3373EB-B973-487D-996D-68E2B2CE6A99}">
  <a:tblStyle styleId="{1F3373EB-B973-487D-996D-68E2B2CE6A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mna Mokhtar" userId="c3dc6d14-b409-4103-8f7c-9248e1ceb9a3" providerId="ADAL" clId="{75D6F98D-15C3-4DBA-A24C-15126EBE9D5A}"/>
    <pc:docChg chg="modSld">
      <pc:chgData name="Yomna Mokhtar" userId="c3dc6d14-b409-4103-8f7c-9248e1ceb9a3" providerId="ADAL" clId="{75D6F98D-15C3-4DBA-A24C-15126EBE9D5A}" dt="2024-01-09T09:33:05.795" v="27" actId="20577"/>
      <pc:docMkLst>
        <pc:docMk/>
      </pc:docMkLst>
      <pc:sldChg chg="modSp mod">
        <pc:chgData name="Yomna Mokhtar" userId="c3dc6d14-b409-4103-8f7c-9248e1ceb9a3" providerId="ADAL" clId="{75D6F98D-15C3-4DBA-A24C-15126EBE9D5A}" dt="2024-01-09T09:33:05.795" v="27" actId="20577"/>
        <pc:sldMkLst>
          <pc:docMk/>
          <pc:sldMk cId="0" sldId="256"/>
        </pc:sldMkLst>
        <pc:spChg chg="mod">
          <ac:chgData name="Yomna Mokhtar" userId="c3dc6d14-b409-4103-8f7c-9248e1ceb9a3" providerId="ADAL" clId="{75D6F98D-15C3-4DBA-A24C-15126EBE9D5A}" dt="2024-01-09T09:33:05.795" v="27" actId="20577"/>
          <ac:spMkLst>
            <pc:docMk/>
            <pc:sldMk cId="0" sldId="256"/>
            <ac:spMk id="746" creationId="{00000000-0000-0000-0000-000000000000}"/>
          </ac:spMkLst>
        </pc:spChg>
      </pc:sldChg>
      <pc:sldChg chg="addSp modSp mod">
        <pc:chgData name="Yomna Mokhtar" userId="c3dc6d14-b409-4103-8f7c-9248e1ceb9a3" providerId="ADAL" clId="{75D6F98D-15C3-4DBA-A24C-15126EBE9D5A}" dt="2024-01-09T09:29:57.466" v="4" actId="1076"/>
        <pc:sldMkLst>
          <pc:docMk/>
          <pc:sldMk cId="2415824642" sldId="307"/>
        </pc:sldMkLst>
        <pc:picChg chg="add mod modCrop">
          <ac:chgData name="Yomna Mokhtar" userId="c3dc6d14-b409-4103-8f7c-9248e1ceb9a3" providerId="ADAL" clId="{75D6F98D-15C3-4DBA-A24C-15126EBE9D5A}" dt="2024-01-09T09:29:57.466" v="4" actId="1076"/>
          <ac:picMkLst>
            <pc:docMk/>
            <pc:sldMk cId="2415824642" sldId="307"/>
            <ac:picMk id="3" creationId="{215D140D-B45B-C5CC-3BE0-3957D595236B}"/>
          </ac:picMkLst>
        </pc:picChg>
      </pc:sldChg>
      <pc:sldChg chg="addSp modSp mod">
        <pc:chgData name="Yomna Mokhtar" userId="c3dc6d14-b409-4103-8f7c-9248e1ceb9a3" providerId="ADAL" clId="{75D6F98D-15C3-4DBA-A24C-15126EBE9D5A}" dt="2024-01-09T09:32:12.205" v="19" actId="14100"/>
        <pc:sldMkLst>
          <pc:docMk/>
          <pc:sldMk cId="2136174569" sldId="308"/>
        </pc:sldMkLst>
        <pc:picChg chg="add mod">
          <ac:chgData name="Yomna Mokhtar" userId="c3dc6d14-b409-4103-8f7c-9248e1ceb9a3" providerId="ADAL" clId="{75D6F98D-15C3-4DBA-A24C-15126EBE9D5A}" dt="2024-01-09T09:32:12.205" v="19" actId="14100"/>
          <ac:picMkLst>
            <pc:docMk/>
            <pc:sldMk cId="2136174569" sldId="308"/>
            <ac:picMk id="3" creationId="{8EA3C9EB-614D-EF3B-AA7C-77C742DC78B5}"/>
          </ac:picMkLst>
        </pc:picChg>
        <pc:picChg chg="add mod">
          <ac:chgData name="Yomna Mokhtar" userId="c3dc6d14-b409-4103-8f7c-9248e1ceb9a3" providerId="ADAL" clId="{75D6F98D-15C3-4DBA-A24C-15126EBE9D5A}" dt="2024-01-09T09:32:03.637" v="17" actId="1076"/>
          <ac:picMkLst>
            <pc:docMk/>
            <pc:sldMk cId="2136174569" sldId="308"/>
            <ac:picMk id="6" creationId="{D55BE553-A2B8-4B0C-7BC2-157ADF5219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32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3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01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780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ga2ced7f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7" name="Google Shape;2857;ga2ced7f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2_1_1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ctrTitle" idx="3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4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5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ctrTitle" idx="6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ctrTitle" idx="7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avLst/>
              <a:gdLst/>
              <a:ahLst/>
              <a:cxnLst/>
              <a:rect l="l" t="t" r="r" b="b"/>
              <a:pathLst>
                <a:path w="257362" h="252619" extrusionOk="0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avLst/>
              <a:gdLst/>
              <a:ahLst/>
              <a:cxnLst/>
              <a:rect l="l" t="t" r="r" b="b"/>
              <a:pathLst>
                <a:path w="113529" h="112008" extrusionOk="0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avLst/>
              <a:gdLst/>
              <a:ahLst/>
              <a:cxnLst/>
              <a:rect l="l" t="t" r="r" b="b"/>
              <a:pathLst>
                <a:path w="121644" h="119851" extrusionOk="0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avLst/>
              <a:gdLst/>
              <a:ahLst/>
              <a:cxnLst/>
              <a:rect l="l" t="t" r="r" b="b"/>
              <a:pathLst>
                <a:path w="132253" h="130094" extrusionOk="0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avLst/>
              <a:gdLst/>
              <a:ahLst/>
              <a:cxnLst/>
              <a:rect l="l" t="t" r="r" b="b"/>
              <a:pathLst>
                <a:path w="143620" h="141067" extrusionOk="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avLst/>
              <a:gdLst/>
              <a:ahLst/>
              <a:cxnLst/>
              <a:rect l="l" t="t" r="r" b="b"/>
              <a:pathLst>
                <a:path w="152770" h="149608" extrusionOk="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avLst/>
              <a:gdLst/>
              <a:ahLst/>
              <a:cxnLst/>
              <a:rect l="l" t="t" r="r" b="b"/>
              <a:pathLst>
                <a:path w="163834" h="160125" extrusionOk="0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avLst/>
              <a:gdLst/>
              <a:ahLst/>
              <a:cxnLst/>
              <a:rect l="l" t="t" r="r" b="b"/>
              <a:pathLst>
                <a:path w="181798" h="177724" extrusionOk="0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avLst/>
              <a:gdLst/>
              <a:ahLst/>
              <a:cxnLst/>
              <a:rect l="l" t="t" r="r" b="b"/>
              <a:pathLst>
                <a:path w="214929" h="210521" extrusionOk="0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avLst/>
              <a:gdLst/>
              <a:ahLst/>
              <a:cxnLst/>
              <a:rect l="l" t="t" r="r" b="b"/>
              <a:pathLst>
                <a:path w="300341" h="295203" extrusionOk="0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avLst/>
              <a:gdLst/>
              <a:ahLst/>
              <a:cxnLst/>
              <a:rect l="l" t="t" r="r" b="b"/>
              <a:pathLst>
                <a:path w="354628" h="349155" extrusionOk="0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avLst/>
              <a:gdLst/>
              <a:ahLst/>
              <a:cxnLst/>
              <a:rect l="l" t="t" r="r" b="b"/>
              <a:pathLst>
                <a:path w="257362" h="252619" extrusionOk="0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avLst/>
              <a:gdLst/>
              <a:ahLst/>
              <a:cxnLst/>
              <a:rect l="l" t="t" r="r" b="b"/>
              <a:pathLst>
                <a:path w="113529" h="112008" extrusionOk="0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avLst/>
              <a:gdLst/>
              <a:ahLst/>
              <a:cxnLst/>
              <a:rect l="l" t="t" r="r" b="b"/>
              <a:pathLst>
                <a:path w="121644" h="119851" extrusionOk="0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avLst/>
              <a:gdLst/>
              <a:ahLst/>
              <a:cxnLst/>
              <a:rect l="l" t="t" r="r" b="b"/>
              <a:pathLst>
                <a:path w="132253" h="130094" extrusionOk="0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avLst/>
              <a:gdLst/>
              <a:ahLst/>
              <a:cxnLst/>
              <a:rect l="l" t="t" r="r" b="b"/>
              <a:pathLst>
                <a:path w="143620" h="141067" extrusionOk="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avLst/>
              <a:gdLst/>
              <a:ahLst/>
              <a:cxnLst/>
              <a:rect l="l" t="t" r="r" b="b"/>
              <a:pathLst>
                <a:path w="152770" h="149608" extrusionOk="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avLst/>
              <a:gdLst/>
              <a:ahLst/>
              <a:cxnLst/>
              <a:rect l="l" t="t" r="r" b="b"/>
              <a:pathLst>
                <a:path w="163834" h="160125" extrusionOk="0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avLst/>
              <a:gdLst/>
              <a:ahLst/>
              <a:cxnLst/>
              <a:rect l="l" t="t" r="r" b="b"/>
              <a:pathLst>
                <a:path w="181798" h="177724" extrusionOk="0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avLst/>
              <a:gdLst/>
              <a:ahLst/>
              <a:cxnLst/>
              <a:rect l="l" t="t" r="r" b="b"/>
              <a:pathLst>
                <a:path w="214929" h="210521" extrusionOk="0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avLst/>
              <a:gdLst/>
              <a:ahLst/>
              <a:cxnLst/>
              <a:rect l="l" t="t" r="r" b="b"/>
              <a:pathLst>
                <a:path w="300341" h="295203" extrusionOk="0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avLst/>
              <a:gdLst/>
              <a:ahLst/>
              <a:cxnLst/>
              <a:rect l="l" t="t" r="r" b="b"/>
              <a:pathLst>
                <a:path w="354628" h="349155" extrusionOk="0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>
            <a:spLocks noGrp="1"/>
          </p:cNvSpPr>
          <p:nvPr>
            <p:ph type="title"/>
          </p:nvPr>
        </p:nvSpPr>
        <p:spPr>
          <a:xfrm>
            <a:off x="2075800" y="1010050"/>
            <a:ext cx="49926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title" idx="2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613" name="Google Shape;613;p24"/>
          <p:cNvSpPr txBox="1"/>
          <p:nvPr/>
        </p:nvSpPr>
        <p:spPr>
          <a:xfrm>
            <a:off x="2486000" y="3864382"/>
            <a:ext cx="41727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.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517700" y="-810950"/>
            <a:ext cx="3129400" cy="3128950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109500" y="3213300"/>
            <a:ext cx="3129400" cy="3128950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1639996" y="943031"/>
            <a:ext cx="5864007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Omnidirectional Macnum Wheeled Robot</a:t>
            </a:r>
            <a:endParaRPr sz="4000" dirty="0"/>
          </a:p>
        </p:txBody>
      </p:sp>
      <p:sp>
        <p:nvSpPr>
          <p:cNvPr id="747" name="Google Shape;747;p29"/>
          <p:cNvSpPr txBox="1">
            <a:spLocks noGrp="1"/>
          </p:cNvSpPr>
          <p:nvPr>
            <p:ph type="subTitle" idx="1"/>
          </p:nvPr>
        </p:nvSpPr>
        <p:spPr>
          <a:xfrm>
            <a:off x="1841099" y="2682643"/>
            <a:ext cx="5461800" cy="854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MTE 431 Mobile Robots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Course Project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0CB9E49-D669-9C89-535B-A2E774456B3F}"/>
              </a:ext>
            </a:extLst>
          </p:cNvPr>
          <p:cNvSpPr txBox="1">
            <a:spLocks/>
          </p:cNvSpPr>
          <p:nvPr/>
        </p:nvSpPr>
        <p:spPr>
          <a:xfrm>
            <a:off x="3339326" y="3602493"/>
            <a:ext cx="2465348" cy="119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Blinker SemiBold"/>
              <a:buNone/>
              <a:defRPr sz="6000" b="1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 sz="1400" b="0" dirty="0">
                <a:latin typeface="Blinker" panose="020B0604020202020204" charset="0"/>
              </a:rPr>
              <a:t>Abdallah Amr – 12020011</a:t>
            </a:r>
          </a:p>
          <a:p>
            <a:r>
              <a:rPr lang="en-US" sz="1400" b="0" dirty="0">
                <a:latin typeface="Blinker" panose="020B0604020202020204" charset="0"/>
              </a:rPr>
              <a:t>Mostafa Osama – 120200018</a:t>
            </a:r>
          </a:p>
          <a:p>
            <a:r>
              <a:rPr lang="en-US" sz="1400" b="0" dirty="0">
                <a:latin typeface="Blinker" panose="020B0604020202020204" charset="0"/>
              </a:rPr>
              <a:t>Omar </a:t>
            </a:r>
            <a:r>
              <a:rPr lang="en-US" sz="1400" b="0" dirty="0" err="1">
                <a:latin typeface="Blinker" panose="020B0604020202020204" charset="0"/>
              </a:rPr>
              <a:t>Fekry</a:t>
            </a:r>
            <a:r>
              <a:rPr lang="en-US" sz="1400" b="0" dirty="0">
                <a:latin typeface="Blinker" panose="020B0604020202020204" charset="0"/>
              </a:rPr>
              <a:t> – 120200085</a:t>
            </a:r>
          </a:p>
          <a:p>
            <a:r>
              <a:rPr lang="en-US" sz="1400" b="0" dirty="0">
                <a:latin typeface="Blinker" panose="020B0604020202020204" charset="0"/>
              </a:rPr>
              <a:t>Tarek </a:t>
            </a:r>
            <a:r>
              <a:rPr lang="en-US" sz="1400" b="0" dirty="0" err="1">
                <a:latin typeface="Blinker" panose="020B0604020202020204" charset="0"/>
              </a:rPr>
              <a:t>Shohdy</a:t>
            </a:r>
            <a:r>
              <a:rPr lang="en-US" sz="1400" b="0" dirty="0">
                <a:latin typeface="Blinker" panose="020B0604020202020204" charset="0"/>
              </a:rPr>
              <a:t> – 120200030</a:t>
            </a:r>
          </a:p>
          <a:p>
            <a:r>
              <a:rPr lang="en-US" sz="1400" b="0" dirty="0" err="1">
                <a:latin typeface="Blinker" panose="020B0604020202020204" charset="0"/>
              </a:rPr>
              <a:t>Yomna</a:t>
            </a:r>
            <a:r>
              <a:rPr lang="en-US" sz="1400" b="0" dirty="0">
                <a:latin typeface="Blinker" panose="020B0604020202020204" charset="0"/>
              </a:rPr>
              <a:t> Mohamed - 120200175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88DD-9666-F192-6DAE-468EC2DA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014" y="1553975"/>
            <a:ext cx="6257972" cy="2449066"/>
          </a:xfrm>
        </p:spPr>
        <p:txBody>
          <a:bodyPr/>
          <a:lstStyle/>
          <a:p>
            <a:pPr algn="l"/>
            <a:r>
              <a:rPr lang="en-US" sz="1800" dirty="0">
                <a:latin typeface="Blinker" panose="020B0604020202020204" charset="0"/>
              </a:rPr>
              <a:t>a. Raspberry Pi Setup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b. Kinematic node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c. URDF Creation and simulation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d. PID Controller Implementation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e. </a:t>
            </a:r>
            <a:r>
              <a:rPr lang="en-US" sz="1800" dirty="0" err="1">
                <a:latin typeface="Blinker" panose="020B0604020202020204" charset="0"/>
              </a:rPr>
              <a:t>Macnum</a:t>
            </a:r>
            <a:r>
              <a:rPr lang="en-US" sz="1800" dirty="0">
                <a:latin typeface="Blinker" panose="020B0604020202020204" charset="0"/>
              </a:rPr>
              <a:t> bot launch file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f. Controller </a:t>
            </a:r>
            <a:r>
              <a:rPr lang="en-US" sz="1800" dirty="0" err="1">
                <a:latin typeface="Blinker" panose="020B0604020202020204" charset="0"/>
              </a:rPr>
              <a:t>Macnum</a:t>
            </a:r>
            <a:r>
              <a:rPr lang="en-US" sz="1800" dirty="0">
                <a:latin typeface="Blinker" panose="020B0604020202020204" charset="0"/>
              </a:rPr>
              <a:t> bot launch file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87FEE56-1C21-5987-2D89-6F78963716E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Implmentatoin</a:t>
            </a:r>
            <a:endParaRPr lang="en-US" dirty="0"/>
          </a:p>
        </p:txBody>
      </p:sp>
      <p:pic>
        <p:nvPicPr>
          <p:cNvPr id="3" name="Picture 2" descr="A computer screen shot of a car&#10;&#10;Description automatically generated">
            <a:extLst>
              <a:ext uri="{FF2B5EF4-FFF2-40B4-BE49-F238E27FC236}">
                <a16:creationId xmlns:a16="http://schemas.microsoft.com/office/drawing/2014/main" id="{8EA3C9EB-614D-EF3B-AA7C-77C742DC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2941320"/>
            <a:ext cx="2697198" cy="1662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BE553-A2B8-4B0C-7BC2-157ADF521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00" y="1256348"/>
            <a:ext cx="2661612" cy="14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7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88DD-9666-F192-6DAE-468EC2DA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014" y="1553975"/>
            <a:ext cx="6257972" cy="2449066"/>
          </a:xfrm>
        </p:spPr>
        <p:txBody>
          <a:bodyPr/>
          <a:lstStyle/>
          <a:p>
            <a:pPr algn="l"/>
            <a:r>
              <a:rPr lang="en-US" sz="1800" dirty="0">
                <a:latin typeface="Blinker" panose="020B0604020202020204" charset="0"/>
              </a:rPr>
              <a:t>a. Sensor calibration and Accuracy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b. Bridging Data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c. PID Tuning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87FEE56-1C21-5987-2D89-6F78963716E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10031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876892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Calibrating and Testing</a:t>
            </a:r>
            <a:endParaRPr dirty="0"/>
          </a:p>
        </p:txBody>
      </p:sp>
      <p:sp>
        <p:nvSpPr>
          <p:cNvPr id="792" name="Google Shape;792;p33"/>
          <p:cNvSpPr txBox="1">
            <a:spLocks noGrp="1"/>
          </p:cNvSpPr>
          <p:nvPr>
            <p:ph type="title" idx="2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229D5-893B-EE58-4A1D-C2CDA91E6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5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88DD-9666-F192-6DAE-468EC2DA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014" y="1553975"/>
            <a:ext cx="6257972" cy="2449066"/>
          </a:xfrm>
        </p:spPr>
        <p:txBody>
          <a:bodyPr/>
          <a:lstStyle/>
          <a:p>
            <a:pPr algn="l"/>
            <a:r>
              <a:rPr lang="en-US" sz="1800" dirty="0">
                <a:latin typeface="Blinker" panose="020B0604020202020204" charset="0"/>
              </a:rPr>
              <a:t>• Results: Imu data sent from the node are reliable and precise enough at least for the angular velocity and yaw angle.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87FEE56-1C21-5987-2D89-6F78963716E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Sensor Calibration</a:t>
            </a:r>
          </a:p>
        </p:txBody>
      </p:sp>
    </p:spTree>
    <p:extLst>
      <p:ext uri="{BB962C8B-B14F-4D97-AF65-F5344CB8AC3E}">
        <p14:creationId xmlns:p14="http://schemas.microsoft.com/office/powerpoint/2010/main" val="367655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88DD-9666-F192-6DAE-468EC2DA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014" y="1553975"/>
            <a:ext cx="6257972" cy="2449066"/>
          </a:xfrm>
        </p:spPr>
        <p:txBody>
          <a:bodyPr/>
          <a:lstStyle/>
          <a:p>
            <a:pPr algn="l"/>
            <a:r>
              <a:rPr lang="en-US" sz="1800" dirty="0">
                <a:latin typeface="Blinker" panose="020B0604020202020204" charset="0"/>
              </a:rPr>
              <a:t>• Results: the unidentical motors lead to a less expected behavior from the robot, as it will move in the x direction correctly, but it will deviate and turn and the speed in the x direction will not be the same as given.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87FEE56-1C21-5987-2D89-6F78963716E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Open-Loop Control Testing</a:t>
            </a:r>
          </a:p>
        </p:txBody>
      </p:sp>
    </p:spTree>
    <p:extLst>
      <p:ext uri="{BB962C8B-B14F-4D97-AF65-F5344CB8AC3E}">
        <p14:creationId xmlns:p14="http://schemas.microsoft.com/office/powerpoint/2010/main" val="374183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88DD-9666-F192-6DAE-468EC2DA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014" y="1553975"/>
            <a:ext cx="6257972" cy="2449066"/>
          </a:xfrm>
        </p:spPr>
        <p:txBody>
          <a:bodyPr/>
          <a:lstStyle/>
          <a:p>
            <a:pPr algn="l"/>
            <a:r>
              <a:rPr lang="en-US" sz="1800" dirty="0">
                <a:latin typeface="Blinker" panose="020B0604020202020204" charset="0"/>
              </a:rPr>
              <a:t>• Results: The robot is quiet stable, but with the changed environment and all the approximations in the robot model, it’s difficult to achieve some perfect response from the system.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87FEE56-1C21-5987-2D89-6F78963716E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Closed-Loop Control Testing</a:t>
            </a:r>
          </a:p>
        </p:txBody>
      </p:sp>
    </p:spTree>
    <p:extLst>
      <p:ext uri="{BB962C8B-B14F-4D97-AF65-F5344CB8AC3E}">
        <p14:creationId xmlns:p14="http://schemas.microsoft.com/office/powerpoint/2010/main" val="277690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53"/>
          <p:cNvSpPr txBox="1">
            <a:spLocks noGrp="1"/>
          </p:cNvSpPr>
          <p:nvPr>
            <p:ph type="title"/>
          </p:nvPr>
        </p:nvSpPr>
        <p:spPr>
          <a:xfrm>
            <a:off x="2075699" y="1928095"/>
            <a:ext cx="49926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Thanks!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60" name="Google Shape;2860;p53"/>
          <p:cNvSpPr txBox="1">
            <a:spLocks noGrp="1"/>
          </p:cNvSpPr>
          <p:nvPr>
            <p:ph type="title" idx="2"/>
          </p:nvPr>
        </p:nvSpPr>
        <p:spPr>
          <a:xfrm>
            <a:off x="2075699" y="2832593"/>
            <a:ext cx="4992600" cy="408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questions?</a:t>
            </a:r>
            <a:endParaRPr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631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Mechanical Design </a:t>
            </a:r>
            <a:endParaRPr dirty="0"/>
          </a:p>
        </p:txBody>
      </p:sp>
      <p:sp>
        <p:nvSpPr>
          <p:cNvPr id="769" name="Google Shape;769;p31"/>
          <p:cNvSpPr txBox="1">
            <a:spLocks noGrp="1"/>
          </p:cNvSpPr>
          <p:nvPr>
            <p:ph type="subTitle" idx="2"/>
          </p:nvPr>
        </p:nvSpPr>
        <p:spPr>
          <a:xfrm>
            <a:off x="2232587" y="1831446"/>
            <a:ext cx="2187301" cy="6311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Kinematic Analysis</a:t>
            </a:r>
            <a:endParaRPr dirty="0"/>
          </a:p>
        </p:txBody>
      </p:sp>
      <p:sp>
        <p:nvSpPr>
          <p:cNvPr id="770" name="Google Shape;770;p31"/>
          <p:cNvSpPr txBox="1">
            <a:spLocks noGrp="1"/>
          </p:cNvSpPr>
          <p:nvPr>
            <p:ph type="subTitle" idx="8"/>
          </p:nvPr>
        </p:nvSpPr>
        <p:spPr>
          <a:xfrm>
            <a:off x="2232588" y="3507373"/>
            <a:ext cx="2192400" cy="631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Implmentation </a:t>
            </a:r>
            <a:endParaRPr dirty="0"/>
          </a:p>
        </p:txBody>
      </p:sp>
      <p:sp>
        <p:nvSpPr>
          <p:cNvPr id="771" name="Google Shape;771;p31"/>
          <p:cNvSpPr txBox="1">
            <a:spLocks noGrp="1"/>
          </p:cNvSpPr>
          <p:nvPr>
            <p:ph type="subTitle" idx="14"/>
          </p:nvPr>
        </p:nvSpPr>
        <p:spPr>
          <a:xfrm>
            <a:off x="4724112" y="3507374"/>
            <a:ext cx="2387887" cy="631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Calibrating and Testing</a:t>
            </a:r>
            <a:endParaRPr dirty="0"/>
          </a:p>
        </p:txBody>
      </p:sp>
      <p:sp>
        <p:nvSpPr>
          <p:cNvPr id="775" name="Google Shape;775;p3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777" name="Google Shape;777;p31"/>
          <p:cNvSpPr txBox="1">
            <a:spLocks noGrp="1"/>
          </p:cNvSpPr>
          <p:nvPr>
            <p:ph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778" name="Google Shape;778;p31"/>
          <p:cNvSpPr txBox="1">
            <a:spLocks noGrp="1"/>
          </p:cNvSpPr>
          <p:nvPr>
            <p:ph type="title" idx="3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779" name="Google Shape;779;p31"/>
          <p:cNvSpPr txBox="1">
            <a:spLocks noGrp="1"/>
          </p:cNvSpPr>
          <p:nvPr>
            <p:ph type="title" idx="6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780" name="Google Shape;780;p31"/>
          <p:cNvSpPr txBox="1">
            <a:spLocks noGrp="1"/>
          </p:cNvSpPr>
          <p:nvPr>
            <p:ph type="title" idx="9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04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Kinematic Analysis</a:t>
            </a:r>
            <a:endParaRPr dirty="0"/>
          </a:p>
        </p:txBody>
      </p:sp>
      <p:sp>
        <p:nvSpPr>
          <p:cNvPr id="792" name="Google Shape;792;p33"/>
          <p:cNvSpPr txBox="1">
            <a:spLocks noGrp="1"/>
          </p:cNvSpPr>
          <p:nvPr>
            <p:ph type="title" idx="2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229D5-893B-EE58-4A1D-C2CDA91E6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E288DD-9666-F192-6DAE-468EC2DA115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443014" y="1553975"/>
                <a:ext cx="6257972" cy="2449066"/>
              </a:xfrm>
            </p:spPr>
            <p:txBody>
              <a:bodyPr/>
              <a:lstStyle/>
              <a:p>
                <a:pPr algn="l"/>
                <a:r>
                  <a:rPr lang="en-US" sz="1800" dirty="0">
                    <a:latin typeface="Blinker" panose="020B0604020202020204" charset="0"/>
                  </a:rPr>
                  <a:t>Rolling constraint: The wheel must roll when motion takes place in appropriate direction.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</m:fNam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)]</m:t>
                              </m:r>
                            </m:e>
                          </m:func>
                        </m:e>
                      </m:mr>
                    </m:m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acc>
                      <m:accPr>
                        <m:chr m:val="̇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</m:e>
                    </m:acc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acc>
                      <m:accPr>
                        <m:chr m:val="̇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</m:acc>
                    <m:func>
                      <m:func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b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600" dirty="0"/>
                  <a:t>Where,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Blinker" panose="020B0604020202020204" charset="0"/>
                  </a:rPr>
                  <a:t>defines the rotation axis position.</a:t>
                </a:r>
                <a:br>
                  <a:rPr lang="en-US" sz="1600" dirty="0">
                    <a:latin typeface="Blinker" panose="020B0604020202020204" charset="0"/>
                  </a:rPr>
                </a:b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: </a:t>
                </a:r>
                <a:r>
                  <a:rPr lang="en-US" sz="1600" dirty="0">
                    <a:latin typeface="Blinker" panose="020B0604020202020204" charset="0"/>
                  </a:rPr>
                  <a:t>the wheel angle (fixed).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: </a:t>
                </a:r>
                <a:r>
                  <a:rPr lang="en-US" sz="1600" dirty="0">
                    <a:latin typeface="Blinker" panose="020B0604020202020204" charset="0"/>
                  </a:rPr>
                  <a:t>rollers angle.</a:t>
                </a:r>
                <a:br>
                  <a:rPr lang="en-US" sz="1600" dirty="0">
                    <a:latin typeface="Blinker" panose="020B060402020202020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</m:oMath>
                </a14:m>
                <a:r>
                  <a:rPr lang="en-US" sz="1600" dirty="0"/>
                  <a:t> : </a:t>
                </a:r>
                <a:r>
                  <a:rPr lang="en-US" sz="1600" dirty="0">
                    <a:latin typeface="Blinker" panose="020B0604020202020204" charset="0"/>
                  </a:rPr>
                  <a:t>roller radius.</a:t>
                </a:r>
                <a:br>
                  <a:rPr lang="en-US" sz="1600" dirty="0">
                    <a:latin typeface="Blinker" panose="020B060402020202020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acc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𝑆𝑊</m:t>
                        </m:r>
                      </m:sub>
                    </m:sSub>
                  </m:oMath>
                </a14:m>
                <a:r>
                  <a:rPr lang="en-US" sz="1600" dirty="0">
                    <a:latin typeface="Blinker" panose="020B0604020202020204" charset="0"/>
                  </a:rPr>
                  <a:t> : roller speed.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E288DD-9666-F192-6DAE-468EC2DA1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43014" y="1553975"/>
                <a:ext cx="6257972" cy="2449066"/>
              </a:xfrm>
              <a:blipFill>
                <a:blip r:embed="rId2"/>
                <a:stretch>
                  <a:fillRect l="-877" t="-1244" r="-39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id="{B87FEE56-1C21-5987-2D89-6F78963716E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Kinematic Analysis</a:t>
            </a:r>
          </a:p>
        </p:txBody>
      </p:sp>
    </p:spTree>
    <p:extLst>
      <p:ext uri="{BB962C8B-B14F-4D97-AF65-F5344CB8AC3E}">
        <p14:creationId xmlns:p14="http://schemas.microsoft.com/office/powerpoint/2010/main" val="318665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87FEE56-1C21-5987-2D89-6F78963716E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Kinematic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09635E-85AE-6686-32A8-9E1EA846C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65152"/>
              </p:ext>
            </p:extLst>
          </p:nvPr>
        </p:nvGraphicFramePr>
        <p:xfrm>
          <a:off x="2696291" y="1521355"/>
          <a:ext cx="3793068" cy="1854200"/>
        </p:xfrm>
        <a:graphic>
          <a:graphicData uri="http://schemas.openxmlformats.org/drawingml/2006/table">
            <a:tbl>
              <a:tblPr firstRow="1" bandRow="1">
                <a:tableStyleId>{1F3373EB-B973-487D-996D-68E2B2CE6A99}</a:tableStyleId>
              </a:tblPr>
              <a:tblGrid>
                <a:gridCol w="948267">
                  <a:extLst>
                    <a:ext uri="{9D8B030D-6E8A-4147-A177-3AD203B41FA5}">
                      <a16:colId xmlns:a16="http://schemas.microsoft.com/office/drawing/2014/main" val="343606260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8096472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236210477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425121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α</a:t>
                      </a:r>
                      <a:endParaRPr lang="en-US" sz="1600" b="0" i="0" u="none" strike="noStrike" cap="none" dirty="0">
                        <a:solidFill>
                          <a:schemeClr val="lt1"/>
                        </a:solidFill>
                        <a:latin typeface="Blinker" panose="020B0604020202020204" charset="0"/>
                        <a:sym typeface="Blinker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β</a:t>
                      </a:r>
                      <a:endParaRPr lang="en-US" sz="1600" b="0" i="0" u="none" strike="noStrike" cap="none" dirty="0">
                        <a:solidFill>
                          <a:schemeClr val="lt1"/>
                        </a:solidFill>
                        <a:latin typeface="Blinker" panose="020B0604020202020204" charset="0"/>
                        <a:sym typeface="Blinker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γ</a:t>
                      </a:r>
                      <a:endParaRPr lang="en-US" sz="1600" b="0" i="0" u="none" strike="noStrike" cap="none" dirty="0">
                        <a:solidFill>
                          <a:schemeClr val="lt1"/>
                        </a:solidFill>
                        <a:latin typeface="Blinker" panose="020B0604020202020204" charset="0"/>
                        <a:sym typeface="Blinker Semi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0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6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-135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7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4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Blinker" panose="020B0604020202020204" charset="0"/>
                          <a:sym typeface="Blinker SemiBold"/>
                        </a:rPr>
                        <a:t>-135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5235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074B7B-2354-2990-3D37-7A6583672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65" y="2880678"/>
            <a:ext cx="2117725" cy="1983105"/>
          </a:xfrm>
          <a:prstGeom prst="rect">
            <a:avLst/>
          </a:prstGeom>
        </p:spPr>
      </p:pic>
      <p:sp>
        <p:nvSpPr>
          <p:cNvPr id="7" name="Google Shape;777;p31">
            <a:extLst>
              <a:ext uri="{FF2B5EF4-FFF2-40B4-BE49-F238E27FC236}">
                <a16:creationId xmlns:a16="http://schemas.microsoft.com/office/drawing/2014/main" id="{5502AEA9-C62A-ABA9-F724-CFE45452B7BA}"/>
              </a:ext>
            </a:extLst>
          </p:cNvPr>
          <p:cNvSpPr txBox="1">
            <a:spLocks/>
          </p:cNvSpPr>
          <p:nvPr/>
        </p:nvSpPr>
        <p:spPr>
          <a:xfrm>
            <a:off x="8260250" y="2807031"/>
            <a:ext cx="42435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" sz="2000" dirty="0"/>
              <a:t>1</a:t>
            </a:r>
          </a:p>
        </p:txBody>
      </p:sp>
      <p:sp>
        <p:nvSpPr>
          <p:cNvPr id="8" name="Google Shape;777;p31">
            <a:extLst>
              <a:ext uri="{FF2B5EF4-FFF2-40B4-BE49-F238E27FC236}">
                <a16:creationId xmlns:a16="http://schemas.microsoft.com/office/drawing/2014/main" id="{B081B5A4-AF75-D3D6-4C43-E327927C7E93}"/>
              </a:ext>
            </a:extLst>
          </p:cNvPr>
          <p:cNvSpPr txBox="1">
            <a:spLocks/>
          </p:cNvSpPr>
          <p:nvPr/>
        </p:nvSpPr>
        <p:spPr>
          <a:xfrm>
            <a:off x="7227316" y="2807031"/>
            <a:ext cx="42435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" sz="2000" dirty="0"/>
              <a:t>2</a:t>
            </a:r>
          </a:p>
        </p:txBody>
      </p:sp>
      <p:sp>
        <p:nvSpPr>
          <p:cNvPr id="9" name="Google Shape;777;p31">
            <a:extLst>
              <a:ext uri="{FF2B5EF4-FFF2-40B4-BE49-F238E27FC236}">
                <a16:creationId xmlns:a16="http://schemas.microsoft.com/office/drawing/2014/main" id="{6B76C90B-34D3-F3E7-8FE0-9ABBCDACF7EE}"/>
              </a:ext>
            </a:extLst>
          </p:cNvPr>
          <p:cNvSpPr txBox="1">
            <a:spLocks/>
          </p:cNvSpPr>
          <p:nvPr/>
        </p:nvSpPr>
        <p:spPr>
          <a:xfrm>
            <a:off x="7227316" y="4537618"/>
            <a:ext cx="42435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" sz="2000" dirty="0"/>
              <a:t>3</a:t>
            </a:r>
          </a:p>
        </p:txBody>
      </p:sp>
      <p:sp>
        <p:nvSpPr>
          <p:cNvPr id="10" name="Google Shape;777;p31">
            <a:extLst>
              <a:ext uri="{FF2B5EF4-FFF2-40B4-BE49-F238E27FC236}">
                <a16:creationId xmlns:a16="http://schemas.microsoft.com/office/drawing/2014/main" id="{66ECFA0A-6FA1-8FFD-3E0C-1CB668A862A0}"/>
              </a:ext>
            </a:extLst>
          </p:cNvPr>
          <p:cNvSpPr txBox="1">
            <a:spLocks/>
          </p:cNvSpPr>
          <p:nvPr/>
        </p:nvSpPr>
        <p:spPr>
          <a:xfrm>
            <a:off x="8260250" y="4537618"/>
            <a:ext cx="42435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" sz="2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4">
                <a:extLst>
                  <a:ext uri="{FF2B5EF4-FFF2-40B4-BE49-F238E27FC236}">
                    <a16:creationId xmlns:a16="http://schemas.microsoft.com/office/drawing/2014/main" id="{0A61FC77-5E76-797A-8B80-E9962F3953F8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062198" y="1134029"/>
                <a:ext cx="3061253" cy="2925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=18.1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itle 4">
                <a:extLst>
                  <a:ext uri="{FF2B5EF4-FFF2-40B4-BE49-F238E27FC236}">
                    <a16:creationId xmlns:a16="http://schemas.microsoft.com/office/drawing/2014/main" id="{0A61FC77-5E76-797A-8B80-E9962F395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062198" y="1134029"/>
                <a:ext cx="3061253" cy="292500"/>
              </a:xfr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6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E288DD-9666-F192-6DAE-468EC2DA115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463839" y="1526882"/>
                <a:ext cx="6257972" cy="244906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E288DD-9666-F192-6DAE-468EC2DA1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63839" y="1526882"/>
                <a:ext cx="6257972" cy="2449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id="{B87FEE56-1C21-5987-2D89-6F78963716E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Kinematic Analysis</a:t>
            </a:r>
          </a:p>
        </p:txBody>
      </p:sp>
    </p:spTree>
    <p:extLst>
      <p:ext uri="{BB962C8B-B14F-4D97-AF65-F5344CB8AC3E}">
        <p14:creationId xmlns:p14="http://schemas.microsoft.com/office/powerpoint/2010/main" val="365451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592412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Mechanical Design</a:t>
            </a:r>
            <a:endParaRPr dirty="0"/>
          </a:p>
        </p:txBody>
      </p:sp>
      <p:sp>
        <p:nvSpPr>
          <p:cNvPr id="792" name="Google Shape;792;p33"/>
          <p:cNvSpPr txBox="1">
            <a:spLocks noGrp="1"/>
          </p:cNvSpPr>
          <p:nvPr>
            <p:ph type="title" idx="2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229D5-893B-EE58-4A1D-C2CDA91E6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8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88DD-9666-F192-6DAE-468EC2DA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014" y="1553975"/>
            <a:ext cx="6257972" cy="2449066"/>
          </a:xfrm>
        </p:spPr>
        <p:txBody>
          <a:bodyPr/>
          <a:lstStyle/>
          <a:p>
            <a:pPr algn="l"/>
            <a:r>
              <a:rPr lang="en-US" sz="1800" dirty="0">
                <a:latin typeface="Blinker" panose="020B0604020202020204" charset="0"/>
              </a:rPr>
              <a:t>We used a standard </a:t>
            </a:r>
            <a:r>
              <a:rPr lang="en-US" sz="1800" dirty="0" err="1">
                <a:latin typeface="Blinker" panose="020B0604020202020204" charset="0"/>
              </a:rPr>
              <a:t>mecanum</a:t>
            </a:r>
            <a:r>
              <a:rPr lang="en-US" sz="1800" dirty="0">
                <a:latin typeface="Blinker" panose="020B0604020202020204" charset="0"/>
              </a:rPr>
              <a:t> wheel kit to avoid the designing process but we took in considerations: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- </a:t>
            </a:r>
            <a:r>
              <a:rPr lang="en-US" sz="1800" dirty="0" err="1">
                <a:latin typeface="Blinker" panose="020B0604020202020204" charset="0"/>
              </a:rPr>
              <a:t>Mecanum</a:t>
            </a:r>
            <a:r>
              <a:rPr lang="en-US" sz="1800" dirty="0">
                <a:latin typeface="Blinker" panose="020B0604020202020204" charset="0"/>
              </a:rPr>
              <a:t> Wheel Size and Type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- Chassis Configuration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- Motor Selection</a:t>
            </a:r>
            <a:br>
              <a:rPr lang="en-US" sz="1800" dirty="0">
                <a:latin typeface="Blinker" panose="020B0604020202020204" charset="0"/>
              </a:rPr>
            </a:br>
            <a:r>
              <a:rPr lang="en-US" sz="1800" dirty="0">
                <a:latin typeface="Blinker" panose="020B0604020202020204" charset="0"/>
              </a:rPr>
              <a:t>- Battery and Power Management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87FEE56-1C21-5987-2D89-6F78963716E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Mechanical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D140D-B45B-C5CC-3BE0-3957D5952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" t="25481" r="4667" b="25185"/>
          <a:stretch/>
        </p:blipFill>
        <p:spPr>
          <a:xfrm>
            <a:off x="5585460" y="2948940"/>
            <a:ext cx="2781300" cy="14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2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3202012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Implmentaion </a:t>
            </a:r>
            <a:endParaRPr dirty="0"/>
          </a:p>
        </p:txBody>
      </p:sp>
      <p:sp>
        <p:nvSpPr>
          <p:cNvPr id="792" name="Google Shape;792;p33"/>
          <p:cNvSpPr txBox="1">
            <a:spLocks noGrp="1"/>
          </p:cNvSpPr>
          <p:nvPr>
            <p:ph type="title" idx="2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229D5-893B-EE58-4A1D-C2CDA91E6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27225"/>
      </p:ext>
    </p:extLst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397</Words>
  <Application>Microsoft Office PowerPoint</Application>
  <PresentationFormat>On-screen Show (16:9)</PresentationFormat>
  <Paragraphs>69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Fira Sans Condensed Medium</vt:lpstr>
      <vt:lpstr>Big Shoulders Text Light</vt:lpstr>
      <vt:lpstr>Arial</vt:lpstr>
      <vt:lpstr>Blinker</vt:lpstr>
      <vt:lpstr>Blinker SemiBold</vt:lpstr>
      <vt:lpstr>Cambria Math</vt:lpstr>
      <vt:lpstr>Times New Roman</vt:lpstr>
      <vt:lpstr>Innovo AI Meeting by Slidesgo</vt:lpstr>
      <vt:lpstr>Omnidirectional Macnum Wheeled Robot</vt:lpstr>
      <vt:lpstr>Contents</vt:lpstr>
      <vt:lpstr>Kinematic Analysis</vt:lpstr>
      <vt:lpstr>Rolling constraint: The wheel must roll when motion takes place in appropriate direction.  [■8(〖sin(〗⁡〖α+β+γ)〗&amp;-cos⁡〖(α+β+γ)〗&amp;-l cos⁡〖(β+γ)]〗 )∗ (ζ_R ) ̇-r∅ ̇ cos⁡(γ)=0 Where,  (l, α): defines the rotation axis position. β: the wheel angle (fixed). γ: rollers angle. r_SW : roller radius. ∅ ̇_SW : roller speed.</vt:lpstr>
      <vt:lpstr>Kinematic Analysis</vt:lpstr>
      <vt:lpstr>[■8(∅ ̇_1@∅ ̇_2@∅ ̇_3@∅ ̇_4 )]=1/r [■8(1&amp;-1&amp;-0.26@1&amp;1&amp;-0.26@1&amp;-1&amp;0.26@1&amp;1&amp;0.26)]  [■8((x_R ) ̇@(y_R ) ̇@(θ_R ) ̇ )]</vt:lpstr>
      <vt:lpstr>Mechanical Design</vt:lpstr>
      <vt:lpstr>We used a standard mecanum wheel kit to avoid the designing process but we took in considerations: - Mecanum Wheel Size and Type - Chassis Configuration - Motor Selection - Battery and Power Management</vt:lpstr>
      <vt:lpstr>Software Implmentaion </vt:lpstr>
      <vt:lpstr>a. Raspberry Pi Setup b. Kinematic node c. URDF Creation and simulation d. PID Controller Implementation e. Macnum bot launch file f. Controller Macnum bot launch file</vt:lpstr>
      <vt:lpstr>a. Sensor calibration and Accuracy b. Bridging Data c. PID Tuning</vt:lpstr>
      <vt:lpstr>Calibrating and Testing</vt:lpstr>
      <vt:lpstr>• Results: Imu data sent from the node are reliable and precise enough at least for the angular velocity and yaw angle.</vt:lpstr>
      <vt:lpstr>• Results: the unidentical motors lead to a less expected behavior from the robot, as it will move in the x direction correctly, but it will deviate and turn and the speed in the x direction will not be the same as given. </vt:lpstr>
      <vt:lpstr>• Results: The robot is quiet stable, but with the changed environment and all the approximations in the robot model, it’s difficult to achieve some perfect response from the system.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Omnidirectional Macnum Wheeled Robot</dc:title>
  <cp:lastModifiedBy>Yomna Mokhtar</cp:lastModifiedBy>
  <cp:revision>14</cp:revision>
  <dcterms:modified xsi:type="dcterms:W3CDTF">2024-01-09T09:33:09Z</dcterms:modified>
</cp:coreProperties>
</file>