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9" roundtripDataSignature="AMtx7mjrc+kiks8FnvbNZiAjStv5ubrn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49cc06171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49cc0617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49cc06171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49cc06171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49cc06171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49cc06171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49cc06171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49cc06171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49cc06171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49cc06171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49cc06171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49cc06171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49cc06171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49cc06171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49cc06171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49cc06171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49cc0617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49cc0617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49cc06171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49cc06171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49cc06171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49cc06171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49cc0617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49cc0617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49cc06171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49cc06171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49cc0617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49cc0617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9"/>
          <p:cNvSpPr/>
          <p:nvPr/>
        </p:nvSpPr>
        <p:spPr>
          <a:xfrm rot="5400000">
            <a:off x="7500300" y="505"/>
            <a:ext cx="1643700" cy="1643700"/>
          </a:xfrm>
          <a:prstGeom prst="diagStripe">
            <a:avLst>
              <a:gd fmla="val 0"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9"/>
          <p:cNvGrpSpPr/>
          <p:nvPr/>
        </p:nvGrpSpPr>
        <p:grpSpPr>
          <a:xfrm>
            <a:off x="0" y="490"/>
            <a:ext cx="5153705" cy="5134399"/>
            <a:chOff x="0" y="75"/>
            <a:chExt cx="5153705" cy="5152950"/>
          </a:xfrm>
        </p:grpSpPr>
        <p:sp>
          <p:nvSpPr>
            <p:cNvPr id="12" name="Google Shape;12;p9"/>
            <p:cNvSpPr/>
            <p:nvPr/>
          </p:nvSpPr>
          <p:spPr>
            <a:xfrm rot="-5400000">
              <a:off x="455" y="-225"/>
              <a:ext cx="5152800" cy="5153700"/>
            </a:xfrm>
            <a:prstGeom prst="diagStripe">
              <a:avLst>
                <a:gd fmla="val 50000"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9"/>
            <p:cNvSpPr/>
            <p:nvPr/>
          </p:nvSpPr>
          <p:spPr>
            <a:xfrm rot="-5400000">
              <a:off x="150" y="1145825"/>
              <a:ext cx="3996600" cy="3996900"/>
            </a:xfrm>
            <a:prstGeom prst="diagStripe">
              <a:avLst>
                <a:gd fmla="val 58774"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9"/>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9"/>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9"/>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9"/>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8"/>
          <p:cNvGrpSpPr/>
          <p:nvPr/>
        </p:nvGrpSpPr>
        <p:grpSpPr>
          <a:xfrm>
            <a:off x="4406400" y="0"/>
            <a:ext cx="4737600" cy="5143065"/>
            <a:chOff x="4406400" y="0"/>
            <a:chExt cx="4737600" cy="5143065"/>
          </a:xfrm>
        </p:grpSpPr>
        <p:sp>
          <p:nvSpPr>
            <p:cNvPr id="107" name="Google Shape;107;p18"/>
            <p:cNvSpPr/>
            <p:nvPr/>
          </p:nvSpPr>
          <p:spPr>
            <a:xfrm rot="5400000">
              <a:off x="4408200" y="-1800"/>
              <a:ext cx="4734000" cy="4737600"/>
            </a:xfrm>
            <a:prstGeom prst="diagStripe">
              <a:avLst>
                <a:gd fmla="val 49469"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8"/>
            <p:cNvSpPr/>
            <p:nvPr/>
          </p:nvSpPr>
          <p:spPr>
            <a:xfrm rot="5400000">
              <a:off x="4841125" y="5700"/>
              <a:ext cx="4298100" cy="4286700"/>
            </a:xfrm>
            <a:prstGeom prst="diagStripe">
              <a:avLst>
                <a:gd fmla="val 0"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8"/>
            <p:cNvSpPr/>
            <p:nvPr/>
          </p:nvSpPr>
          <p:spPr>
            <a:xfrm rot="-5400000">
              <a:off x="5618399" y="1236468"/>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8"/>
            <p:cNvSpPr/>
            <p:nvPr/>
          </p:nvSpPr>
          <p:spPr>
            <a:xfrm flipH="1">
              <a:off x="5849857" y="1443956"/>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8"/>
            <p:cNvSpPr/>
            <p:nvPr/>
          </p:nvSpPr>
          <p:spPr>
            <a:xfrm rot="-5400000">
              <a:off x="5987081" y="246946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8"/>
            <p:cNvSpPr/>
            <p:nvPr/>
          </p:nvSpPr>
          <p:spPr>
            <a:xfrm flipH="1">
              <a:off x="6222115" y="2676953"/>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8"/>
            <p:cNvSpPr/>
            <p:nvPr/>
          </p:nvSpPr>
          <p:spPr>
            <a:xfrm rot="-5400000">
              <a:off x="6675341" y="1862018"/>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8"/>
            <p:cNvSpPr/>
            <p:nvPr/>
          </p:nvSpPr>
          <p:spPr>
            <a:xfrm rot="-5400000">
              <a:off x="6861141" y="2477810"/>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8"/>
            <p:cNvSpPr/>
            <p:nvPr/>
          </p:nvSpPr>
          <p:spPr>
            <a:xfrm flipH="1">
              <a:off x="7965266" y="2692963"/>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8"/>
            <p:cNvSpPr/>
            <p:nvPr/>
          </p:nvSpPr>
          <p:spPr>
            <a:xfrm flipH="1">
              <a:off x="8145082" y="330875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8"/>
            <p:cNvSpPr/>
            <p:nvPr/>
          </p:nvSpPr>
          <p:spPr>
            <a:xfrm rot="-5400000">
              <a:off x="7047599" y="309501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8"/>
            <p:cNvSpPr/>
            <p:nvPr/>
          </p:nvSpPr>
          <p:spPr>
            <a:xfrm flipH="1">
              <a:off x="7276649" y="3302502"/>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8"/>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8"/>
            <p:cNvSpPr/>
            <p:nvPr/>
          </p:nvSpPr>
          <p:spPr>
            <a:xfrm flipH="1">
              <a:off x="7462448" y="3918294"/>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8"/>
            <p:cNvSpPr/>
            <p:nvPr/>
          </p:nvSpPr>
          <p:spPr>
            <a:xfrm rot="-5400000">
              <a:off x="8102491" y="3718473"/>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8"/>
            <p:cNvSpPr/>
            <p:nvPr/>
          </p:nvSpPr>
          <p:spPr>
            <a:xfrm flipH="1">
              <a:off x="8334533" y="3925960"/>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8"/>
            <p:cNvSpPr/>
            <p:nvPr/>
          </p:nvSpPr>
          <p:spPr>
            <a:xfrm rot="-5400000">
              <a:off x="8288290" y="433426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18"/>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18"/>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7" name="Google Shape;12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10"/>
          <p:cNvGrpSpPr/>
          <p:nvPr/>
        </p:nvGrpSpPr>
        <p:grpSpPr>
          <a:xfrm>
            <a:off x="0" y="381001"/>
            <a:ext cx="1037850" cy="1016288"/>
            <a:chOff x="0" y="381001"/>
            <a:chExt cx="1037850" cy="1016288"/>
          </a:xfrm>
        </p:grpSpPr>
        <p:sp>
          <p:nvSpPr>
            <p:cNvPr id="21" name="Google Shape;21;p1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1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10"/>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grpSp>
        <p:nvGrpSpPr>
          <p:cNvPr id="27" name="Google Shape;27;p11"/>
          <p:cNvGrpSpPr/>
          <p:nvPr/>
        </p:nvGrpSpPr>
        <p:grpSpPr>
          <a:xfrm>
            <a:off x="4406400" y="0"/>
            <a:ext cx="4737600" cy="5143065"/>
            <a:chOff x="4406400" y="0"/>
            <a:chExt cx="4737600" cy="5143065"/>
          </a:xfrm>
        </p:grpSpPr>
        <p:sp>
          <p:nvSpPr>
            <p:cNvPr id="28" name="Google Shape;28;p11"/>
            <p:cNvSpPr/>
            <p:nvPr/>
          </p:nvSpPr>
          <p:spPr>
            <a:xfrm rot="5400000">
              <a:off x="4408200" y="-1800"/>
              <a:ext cx="4734000" cy="4737600"/>
            </a:xfrm>
            <a:prstGeom prst="diagStripe">
              <a:avLst>
                <a:gd fmla="val 49469"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1"/>
            <p:cNvSpPr/>
            <p:nvPr/>
          </p:nvSpPr>
          <p:spPr>
            <a:xfrm rot="5400000">
              <a:off x="4841125" y="5700"/>
              <a:ext cx="4298100" cy="4286700"/>
            </a:xfrm>
            <a:prstGeom prst="diagStripe">
              <a:avLst>
                <a:gd fmla="val 0"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1"/>
            <p:cNvSpPr/>
            <p:nvPr/>
          </p:nvSpPr>
          <p:spPr>
            <a:xfrm rot="-5400000">
              <a:off x="5618399" y="1236468"/>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1"/>
            <p:cNvSpPr/>
            <p:nvPr/>
          </p:nvSpPr>
          <p:spPr>
            <a:xfrm flipH="1">
              <a:off x="5849857" y="1443956"/>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1"/>
            <p:cNvSpPr/>
            <p:nvPr/>
          </p:nvSpPr>
          <p:spPr>
            <a:xfrm rot="-5400000">
              <a:off x="5987081" y="246946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1"/>
            <p:cNvSpPr/>
            <p:nvPr/>
          </p:nvSpPr>
          <p:spPr>
            <a:xfrm flipH="1">
              <a:off x="6222115" y="2676953"/>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1"/>
            <p:cNvSpPr/>
            <p:nvPr/>
          </p:nvSpPr>
          <p:spPr>
            <a:xfrm rot="-5400000">
              <a:off x="6675341" y="1862018"/>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1"/>
            <p:cNvSpPr/>
            <p:nvPr/>
          </p:nvSpPr>
          <p:spPr>
            <a:xfrm rot="-5400000">
              <a:off x="6861141" y="2477810"/>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1"/>
            <p:cNvSpPr/>
            <p:nvPr/>
          </p:nvSpPr>
          <p:spPr>
            <a:xfrm flipH="1">
              <a:off x="7965266" y="2692963"/>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1"/>
            <p:cNvSpPr/>
            <p:nvPr/>
          </p:nvSpPr>
          <p:spPr>
            <a:xfrm flipH="1">
              <a:off x="8145082" y="330875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1"/>
            <p:cNvSpPr/>
            <p:nvPr/>
          </p:nvSpPr>
          <p:spPr>
            <a:xfrm rot="-5400000">
              <a:off x="7047599" y="309501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1"/>
            <p:cNvSpPr/>
            <p:nvPr/>
          </p:nvSpPr>
          <p:spPr>
            <a:xfrm flipH="1">
              <a:off x="7276649" y="3302502"/>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1"/>
            <p:cNvSpPr/>
            <p:nvPr/>
          </p:nvSpPr>
          <p:spPr>
            <a:xfrm flipH="1">
              <a:off x="7462448" y="3918294"/>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1"/>
            <p:cNvSpPr/>
            <p:nvPr/>
          </p:nvSpPr>
          <p:spPr>
            <a:xfrm rot="-5400000">
              <a:off x="8102491" y="3718473"/>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1"/>
            <p:cNvSpPr/>
            <p:nvPr/>
          </p:nvSpPr>
          <p:spPr>
            <a:xfrm flipH="1">
              <a:off x="8334533" y="3925960"/>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1"/>
            <p:cNvSpPr/>
            <p:nvPr/>
          </p:nvSpPr>
          <p:spPr>
            <a:xfrm rot="-5400000">
              <a:off x="8288290" y="433426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11"/>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12"/>
          <p:cNvGrpSpPr/>
          <p:nvPr/>
        </p:nvGrpSpPr>
        <p:grpSpPr>
          <a:xfrm>
            <a:off x="0" y="381001"/>
            <a:ext cx="1037850" cy="1016288"/>
            <a:chOff x="0" y="381001"/>
            <a:chExt cx="1037850" cy="1016288"/>
          </a:xfrm>
        </p:grpSpPr>
        <p:sp>
          <p:nvSpPr>
            <p:cNvPr id="50" name="Google Shape;50;p12"/>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1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12"/>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12"/>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13"/>
          <p:cNvGrpSpPr/>
          <p:nvPr/>
        </p:nvGrpSpPr>
        <p:grpSpPr>
          <a:xfrm>
            <a:off x="0" y="381001"/>
            <a:ext cx="1037850" cy="1016288"/>
            <a:chOff x="0" y="381001"/>
            <a:chExt cx="1037850" cy="1016288"/>
          </a:xfrm>
        </p:grpSpPr>
        <p:sp>
          <p:nvSpPr>
            <p:cNvPr id="58" name="Google Shape;58;p1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1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14"/>
          <p:cNvGrpSpPr/>
          <p:nvPr/>
        </p:nvGrpSpPr>
        <p:grpSpPr>
          <a:xfrm>
            <a:off x="0" y="381001"/>
            <a:ext cx="1037850" cy="1016288"/>
            <a:chOff x="0" y="381001"/>
            <a:chExt cx="1037850" cy="1016288"/>
          </a:xfrm>
        </p:grpSpPr>
        <p:sp>
          <p:nvSpPr>
            <p:cNvPr id="64" name="Google Shape;64;p1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14"/>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14"/>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8" name="Google Shape;6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15"/>
          <p:cNvGrpSpPr/>
          <p:nvPr/>
        </p:nvGrpSpPr>
        <p:grpSpPr>
          <a:xfrm>
            <a:off x="4406400" y="0"/>
            <a:ext cx="4737600" cy="5143500"/>
            <a:chOff x="4406400" y="0"/>
            <a:chExt cx="4737600" cy="5143500"/>
          </a:xfrm>
        </p:grpSpPr>
        <p:sp>
          <p:nvSpPr>
            <p:cNvPr id="71" name="Google Shape;71;p15"/>
            <p:cNvSpPr/>
            <p:nvPr/>
          </p:nvSpPr>
          <p:spPr>
            <a:xfrm rot="5400000">
              <a:off x="4407900" y="-1500"/>
              <a:ext cx="4734600" cy="4737600"/>
            </a:xfrm>
            <a:prstGeom prst="diagStripe">
              <a:avLst>
                <a:gd fmla="val 49469"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5"/>
            <p:cNvSpPr/>
            <p:nvPr/>
          </p:nvSpPr>
          <p:spPr>
            <a:xfrm rot="5400000">
              <a:off x="4840825" y="6000"/>
              <a:ext cx="4298700" cy="4286700"/>
            </a:xfrm>
            <a:prstGeom prst="diagStripe">
              <a:avLst>
                <a:gd fmla="val 0"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5"/>
            <p:cNvSpPr/>
            <p:nvPr/>
          </p:nvSpPr>
          <p:spPr>
            <a:xfrm rot="-5400000">
              <a:off x="5618399" y="1236641"/>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5"/>
            <p:cNvSpPr/>
            <p:nvPr/>
          </p:nvSpPr>
          <p:spPr>
            <a:xfrm flipH="1">
              <a:off x="5849857" y="1444078"/>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5"/>
            <p:cNvSpPr/>
            <p:nvPr/>
          </p:nvSpPr>
          <p:spPr>
            <a:xfrm rot="-5400000">
              <a:off x="5987081" y="2469743"/>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5"/>
            <p:cNvSpPr/>
            <p:nvPr/>
          </p:nvSpPr>
          <p:spPr>
            <a:xfrm flipH="1">
              <a:off x="6222115" y="2677179"/>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5"/>
            <p:cNvSpPr/>
            <p:nvPr/>
          </p:nvSpPr>
          <p:spPr>
            <a:xfrm rot="-5400000">
              <a:off x="6675341" y="1862244"/>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5"/>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5"/>
            <p:cNvSpPr/>
            <p:nvPr/>
          </p:nvSpPr>
          <p:spPr>
            <a:xfrm rot="-5400000">
              <a:off x="6861141" y="2478088"/>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5"/>
            <p:cNvSpPr/>
            <p:nvPr/>
          </p:nvSpPr>
          <p:spPr>
            <a:xfrm flipH="1">
              <a:off x="7965266" y="2693191"/>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5"/>
            <p:cNvSpPr/>
            <p:nvPr/>
          </p:nvSpPr>
          <p:spPr>
            <a:xfrm flipH="1">
              <a:off x="8145082" y="3309036"/>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5"/>
            <p:cNvSpPr/>
            <p:nvPr/>
          </p:nvSpPr>
          <p:spPr>
            <a:xfrm rot="-5400000">
              <a:off x="7047599" y="309534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5"/>
            <p:cNvSpPr/>
            <p:nvPr/>
          </p:nvSpPr>
          <p:spPr>
            <a:xfrm flipH="1">
              <a:off x="7276649" y="3302781"/>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5"/>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5"/>
            <p:cNvSpPr/>
            <p:nvPr/>
          </p:nvSpPr>
          <p:spPr>
            <a:xfrm flipH="1">
              <a:off x="7462448" y="391862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5"/>
            <p:cNvSpPr/>
            <p:nvPr/>
          </p:nvSpPr>
          <p:spPr>
            <a:xfrm rot="-5400000">
              <a:off x="8102491" y="3718856"/>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5"/>
            <p:cNvSpPr/>
            <p:nvPr/>
          </p:nvSpPr>
          <p:spPr>
            <a:xfrm flipH="1">
              <a:off x="8334533" y="3926292"/>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5"/>
            <p:cNvSpPr/>
            <p:nvPr/>
          </p:nvSpPr>
          <p:spPr>
            <a:xfrm rot="-5400000">
              <a:off x="8288290" y="4334700"/>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15"/>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16"/>
          <p:cNvGrpSpPr/>
          <p:nvPr/>
        </p:nvGrpSpPr>
        <p:grpSpPr>
          <a:xfrm>
            <a:off x="0" y="381001"/>
            <a:ext cx="1037850" cy="1016288"/>
            <a:chOff x="0" y="381001"/>
            <a:chExt cx="1037850" cy="1016288"/>
          </a:xfrm>
        </p:grpSpPr>
        <p:sp>
          <p:nvSpPr>
            <p:cNvPr id="93" name="Google Shape;93;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16"/>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16"/>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16"/>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7"/>
          <p:cNvGrpSpPr/>
          <p:nvPr/>
        </p:nvGrpSpPr>
        <p:grpSpPr>
          <a:xfrm>
            <a:off x="0" y="4128572"/>
            <a:ext cx="698925" cy="684657"/>
            <a:chOff x="0" y="3785672"/>
            <a:chExt cx="698925" cy="684657"/>
          </a:xfrm>
        </p:grpSpPr>
        <p:sp>
          <p:nvSpPr>
            <p:cNvPr id="101" name="Google Shape;101;p17"/>
            <p:cNvSpPr/>
            <p:nvPr/>
          </p:nvSpPr>
          <p:spPr>
            <a:xfrm rot="-5400000">
              <a:off x="0" y="3785672"/>
              <a:ext cx="544800" cy="544800"/>
            </a:xfrm>
            <a:prstGeom prst="diagStripe">
              <a:avLst>
                <a:gd fmla="val 50000" name="adj"/>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7"/>
            <p:cNvSpPr/>
            <p:nvPr/>
          </p:nvSpPr>
          <p:spPr>
            <a:xfrm flipH="1">
              <a:off x="154125" y="3925529"/>
              <a:ext cx="544800" cy="544800"/>
            </a:xfrm>
            <a:prstGeom prst="diagStripe">
              <a:avLst>
                <a:gd fmla="val 50000" name="adj"/>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7"/>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4" name="Google Shape;10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fgbradleys.com/rules/Othello.pdf" TargetMode="External"/><Relationship Id="rId4" Type="http://schemas.openxmlformats.org/officeDocument/2006/relationships/hyperlink" Target="http://mcts.ai/code/python.html" TargetMode="External"/><Relationship Id="rId5" Type="http://schemas.openxmlformats.org/officeDocument/2006/relationships/hyperlink" Target="https://en.wikipedia.org/wiki/Reversi" TargetMode="External"/><Relationship Id="rId6" Type="http://schemas.openxmlformats.org/officeDocument/2006/relationships/hyperlink" Target="https://www.ultraboardgames.com/othello/game-rules.php" TargetMode="External"/><Relationship Id="rId7" Type="http://schemas.openxmlformats.org/officeDocument/2006/relationships/hyperlink" Target="https://www.ultraboardgames.com/othello/tips.php" TargetMode="External"/><Relationship Id="rId8" Type="http://schemas.openxmlformats.org/officeDocument/2006/relationships/hyperlink" Target="http://samsoft.org.uk/reversi/strategy.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txBox="1"/>
          <p:nvPr>
            <p:ph type="ctrTitle"/>
          </p:nvPr>
        </p:nvSpPr>
        <p:spPr>
          <a:xfrm>
            <a:off x="3537150" y="1578400"/>
            <a:ext cx="5017500" cy="74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
                <a:latin typeface="Arial"/>
                <a:ea typeface="Arial"/>
                <a:cs typeface="Arial"/>
                <a:sym typeface="Arial"/>
              </a:rPr>
              <a:t>Reversi / Othello</a:t>
            </a:r>
            <a:endParaRPr>
              <a:latin typeface="Arial"/>
              <a:ea typeface="Arial"/>
              <a:cs typeface="Arial"/>
              <a:sym typeface="Arial"/>
            </a:endParaRPr>
          </a:p>
        </p:txBody>
      </p:sp>
      <p:sp>
        <p:nvSpPr>
          <p:cNvPr id="135" name="Google Shape;135;p1"/>
          <p:cNvSpPr txBox="1"/>
          <p:nvPr>
            <p:ph idx="1" type="subTitle"/>
          </p:nvPr>
        </p:nvSpPr>
        <p:spPr>
          <a:xfrm>
            <a:off x="4838325" y="3355050"/>
            <a:ext cx="3470700" cy="50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lang="en">
                <a:latin typeface="Arial"/>
                <a:ea typeface="Arial"/>
                <a:cs typeface="Arial"/>
                <a:sym typeface="Arial"/>
              </a:rPr>
              <a:t>By David Chen and Nicola D’Addamio </a:t>
            </a:r>
            <a:endParaRPr>
              <a:latin typeface="Arial"/>
              <a:ea typeface="Arial"/>
              <a:cs typeface="Arial"/>
              <a:sym typeface="Arial"/>
            </a:endParaRPr>
          </a:p>
        </p:txBody>
      </p:sp>
      <p:sp>
        <p:nvSpPr>
          <p:cNvPr id="136" name="Google Shape;136;p1"/>
          <p:cNvSpPr txBox="1"/>
          <p:nvPr>
            <p:ph idx="1" type="subTitle"/>
          </p:nvPr>
        </p:nvSpPr>
        <p:spPr>
          <a:xfrm>
            <a:off x="5997800" y="2065650"/>
            <a:ext cx="1351500" cy="50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lang="en">
                <a:latin typeface="Arial"/>
                <a:ea typeface="Arial"/>
                <a:cs typeface="Arial"/>
                <a:sym typeface="Arial"/>
              </a:rPr>
              <a:t>Improved AI</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049cc06171_1_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Old AI vs Improved AI</a:t>
            </a:r>
            <a:endParaRPr/>
          </a:p>
        </p:txBody>
      </p:sp>
      <p:pic>
        <p:nvPicPr>
          <p:cNvPr id="192" name="Google Shape;192;g1049cc06171_1_20"/>
          <p:cNvPicPr preferRelativeResize="0"/>
          <p:nvPr/>
        </p:nvPicPr>
        <p:blipFill>
          <a:blip r:embed="rId3">
            <a:alphaModFix/>
          </a:blip>
          <a:stretch>
            <a:fillRect/>
          </a:stretch>
        </p:blipFill>
        <p:spPr>
          <a:xfrm>
            <a:off x="1372700" y="1152513"/>
            <a:ext cx="5953125" cy="1419225"/>
          </a:xfrm>
          <a:prstGeom prst="rect">
            <a:avLst/>
          </a:prstGeom>
          <a:noFill/>
          <a:ln>
            <a:noFill/>
          </a:ln>
        </p:spPr>
      </p:pic>
      <p:pic>
        <p:nvPicPr>
          <p:cNvPr id="193" name="Google Shape;193;g1049cc06171_1_20"/>
          <p:cNvPicPr preferRelativeResize="0"/>
          <p:nvPr/>
        </p:nvPicPr>
        <p:blipFill>
          <a:blip r:embed="rId4">
            <a:alphaModFix/>
          </a:blip>
          <a:stretch>
            <a:fillRect/>
          </a:stretch>
        </p:blipFill>
        <p:spPr>
          <a:xfrm>
            <a:off x="1470150" y="2766613"/>
            <a:ext cx="5895975" cy="1447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049cc06171_1_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Game modes</a:t>
            </a:r>
            <a:endParaRPr/>
          </a:p>
        </p:txBody>
      </p:sp>
      <p:sp>
        <p:nvSpPr>
          <p:cNvPr id="199" name="Google Shape;199;g1049cc06171_1_35"/>
          <p:cNvSpPr txBox="1"/>
          <p:nvPr>
            <p:ph idx="1" type="body"/>
          </p:nvPr>
        </p:nvSpPr>
        <p:spPr>
          <a:xfrm>
            <a:off x="1297500" y="1562650"/>
            <a:ext cx="52461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These are the modes that are available in the improved code. Where mode 0 and 9 are mostly for debugging and testing </a:t>
            </a:r>
            <a:r>
              <a:rPr lang="en"/>
              <a:t>purposes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Modes:</a:t>
            </a:r>
            <a:endParaRPr/>
          </a:p>
          <a:p>
            <a:pPr indent="0" lvl="0" marL="0" rtl="0" algn="l">
              <a:spcBef>
                <a:spcPts val="0"/>
              </a:spcBef>
              <a:spcAft>
                <a:spcPts val="0"/>
              </a:spcAft>
              <a:buNone/>
            </a:pPr>
            <a:r>
              <a:rPr lang="en"/>
              <a:t>0 - Original AI vs Original AI (used as a control group)</a:t>
            </a:r>
            <a:endParaRPr/>
          </a:p>
          <a:p>
            <a:pPr indent="0" lvl="0" marL="0" rtl="0" algn="l">
              <a:spcBef>
                <a:spcPts val="0"/>
              </a:spcBef>
              <a:spcAft>
                <a:spcPts val="0"/>
              </a:spcAft>
              <a:buNone/>
            </a:pPr>
            <a:r>
              <a:rPr lang="en"/>
              <a:t>9 - Original AI vs Improved AI (used as statistics)</a:t>
            </a:r>
            <a:endParaRPr/>
          </a:p>
          <a:p>
            <a:pPr indent="0" lvl="0" marL="0" rtl="0" algn="l">
              <a:spcBef>
                <a:spcPts val="0"/>
              </a:spcBef>
              <a:spcAft>
                <a:spcPts val="0"/>
              </a:spcAft>
              <a:buNone/>
            </a:pPr>
            <a:r>
              <a:rPr lang="en"/>
              <a:t>1 - Original AI vs Improved AI (with step by step plays)</a:t>
            </a:r>
            <a:endParaRPr/>
          </a:p>
          <a:p>
            <a:pPr indent="0" lvl="0" marL="0" rtl="0" algn="l">
              <a:spcBef>
                <a:spcPts val="0"/>
              </a:spcBef>
              <a:spcAft>
                <a:spcPts val="0"/>
              </a:spcAft>
              <a:buNone/>
            </a:pPr>
            <a:r>
              <a:rPr lang="en"/>
              <a:t>2 - Player vs Original AI </a:t>
            </a:r>
            <a:r>
              <a:rPr lang="en"/>
              <a:t>(with step by step plays)</a:t>
            </a:r>
            <a:endParaRPr/>
          </a:p>
          <a:p>
            <a:pPr indent="0" lvl="0" marL="0" rtl="0" algn="l">
              <a:spcBef>
                <a:spcPts val="0"/>
              </a:spcBef>
              <a:spcAft>
                <a:spcPts val="0"/>
              </a:spcAft>
              <a:buNone/>
            </a:pPr>
            <a:r>
              <a:rPr lang="en"/>
              <a:t>3 - Player vs Improved AI </a:t>
            </a:r>
            <a:r>
              <a:rPr lang="en"/>
              <a:t>(with step by step plays)</a:t>
            </a:r>
            <a:endParaRPr/>
          </a:p>
          <a:p>
            <a:pPr indent="0" lvl="0" marL="0" rtl="0" algn="l">
              <a:spcBef>
                <a:spcPts val="0"/>
              </a:spcBef>
              <a:spcAft>
                <a:spcPts val="0"/>
              </a:spcAft>
              <a:buNone/>
            </a:pPr>
            <a:r>
              <a:t/>
            </a:r>
            <a:endParaRPr/>
          </a:p>
        </p:txBody>
      </p:sp>
      <p:pic>
        <p:nvPicPr>
          <p:cNvPr id="200" name="Google Shape;200;g1049cc06171_1_35"/>
          <p:cNvPicPr preferRelativeResize="0"/>
          <p:nvPr/>
        </p:nvPicPr>
        <p:blipFill>
          <a:blip r:embed="rId3">
            <a:alphaModFix/>
          </a:blip>
          <a:stretch>
            <a:fillRect/>
          </a:stretch>
        </p:blipFill>
        <p:spPr>
          <a:xfrm>
            <a:off x="5254425" y="3555288"/>
            <a:ext cx="3733800" cy="1343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1049cc06171_1_5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player move </a:t>
            </a:r>
            <a:endParaRPr/>
          </a:p>
        </p:txBody>
      </p:sp>
      <p:sp>
        <p:nvSpPr>
          <p:cNvPr id="206" name="Google Shape;206;g1049cc06171_1_53"/>
          <p:cNvSpPr txBox="1"/>
          <p:nvPr>
            <p:ph idx="1" type="body"/>
          </p:nvPr>
        </p:nvSpPr>
        <p:spPr>
          <a:xfrm>
            <a:off x="1378925" y="1663775"/>
            <a:ext cx="622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Once we get any input we would check</a:t>
            </a:r>
            <a:endParaRPr/>
          </a:p>
          <a:p>
            <a:pPr indent="-311150" lvl="0" marL="457200" rtl="0" algn="l">
              <a:spcBef>
                <a:spcPts val="0"/>
              </a:spcBef>
              <a:spcAft>
                <a:spcPts val="0"/>
              </a:spcAft>
              <a:buSzPts val="1300"/>
              <a:buAutoNum type="arabicPeriod"/>
            </a:pPr>
            <a:r>
              <a:rPr lang="en"/>
              <a:t>Quits - ends game </a:t>
            </a:r>
            <a:endParaRPr/>
          </a:p>
          <a:p>
            <a:pPr indent="-311150" lvl="0" marL="457200" rtl="0" algn="l">
              <a:spcBef>
                <a:spcPts val="0"/>
              </a:spcBef>
              <a:spcAft>
                <a:spcPts val="0"/>
              </a:spcAft>
              <a:buSzPts val="1300"/>
              <a:buAutoNum type="arabicPeriod"/>
            </a:pPr>
            <a:r>
              <a:rPr lang="en"/>
              <a:t>Hints - displays all possible move</a:t>
            </a:r>
            <a:endParaRPr/>
          </a:p>
          <a:p>
            <a:pPr indent="-311150" lvl="0" marL="457200" rtl="0" algn="l">
              <a:spcBef>
                <a:spcPts val="0"/>
              </a:spcBef>
              <a:spcAft>
                <a:spcPts val="0"/>
              </a:spcAft>
              <a:buSzPts val="1300"/>
              <a:buAutoNum type="arabicPeriod"/>
            </a:pPr>
            <a:r>
              <a:rPr lang="en"/>
              <a:t>Move -To make a move you will enter (y,x) like 35 for col 3, row 5 </a:t>
            </a:r>
            <a:endParaRPr/>
          </a:p>
          <a:p>
            <a:pPr indent="-298450" lvl="1" marL="914400" rtl="0" algn="l">
              <a:spcBef>
                <a:spcPts val="0"/>
              </a:spcBef>
              <a:spcAft>
                <a:spcPts val="0"/>
              </a:spcAft>
              <a:buSzPts val="1100"/>
              <a:buAutoNum type="alphaLcPeriod"/>
            </a:pPr>
            <a:r>
              <a:rPr lang="en"/>
              <a:t>Valid move- updates move and then ai plays</a:t>
            </a:r>
            <a:endParaRPr/>
          </a:p>
          <a:p>
            <a:pPr indent="-298450" lvl="1" marL="914400" rtl="0" algn="l">
              <a:spcBef>
                <a:spcPts val="0"/>
              </a:spcBef>
              <a:spcAft>
                <a:spcPts val="0"/>
              </a:spcAft>
              <a:buSzPts val="1100"/>
              <a:buAutoNum type="alphaLcPeriod"/>
            </a:pPr>
            <a:r>
              <a:rPr lang="en"/>
              <a:t>Invalide move- displays invalid move and waits for another input</a:t>
            </a:r>
            <a:endParaRPr/>
          </a:p>
          <a:p>
            <a:pPr indent="0" lvl="0" marL="0" rtl="0" algn="l">
              <a:spcBef>
                <a:spcPts val="0"/>
              </a:spcBef>
              <a:spcAft>
                <a:spcPts val="0"/>
              </a:spcAft>
              <a:buNone/>
            </a:pPr>
            <a:r>
              <a:t/>
            </a:r>
            <a:endParaRPr sz="1100"/>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g1049cc06171_1_40"/>
          <p:cNvPicPr preferRelativeResize="0"/>
          <p:nvPr/>
        </p:nvPicPr>
        <p:blipFill>
          <a:blip r:embed="rId3">
            <a:alphaModFix/>
          </a:blip>
          <a:stretch>
            <a:fillRect/>
          </a:stretch>
        </p:blipFill>
        <p:spPr>
          <a:xfrm>
            <a:off x="-3323" y="0"/>
            <a:ext cx="9150648"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1049cc06171_1_9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7" name="Google Shape;217;g1049cc06171_1_9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18" name="Google Shape;218;g1049cc06171_1_97"/>
          <p:cNvPicPr preferRelativeResize="0"/>
          <p:nvPr/>
        </p:nvPicPr>
        <p:blipFill>
          <a:blip r:embed="rId3">
            <a:alphaModFix/>
          </a:blip>
          <a:stretch>
            <a:fillRect/>
          </a:stretch>
        </p:blipFill>
        <p:spPr>
          <a:xfrm>
            <a:off x="0" y="0"/>
            <a:ext cx="9144000" cy="51435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1049cc06171_1_4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References</a:t>
            </a:r>
            <a:endParaRPr/>
          </a:p>
        </p:txBody>
      </p:sp>
      <p:sp>
        <p:nvSpPr>
          <p:cNvPr id="224" name="Google Shape;224;g1049cc06171_1_4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298450" lvl="0" marL="457200" rtl="0" algn="l">
              <a:lnSpc>
                <a:spcPct val="115000"/>
              </a:lnSpc>
              <a:spcBef>
                <a:spcPts val="0"/>
              </a:spcBef>
              <a:spcAft>
                <a:spcPts val="0"/>
              </a:spcAft>
              <a:buSzPts val="1100"/>
              <a:buFont typeface="Arial"/>
              <a:buAutoNum type="arabicPeriod"/>
            </a:pPr>
            <a:r>
              <a:rPr lang="en" sz="1100" u="sng">
                <a:solidFill>
                  <a:schemeClr val="hlink"/>
                </a:solidFill>
                <a:latin typeface="Arial"/>
                <a:ea typeface="Arial"/>
                <a:cs typeface="Arial"/>
                <a:sym typeface="Arial"/>
                <a:hlinkClick r:id="rId3"/>
              </a:rPr>
              <a:t>Othello.pdf (fgbradleys.com)</a:t>
            </a:r>
            <a:endParaRPr sz="1100" u="sng">
              <a:solidFill>
                <a:schemeClr val="hlink"/>
              </a:solidFill>
              <a:latin typeface="Arial"/>
              <a:ea typeface="Arial"/>
              <a:cs typeface="Arial"/>
              <a:sym typeface="Arial"/>
            </a:endParaRPr>
          </a:p>
          <a:p>
            <a:pPr indent="-298450" lvl="0" marL="457200" rtl="0" algn="l">
              <a:lnSpc>
                <a:spcPct val="113000"/>
              </a:lnSpc>
              <a:spcBef>
                <a:spcPts val="0"/>
              </a:spcBef>
              <a:spcAft>
                <a:spcPts val="0"/>
              </a:spcAft>
              <a:buSzPts val="1100"/>
              <a:buFont typeface="Arial"/>
              <a:buAutoNum type="arabicPeriod"/>
            </a:pPr>
            <a:r>
              <a:rPr lang="en" sz="1100" u="sng">
                <a:solidFill>
                  <a:schemeClr val="hlink"/>
                </a:solidFill>
                <a:latin typeface="Arial"/>
                <a:ea typeface="Arial"/>
                <a:cs typeface="Arial"/>
                <a:sym typeface="Arial"/>
                <a:hlinkClick r:id="rId4"/>
              </a:rPr>
              <a:t>http://mcts.ai/code/python.html</a:t>
            </a:r>
            <a:endParaRPr sz="1100" u="sng">
              <a:solidFill>
                <a:schemeClr val="hlink"/>
              </a:solidFill>
              <a:latin typeface="Arial"/>
              <a:ea typeface="Arial"/>
              <a:cs typeface="Arial"/>
              <a:sym typeface="Arial"/>
            </a:endParaRPr>
          </a:p>
          <a:p>
            <a:pPr indent="-298450" lvl="0" marL="457200" rtl="0" algn="l">
              <a:lnSpc>
                <a:spcPct val="113000"/>
              </a:lnSpc>
              <a:spcBef>
                <a:spcPts val="0"/>
              </a:spcBef>
              <a:spcAft>
                <a:spcPts val="0"/>
              </a:spcAft>
              <a:buSzPts val="1100"/>
              <a:buFont typeface="Arial"/>
              <a:buAutoNum type="arabicPeriod"/>
            </a:pPr>
            <a:r>
              <a:rPr lang="en" sz="1100" u="sng">
                <a:solidFill>
                  <a:schemeClr val="hlink"/>
                </a:solidFill>
                <a:latin typeface="Arial"/>
                <a:ea typeface="Arial"/>
                <a:cs typeface="Arial"/>
                <a:sym typeface="Arial"/>
                <a:hlinkClick r:id="rId5"/>
              </a:rPr>
              <a:t>Reversi - Wikipedia</a:t>
            </a:r>
            <a:endParaRPr sz="1100" u="sng">
              <a:solidFill>
                <a:schemeClr val="hlink"/>
              </a:solidFill>
              <a:latin typeface="Arial"/>
              <a:ea typeface="Arial"/>
              <a:cs typeface="Arial"/>
              <a:sym typeface="Arial"/>
            </a:endParaRPr>
          </a:p>
          <a:p>
            <a:pPr indent="-298450" lvl="0" marL="457200" rtl="0" algn="l">
              <a:lnSpc>
                <a:spcPct val="113000"/>
              </a:lnSpc>
              <a:spcBef>
                <a:spcPts val="0"/>
              </a:spcBef>
              <a:spcAft>
                <a:spcPts val="0"/>
              </a:spcAft>
              <a:buSzPts val="1100"/>
              <a:buFont typeface="Arial"/>
              <a:buAutoNum type="arabicPeriod"/>
            </a:pPr>
            <a:r>
              <a:rPr lang="en" sz="1100" u="sng">
                <a:solidFill>
                  <a:schemeClr val="hlink"/>
                </a:solidFill>
                <a:latin typeface="Arial"/>
                <a:ea typeface="Arial"/>
                <a:cs typeface="Arial"/>
                <a:sym typeface="Arial"/>
                <a:hlinkClick r:id="rId6"/>
              </a:rPr>
              <a:t>How to play Othello | Official Rules | UltraBoardGames</a:t>
            </a:r>
            <a:endParaRPr sz="1100" u="sng">
              <a:solidFill>
                <a:schemeClr val="hlink"/>
              </a:solidFill>
              <a:latin typeface="Arial"/>
              <a:ea typeface="Arial"/>
              <a:cs typeface="Arial"/>
              <a:sym typeface="Arial"/>
            </a:endParaRPr>
          </a:p>
          <a:p>
            <a:pPr indent="-298450" lvl="0" marL="457200" marR="0" rtl="0" algn="l">
              <a:lnSpc>
                <a:spcPct val="115000"/>
              </a:lnSpc>
              <a:spcBef>
                <a:spcPts val="0"/>
              </a:spcBef>
              <a:spcAft>
                <a:spcPts val="0"/>
              </a:spcAft>
              <a:buSzPts val="1100"/>
              <a:buFont typeface="Arial"/>
              <a:buAutoNum type="arabicPeriod"/>
            </a:pPr>
            <a:r>
              <a:rPr lang="en" sz="1100" u="sng">
                <a:solidFill>
                  <a:schemeClr val="hlink"/>
                </a:solidFill>
                <a:latin typeface="Arial"/>
                <a:ea typeface="Arial"/>
                <a:cs typeface="Arial"/>
                <a:sym typeface="Arial"/>
                <a:hlinkClick r:id="rId7"/>
              </a:rPr>
              <a:t>Tips to win Othello | UltraBoardGames</a:t>
            </a:r>
            <a:endParaRPr sz="1100" u="sng">
              <a:solidFill>
                <a:schemeClr val="hlink"/>
              </a:solidFill>
              <a:latin typeface="Arial"/>
              <a:ea typeface="Arial"/>
              <a:cs typeface="Arial"/>
              <a:sym typeface="Arial"/>
            </a:endParaRPr>
          </a:p>
          <a:p>
            <a:pPr indent="-298450" lvl="0" marL="457200" rtl="0" algn="l">
              <a:lnSpc>
                <a:spcPct val="113000"/>
              </a:lnSpc>
              <a:spcBef>
                <a:spcPts val="0"/>
              </a:spcBef>
              <a:spcAft>
                <a:spcPts val="0"/>
              </a:spcAft>
              <a:buSzPts val="1100"/>
              <a:buFont typeface="Arial"/>
              <a:buAutoNum type="arabicPeriod"/>
            </a:pPr>
            <a:r>
              <a:rPr lang="en" sz="1100" u="sng">
                <a:solidFill>
                  <a:schemeClr val="hlink"/>
                </a:solidFill>
                <a:latin typeface="Arial"/>
                <a:ea typeface="Arial"/>
                <a:cs typeface="Arial"/>
                <a:sym typeface="Arial"/>
                <a:hlinkClick r:id="rId8"/>
              </a:rPr>
              <a:t>Strategy Guide for Reversi &amp; Reversed Reversi (samsoft.org.uk)</a:t>
            </a:r>
            <a:endParaRPr sz="1100" u="sng">
              <a:solidFill>
                <a:schemeClr val="hlink"/>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1049cc06171_1_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Othello </a:t>
            </a:r>
            <a:r>
              <a:rPr lang="en"/>
              <a:t>rules</a:t>
            </a:r>
            <a:r>
              <a:rPr lang="en"/>
              <a:t> </a:t>
            </a:r>
            <a:endParaRPr/>
          </a:p>
        </p:txBody>
      </p:sp>
      <p:sp>
        <p:nvSpPr>
          <p:cNvPr id="142" name="Google Shape;142;g1049cc06171_1_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04800" lvl="0" marL="457200" rtl="0" algn="l">
              <a:lnSpc>
                <a:spcPct val="115000"/>
              </a:lnSpc>
              <a:spcBef>
                <a:spcPts val="0"/>
              </a:spcBef>
              <a:spcAft>
                <a:spcPts val="0"/>
              </a:spcAft>
              <a:buClr>
                <a:srgbClr val="FFFFFF"/>
              </a:buClr>
              <a:buSzPts val="1200"/>
              <a:buFont typeface="Arial"/>
              <a:buAutoNum type="arabicPeriod"/>
            </a:pPr>
            <a:r>
              <a:rPr lang="en" sz="1200">
                <a:solidFill>
                  <a:srgbClr val="FFFFFF"/>
                </a:solidFill>
                <a:latin typeface="Arial"/>
                <a:ea typeface="Arial"/>
                <a:cs typeface="Arial"/>
                <a:sym typeface="Arial"/>
              </a:rPr>
              <a:t>First player is random</a:t>
            </a:r>
            <a:endParaRPr sz="1200">
              <a:solidFill>
                <a:srgbClr val="FFFFFF"/>
              </a:solidFill>
              <a:latin typeface="Arial"/>
              <a:ea typeface="Arial"/>
              <a:cs typeface="Arial"/>
              <a:sym typeface="Arial"/>
            </a:endParaRPr>
          </a:p>
          <a:p>
            <a:pPr indent="-304800" lvl="0" marL="457200" rtl="0" algn="l">
              <a:lnSpc>
                <a:spcPct val="115000"/>
              </a:lnSpc>
              <a:spcBef>
                <a:spcPts val="0"/>
              </a:spcBef>
              <a:spcAft>
                <a:spcPts val="0"/>
              </a:spcAft>
              <a:buClr>
                <a:srgbClr val="FFFFFF"/>
              </a:buClr>
              <a:buSzPts val="1200"/>
              <a:buFont typeface="Arial"/>
              <a:buAutoNum type="arabicPeriod"/>
            </a:pPr>
            <a:r>
              <a:rPr lang="en" sz="1200">
                <a:solidFill>
                  <a:srgbClr val="FFFFFF"/>
                </a:solidFill>
                <a:latin typeface="Arial"/>
                <a:ea typeface="Arial"/>
                <a:cs typeface="Arial"/>
                <a:sym typeface="Arial"/>
              </a:rPr>
              <a:t>The game ends when any </a:t>
            </a:r>
            <a:r>
              <a:rPr lang="en" sz="1200">
                <a:solidFill>
                  <a:srgbClr val="FFFFFF"/>
                </a:solidFill>
                <a:latin typeface="Arial"/>
                <a:ea typeface="Arial"/>
                <a:cs typeface="Arial"/>
                <a:sym typeface="Arial"/>
              </a:rPr>
              <a:t>player cannot play a move</a:t>
            </a:r>
            <a:endParaRPr sz="1200">
              <a:solidFill>
                <a:srgbClr val="FFFFFF"/>
              </a:solidFill>
              <a:latin typeface="Arial"/>
              <a:ea typeface="Arial"/>
              <a:cs typeface="Arial"/>
              <a:sym typeface="Arial"/>
            </a:endParaRPr>
          </a:p>
          <a:p>
            <a:pPr indent="-304800" lvl="0" marL="457200" rtl="0" algn="l">
              <a:lnSpc>
                <a:spcPct val="115000"/>
              </a:lnSpc>
              <a:spcBef>
                <a:spcPts val="0"/>
              </a:spcBef>
              <a:spcAft>
                <a:spcPts val="0"/>
              </a:spcAft>
              <a:buClr>
                <a:srgbClr val="FFFFFF"/>
              </a:buClr>
              <a:buSzPts val="1200"/>
              <a:buFont typeface="Arial"/>
              <a:buAutoNum type="arabicPeriod"/>
            </a:pPr>
            <a:r>
              <a:rPr lang="en" sz="1200">
                <a:solidFill>
                  <a:srgbClr val="FFFFFF"/>
                </a:solidFill>
                <a:latin typeface="Arial"/>
                <a:ea typeface="Arial"/>
                <a:cs typeface="Arial"/>
                <a:sym typeface="Arial"/>
              </a:rPr>
              <a:t>A disc may outflank any number of discs in one or more rows in any number of directions at the same time (horizontally, vertically or diagonally -- as long as in a continuous straight line).</a:t>
            </a:r>
            <a:endParaRPr sz="1200">
              <a:solidFill>
                <a:srgbClr val="FFFFFF"/>
              </a:solidFill>
              <a:latin typeface="Arial"/>
              <a:ea typeface="Arial"/>
              <a:cs typeface="Arial"/>
              <a:sym typeface="Arial"/>
            </a:endParaRPr>
          </a:p>
          <a:p>
            <a:pPr indent="-304800" lvl="0" marL="457200" rtl="0" algn="l">
              <a:lnSpc>
                <a:spcPct val="115000"/>
              </a:lnSpc>
              <a:spcBef>
                <a:spcPts val="0"/>
              </a:spcBef>
              <a:spcAft>
                <a:spcPts val="0"/>
              </a:spcAft>
              <a:buClr>
                <a:srgbClr val="FFFFFF"/>
              </a:buClr>
              <a:buSzPts val="1200"/>
              <a:buFont typeface="Arial"/>
              <a:buAutoNum type="arabicPeriod"/>
            </a:pPr>
            <a:r>
              <a:rPr lang="en" sz="1200">
                <a:solidFill>
                  <a:srgbClr val="FFFFFF"/>
                </a:solidFill>
                <a:latin typeface="Arial"/>
                <a:ea typeface="Arial"/>
                <a:cs typeface="Arial"/>
                <a:sym typeface="Arial"/>
              </a:rPr>
              <a:t>You cannot skip over your own color.</a:t>
            </a:r>
            <a:endParaRPr sz="1200">
              <a:solidFill>
                <a:srgbClr val="FFFFFF"/>
              </a:solidFill>
              <a:latin typeface="Arial"/>
              <a:ea typeface="Arial"/>
              <a:cs typeface="Arial"/>
              <a:sym typeface="Arial"/>
            </a:endParaRPr>
          </a:p>
          <a:p>
            <a:pPr indent="-304800" lvl="0" marL="457200" rtl="0" algn="l">
              <a:lnSpc>
                <a:spcPct val="115000"/>
              </a:lnSpc>
              <a:spcBef>
                <a:spcPts val="0"/>
              </a:spcBef>
              <a:spcAft>
                <a:spcPts val="0"/>
              </a:spcAft>
              <a:buClr>
                <a:srgbClr val="FFFFFF"/>
              </a:buClr>
              <a:buSzPts val="1200"/>
              <a:buFont typeface="Arial"/>
              <a:buAutoNum type="arabicPeriod"/>
            </a:pPr>
            <a:r>
              <a:rPr lang="en" sz="1200">
                <a:solidFill>
                  <a:srgbClr val="FFFFFF"/>
                </a:solidFill>
                <a:latin typeface="Arial"/>
                <a:ea typeface="Arial"/>
                <a:cs typeface="Arial"/>
                <a:sym typeface="Arial"/>
              </a:rPr>
              <a:t>Disc(s) can only be outflanked as a direct result of a move and not as an aftereffect .</a:t>
            </a:r>
            <a:endParaRPr sz="1200">
              <a:solidFill>
                <a:srgbClr val="FFFFFF"/>
              </a:solidFill>
              <a:latin typeface="Arial"/>
              <a:ea typeface="Arial"/>
              <a:cs typeface="Arial"/>
              <a:sym typeface="Arial"/>
            </a:endParaRPr>
          </a:p>
          <a:p>
            <a:pPr indent="-304800" lvl="0" marL="457200" rtl="0" algn="l">
              <a:lnSpc>
                <a:spcPct val="115000"/>
              </a:lnSpc>
              <a:spcBef>
                <a:spcPts val="0"/>
              </a:spcBef>
              <a:spcAft>
                <a:spcPts val="0"/>
              </a:spcAft>
              <a:buClr>
                <a:srgbClr val="FFFFFF"/>
              </a:buClr>
              <a:buSzPts val="1200"/>
              <a:buFont typeface="Arial"/>
              <a:buAutoNum type="arabicPeriod"/>
            </a:pPr>
            <a:r>
              <a:rPr lang="en" sz="1200">
                <a:solidFill>
                  <a:srgbClr val="FFFFFF"/>
                </a:solidFill>
                <a:latin typeface="Arial"/>
                <a:ea typeface="Arial"/>
                <a:cs typeface="Arial"/>
                <a:sym typeface="Arial"/>
              </a:rPr>
              <a:t>All discs outflanked in any move must be flipped, even if it to the player’s advantage not to flip them all.</a:t>
            </a:r>
            <a:endParaRPr sz="1200">
              <a:solidFill>
                <a:srgbClr val="FFFFFF"/>
              </a:solidFill>
              <a:latin typeface="Arial"/>
              <a:ea typeface="Arial"/>
              <a:cs typeface="Arial"/>
              <a:sym typeface="Arial"/>
            </a:endParaRPr>
          </a:p>
          <a:p>
            <a:pPr indent="-304800" lvl="0" marL="457200" rtl="0" algn="l">
              <a:lnSpc>
                <a:spcPct val="115000"/>
              </a:lnSpc>
              <a:spcBef>
                <a:spcPts val="0"/>
              </a:spcBef>
              <a:spcAft>
                <a:spcPts val="0"/>
              </a:spcAft>
              <a:buClr>
                <a:srgbClr val="FFFFFF"/>
              </a:buClr>
              <a:buSzPts val="1200"/>
              <a:buFont typeface="Arial"/>
              <a:buAutoNum type="arabicPeriod"/>
            </a:pPr>
            <a:r>
              <a:rPr lang="en" sz="1200">
                <a:solidFill>
                  <a:srgbClr val="FFFFFF"/>
                </a:solidFill>
                <a:latin typeface="Arial"/>
                <a:ea typeface="Arial"/>
                <a:cs typeface="Arial"/>
                <a:sym typeface="Arial"/>
              </a:rPr>
              <a:t>If a player makes a mistake in flipping discs, it can be corrected as long as the opponent has not made a move after that. If the opponent has made a move, it is too late to change them back.</a:t>
            </a:r>
            <a:endParaRPr sz="1200">
              <a:solidFill>
                <a:srgbClr val="FFFFFF"/>
              </a:solidFill>
              <a:latin typeface="Arial"/>
              <a:ea typeface="Arial"/>
              <a:cs typeface="Arial"/>
              <a:sym typeface="Arial"/>
            </a:endParaRPr>
          </a:p>
          <a:p>
            <a:pPr indent="-304800" lvl="0" marL="457200" rtl="0" algn="l">
              <a:lnSpc>
                <a:spcPct val="115000"/>
              </a:lnSpc>
              <a:spcBef>
                <a:spcPts val="0"/>
              </a:spcBef>
              <a:spcAft>
                <a:spcPts val="0"/>
              </a:spcAft>
              <a:buClr>
                <a:srgbClr val="FFFFFF"/>
              </a:buClr>
              <a:buSzPts val="1200"/>
              <a:buFont typeface="Arial"/>
              <a:buAutoNum type="arabicPeriod"/>
            </a:pPr>
            <a:r>
              <a:rPr lang="en" sz="1200">
                <a:solidFill>
                  <a:srgbClr val="FFFFFF"/>
                </a:solidFill>
                <a:latin typeface="Arial"/>
                <a:ea typeface="Arial"/>
                <a:cs typeface="Arial"/>
                <a:sym typeface="Arial"/>
              </a:rPr>
              <a:t>A disc cannot be moved after it is placed on the board.</a:t>
            </a:r>
            <a:endParaRPr sz="1200">
              <a:solidFill>
                <a:srgbClr val="FFFFFF"/>
              </a:solidFill>
              <a:latin typeface="Arial"/>
              <a:ea typeface="Arial"/>
              <a:cs typeface="Arial"/>
              <a:sym typeface="Arial"/>
            </a:endParaRPr>
          </a:p>
          <a:p>
            <a:pPr indent="0" lvl="0" marL="0" rtl="0" algn="l">
              <a:lnSpc>
                <a:spcPct val="115000"/>
              </a:lnSpc>
              <a:spcBef>
                <a:spcPts val="1200"/>
              </a:spcBef>
              <a:spcAft>
                <a:spcPts val="1200"/>
              </a:spcAft>
              <a:buNone/>
            </a:pPr>
            <a:r>
              <a:rPr lang="en" sz="1200">
                <a:solidFill>
                  <a:srgbClr val="FFFFFF"/>
                </a:solidFill>
                <a:latin typeface="Arial"/>
                <a:ea typeface="Arial"/>
                <a:cs typeface="Arial"/>
                <a:sym typeface="Arial"/>
              </a:rPr>
              <a:t>Note: It is possible for a game to end before all 64 squares are filled.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049cc06171_1_6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Overall Goal  </a:t>
            </a:r>
            <a:endParaRPr/>
          </a:p>
        </p:txBody>
      </p:sp>
      <p:sp>
        <p:nvSpPr>
          <p:cNvPr id="148" name="Google Shape;148;g1049cc06171_1_63"/>
          <p:cNvSpPr txBox="1"/>
          <p:nvPr>
            <p:ph idx="1" type="body"/>
          </p:nvPr>
        </p:nvSpPr>
        <p:spPr>
          <a:xfrm>
            <a:off x="1297500" y="1543375"/>
            <a:ext cx="43137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main and only focus is to improve the original AI and be able to get the advantage over it by having consistent and re-creatable statistics.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Original AI source code (python):</a:t>
            </a:r>
            <a:endParaRPr/>
          </a:p>
          <a:p>
            <a:pPr indent="0" lvl="0" marL="0" rtl="0" algn="l">
              <a:spcBef>
                <a:spcPts val="0"/>
              </a:spcBef>
              <a:spcAft>
                <a:spcPts val="0"/>
              </a:spcAft>
              <a:buNone/>
            </a:pPr>
            <a:r>
              <a:rPr lang="en"/>
              <a:t>https://inventwithpython.com/chapter15.html</a:t>
            </a:r>
            <a:endParaRPr/>
          </a:p>
          <a:p>
            <a:pPr indent="0" lvl="0" marL="0" rtl="0" algn="l">
              <a:spcBef>
                <a:spcPts val="0"/>
              </a:spcBef>
              <a:spcAft>
                <a:spcPts val="0"/>
              </a:spcAft>
              <a:buNone/>
            </a:pPr>
            <a:r>
              <a:t/>
            </a:r>
            <a:endParaRPr/>
          </a:p>
        </p:txBody>
      </p:sp>
      <p:pic>
        <p:nvPicPr>
          <p:cNvPr id="149" name="Google Shape;149;g1049cc06171_1_63"/>
          <p:cNvPicPr preferRelativeResize="0"/>
          <p:nvPr/>
        </p:nvPicPr>
        <p:blipFill>
          <a:blip r:embed="rId3">
            <a:alphaModFix/>
          </a:blip>
          <a:stretch>
            <a:fillRect/>
          </a:stretch>
        </p:blipFill>
        <p:spPr>
          <a:xfrm>
            <a:off x="5692500" y="749175"/>
            <a:ext cx="3162300" cy="3429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1049cc06171_1_5"/>
          <p:cNvSpPr txBox="1"/>
          <p:nvPr>
            <p:ph type="title"/>
          </p:nvPr>
        </p:nvSpPr>
        <p:spPr>
          <a:xfrm>
            <a:off x="798600" y="1947963"/>
            <a:ext cx="37734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Original</a:t>
            </a:r>
            <a:r>
              <a:rPr lang="en"/>
              <a:t> AI F</a:t>
            </a:r>
            <a:r>
              <a:rPr lang="en"/>
              <a:t>lowchart</a:t>
            </a:r>
            <a:endParaRPr/>
          </a:p>
        </p:txBody>
      </p:sp>
      <p:pic>
        <p:nvPicPr>
          <p:cNvPr id="155" name="Google Shape;155;g1049cc06171_1_5"/>
          <p:cNvPicPr preferRelativeResize="0"/>
          <p:nvPr/>
        </p:nvPicPr>
        <p:blipFill>
          <a:blip r:embed="rId3">
            <a:alphaModFix/>
          </a:blip>
          <a:stretch>
            <a:fillRect/>
          </a:stretch>
        </p:blipFill>
        <p:spPr>
          <a:xfrm>
            <a:off x="4442000" y="481388"/>
            <a:ext cx="4229100" cy="4105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1049cc06171_1_6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Original AI </a:t>
            </a:r>
            <a:endParaRPr/>
          </a:p>
        </p:txBody>
      </p:sp>
      <p:sp>
        <p:nvSpPr>
          <p:cNvPr id="161" name="Google Shape;161;g1049cc06171_1_6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Ai would look at board state and get all possible move in array then randomized the array</a:t>
            </a:r>
            <a:endParaRPr/>
          </a:p>
          <a:p>
            <a:pPr indent="-311150" lvl="0" marL="457200" rtl="0" algn="l">
              <a:spcBef>
                <a:spcPts val="0"/>
              </a:spcBef>
              <a:spcAft>
                <a:spcPts val="0"/>
              </a:spcAft>
              <a:buSzPts val="1300"/>
              <a:buChar char="-"/>
            </a:pPr>
            <a:r>
              <a:rPr lang="en"/>
              <a:t>AI checks if the possible next move includes a “corner move”, if yes, play the corner move, if not, play the best move.</a:t>
            </a:r>
            <a:endParaRPr/>
          </a:p>
          <a:p>
            <a:pPr indent="-311150" lvl="0" marL="457200" rtl="0" algn="l">
              <a:spcBef>
                <a:spcPts val="0"/>
              </a:spcBef>
              <a:spcAft>
                <a:spcPts val="0"/>
              </a:spcAft>
              <a:buSzPts val="1300"/>
              <a:buChar char="-"/>
            </a:pPr>
            <a:r>
              <a:rPr lang="en"/>
              <a:t>Looks for the move that does the most flips from a random given list of moves.</a:t>
            </a:r>
            <a:endParaRPr/>
          </a:p>
          <a:p>
            <a:pPr indent="-311150" lvl="0" marL="457200" rtl="0" algn="l">
              <a:spcBef>
                <a:spcPts val="0"/>
              </a:spcBef>
              <a:spcAft>
                <a:spcPts val="0"/>
              </a:spcAft>
              <a:buSzPts val="1300"/>
              <a:buChar char="-"/>
            </a:pPr>
            <a:r>
              <a:rPr lang="en"/>
              <a:t>And repeats until a move cannot be made anymore or a player wins.</a:t>
            </a:r>
            <a:endParaRPr/>
          </a:p>
          <a:p>
            <a:pPr indent="0" lvl="0" marL="0" rtl="0" algn="l">
              <a:spcBef>
                <a:spcPts val="1200"/>
              </a:spcBef>
              <a:spcAft>
                <a:spcPts val="0"/>
              </a:spcAft>
              <a:buClr>
                <a:srgbClr val="000000"/>
              </a:buClr>
              <a:buSzPts val="1300"/>
              <a:buFont typeface="Arial"/>
              <a:buNone/>
            </a:pPr>
            <a:r>
              <a:rPr lang="en"/>
              <a:t>Note: very simple and randomized AI that plays with a brute force method.</a:t>
            </a:r>
            <a:endParaRPr/>
          </a:p>
          <a:p>
            <a:pPr indent="0" lvl="0" marL="0" rtl="0" algn="l">
              <a:spcBef>
                <a:spcPts val="12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1049cc06171_1_7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Improve AI</a:t>
            </a:r>
            <a:endParaRPr/>
          </a:p>
        </p:txBody>
      </p:sp>
      <p:sp>
        <p:nvSpPr>
          <p:cNvPr id="167" name="Google Shape;167;g1049cc06171_1_73"/>
          <p:cNvSpPr txBox="1"/>
          <p:nvPr>
            <p:ph idx="1" type="body"/>
          </p:nvPr>
        </p:nvSpPr>
        <p:spPr>
          <a:xfrm>
            <a:off x="1353925" y="15272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High Priority list of moves.</a:t>
            </a:r>
            <a:endParaRPr/>
          </a:p>
          <a:p>
            <a:pPr indent="-298450" lvl="1" marL="914400" rtl="0" algn="l">
              <a:spcBef>
                <a:spcPts val="0"/>
              </a:spcBef>
              <a:spcAft>
                <a:spcPts val="0"/>
              </a:spcAft>
              <a:buSzPts val="1100"/>
              <a:buChar char="○"/>
            </a:pPr>
            <a:r>
              <a:rPr lang="en"/>
              <a:t>Remove the random aspect of the old source code to select the next move.</a:t>
            </a:r>
            <a:endParaRPr/>
          </a:p>
          <a:p>
            <a:pPr indent="-298450" lvl="1" marL="914400" rtl="0" algn="l">
              <a:spcBef>
                <a:spcPts val="0"/>
              </a:spcBef>
              <a:spcAft>
                <a:spcPts val="0"/>
              </a:spcAft>
              <a:buSzPts val="1100"/>
              <a:buChar char="○"/>
            </a:pPr>
            <a:r>
              <a:rPr lang="en"/>
              <a:t>Try to take over the corners of the board and then the edges (which is the next important strategy).</a:t>
            </a:r>
            <a:endParaRPr/>
          </a:p>
          <a:p>
            <a:pPr indent="-311150" lvl="0" marL="457200" rtl="0" algn="l">
              <a:spcBef>
                <a:spcPts val="0"/>
              </a:spcBef>
              <a:spcAft>
                <a:spcPts val="0"/>
              </a:spcAft>
              <a:buSzPts val="1300"/>
              <a:buChar char="●"/>
            </a:pPr>
            <a:r>
              <a:rPr lang="en"/>
              <a:t>Low priority list places for the AI to avoid or “pay less attention”.</a:t>
            </a:r>
            <a:endParaRPr/>
          </a:p>
          <a:p>
            <a:pPr indent="-298450" lvl="1" marL="914400" rtl="0" algn="l">
              <a:spcBef>
                <a:spcPts val="0"/>
              </a:spcBef>
              <a:spcAft>
                <a:spcPts val="0"/>
              </a:spcAft>
              <a:buSzPts val="1100"/>
              <a:buChar char="○"/>
            </a:pPr>
            <a:r>
              <a:rPr lang="en"/>
              <a:t>Avoid mid rows and columns outside the 4*4 center square. For example row 2,7 and column 2,7 (these locations are very easy to overtake and can cause access to outside edges and corners).</a:t>
            </a:r>
            <a:endParaRPr/>
          </a:p>
          <a:p>
            <a:pPr indent="-298450" lvl="1" marL="914400" rtl="0" algn="l">
              <a:spcBef>
                <a:spcPts val="0"/>
              </a:spcBef>
              <a:spcAft>
                <a:spcPts val="0"/>
              </a:spcAft>
              <a:buSzPts val="1100"/>
              <a:buChar char="○"/>
            </a:pPr>
            <a:r>
              <a:rPr lang="en"/>
              <a:t>Leave the corners out for last to select as final moves.</a:t>
            </a:r>
            <a:endParaRPr/>
          </a:p>
          <a:p>
            <a:pPr indent="-311150" lvl="0" marL="457200" rtl="0" algn="l">
              <a:spcBef>
                <a:spcPts val="0"/>
              </a:spcBef>
              <a:spcAft>
                <a:spcPts val="0"/>
              </a:spcAft>
              <a:buSzPts val="1300"/>
              <a:buChar char="●"/>
            </a:pPr>
            <a:r>
              <a:rPr lang="en"/>
              <a:t>At the start of game, try to only play in the center 4x4 until required or opposite player plays outside of such square.</a:t>
            </a:r>
            <a:endParaRPr/>
          </a:p>
          <a:p>
            <a:pPr indent="0" lvl="0" marL="45720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049cc06171_1_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Improved AI - </a:t>
            </a:r>
            <a:r>
              <a:rPr lang="en"/>
              <a:t>Priority</a:t>
            </a:r>
            <a:r>
              <a:rPr lang="en"/>
              <a:t> scale </a:t>
            </a:r>
            <a:endParaRPr/>
          </a:p>
        </p:txBody>
      </p:sp>
      <p:sp>
        <p:nvSpPr>
          <p:cNvPr id="173" name="Google Shape;173;g1049cc06171_1_15"/>
          <p:cNvSpPr txBox="1"/>
          <p:nvPr>
            <p:ph idx="1" type="body"/>
          </p:nvPr>
        </p:nvSpPr>
        <p:spPr>
          <a:xfrm>
            <a:off x="1297500" y="1567550"/>
            <a:ext cx="36831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Arial"/>
              <a:buAutoNum type="arabicPeriod"/>
            </a:pPr>
            <a:r>
              <a:rPr lang="en" sz="1600">
                <a:latin typeface="Arial"/>
                <a:ea typeface="Arial"/>
                <a:cs typeface="Arial"/>
                <a:sym typeface="Arial"/>
              </a:rPr>
              <a:t>Check if any possible moves are  </a:t>
            </a:r>
            <a:endParaRPr sz="1600">
              <a:latin typeface="Arial"/>
              <a:ea typeface="Arial"/>
              <a:cs typeface="Arial"/>
              <a:sym typeface="Arial"/>
            </a:endParaRPr>
          </a:p>
          <a:p>
            <a:pPr indent="-330200" lvl="1" marL="914400" rtl="0" algn="l">
              <a:spcBef>
                <a:spcPts val="0"/>
              </a:spcBef>
              <a:spcAft>
                <a:spcPts val="0"/>
              </a:spcAft>
              <a:buSzPts val="1600"/>
              <a:buFont typeface="Arial"/>
              <a:buChar char="○"/>
            </a:pPr>
            <a:r>
              <a:rPr lang="en" sz="1600">
                <a:latin typeface="Arial"/>
                <a:ea typeface="Arial"/>
                <a:cs typeface="Arial"/>
                <a:sym typeface="Arial"/>
              </a:rPr>
              <a:t>Corner </a:t>
            </a:r>
            <a:endParaRPr sz="1600">
              <a:latin typeface="Arial"/>
              <a:ea typeface="Arial"/>
              <a:cs typeface="Arial"/>
              <a:sym typeface="Arial"/>
            </a:endParaRPr>
          </a:p>
          <a:p>
            <a:pPr indent="-330200" lvl="1" marL="914400" rtl="0" algn="l">
              <a:spcBef>
                <a:spcPts val="0"/>
              </a:spcBef>
              <a:spcAft>
                <a:spcPts val="0"/>
              </a:spcAft>
              <a:buSzPts val="1600"/>
              <a:buFont typeface="Arial"/>
              <a:buChar char="○"/>
            </a:pPr>
            <a:r>
              <a:rPr lang="en" sz="1600">
                <a:latin typeface="Arial"/>
                <a:ea typeface="Arial"/>
                <a:cs typeface="Arial"/>
                <a:sym typeface="Arial"/>
              </a:rPr>
              <a:t>Edge </a:t>
            </a:r>
            <a:endParaRPr sz="1600">
              <a:latin typeface="Arial"/>
              <a:ea typeface="Arial"/>
              <a:cs typeface="Arial"/>
              <a:sym typeface="Arial"/>
            </a:endParaRPr>
          </a:p>
          <a:p>
            <a:pPr indent="-330200" lvl="1" marL="914400" rtl="0" algn="l">
              <a:spcBef>
                <a:spcPts val="0"/>
              </a:spcBef>
              <a:spcAft>
                <a:spcPts val="0"/>
              </a:spcAft>
              <a:buSzPts val="1600"/>
              <a:buFont typeface="Arial"/>
              <a:buChar char="○"/>
            </a:pPr>
            <a:r>
              <a:rPr lang="en" sz="1600">
                <a:latin typeface="Arial"/>
                <a:ea typeface="Arial"/>
                <a:cs typeface="Arial"/>
                <a:sym typeface="Arial"/>
              </a:rPr>
              <a:t>Center 4*4 spots </a:t>
            </a:r>
            <a:endParaRPr sz="1600">
              <a:latin typeface="Arial"/>
              <a:ea typeface="Arial"/>
              <a:cs typeface="Arial"/>
              <a:sym typeface="Arial"/>
            </a:endParaRPr>
          </a:p>
          <a:p>
            <a:pPr indent="-330200" lvl="1" marL="914400" rtl="0" algn="l">
              <a:spcBef>
                <a:spcPts val="0"/>
              </a:spcBef>
              <a:spcAft>
                <a:spcPts val="0"/>
              </a:spcAft>
              <a:buSzPts val="1600"/>
              <a:buFont typeface="Arial"/>
              <a:buChar char="○"/>
            </a:pPr>
            <a:r>
              <a:rPr lang="en" sz="1600">
                <a:latin typeface="Arial"/>
                <a:ea typeface="Arial"/>
                <a:cs typeface="Arial"/>
                <a:sym typeface="Arial"/>
              </a:rPr>
              <a:t>Located on row 2 or 7 and column 2 or 7</a:t>
            </a:r>
            <a:endParaRPr sz="1600">
              <a:latin typeface="Arial"/>
              <a:ea typeface="Arial"/>
              <a:cs typeface="Arial"/>
              <a:sym typeface="Arial"/>
            </a:endParaRPr>
          </a:p>
          <a:p>
            <a:pPr indent="-330200" lvl="1" marL="914400" rtl="0" algn="l">
              <a:spcBef>
                <a:spcPts val="0"/>
              </a:spcBef>
              <a:spcAft>
                <a:spcPts val="0"/>
              </a:spcAft>
              <a:buSzPts val="1600"/>
              <a:buFont typeface="Arial"/>
              <a:buChar char="○"/>
            </a:pPr>
            <a:r>
              <a:rPr lang="en" sz="1600">
                <a:latin typeface="Arial"/>
                <a:ea typeface="Arial"/>
                <a:cs typeface="Arial"/>
                <a:sym typeface="Arial"/>
              </a:rPr>
              <a:t>Spots adjacent to corners</a:t>
            </a:r>
            <a:endParaRPr/>
          </a:p>
        </p:txBody>
      </p:sp>
      <p:pic>
        <p:nvPicPr>
          <p:cNvPr id="174" name="Google Shape;174;g1049cc06171_1_15"/>
          <p:cNvPicPr preferRelativeResize="0"/>
          <p:nvPr/>
        </p:nvPicPr>
        <p:blipFill>
          <a:blip r:embed="rId3">
            <a:alphaModFix/>
          </a:blip>
          <a:stretch>
            <a:fillRect/>
          </a:stretch>
        </p:blipFill>
        <p:spPr>
          <a:xfrm>
            <a:off x="5154978" y="1095325"/>
            <a:ext cx="3733600" cy="3715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049cc06171_1_8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Improve AI </a:t>
            </a:r>
            <a:endParaRPr/>
          </a:p>
        </p:txBody>
      </p:sp>
      <p:sp>
        <p:nvSpPr>
          <p:cNvPr id="180" name="Google Shape;180;g1049cc06171_1_8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Reduce option</a:t>
            </a:r>
            <a:endParaRPr/>
          </a:p>
          <a:p>
            <a:pPr indent="-298450" lvl="1" marL="914400" rtl="0" algn="l">
              <a:spcBef>
                <a:spcPts val="0"/>
              </a:spcBef>
              <a:spcAft>
                <a:spcPts val="0"/>
              </a:spcAft>
              <a:buSzPts val="1100"/>
              <a:buChar char="○"/>
            </a:pPr>
            <a:r>
              <a:rPr lang="en"/>
              <a:t>During the mid game, the main strategy is to maximize the number of available moves, while minimizing your opponent's moves. Keeping your pieces grouped together gives your opponent fewer options to play.</a:t>
            </a:r>
            <a:endParaRPr/>
          </a:p>
          <a:p>
            <a:pPr indent="-298450" lvl="1" marL="914400" rtl="0" algn="l">
              <a:spcBef>
                <a:spcPts val="0"/>
              </a:spcBef>
              <a:spcAft>
                <a:spcPts val="0"/>
              </a:spcAft>
              <a:buSzPts val="1100"/>
              <a:buChar char="○"/>
            </a:pPr>
            <a:r>
              <a:rPr lang="en"/>
              <a:t>If their multiple move that flips the same amount of time we would play he move that give the opponent the least amount of move </a:t>
            </a:r>
            <a:endParaRPr/>
          </a:p>
          <a:p>
            <a:pPr indent="-311150" lvl="0" marL="457200" rtl="0" algn="l">
              <a:spcBef>
                <a:spcPts val="0"/>
              </a:spcBef>
              <a:spcAft>
                <a:spcPts val="0"/>
              </a:spcAft>
              <a:buSzPts val="1300"/>
              <a:buChar char="●"/>
            </a:pPr>
            <a:r>
              <a:rPr lang="en"/>
              <a:t>Force bad move </a:t>
            </a:r>
            <a:endParaRPr/>
          </a:p>
          <a:p>
            <a:pPr indent="-298450" lvl="1" marL="914400" rtl="0" algn="l">
              <a:spcBef>
                <a:spcPts val="0"/>
              </a:spcBef>
              <a:spcAft>
                <a:spcPts val="0"/>
              </a:spcAft>
              <a:buSzPts val="1100"/>
              <a:buChar char="○"/>
            </a:pPr>
            <a:r>
              <a:rPr lang="en"/>
              <a:t>If you are forced to make a bad move late into the game, it is usually a good idea to play in an area where an odd number of empty squares are left.</a:t>
            </a:r>
            <a:endParaRPr/>
          </a:p>
          <a:p>
            <a:pPr indent="-311150" lvl="0" marL="457200" rtl="0" algn="l">
              <a:spcBef>
                <a:spcPts val="0"/>
              </a:spcBef>
              <a:spcAft>
                <a:spcPts val="0"/>
              </a:spcAft>
              <a:buSzPts val="1300"/>
              <a:buChar char="●"/>
            </a:pPr>
            <a:r>
              <a:rPr lang="en"/>
              <a:t>Safe move</a:t>
            </a:r>
            <a:endParaRPr/>
          </a:p>
          <a:p>
            <a:pPr indent="-298450" lvl="1" marL="914400" rtl="0" algn="l">
              <a:spcBef>
                <a:spcPts val="0"/>
              </a:spcBef>
              <a:spcAft>
                <a:spcPts val="0"/>
              </a:spcAft>
              <a:buSzPts val="1100"/>
              <a:buChar char="○"/>
            </a:pPr>
            <a:r>
              <a:rPr lang="en"/>
              <a:t>Check for tiles that cannot be flipped with a another move (like a corer tile) and play that. This would assure a possible way to come back during late game that utilizes that safe tile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1049cc06171_1_10"/>
          <p:cNvSpPr txBox="1"/>
          <p:nvPr>
            <p:ph type="title"/>
          </p:nvPr>
        </p:nvSpPr>
        <p:spPr>
          <a:xfrm>
            <a:off x="1280950" y="2074500"/>
            <a:ext cx="2644500" cy="994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Improved</a:t>
            </a:r>
            <a:r>
              <a:rPr lang="en"/>
              <a:t> AI Flowchart </a:t>
            </a:r>
            <a:endParaRPr/>
          </a:p>
        </p:txBody>
      </p:sp>
      <p:pic>
        <p:nvPicPr>
          <p:cNvPr id="186" name="Google Shape;186;g1049cc06171_1_10"/>
          <p:cNvPicPr preferRelativeResize="0"/>
          <p:nvPr/>
        </p:nvPicPr>
        <p:blipFill>
          <a:blip r:embed="rId3">
            <a:alphaModFix/>
          </a:blip>
          <a:stretch>
            <a:fillRect/>
          </a:stretch>
        </p:blipFill>
        <p:spPr>
          <a:xfrm>
            <a:off x="4818677" y="-32250"/>
            <a:ext cx="3800697"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