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463A0-CD74-44A8-BA43-646975FF2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8139F9-99CD-4CD8-A2A8-333CA0AB9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65A29-890D-4FDA-8F5A-F8FA159F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53D6C-ECF9-4A74-B2DF-AA3AD289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23231-1CC2-4383-98F3-DF0AA31C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9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DBE6-6352-4675-A094-79F3325D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1DC364-5A67-4CB5-83B0-E79EBBE46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89C5A-A0FE-4B00-8760-9E700A53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51138-C533-469E-B029-E53BF459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19526-0AEB-4247-95E5-375A0D40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3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309ED-33F1-46CA-A9F6-23016AF42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4274F-61AF-4A9C-A0C9-09EBF9B7E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322F1-EB8B-4BF2-BACF-E8462C4D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BC8F3-56AA-4238-A80B-0EE29D36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0B13-0860-4174-8A22-2B870196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E1083-B731-4279-AEC2-6F09B7DD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911B7-B737-408C-A42A-6264FCE0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DD5A3-4BA8-4D70-993B-8335550F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A7B6A-D398-4624-9D37-1E21279C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AAC61-AD2E-4BC9-8946-F1D3FE3F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9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BED8A-25EE-4A5B-9034-B5DD9C60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9C5C9-4AF2-435E-AAA1-8B03A6EB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2CE00-1BA3-4802-BB5F-7A974669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6CC95-BE7A-44FB-90CF-C44AC65A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694FF-32D8-4AB3-8AC7-A8D9F7A6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3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B1FC9-8A27-48F6-B367-1C17A3E5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D69B6-8B85-4A62-B4E2-B0BCF4249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17B148-5442-4B91-9505-BD661410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41C7A-E261-4258-8CE5-98AAD64D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E7D79-C86F-4A8C-8E3C-DB23CED3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F6E19E-EB20-406E-B388-4A8DC7EA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7526C-01B5-4C9A-B09E-3D5D161D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4BA24-3140-4827-A28C-9B5FF7AF7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AD873-6916-43DE-BA4F-3ED6BB9D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423665-2EB8-4DFC-87D3-771FDA5CB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CBCAA-30D3-4D47-AD0C-2AC55872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1C43-78EA-4032-9E3C-D68F2FA1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E0EDB-56B8-4258-A6E5-A6957537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04315A-23F3-4E96-BC70-4CCAEA9E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10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18EF0-71E1-447B-B889-ACCE717C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9B526-9CEF-4C06-BFAA-BD8BCE28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C91F5C-8EC2-4EFB-8DF3-76EC40F1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C1750D-2122-464D-9E09-E40E977B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8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8B4882-29DD-41EE-9961-1BB8FAF3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4EA42B-C995-4A1D-8022-6345D4FA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90869-CF20-41F9-BF16-C723F85F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6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33CDD-38FE-49FF-9974-33C094A7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29E21-E826-4C93-87D3-8BFAD542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157FA-C49E-4418-9723-5774D60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CC713-EDE5-490D-BAFF-E52E674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35623E-6672-43C8-8596-7D4F6D6D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C9131A-CF72-4F2A-9BE7-E64F4303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E9BE-6864-4CC9-A12C-3F601CE7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05BBF-30C4-4901-8B4B-3E080C9E8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9A496-AF0F-4622-AC31-C1A5E131D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F339AB-84D4-4FCA-97F9-054BE4AD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1879C-3EC4-4134-9DF6-7205BAFA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A736A-5F35-45C5-9502-80CA2AA9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6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72B760-D176-495B-ADB0-D57A9146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58711-9FAD-4EB0-BADF-FE15C68B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CCB378-290C-4E91-B136-3E5E0243C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61A6A-D5C3-4DA6-8F04-F21FF19FF087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DEF97-2B53-408F-A466-4B426FECF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FB829-AF0F-4843-A1E4-5B5DEA72B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64C8-7F46-4818-8046-C5FF93B9F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pets.stackexchange.com/questions/10739/what-is-this-parasite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hyperlink" Target="https://elifesciences.org/digests/43487/propelling-bacteria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jpg"/><Relationship Id="rId10" Type="http://schemas.openxmlformats.org/officeDocument/2006/relationships/hyperlink" Target="https://www.neuroscientificallychallenged.com/blog/know-your-brain-prion-diseases" TargetMode="External"/><Relationship Id="rId4" Type="http://schemas.openxmlformats.org/officeDocument/2006/relationships/hyperlink" Target="http://pngimg.com/download/43335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doi.org/10.1248/yakushi.18-00165-2" TargetMode="External"/><Relationship Id="rId18" Type="http://schemas.openxmlformats.org/officeDocument/2006/relationships/hyperlink" Target="https://www.nature.com/articles/s41423-018-0024-0" TargetMode="External"/><Relationship Id="rId26" Type="http://schemas.openxmlformats.org/officeDocument/2006/relationships/hyperlink" Target="https://neuroscientificallychallenged.com/blog/know-your-brain-prion-diseases" TargetMode="External"/><Relationship Id="rId3" Type="http://schemas.openxmlformats.org/officeDocument/2006/relationships/image" Target="../media/image6.png"/><Relationship Id="rId21" Type="http://schemas.openxmlformats.org/officeDocument/2006/relationships/hyperlink" Target="https://www.annualreviews.org/doi/10.1146/annurev-immunol-032414-112123" TargetMode="External"/><Relationship Id="rId7" Type="http://schemas.openxmlformats.org/officeDocument/2006/relationships/hyperlink" Target="https://commons.wikimedia.org/wiki/File%3AMacrophage.svg" TargetMode="External"/><Relationship Id="rId12" Type="http://schemas.openxmlformats.org/officeDocument/2006/relationships/hyperlink" Target="https://www.thelancet.com/journals/lancet/article/PIIS0140-6736(00)04904-7/fulltext" TargetMode="External"/><Relationship Id="rId17" Type="http://schemas.openxmlformats.org/officeDocument/2006/relationships/hyperlink" Target="https://www.frontiersin.org/articles/10.3389/fimmu.2019.02278/full" TargetMode="External"/><Relationship Id="rId25" Type="http://schemas.openxmlformats.org/officeDocument/2006/relationships/hyperlink" Target="http://pets.stackexchange.com/questions/10739/what-is-this-parasite" TargetMode="External"/><Relationship Id="rId2" Type="http://schemas.openxmlformats.org/officeDocument/2006/relationships/slideLayout" Target="../slideLayouts/slideLayout7.xml"/><Relationship Id="rId16" Type="http://schemas.openxmlformats.org/officeDocument/2006/relationships/hyperlink" Target="https://www.nature.com/articles/nri.2016.125" TargetMode="External"/><Relationship Id="rId20" Type="http://schemas.openxmlformats.org/officeDocument/2006/relationships/hyperlink" Target="https://royalsocietypublishing.org/doi/10.1098/rstb.2016.0221" TargetMode="External"/><Relationship Id="rId29" Type="http://schemas.openxmlformats.org/officeDocument/2006/relationships/hyperlink" Target="https://upload.wikimedia.org/wikipedia/commons/thumb/6/60/Membrane_Attack_Complex_%28Terminal_Complement_Complex_C5b-9%29.png/800px-Membrane_Attack_Complex_%28Terminal_Complement_Complex_C5b-9%29.png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hyperlink" Target="https://elifesciences.org/digests/43487/propelling-bacteria" TargetMode="External"/><Relationship Id="rId5" Type="http://schemas.openxmlformats.org/officeDocument/2006/relationships/image" Target="../media/image7.jpeg"/><Relationship Id="rId15" Type="http://schemas.openxmlformats.org/officeDocument/2006/relationships/hyperlink" Target="https://www.nejm.org/doi/10.1056/NEJM200104053441406" TargetMode="External"/><Relationship Id="rId23" Type="http://schemas.openxmlformats.org/officeDocument/2006/relationships/hyperlink" Target="http://pngimg.com/download/43335" TargetMode="External"/><Relationship Id="rId28" Type="http://schemas.openxmlformats.org/officeDocument/2006/relationships/hyperlink" Target="https://en.wikipedia.org/wiki/Natural_killer_cell#/media/File:Human_Natural_Killer_Cell_(29120480442).jpg" TargetMode="External"/><Relationship Id="rId10" Type="http://schemas.openxmlformats.org/officeDocument/2006/relationships/image" Target="../media/image10.png"/><Relationship Id="rId19" Type="http://schemas.openxmlformats.org/officeDocument/2006/relationships/hyperlink" Target="https://doi.apa.org/doiLanding?doi=10.1037%2F0033-2909.130.4.601" TargetMode="External"/><Relationship Id="rId4" Type="http://schemas.openxmlformats.org/officeDocument/2006/relationships/hyperlink" Target="https://pixabay.com/en/brick-red-wall-barrier-158629/" TargetMode="External"/><Relationship Id="rId9" Type="http://schemas.openxmlformats.org/officeDocument/2006/relationships/hyperlink" Target="https://www.wikiskripta.eu/w/Eozinofiln%C3%AD_granulocyt" TargetMode="External"/><Relationship Id="rId14" Type="http://schemas.openxmlformats.org/officeDocument/2006/relationships/hyperlink" Target="https://doi.org/10.1007/978-3-642-70393-5_5" TargetMode="External"/><Relationship Id="rId22" Type="http://schemas.openxmlformats.org/officeDocument/2006/relationships/hyperlink" Target="https://www.nature.com/articles/ni.2366" TargetMode="External"/><Relationship Id="rId27" Type="http://schemas.openxmlformats.org/officeDocument/2006/relationships/hyperlink" Target="https://thenounproject.com/term/dendritic-cell/2310037/" TargetMode="External"/><Relationship Id="rId3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855AD-CDA8-4202-AF3B-0D282FE38AEB}"/>
              </a:ext>
            </a:extLst>
          </p:cNvPr>
          <p:cNvSpPr txBox="1"/>
          <p:nvPr/>
        </p:nvSpPr>
        <p:spPr>
          <a:xfrm>
            <a:off x="1570718" y="922593"/>
            <a:ext cx="90181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dirty="0"/>
              <a:t>INHALT</a:t>
            </a:r>
          </a:p>
          <a:p>
            <a:endParaRPr lang="de-DE" altLang="ko-KR" dirty="0"/>
          </a:p>
          <a:p>
            <a:endParaRPr lang="de-DE" altLang="ko-KR" dirty="0"/>
          </a:p>
          <a:p>
            <a:endParaRPr lang="de-DE" altLang="ko-KR" dirty="0"/>
          </a:p>
          <a:p>
            <a:r>
              <a:rPr lang="de-DE" altLang="ko-KR" dirty="0"/>
              <a:t>Einführung</a:t>
            </a:r>
          </a:p>
          <a:p>
            <a:endParaRPr lang="de-DE" altLang="ko-KR" dirty="0"/>
          </a:p>
          <a:p>
            <a:r>
              <a:rPr lang="de-DE" altLang="ko-KR" dirty="0"/>
              <a:t>Arten der Immunsystem</a:t>
            </a:r>
          </a:p>
          <a:p>
            <a:endParaRPr lang="de-DE" altLang="ko-KR" dirty="0"/>
          </a:p>
          <a:p>
            <a:r>
              <a:rPr lang="de-DE" altLang="ko-KR" dirty="0"/>
              <a:t>	Physikalisch</a:t>
            </a:r>
          </a:p>
          <a:p>
            <a:r>
              <a:rPr lang="de-DE" altLang="ko-KR" dirty="0"/>
              <a:t>	Zellular</a:t>
            </a:r>
          </a:p>
          <a:p>
            <a:r>
              <a:rPr lang="de-DE" altLang="ko-KR" dirty="0"/>
              <a:t>	Humoral</a:t>
            </a:r>
          </a:p>
          <a:p>
            <a:endParaRPr lang="de-DE" altLang="ko-KR" dirty="0"/>
          </a:p>
          <a:p>
            <a:r>
              <a:rPr lang="de-DE" altLang="ko-KR" dirty="0"/>
              <a:t>Nebensächlichkeiten</a:t>
            </a:r>
          </a:p>
          <a:p>
            <a:endParaRPr lang="de-DE" altLang="ko-KR" dirty="0"/>
          </a:p>
          <a:p>
            <a:endParaRPr lang="de-DE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8634D0-BDBD-4D83-B420-80E1C4336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123663" y="2385000"/>
            <a:ext cx="1999696" cy="1899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845D8-FDA6-42F9-8D52-21A18B23D1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4363" t="366" r="-1005" b="-366"/>
          <a:stretch/>
        </p:blipFill>
        <p:spPr>
          <a:xfrm>
            <a:off x="3497857" y="2385000"/>
            <a:ext cx="2588884" cy="18997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1D150E-8297-4379-9FFC-F9AA42DF19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6054127" y="2385000"/>
            <a:ext cx="2071545" cy="18997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F68B82-C892-4BC1-BFE7-B2B949EB08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1366751" y="2385000"/>
            <a:ext cx="2131105" cy="189971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CFFC3065-8B9F-49D1-B2D7-5CA8365D2531}"/>
              </a:ext>
            </a:extLst>
          </p:cNvPr>
          <p:cNvGrpSpPr/>
          <p:nvPr/>
        </p:nvGrpSpPr>
        <p:grpSpPr>
          <a:xfrm>
            <a:off x="1994225" y="1808776"/>
            <a:ext cx="8203544" cy="4041917"/>
            <a:chOff x="1994225" y="1869161"/>
            <a:chExt cx="8203544" cy="4041917"/>
          </a:xfrm>
        </p:grpSpPr>
        <p:pic>
          <p:nvPicPr>
            <p:cNvPr id="24" name="그림 23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9E96DB4A-7229-4317-A084-DF23EC7BA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1297" y="3860533"/>
              <a:ext cx="749089" cy="85021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5B1473-1DC1-4D92-ACAA-870FDDDAE2F5}"/>
                </a:ext>
              </a:extLst>
            </p:cNvPr>
            <p:cNvSpPr txBox="1"/>
            <p:nvPr/>
          </p:nvSpPr>
          <p:spPr>
            <a:xfrm>
              <a:off x="1994225" y="1869161"/>
              <a:ext cx="820354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4400" dirty="0">
                  <a:solidFill>
                    <a:srgbClr val="0B00D7"/>
                  </a:solidFill>
                </a:rPr>
                <a:t>Angeborene Immunität</a:t>
              </a:r>
            </a:p>
            <a:p>
              <a:pPr algn="ctr"/>
              <a:r>
                <a:rPr lang="de-DE" altLang="ko-KR" sz="4400" dirty="0">
                  <a:solidFill>
                    <a:srgbClr val="0B00D7"/>
                  </a:solidFill>
                </a:rPr>
                <a:t>(Unspezifische Immunität)</a:t>
              </a:r>
              <a:endParaRPr lang="ko-KR" altLang="en-US" sz="4400" dirty="0">
                <a:solidFill>
                  <a:srgbClr val="0B00D7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D2760C-EE67-4491-B149-3AAC43C8AD5B}"/>
                </a:ext>
              </a:extLst>
            </p:cNvPr>
            <p:cNvSpPr txBox="1"/>
            <p:nvPr/>
          </p:nvSpPr>
          <p:spPr>
            <a:xfrm>
              <a:off x="4568366" y="4710749"/>
              <a:ext cx="263495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altLang="ko-KR" sz="2400" dirty="0"/>
                <a:t>Byeongwoo Kim</a:t>
              </a:r>
              <a:br>
                <a:rPr lang="de-DE" altLang="ko-KR" sz="2400" dirty="0"/>
              </a:br>
              <a:r>
                <a:rPr lang="de-DE" altLang="ko-KR" sz="2400" dirty="0"/>
                <a:t>9A</a:t>
              </a:r>
            </a:p>
            <a:p>
              <a:pPr algn="ctr"/>
              <a:r>
                <a:rPr lang="de-DE" altLang="ko-KR" sz="2400" dirty="0"/>
                <a:t>Gymnasium Nord</a:t>
              </a:r>
              <a:endParaRPr lang="ko-KR" alt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719D728-F6F3-41EC-BB8A-2617C7DB3E03}"/>
              </a:ext>
            </a:extLst>
          </p:cNvPr>
          <p:cNvSpPr txBox="1"/>
          <p:nvPr/>
        </p:nvSpPr>
        <p:spPr>
          <a:xfrm>
            <a:off x="1767805" y="208234"/>
            <a:ext cx="8203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4400" dirty="0">
                <a:solidFill>
                  <a:srgbClr val="0B00D7"/>
                </a:solidFill>
              </a:rPr>
              <a:t>Angeborene Immunität</a:t>
            </a:r>
          </a:p>
          <a:p>
            <a:pPr algn="ctr"/>
            <a:r>
              <a:rPr lang="de-DE" altLang="ko-KR" sz="4400" dirty="0">
                <a:solidFill>
                  <a:srgbClr val="0B00D7"/>
                </a:solidFill>
              </a:rPr>
              <a:t>(Unspezifische Immunität)</a:t>
            </a:r>
            <a:endParaRPr lang="ko-KR" altLang="en-US" sz="4400" dirty="0">
              <a:solidFill>
                <a:srgbClr val="0B00D7"/>
              </a:solidFill>
            </a:endParaRPr>
          </a:p>
        </p:txBody>
      </p:sp>
      <p:sp>
        <p:nvSpPr>
          <p:cNvPr id="23" name="타원 19">
            <a:extLst>
              <a:ext uri="{FF2B5EF4-FFF2-40B4-BE49-F238E27FC236}">
                <a16:creationId xmlns:a16="http://schemas.microsoft.com/office/drawing/2014/main" id="{97D39CE3-47FA-481D-9DF2-072B30D6E622}"/>
              </a:ext>
            </a:extLst>
          </p:cNvPr>
          <p:cNvSpPr/>
          <p:nvPr/>
        </p:nvSpPr>
        <p:spPr>
          <a:xfrm>
            <a:off x="2602503" y="208234"/>
            <a:ext cx="3661640" cy="8408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1">
            <a:extLst>
              <a:ext uri="{FF2B5EF4-FFF2-40B4-BE49-F238E27FC236}">
                <a16:creationId xmlns:a16="http://schemas.microsoft.com/office/drawing/2014/main" id="{C89473E3-19B8-4117-975D-4F6EC8B033F6}"/>
              </a:ext>
            </a:extLst>
          </p:cNvPr>
          <p:cNvSpPr/>
          <p:nvPr/>
        </p:nvSpPr>
        <p:spPr>
          <a:xfrm>
            <a:off x="6944632" y="3232234"/>
            <a:ext cx="3676650" cy="19240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800" dirty="0">
                <a:solidFill>
                  <a:schemeClr val="tx1"/>
                </a:solidFill>
              </a:rPr>
              <a:t>Immunsystem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">
            <a:extLst>
              <a:ext uri="{FF2B5EF4-FFF2-40B4-BE49-F238E27FC236}">
                <a16:creationId xmlns:a16="http://schemas.microsoft.com/office/drawing/2014/main" id="{DB7B08CC-451E-4A94-86B3-B3FFC3392DD2}"/>
              </a:ext>
            </a:extLst>
          </p:cNvPr>
          <p:cNvCxnSpPr>
            <a:cxnSpLocks/>
          </p:cNvCxnSpPr>
          <p:nvPr/>
        </p:nvCxnSpPr>
        <p:spPr>
          <a:xfrm flipH="1">
            <a:off x="4568365" y="4194259"/>
            <a:ext cx="2376267" cy="688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3">
            <a:extLst>
              <a:ext uri="{FF2B5EF4-FFF2-40B4-BE49-F238E27FC236}">
                <a16:creationId xmlns:a16="http://schemas.microsoft.com/office/drawing/2014/main" id="{9A0F883B-491D-41A2-B618-02F7DD2DDE92}"/>
              </a:ext>
            </a:extLst>
          </p:cNvPr>
          <p:cNvCxnSpPr>
            <a:cxnSpLocks/>
          </p:cNvCxnSpPr>
          <p:nvPr/>
        </p:nvCxnSpPr>
        <p:spPr>
          <a:xfrm flipH="1" flipV="1">
            <a:off x="4568365" y="3280881"/>
            <a:ext cx="2376267" cy="913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4">
            <a:extLst>
              <a:ext uri="{FF2B5EF4-FFF2-40B4-BE49-F238E27FC236}">
                <a16:creationId xmlns:a16="http://schemas.microsoft.com/office/drawing/2014/main" id="{71385003-B567-45B6-9801-38A53E793962}"/>
              </a:ext>
            </a:extLst>
          </p:cNvPr>
          <p:cNvSpPr/>
          <p:nvPr/>
        </p:nvSpPr>
        <p:spPr>
          <a:xfrm>
            <a:off x="2497806" y="2932121"/>
            <a:ext cx="2070559" cy="6975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000" dirty="0">
                <a:solidFill>
                  <a:schemeClr val="tx1"/>
                </a:solidFill>
              </a:rPr>
              <a:t>Angeboren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타원 5">
            <a:extLst>
              <a:ext uri="{FF2B5EF4-FFF2-40B4-BE49-F238E27FC236}">
                <a16:creationId xmlns:a16="http://schemas.microsoft.com/office/drawing/2014/main" id="{655A3A1E-2410-4CCE-9A69-0501FE09B246}"/>
              </a:ext>
            </a:extLst>
          </p:cNvPr>
          <p:cNvSpPr/>
          <p:nvPr/>
        </p:nvSpPr>
        <p:spPr>
          <a:xfrm>
            <a:off x="2497806" y="4534180"/>
            <a:ext cx="2070559" cy="6975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000" dirty="0">
                <a:solidFill>
                  <a:schemeClr val="tx1"/>
                </a:solidFill>
              </a:rPr>
              <a:t>Erworben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0B6812-C2D0-47B3-AD7C-3F9E8F9B948C}"/>
              </a:ext>
            </a:extLst>
          </p:cNvPr>
          <p:cNvSpPr txBox="1"/>
          <p:nvPr/>
        </p:nvSpPr>
        <p:spPr>
          <a:xfrm>
            <a:off x="2705100" y="3554225"/>
            <a:ext cx="18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dirty="0"/>
              <a:t>(unspezifische)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0A2323-C422-44ED-A74B-1085092FA07C}"/>
              </a:ext>
            </a:extLst>
          </p:cNvPr>
          <p:cNvSpPr txBox="1"/>
          <p:nvPr/>
        </p:nvSpPr>
        <p:spPr>
          <a:xfrm>
            <a:off x="2828926" y="5172342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dirty="0"/>
              <a:t>(spezifische)</a:t>
            </a:r>
            <a:endParaRPr lang="ko-KR" altLang="en-US" dirty="0"/>
          </a:p>
        </p:txBody>
      </p:sp>
      <p:sp>
        <p:nvSpPr>
          <p:cNvPr id="35" name="직사각형 8">
            <a:extLst>
              <a:ext uri="{FF2B5EF4-FFF2-40B4-BE49-F238E27FC236}">
                <a16:creationId xmlns:a16="http://schemas.microsoft.com/office/drawing/2014/main" id="{CA3399DE-FFED-49F3-BDC7-B9AF0038D2D5}"/>
              </a:ext>
            </a:extLst>
          </p:cNvPr>
          <p:cNvSpPr/>
          <p:nvPr/>
        </p:nvSpPr>
        <p:spPr>
          <a:xfrm rot="2469329">
            <a:off x="3421840" y="4076997"/>
            <a:ext cx="126583" cy="1751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9">
            <a:extLst>
              <a:ext uri="{FF2B5EF4-FFF2-40B4-BE49-F238E27FC236}">
                <a16:creationId xmlns:a16="http://schemas.microsoft.com/office/drawing/2014/main" id="{E74C174C-19E6-47F4-B2B7-ED4D04FF00B8}"/>
              </a:ext>
            </a:extLst>
          </p:cNvPr>
          <p:cNvSpPr/>
          <p:nvPr/>
        </p:nvSpPr>
        <p:spPr>
          <a:xfrm rot="19130671" flipH="1">
            <a:off x="3469793" y="4054389"/>
            <a:ext cx="126583" cy="17516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1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75"/>
    </mc:Choice>
    <mc:Fallback xmlns="">
      <p:transition spd="slow" advTm="65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path" presetSubtype="0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90339 -0.08959 " pathEditMode="relative" rAng="0" ptsTypes="AA">
                                      <p:cBhvr>
                                        <p:cTn id="9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69" y="-449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5" presetClass="path" presetSubtype="0" accel="52000" decel="4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96296E-6 L -0.78971 2.96296E-6 " pathEditMode="relative" rAng="0" ptsTypes="AA">
                                      <p:cBhvr>
                                        <p:cTn id="9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79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2000" decel="4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-0.74115 -0.22847 " pathEditMode="relative" rAng="0" ptsTypes="AA">
                                      <p:cBhvr>
                                        <p:cTn id="10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57" y="-1143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2000" decel="4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71172 0.2044 " pathEditMode="relative" rAng="0" ptsTypes="AA">
                                      <p:cBhvr>
                                        <p:cTn id="10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86" y="1020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5" presetClass="path" presetSubtype="0" accel="52000" decel="4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022E-16 L -0.76784 0.03958 " pathEditMode="relative" rAng="0" ptsTypes="AA">
                                      <p:cBhvr>
                                        <p:cTn id="10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85" y="196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5" presetClass="path" presetSubtype="0" accel="52000" decel="4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-0.76862 0.04074 " pathEditMode="relative" rAng="0" ptsTypes="AA">
                                      <p:cBhvr>
                                        <p:cTn id="10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24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2" grpId="0"/>
      <p:bldP spid="22" grpId="1"/>
      <p:bldP spid="23" grpId="0" animBg="1"/>
      <p:bldP spid="23" grpId="1" animBg="1"/>
      <p:bldP spid="23" grpId="2" animBg="1"/>
      <p:bldP spid="25" grpId="0" animBg="1"/>
      <p:bldP spid="28" grpId="0" animBg="1"/>
      <p:bldP spid="32" grpId="0" animBg="1"/>
      <p:bldP spid="32" grpId="1" animBg="1"/>
      <p:bldP spid="32" grpId="2" animBg="1"/>
      <p:bldP spid="33" grpId="0"/>
      <p:bldP spid="33" grpId="1"/>
      <p:bldP spid="33" grpId="2"/>
      <p:bldP spid="34" grpId="0"/>
      <p:bldP spid="34" grpId="1"/>
      <p:bldP spid="34" grpId="2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3">
            <a:extLst>
              <a:ext uri="{FF2B5EF4-FFF2-40B4-BE49-F238E27FC236}">
                <a16:creationId xmlns:a16="http://schemas.microsoft.com/office/drawing/2014/main" id="{B13F548A-8BBC-4C56-A25D-E055E6AFAA46}"/>
              </a:ext>
            </a:extLst>
          </p:cNvPr>
          <p:cNvCxnSpPr>
            <a:cxnSpLocks/>
          </p:cNvCxnSpPr>
          <p:nvPr/>
        </p:nvCxnSpPr>
        <p:spPr>
          <a:xfrm flipH="1">
            <a:off x="5717944" y="3095595"/>
            <a:ext cx="1227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20E118AA-19B4-44EF-942B-23056A95E59F}"/>
              </a:ext>
            </a:extLst>
          </p:cNvPr>
          <p:cNvSpPr/>
          <p:nvPr/>
        </p:nvSpPr>
        <p:spPr>
          <a:xfrm>
            <a:off x="3647385" y="2746835"/>
            <a:ext cx="2070559" cy="6975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000" dirty="0">
                <a:solidFill>
                  <a:schemeClr val="tx1"/>
                </a:solidFill>
              </a:rPr>
              <a:t>Angeboren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F2BA1E-BA0C-45D1-87B6-560E1328A3E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082174" y="1828800"/>
            <a:ext cx="868437" cy="1020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D6121F-4151-4F53-915A-4143432AAE42}"/>
              </a:ext>
            </a:extLst>
          </p:cNvPr>
          <p:cNvCxnSpPr>
            <a:cxnSpLocks/>
          </p:cNvCxnSpPr>
          <p:nvPr/>
        </p:nvCxnSpPr>
        <p:spPr>
          <a:xfrm flipH="1">
            <a:off x="2758490" y="3342205"/>
            <a:ext cx="1182978" cy="1102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7C8B9B5-802A-493A-8C8E-63E9F5423723}"/>
              </a:ext>
            </a:extLst>
          </p:cNvPr>
          <p:cNvCxnSpPr>
            <a:cxnSpLocks/>
            <a:stCxn id="4" idx="2"/>
            <a:endCxn id="32" idx="6"/>
          </p:cNvCxnSpPr>
          <p:nvPr/>
        </p:nvCxnSpPr>
        <p:spPr>
          <a:xfrm flipH="1">
            <a:off x="2752007" y="3095595"/>
            <a:ext cx="895378" cy="9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DE46AF9-5050-45DA-8D44-5D44822EC3AB}"/>
              </a:ext>
            </a:extLst>
          </p:cNvPr>
          <p:cNvSpPr/>
          <p:nvPr/>
        </p:nvSpPr>
        <p:spPr>
          <a:xfrm>
            <a:off x="1314841" y="1233430"/>
            <a:ext cx="2260082" cy="6975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000" dirty="0">
                <a:solidFill>
                  <a:schemeClr val="tx1"/>
                </a:solidFill>
              </a:rPr>
              <a:t>Physikalisch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54D3AB5-4B91-4E4B-B017-EA51B9ADBBA8}"/>
              </a:ext>
            </a:extLst>
          </p:cNvPr>
          <p:cNvSpPr/>
          <p:nvPr/>
        </p:nvSpPr>
        <p:spPr>
          <a:xfrm>
            <a:off x="6944632" y="2106077"/>
            <a:ext cx="3676650" cy="19240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800" dirty="0">
                <a:solidFill>
                  <a:schemeClr val="tx1"/>
                </a:solidFill>
              </a:rPr>
              <a:t>Immunsystem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45117A7-821F-4C64-8C62-4E52C10BFD72}"/>
              </a:ext>
            </a:extLst>
          </p:cNvPr>
          <p:cNvSpPr/>
          <p:nvPr/>
        </p:nvSpPr>
        <p:spPr>
          <a:xfrm>
            <a:off x="2844339" y="655831"/>
            <a:ext cx="1057579" cy="27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Haut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E741FE-0285-43B6-A4F8-6D4D8FDFB70F}"/>
              </a:ext>
            </a:extLst>
          </p:cNvPr>
          <p:cNvSpPr/>
          <p:nvPr/>
        </p:nvSpPr>
        <p:spPr>
          <a:xfrm>
            <a:off x="983715" y="655831"/>
            <a:ext cx="1330860" cy="27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Schleim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1BA000E-D7BF-4DF4-B9EC-12AC97EB52EF}"/>
              </a:ext>
            </a:extLst>
          </p:cNvPr>
          <p:cNvSpPr/>
          <p:nvPr/>
        </p:nvSpPr>
        <p:spPr>
          <a:xfrm>
            <a:off x="2109" y="1930949"/>
            <a:ext cx="1862967" cy="2799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Magensäure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9AB6C4F-AF68-4554-8154-B9FB9D986ACF}"/>
              </a:ext>
            </a:extLst>
          </p:cNvPr>
          <p:cNvSpPr/>
          <p:nvPr/>
        </p:nvSpPr>
        <p:spPr>
          <a:xfrm>
            <a:off x="491925" y="2756732"/>
            <a:ext cx="2260082" cy="6975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000" dirty="0">
                <a:solidFill>
                  <a:schemeClr val="tx1"/>
                </a:solidFill>
              </a:rPr>
              <a:t>Zellular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Blind">
            <a:extLst>
              <a:ext uri="{FF2B5EF4-FFF2-40B4-BE49-F238E27FC236}">
                <a16:creationId xmlns:a16="http://schemas.microsoft.com/office/drawing/2014/main" id="{17F32D7C-8D42-4D76-9CC5-06896391C3BD}"/>
              </a:ext>
            </a:extLst>
          </p:cNvPr>
          <p:cNvSpPr/>
          <p:nvPr/>
        </p:nvSpPr>
        <p:spPr>
          <a:xfrm>
            <a:off x="0" y="18043"/>
            <a:ext cx="12192000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2E5A303-6CFD-47B2-9FB8-6F060490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 flipH="1">
            <a:off x="3574923" y="1956630"/>
            <a:ext cx="2771774" cy="2926214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427EFC5B-A80F-400A-AB77-54A045E488B0}"/>
              </a:ext>
            </a:extLst>
          </p:cNvPr>
          <p:cNvSpPr/>
          <p:nvPr/>
        </p:nvSpPr>
        <p:spPr>
          <a:xfrm>
            <a:off x="436058" y="1985415"/>
            <a:ext cx="353477" cy="353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6A692EF-4B64-462C-965D-4D74B5A92CBA}"/>
              </a:ext>
            </a:extLst>
          </p:cNvPr>
          <p:cNvSpPr/>
          <p:nvPr/>
        </p:nvSpPr>
        <p:spPr>
          <a:xfrm>
            <a:off x="254436" y="1475323"/>
            <a:ext cx="353477" cy="353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0F050D1-5966-468D-B915-E6FCE5F91768}"/>
              </a:ext>
            </a:extLst>
          </p:cNvPr>
          <p:cNvSpPr/>
          <p:nvPr/>
        </p:nvSpPr>
        <p:spPr>
          <a:xfrm>
            <a:off x="142399" y="2495507"/>
            <a:ext cx="353477" cy="3534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6460FDD-D212-40C6-AD76-19C088CB7A2D}"/>
              </a:ext>
            </a:extLst>
          </p:cNvPr>
          <p:cNvSpPr/>
          <p:nvPr/>
        </p:nvSpPr>
        <p:spPr>
          <a:xfrm>
            <a:off x="4992007" y="2789759"/>
            <a:ext cx="1952625" cy="1367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3200" dirty="0">
                <a:solidFill>
                  <a:schemeClr val="tx1"/>
                </a:solidFill>
              </a:rPr>
              <a:t>Zellen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C2DFCDB-E00E-464D-A693-14B6E8553C47}"/>
              </a:ext>
            </a:extLst>
          </p:cNvPr>
          <p:cNvSpPr/>
          <p:nvPr/>
        </p:nvSpPr>
        <p:spPr>
          <a:xfrm>
            <a:off x="7542566" y="3126859"/>
            <a:ext cx="1725292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Neutrophil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5798C3C-E752-46D8-ACF6-BBDA787C390F}"/>
              </a:ext>
            </a:extLst>
          </p:cNvPr>
          <p:cNvSpPr/>
          <p:nvPr/>
        </p:nvSpPr>
        <p:spPr>
          <a:xfrm>
            <a:off x="5582767" y="5276657"/>
            <a:ext cx="1725292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Basophil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65FEA6B-F618-4460-93C2-1B2FE8421C46}"/>
              </a:ext>
            </a:extLst>
          </p:cNvPr>
          <p:cNvSpPr/>
          <p:nvPr/>
        </p:nvSpPr>
        <p:spPr>
          <a:xfrm>
            <a:off x="9614928" y="5833420"/>
            <a:ext cx="1725292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 err="1">
                <a:solidFill>
                  <a:schemeClr val="tx1"/>
                </a:solidFill>
              </a:rPr>
              <a:t>Esinophil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82E8B52-25A6-43EB-A29F-C0DAC59259D6}"/>
              </a:ext>
            </a:extLst>
          </p:cNvPr>
          <p:cNvSpPr/>
          <p:nvPr/>
        </p:nvSpPr>
        <p:spPr>
          <a:xfrm>
            <a:off x="5484052" y="464232"/>
            <a:ext cx="1725292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Mastzelle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8">
            <a:extLst>
              <a:ext uri="{FF2B5EF4-FFF2-40B4-BE49-F238E27FC236}">
                <a16:creationId xmlns:a16="http://schemas.microsoft.com/office/drawing/2014/main" id="{1D616465-D197-4A53-8F70-4C6B1B402F9C}"/>
              </a:ext>
            </a:extLst>
          </p:cNvPr>
          <p:cNvSpPr/>
          <p:nvPr/>
        </p:nvSpPr>
        <p:spPr>
          <a:xfrm>
            <a:off x="918429" y="4342447"/>
            <a:ext cx="2155766" cy="6975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EF110D-EEDA-4387-88D4-A8959A5F5C18}"/>
              </a:ext>
            </a:extLst>
          </p:cNvPr>
          <p:cNvSpPr txBox="1"/>
          <p:nvPr/>
        </p:nvSpPr>
        <p:spPr>
          <a:xfrm>
            <a:off x="1403040" y="4491151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sz="2000" dirty="0"/>
              <a:t>Humoral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496C2C-597B-409A-9345-A6FB4C625F4B}"/>
              </a:ext>
            </a:extLst>
          </p:cNvPr>
          <p:cNvSpPr txBox="1"/>
          <p:nvPr/>
        </p:nvSpPr>
        <p:spPr>
          <a:xfrm>
            <a:off x="4800600" y="5166211"/>
            <a:ext cx="240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sz="2000" dirty="0"/>
              <a:t>: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739A3B-BEB8-49EB-B9CC-D19906A36A6F}"/>
              </a:ext>
            </a:extLst>
          </p:cNvPr>
          <p:cNvSpPr txBox="1"/>
          <p:nvPr/>
        </p:nvSpPr>
        <p:spPr>
          <a:xfrm>
            <a:off x="4920986" y="5181600"/>
            <a:ext cx="105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dirty="0"/>
              <a:t>Adjektiv,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7DA624-A7AA-42C1-B063-003A35F6371D}"/>
              </a:ext>
            </a:extLst>
          </p:cNvPr>
          <p:cNvSpPr txBox="1"/>
          <p:nvPr/>
        </p:nvSpPr>
        <p:spPr>
          <a:xfrm>
            <a:off x="5727469" y="5187464"/>
            <a:ext cx="524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dirty="0"/>
              <a:t> die Körpersäfte betreffend, auf ihnen beruhend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A63C59-153D-4463-A64F-9E7BCA61599F}"/>
              </a:ext>
            </a:extLst>
          </p:cNvPr>
          <p:cNvSpPr txBox="1"/>
          <p:nvPr/>
        </p:nvSpPr>
        <p:spPr>
          <a:xfrm>
            <a:off x="8610022" y="5550932"/>
            <a:ext cx="2239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sz="800" dirty="0"/>
              <a:t>Quelle: frau Krauskopfs Lieblingswörterbuch</a:t>
            </a:r>
            <a:endParaRPr lang="ko-KR" altLang="en-US" sz="800" dirty="0"/>
          </a:p>
        </p:txBody>
      </p:sp>
      <p:sp>
        <p:nvSpPr>
          <p:cNvPr id="63" name="타원 18">
            <a:extLst>
              <a:ext uri="{FF2B5EF4-FFF2-40B4-BE49-F238E27FC236}">
                <a16:creationId xmlns:a16="http://schemas.microsoft.com/office/drawing/2014/main" id="{63DC433E-E45A-4569-8069-3A429C26B7D1}"/>
              </a:ext>
            </a:extLst>
          </p:cNvPr>
          <p:cNvSpPr/>
          <p:nvPr/>
        </p:nvSpPr>
        <p:spPr>
          <a:xfrm>
            <a:off x="3516392" y="4405337"/>
            <a:ext cx="2059826" cy="4614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Antimikrobe Peptide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타원 19">
            <a:extLst>
              <a:ext uri="{FF2B5EF4-FFF2-40B4-BE49-F238E27FC236}">
                <a16:creationId xmlns:a16="http://schemas.microsoft.com/office/drawing/2014/main" id="{49C441EE-4590-4904-982A-2178BD7565A6}"/>
              </a:ext>
            </a:extLst>
          </p:cNvPr>
          <p:cNvSpPr/>
          <p:nvPr/>
        </p:nvSpPr>
        <p:spPr>
          <a:xfrm>
            <a:off x="1321530" y="5466667"/>
            <a:ext cx="2059826" cy="4614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Komplement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E7A496-4EE9-4BFF-90F0-5D841B05A51B}"/>
              </a:ext>
            </a:extLst>
          </p:cNvPr>
          <p:cNvSpPr txBox="1"/>
          <p:nvPr/>
        </p:nvSpPr>
        <p:spPr>
          <a:xfrm>
            <a:off x="5606636" y="4421987"/>
            <a:ext cx="58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ko-KR" dirty="0"/>
              <a:t>(einfach Antibiotika, die im Körper hergestellt werden)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F421B95-CE4A-403B-A49F-B5411D39091A}"/>
              </a:ext>
            </a:extLst>
          </p:cNvPr>
          <p:cNvSpPr/>
          <p:nvPr/>
        </p:nvSpPr>
        <p:spPr>
          <a:xfrm>
            <a:off x="9741907" y="2289670"/>
            <a:ext cx="1725292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Bandzelle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56D44B8-8B06-4155-A56F-DB0694D7C1C7}"/>
              </a:ext>
            </a:extLst>
          </p:cNvPr>
          <p:cNvSpPr/>
          <p:nvPr/>
        </p:nvSpPr>
        <p:spPr>
          <a:xfrm>
            <a:off x="2030454" y="3346418"/>
            <a:ext cx="1664734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 err="1">
                <a:solidFill>
                  <a:schemeClr val="tx1"/>
                </a:solidFill>
              </a:rPr>
              <a:t>Monocyt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CD8AEA-B4CF-4D89-B18E-2CEF18BD0E4B}"/>
              </a:ext>
            </a:extLst>
          </p:cNvPr>
          <p:cNvSpPr/>
          <p:nvPr/>
        </p:nvSpPr>
        <p:spPr>
          <a:xfrm>
            <a:off x="2006633" y="1180582"/>
            <a:ext cx="1914643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 err="1">
                <a:solidFill>
                  <a:schemeClr val="tx1"/>
                </a:solidFill>
              </a:rPr>
              <a:t>Macrophage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0CDB386-8350-4F89-B450-9D199137BA1E}"/>
              </a:ext>
            </a:extLst>
          </p:cNvPr>
          <p:cNvSpPr/>
          <p:nvPr/>
        </p:nvSpPr>
        <p:spPr>
          <a:xfrm>
            <a:off x="8014067" y="4793341"/>
            <a:ext cx="1725291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 err="1">
                <a:solidFill>
                  <a:schemeClr val="tx1"/>
                </a:solidFill>
              </a:rPr>
              <a:t>Granulocyt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2B4CFC-06F8-4BD3-90AA-9E0B362B811D}"/>
              </a:ext>
            </a:extLst>
          </p:cNvPr>
          <p:cNvSpPr/>
          <p:nvPr/>
        </p:nvSpPr>
        <p:spPr>
          <a:xfrm>
            <a:off x="2507299" y="5172398"/>
            <a:ext cx="1914643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Dendritische Zelle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066C7EB-5CDF-4778-8E29-4403896CB296}"/>
              </a:ext>
            </a:extLst>
          </p:cNvPr>
          <p:cNvSpPr/>
          <p:nvPr/>
        </p:nvSpPr>
        <p:spPr>
          <a:xfrm>
            <a:off x="8487362" y="950169"/>
            <a:ext cx="1914643" cy="8786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600" dirty="0">
                <a:solidFill>
                  <a:schemeClr val="tx1"/>
                </a:solidFill>
              </a:rPr>
              <a:t>NK Zellen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9C20BA-38EE-4E7A-9235-D81C158EF7D4}"/>
              </a:ext>
            </a:extLst>
          </p:cNvPr>
          <p:cNvGrpSpPr/>
          <p:nvPr/>
        </p:nvGrpSpPr>
        <p:grpSpPr>
          <a:xfrm>
            <a:off x="-91439" y="-231384"/>
            <a:ext cx="12283440" cy="7345415"/>
            <a:chOff x="-79513" y="-149087"/>
            <a:chExt cx="12271513" cy="69890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75ABC4-E403-4CD1-BFF4-690605618F9B}"/>
                </a:ext>
              </a:extLst>
            </p:cNvPr>
            <p:cNvSpPr/>
            <p:nvPr/>
          </p:nvSpPr>
          <p:spPr>
            <a:xfrm>
              <a:off x="-79513" y="-149087"/>
              <a:ext cx="12271513" cy="69890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AE62E41-D51F-446B-8818-8182BAE31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275" y="1828800"/>
              <a:ext cx="4179445" cy="3134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Upper Blind">
            <a:extLst>
              <a:ext uri="{FF2B5EF4-FFF2-40B4-BE49-F238E27FC236}">
                <a16:creationId xmlns:a16="http://schemas.microsoft.com/office/drawing/2014/main" id="{B0D46D3F-9822-4CBC-BE8A-1EE38B5AD473}"/>
              </a:ext>
            </a:extLst>
          </p:cNvPr>
          <p:cNvSpPr/>
          <p:nvPr/>
        </p:nvSpPr>
        <p:spPr>
          <a:xfrm>
            <a:off x="0" y="-149087"/>
            <a:ext cx="12202964" cy="7129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393AC90-D69E-4BFA-A1B8-1951DBFD6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828977" y="1500452"/>
            <a:ext cx="3665462" cy="32469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198038-F553-4985-9EDA-28CF5D3B4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325463" y="2221845"/>
            <a:ext cx="2879168" cy="248328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7C634C8-2067-4724-AC4F-AFD52F7B73C7}"/>
              </a:ext>
            </a:extLst>
          </p:cNvPr>
          <p:cNvSpPr/>
          <p:nvPr/>
        </p:nvSpPr>
        <p:spPr>
          <a:xfrm>
            <a:off x="4286546" y="2613335"/>
            <a:ext cx="2976347" cy="6493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9B48739-C19D-4FAC-B593-411499B57887}"/>
              </a:ext>
            </a:extLst>
          </p:cNvPr>
          <p:cNvSpPr/>
          <p:nvPr/>
        </p:nvSpPr>
        <p:spPr>
          <a:xfrm rot="19320747">
            <a:off x="4740134" y="3475338"/>
            <a:ext cx="2798091" cy="6493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CC1CF822-5CBD-4082-AE75-D102D955083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50" r="12239" b="17796"/>
          <a:stretch/>
        </p:blipFill>
        <p:spPr>
          <a:xfrm>
            <a:off x="3516300" y="1081423"/>
            <a:ext cx="4306722" cy="4306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5AD2C-E009-4CA0-80CC-1357FC66DAF1}"/>
              </a:ext>
            </a:extLst>
          </p:cNvPr>
          <p:cNvSpPr txBox="1"/>
          <p:nvPr/>
        </p:nvSpPr>
        <p:spPr>
          <a:xfrm>
            <a:off x="7788000" y="2949643"/>
            <a:ext cx="26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Allesfresser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66CD22-3498-4EA4-BDD0-42F2B1429F6E}"/>
              </a:ext>
            </a:extLst>
          </p:cNvPr>
          <p:cNvSpPr txBox="1"/>
          <p:nvPr/>
        </p:nvSpPr>
        <p:spPr>
          <a:xfrm>
            <a:off x="7788000" y="3277991"/>
            <a:ext cx="266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Groß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429185-2EEF-4341-B90E-A8A2CB5211A6}"/>
              </a:ext>
            </a:extLst>
          </p:cNvPr>
          <p:cNvSpPr txBox="1"/>
          <p:nvPr/>
        </p:nvSpPr>
        <p:spPr>
          <a:xfrm>
            <a:off x="7788000" y="2700922"/>
            <a:ext cx="37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Vernichtet Feinde mit Giftstoffe(z.B. Wasserstoffperoxid)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E7B5A5-6C64-4DAA-A6FA-A1B0B55823E7}"/>
              </a:ext>
            </a:extLst>
          </p:cNvPr>
          <p:cNvSpPr txBox="1"/>
          <p:nvPr/>
        </p:nvSpPr>
        <p:spPr>
          <a:xfrm>
            <a:off x="7788000" y="3288037"/>
            <a:ext cx="37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Kurze Lebensdauer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D6FA17-B3D8-4C06-B47A-37D0EA277CF3}"/>
              </a:ext>
            </a:extLst>
          </p:cNvPr>
          <p:cNvSpPr txBox="1"/>
          <p:nvPr/>
        </p:nvSpPr>
        <p:spPr>
          <a:xfrm>
            <a:off x="7788000" y="3635267"/>
            <a:ext cx="37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Sehr viele, auch </a:t>
            </a:r>
            <a:r>
              <a:rPr lang="de-DE" dirty="0" err="1"/>
              <a:t>großteils</a:t>
            </a:r>
            <a:r>
              <a:rPr lang="de-DE" dirty="0"/>
              <a:t> unbekannte Funktionen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B57F10-187F-4B7D-AFD4-3424BBF910C9}"/>
              </a:ext>
            </a:extLst>
          </p:cNvPr>
          <p:cNvSpPr txBox="1"/>
          <p:nvPr/>
        </p:nvSpPr>
        <p:spPr>
          <a:xfrm>
            <a:off x="7788000" y="2835463"/>
            <a:ext cx="37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Zweige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AE1CD6-4DE3-4883-BDE1-3AE985CAD574}"/>
              </a:ext>
            </a:extLst>
          </p:cNvPr>
          <p:cNvSpPr txBox="1"/>
          <p:nvPr/>
        </p:nvSpPr>
        <p:spPr>
          <a:xfrm>
            <a:off x="7788000" y="3134148"/>
            <a:ext cx="37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Isst Bakterien auf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774B02-05C9-46D9-9B52-D4B0C0AFDBCB}"/>
              </a:ext>
            </a:extLst>
          </p:cNvPr>
          <p:cNvSpPr txBox="1"/>
          <p:nvPr/>
        </p:nvSpPr>
        <p:spPr>
          <a:xfrm>
            <a:off x="7788000" y="3432994"/>
            <a:ext cx="37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Weit wichtigere Funktionen in der erworbenen Immunität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E3490-E783-4358-BB9E-141E91C87743}"/>
              </a:ext>
            </a:extLst>
          </p:cNvPr>
          <p:cNvSpPr txBox="1"/>
          <p:nvPr/>
        </p:nvSpPr>
        <p:spPr>
          <a:xfrm>
            <a:off x="7802566" y="3036642"/>
            <a:ext cx="37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Vernichtet anomale Zellen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DA93B9-2B0E-4FC4-8E26-FE0BC75DB083}"/>
              </a:ext>
            </a:extLst>
          </p:cNvPr>
          <p:cNvSpPr txBox="1"/>
          <p:nvPr/>
        </p:nvSpPr>
        <p:spPr>
          <a:xfrm>
            <a:off x="7814956" y="3371774"/>
            <a:ext cx="37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Wirkungsvoll gegen Viren</a:t>
            </a:r>
          </a:p>
        </p:txBody>
      </p:sp>
      <p:pic>
        <p:nvPicPr>
          <p:cNvPr id="7" name="Picture 2" descr="Complement membrane attack complex - Wikipedia">
            <a:extLst>
              <a:ext uri="{FF2B5EF4-FFF2-40B4-BE49-F238E27FC236}">
                <a16:creationId xmlns:a16="http://schemas.microsoft.com/office/drawing/2014/main" id="{E4E531A6-321C-4997-BDC2-C2D5D6A0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17" y="248924"/>
            <a:ext cx="5447638" cy="624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7946CF-2AB8-4F58-879A-5A72BF725D92}"/>
              </a:ext>
            </a:extLst>
          </p:cNvPr>
          <p:cNvSpPr/>
          <p:nvPr/>
        </p:nvSpPr>
        <p:spPr>
          <a:xfrm>
            <a:off x="5503410" y="1150045"/>
            <a:ext cx="653571" cy="402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366CAAF-D4CF-4FB1-85F5-4BCC52DB3749}"/>
              </a:ext>
            </a:extLst>
          </p:cNvPr>
          <p:cNvSpPr/>
          <p:nvPr/>
        </p:nvSpPr>
        <p:spPr>
          <a:xfrm>
            <a:off x="5360566" y="1986687"/>
            <a:ext cx="653571" cy="402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02585D7-5A05-4BF8-91A9-9A731C2158CC}"/>
              </a:ext>
            </a:extLst>
          </p:cNvPr>
          <p:cNvSpPr/>
          <p:nvPr/>
        </p:nvSpPr>
        <p:spPr>
          <a:xfrm>
            <a:off x="5067329" y="2465011"/>
            <a:ext cx="653571" cy="402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E0FCD27-9817-40C9-B3CC-E0BDBC7A881E}"/>
              </a:ext>
            </a:extLst>
          </p:cNvPr>
          <p:cNvSpPr/>
          <p:nvPr/>
        </p:nvSpPr>
        <p:spPr>
          <a:xfrm>
            <a:off x="6963063" y="3170462"/>
            <a:ext cx="653571" cy="402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33DFE3C-BA01-41F4-A03C-17F7FE246DD8}"/>
              </a:ext>
            </a:extLst>
          </p:cNvPr>
          <p:cNvSpPr/>
          <p:nvPr/>
        </p:nvSpPr>
        <p:spPr>
          <a:xfrm>
            <a:off x="6460947" y="3078286"/>
            <a:ext cx="653571" cy="402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E8DC19-9C63-4E79-A0AA-EEB797C17A2E}"/>
              </a:ext>
            </a:extLst>
          </p:cNvPr>
          <p:cNvSpPr/>
          <p:nvPr/>
        </p:nvSpPr>
        <p:spPr>
          <a:xfrm>
            <a:off x="6041209" y="2902994"/>
            <a:ext cx="653571" cy="402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C6F0B73-FC2D-42FE-A75B-1C9083803E69}"/>
              </a:ext>
            </a:extLst>
          </p:cNvPr>
          <p:cNvSpPr/>
          <p:nvPr/>
        </p:nvSpPr>
        <p:spPr>
          <a:xfrm>
            <a:off x="5955404" y="2599677"/>
            <a:ext cx="653571" cy="402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371F662-B70C-4F42-B6DE-965FCACCC2FF}"/>
              </a:ext>
            </a:extLst>
          </p:cNvPr>
          <p:cNvSpPr/>
          <p:nvPr/>
        </p:nvSpPr>
        <p:spPr>
          <a:xfrm>
            <a:off x="6124859" y="2231224"/>
            <a:ext cx="653571" cy="402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3271DC4-EC7B-4F01-BE0D-CEFD78088E9A}"/>
              </a:ext>
            </a:extLst>
          </p:cNvPr>
          <p:cNvSpPr/>
          <p:nvPr/>
        </p:nvSpPr>
        <p:spPr>
          <a:xfrm>
            <a:off x="5680514" y="2391318"/>
            <a:ext cx="653571" cy="4025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타원 1">
            <a:extLst>
              <a:ext uri="{FF2B5EF4-FFF2-40B4-BE49-F238E27FC236}">
                <a16:creationId xmlns:a16="http://schemas.microsoft.com/office/drawing/2014/main" id="{8F7F624D-10B6-46D8-96CA-96DCA82B306F}"/>
              </a:ext>
            </a:extLst>
          </p:cNvPr>
          <p:cNvSpPr/>
          <p:nvPr/>
        </p:nvSpPr>
        <p:spPr>
          <a:xfrm>
            <a:off x="4478857" y="1229147"/>
            <a:ext cx="3662408" cy="16023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800" dirty="0">
                <a:solidFill>
                  <a:schemeClr val="tx1"/>
                </a:solidFill>
              </a:rPr>
              <a:t>Andere </a:t>
            </a:r>
            <a:r>
              <a:rPr lang="de-DE" altLang="ko-KR" sz="2800" dirty="0" err="1">
                <a:solidFill>
                  <a:schemeClr val="tx1"/>
                </a:solidFill>
              </a:rPr>
              <a:t>kleinigkeitliche</a:t>
            </a:r>
            <a:r>
              <a:rPr lang="de-DE" altLang="ko-KR" sz="2800" dirty="0">
                <a:solidFill>
                  <a:schemeClr val="tx1"/>
                </a:solidFill>
              </a:rPr>
              <a:t> Sachen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2">
            <a:extLst>
              <a:ext uri="{FF2B5EF4-FFF2-40B4-BE49-F238E27FC236}">
                <a16:creationId xmlns:a16="http://schemas.microsoft.com/office/drawing/2014/main" id="{21D18205-168A-4288-A699-022D9D18F959}"/>
              </a:ext>
            </a:extLst>
          </p:cNvPr>
          <p:cNvCxnSpPr>
            <a:cxnSpLocks/>
            <a:stCxn id="69" idx="0"/>
            <a:endCxn id="67" idx="4"/>
          </p:cNvCxnSpPr>
          <p:nvPr/>
        </p:nvCxnSpPr>
        <p:spPr>
          <a:xfrm flipV="1">
            <a:off x="6307221" y="2831524"/>
            <a:ext cx="2840" cy="696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10">
            <a:extLst>
              <a:ext uri="{FF2B5EF4-FFF2-40B4-BE49-F238E27FC236}">
                <a16:creationId xmlns:a16="http://schemas.microsoft.com/office/drawing/2014/main" id="{E7BD46C3-9798-4CE3-801C-B01ED7685D8E}"/>
              </a:ext>
            </a:extLst>
          </p:cNvPr>
          <p:cNvSpPr/>
          <p:nvPr/>
        </p:nvSpPr>
        <p:spPr>
          <a:xfrm>
            <a:off x="5352741" y="3528212"/>
            <a:ext cx="1908960" cy="5175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 err="1">
                <a:solidFill>
                  <a:schemeClr val="tx1"/>
                </a:solidFill>
              </a:rPr>
              <a:t>Cytokine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13">
            <a:extLst>
              <a:ext uri="{FF2B5EF4-FFF2-40B4-BE49-F238E27FC236}">
                <a16:creationId xmlns:a16="http://schemas.microsoft.com/office/drawing/2014/main" id="{C858A604-0ACE-4A0D-AD29-69D3478AFD79}"/>
              </a:ext>
            </a:extLst>
          </p:cNvPr>
          <p:cNvSpPr/>
          <p:nvPr/>
        </p:nvSpPr>
        <p:spPr>
          <a:xfrm>
            <a:off x="7677930" y="3963640"/>
            <a:ext cx="1908960" cy="5175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>
                <a:solidFill>
                  <a:schemeClr val="tx1"/>
                </a:solidFill>
              </a:rPr>
              <a:t>Interferon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14">
            <a:extLst>
              <a:ext uri="{FF2B5EF4-FFF2-40B4-BE49-F238E27FC236}">
                <a16:creationId xmlns:a16="http://schemas.microsoft.com/office/drawing/2014/main" id="{4F2AA1BB-4925-4577-B2EF-51A85D6345F9}"/>
              </a:ext>
            </a:extLst>
          </p:cNvPr>
          <p:cNvSpPr/>
          <p:nvPr/>
        </p:nvSpPr>
        <p:spPr>
          <a:xfrm>
            <a:off x="3235667" y="3963640"/>
            <a:ext cx="1908960" cy="5175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>
                <a:solidFill>
                  <a:schemeClr val="tx1"/>
                </a:solidFill>
              </a:rPr>
              <a:t>Interleukin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타원 10">
            <a:extLst>
              <a:ext uri="{FF2B5EF4-FFF2-40B4-BE49-F238E27FC236}">
                <a16:creationId xmlns:a16="http://schemas.microsoft.com/office/drawing/2014/main" id="{85DDFB0B-29E4-480C-BE4A-CE48437FDCB6}"/>
              </a:ext>
            </a:extLst>
          </p:cNvPr>
          <p:cNvSpPr/>
          <p:nvPr/>
        </p:nvSpPr>
        <p:spPr>
          <a:xfrm>
            <a:off x="5359830" y="4433901"/>
            <a:ext cx="1908960" cy="5175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 err="1">
                <a:solidFill>
                  <a:schemeClr val="tx1"/>
                </a:solidFill>
              </a:rPr>
              <a:t>Chemokine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8CC314-8418-4663-8AE6-D502259DAFC0}"/>
              </a:ext>
            </a:extLst>
          </p:cNvPr>
          <p:cNvSpPr/>
          <p:nvPr/>
        </p:nvSpPr>
        <p:spPr>
          <a:xfrm>
            <a:off x="0" y="-89452"/>
            <a:ext cx="12189891" cy="7129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707C08-D8B5-40EE-90E0-7E93BF0D15AC}"/>
              </a:ext>
            </a:extLst>
          </p:cNvPr>
          <p:cNvSpPr txBox="1"/>
          <p:nvPr/>
        </p:nvSpPr>
        <p:spPr>
          <a:xfrm>
            <a:off x="1350416" y="-132156"/>
            <a:ext cx="963895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chemeClr val="bg1"/>
                </a:solidFill>
                <a:effectLst/>
                <a:latin typeface="BlinkMacSystemFont"/>
              </a:rPr>
              <a:t>Parkin J, Cohen B. An overview of the immune system. Lancet. 2001 Jun 2;357(9270):1777-89. </a:t>
            </a:r>
            <a:r>
              <a:rPr lang="en-US" altLang="ko-KR" sz="1400" b="0" i="0" dirty="0" err="1">
                <a:solidFill>
                  <a:schemeClr val="bg1"/>
                </a:solidFill>
                <a:effectLst/>
                <a:latin typeface="BlinkMacSystemFont"/>
              </a:rPr>
              <a:t>doi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BlinkMacSystemFont"/>
              </a:rPr>
              <a:t>: 10.1016/S0140-6736(00)04904-7. PMID: 11403834. </a:t>
            </a:r>
          </a:p>
          <a:p>
            <a:r>
              <a:rPr lang="en-US" altLang="ko-KR" sz="1400" b="0" i="0" dirty="0">
                <a:solidFill>
                  <a:srgbClr val="0B00D7"/>
                </a:solidFill>
                <a:effectLst/>
                <a:latin typeface="BlinkMacSystemFon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https://www.thelancet.com/journals/lancet/article/PIIS0140-6736(00)04904-7/fulltext</a:t>
            </a:r>
            <a:endParaRPr lang="en-US" altLang="ko-KR" sz="1400" b="0" i="0" dirty="0">
              <a:solidFill>
                <a:srgbClr val="0B00D7"/>
              </a:solidFill>
              <a:effectLst/>
              <a:latin typeface="BlinkMacSystemFont"/>
            </a:endParaRPr>
          </a:p>
          <a:p>
            <a:r>
              <a:rPr lang="de-DE" altLang="ko-KR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Dias Da Silva W. (1986) </a:t>
            </a:r>
            <a:r>
              <a:rPr lang="de-DE" altLang="ko-KR" sz="1400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Comp</a:t>
            </a:r>
            <a:r>
              <a:rPr lang="fr-FR" altLang="ko-KR" sz="1400" dirty="0">
                <a:solidFill>
                  <a:schemeClr val="bg1"/>
                </a:solidFill>
              </a:rPr>
              <a:t>Ishibashi D. [Protective </a:t>
            </a:r>
            <a:r>
              <a:rPr lang="fr-FR" altLang="ko-KR" sz="1400" dirty="0" err="1">
                <a:solidFill>
                  <a:schemeClr val="bg1"/>
                </a:solidFill>
              </a:rPr>
              <a:t>Role</a:t>
            </a:r>
            <a:r>
              <a:rPr lang="fr-FR" altLang="ko-KR" sz="1400" dirty="0">
                <a:solidFill>
                  <a:schemeClr val="bg1"/>
                </a:solidFill>
              </a:rPr>
              <a:t> of the Host </a:t>
            </a:r>
            <a:r>
              <a:rPr lang="fr-FR" altLang="ko-KR" sz="1400" dirty="0" err="1">
                <a:solidFill>
                  <a:schemeClr val="bg1"/>
                </a:solidFill>
              </a:rPr>
              <a:t>Innate</a:t>
            </a:r>
            <a:r>
              <a:rPr lang="fr-FR" altLang="ko-KR" sz="1400" dirty="0">
                <a:solidFill>
                  <a:schemeClr val="bg1"/>
                </a:solidFill>
              </a:rPr>
              <a:t> Immune System in Prion </a:t>
            </a:r>
            <a:r>
              <a:rPr lang="fr-FR" altLang="ko-KR" sz="1400" dirty="0" err="1">
                <a:solidFill>
                  <a:schemeClr val="bg1"/>
                </a:solidFill>
              </a:rPr>
              <a:t>Pathogenesis</a:t>
            </a:r>
            <a:r>
              <a:rPr lang="fr-FR" altLang="ko-KR" sz="1400" dirty="0">
                <a:solidFill>
                  <a:schemeClr val="bg1"/>
                </a:solidFill>
              </a:rPr>
              <a:t>]. </a:t>
            </a:r>
            <a:r>
              <a:rPr lang="fr-FR" altLang="ko-KR" sz="1400" dirty="0" err="1">
                <a:solidFill>
                  <a:schemeClr val="bg1"/>
                </a:solidFill>
              </a:rPr>
              <a:t>Yakugaku</a:t>
            </a:r>
            <a:r>
              <a:rPr lang="fr-FR" altLang="ko-KR" sz="1400" dirty="0">
                <a:solidFill>
                  <a:schemeClr val="bg1"/>
                </a:solidFill>
              </a:rPr>
              <a:t> </a:t>
            </a:r>
            <a:r>
              <a:rPr lang="fr-FR" altLang="ko-KR" sz="1400" dirty="0" err="1">
                <a:solidFill>
                  <a:schemeClr val="bg1"/>
                </a:solidFill>
              </a:rPr>
              <a:t>Zasshi</a:t>
            </a:r>
            <a:r>
              <a:rPr lang="fr-FR" altLang="ko-KR" sz="1400" dirty="0">
                <a:solidFill>
                  <a:schemeClr val="bg1"/>
                </a:solidFill>
              </a:rPr>
              <a:t>. 2019;139(7):993-998. </a:t>
            </a:r>
            <a:r>
              <a:rPr lang="fr-FR" altLang="ko-KR" sz="1400" dirty="0" err="1">
                <a:solidFill>
                  <a:schemeClr val="bg1"/>
                </a:solidFill>
              </a:rPr>
              <a:t>Japanese</a:t>
            </a:r>
            <a:r>
              <a:rPr lang="fr-FR" altLang="ko-KR" sz="1400" dirty="0">
                <a:solidFill>
                  <a:schemeClr val="bg1"/>
                </a:solidFill>
              </a:rPr>
              <a:t>. </a:t>
            </a:r>
            <a:r>
              <a:rPr lang="fr-FR" altLang="ko-KR" sz="1400" dirty="0" err="1">
                <a:solidFill>
                  <a:schemeClr val="bg1"/>
                </a:solidFill>
              </a:rPr>
              <a:t>doi</a:t>
            </a:r>
            <a:r>
              <a:rPr lang="fr-FR" altLang="ko-KR" sz="1400" dirty="0">
                <a:solidFill>
                  <a:schemeClr val="bg1"/>
                </a:solidFill>
              </a:rPr>
              <a:t>: 10.1248/yakushi.18-00165-2. PMID: 31257258. </a:t>
            </a:r>
          </a:p>
          <a:p>
            <a:r>
              <a:rPr lang="fr-FR" altLang="ko-KR" sz="1400" dirty="0">
                <a:solidFill>
                  <a:srgbClr val="0B00D7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https://doi.org/10.1248/yakushi.18-00165-2</a:t>
            </a:r>
            <a:endParaRPr lang="fr-FR" altLang="ko-KR" sz="1400" dirty="0">
              <a:solidFill>
                <a:srgbClr val="0B00D7"/>
              </a:solidFill>
            </a:endParaRPr>
          </a:p>
          <a:p>
            <a:r>
              <a:rPr lang="de-DE" altLang="ko-KR" sz="1400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lement</a:t>
            </a:r>
            <a:r>
              <a:rPr lang="de-DE" altLang="ko-KR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 In: </a:t>
            </a:r>
            <a:r>
              <a:rPr lang="de-DE" altLang="ko-KR" sz="1400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Fundamentals</a:t>
            </a:r>
            <a:r>
              <a:rPr lang="de-DE" altLang="ko-KR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altLang="ko-KR" sz="1400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de-DE" altLang="ko-KR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altLang="ko-KR" sz="1400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Immunology</a:t>
            </a:r>
            <a:r>
              <a:rPr lang="de-DE" altLang="ko-KR" sz="14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 Springer, Berlin, Heidelberg.</a:t>
            </a:r>
          </a:p>
          <a:p>
            <a:r>
              <a:rPr lang="de-DE" altLang="ko-KR" sz="1400" b="0" i="0" dirty="0">
                <a:solidFill>
                  <a:srgbClr val="0B00D7"/>
                </a:solidFill>
                <a:effectLst/>
                <a:latin typeface="Source Sans Pro" panose="020B0503030403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https://doi.org/10.1007/978-3-642-70393-5_5</a:t>
            </a:r>
            <a:endParaRPr lang="de-DE" altLang="ko-KR" sz="1400" b="0" i="0" dirty="0">
              <a:solidFill>
                <a:srgbClr val="0B00D7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Walport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MJ. Complement. First of two parts. N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Engl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J Med. 2001 Apr 5;344(14):1058-66.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doi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: 10.1056/NEJM200104053441406. PMID: 11287977.</a:t>
            </a:r>
          </a:p>
          <a:p>
            <a:r>
              <a:rPr lang="en-US" altLang="ko-KR" sz="1400" dirty="0">
                <a:solidFill>
                  <a:srgbClr val="0B00D7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https://www.nejm.org/doi/10.1056/NEJM200104053441406</a:t>
            </a:r>
            <a:endParaRPr lang="en-US" altLang="ko-KR" sz="1400" dirty="0">
              <a:solidFill>
                <a:srgbClr val="0B00D7"/>
              </a:solidFill>
            </a:endParaRPr>
          </a:p>
          <a:p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Brodin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P, Davis MM. Human immune system variation. Nat Rev Immunol. 2017 Jan;17(1):21-29.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doi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: 10.1038/nri.2016.125.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Epub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2016 Dec 5. PMID: 27916977; PMCID: PMC5328245.</a:t>
            </a:r>
          </a:p>
          <a:p>
            <a:r>
              <a:rPr lang="en-US" altLang="ko-KR" sz="1400" dirty="0">
                <a:solidFill>
                  <a:srgbClr val="0B00D7"/>
                </a:solidFill>
                <a:latin typeface="BlinkMacSystemFon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https://www.nature.com/articles/nri.2016.125</a:t>
            </a:r>
            <a:endParaRPr lang="en-US" altLang="ko-KR" sz="1400" dirty="0">
              <a:solidFill>
                <a:srgbClr val="0B00D7"/>
              </a:solidFill>
              <a:latin typeface="BlinkMacSystemFont"/>
            </a:endParaRPr>
          </a:p>
          <a:p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Terrén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I,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Orrantia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A,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Vitallé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J,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Zenarruzabeitia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O, Borrego F. NK Cell Metabolism and Tumor Microenvironment. Front Immunol. 2019 Sep 24;10:2278.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doi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: 10.3389/fimmu.2019.02278. PMID: 31616440; PMCID: PMC6769035.</a:t>
            </a:r>
          </a:p>
          <a:p>
            <a:r>
              <a:rPr lang="en-US" altLang="ko-KR" sz="1400" dirty="0">
                <a:solidFill>
                  <a:srgbClr val="0B00D7"/>
                </a:solidFill>
                <a:latin typeface="BlinkMacSystemFon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https://www.frontiersin.org/articles/10.3389/fimmu.2019.02278/full</a:t>
            </a:r>
            <a:endParaRPr lang="en-US" altLang="ko-KR" sz="1400" dirty="0">
              <a:solidFill>
                <a:srgbClr val="0B00D7"/>
              </a:solidFill>
              <a:latin typeface="BlinkMacSystemFont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de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Bont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CM,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Boelens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WC,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Pruijn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GJM.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NETosis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, complement, and coagulation: a triangular relationship. Cell Mol Immunol. 2019 Jan;16(1):19-27.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doi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: 10.1038/s41423-018-0024-0.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Epub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2018 Mar 23. PMID: 29572545; PMCID: PMC6318284.</a:t>
            </a:r>
          </a:p>
          <a:p>
            <a:r>
              <a:rPr lang="en-US" altLang="ko-KR" sz="1400" dirty="0">
                <a:solidFill>
                  <a:srgbClr val="0B00D7"/>
                </a:solidFill>
                <a:latin typeface="BlinkMacSystemFont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https://www.nature.com/articles/s41423-018-0024-0</a:t>
            </a:r>
            <a:endParaRPr lang="en-US" altLang="ko-KR" sz="1400" dirty="0">
              <a:solidFill>
                <a:srgbClr val="0B00D7"/>
              </a:solidFill>
              <a:latin typeface="BlinkMacSystemFont"/>
            </a:endParaRPr>
          </a:p>
          <a:p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Segerstrom SC, Miller GE. Psychological stress and the human immune system: a meta-analytic study of 30 years of inquiry. Psychol Bull. 2004 Jul;130(4):601-30.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doi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: 10.1037/0033-2909.130.4.601. PMID: 15250815; PMCID: PMC1361287.</a:t>
            </a:r>
          </a:p>
          <a:p>
            <a:r>
              <a:rPr lang="en-US" altLang="ko-KR" sz="1400" dirty="0">
                <a:solidFill>
                  <a:srgbClr val="0B00D7"/>
                </a:solidFill>
                <a:latin typeface="BlinkMacSystemFont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https://doi.apa.org/doiLanding?doi=10.1037%2F0033-2909.130.4.601</a:t>
            </a:r>
            <a:endParaRPr lang="en-US" altLang="ko-KR" sz="1400" dirty="0">
              <a:solidFill>
                <a:srgbClr val="0B00D7"/>
              </a:solidFill>
              <a:latin typeface="BlinkMacSystemFont"/>
            </a:endParaRPr>
          </a:p>
          <a:p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Bayly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-Jones C,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Bubeck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D,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Dunstone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MA. The mystery behind membrane insertion: a review of the complement membrane attack complex.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Philos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Trans R Soc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Lond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 B Biol Sci. 2017 Aug 5;372(1726):20160221.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BlinkMacSystemFont"/>
              </a:rPr>
              <a:t>doi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BlinkMacSystemFont"/>
              </a:rPr>
              <a:t>: 10.1098/rstb.2016.0221. PMID: 28630159; PMCID: PMC5483522.</a:t>
            </a:r>
          </a:p>
          <a:p>
            <a:r>
              <a:rPr lang="en-US" altLang="ko-KR" sz="1400" dirty="0">
                <a:solidFill>
                  <a:srgbClr val="0B00D7"/>
                </a:solidFill>
                <a:latin typeface="BlinkMacSystemFont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https://royalsocietypublishing.org/doi/10.1098/rstb.2016.0221</a:t>
            </a:r>
            <a:endParaRPr lang="en-US" altLang="ko-KR" sz="1400" dirty="0">
              <a:solidFill>
                <a:srgbClr val="0B00D7"/>
              </a:solidFill>
              <a:latin typeface="BlinkMacSystemFont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BlinkMacSystemFont"/>
              </a:rPr>
              <a:t>Dudakov</a:t>
            </a:r>
            <a:r>
              <a:rPr lang="en-US" altLang="ko-KR" sz="1400" dirty="0">
                <a:solidFill>
                  <a:schemeClr val="bg1"/>
                </a:solidFill>
                <a:latin typeface="BlinkMacSystemFont"/>
              </a:rPr>
              <a:t> JA, </a:t>
            </a:r>
            <a:r>
              <a:rPr lang="en-US" altLang="ko-KR" sz="1400" dirty="0" err="1">
                <a:solidFill>
                  <a:schemeClr val="bg1"/>
                </a:solidFill>
                <a:latin typeface="BlinkMacSystemFont"/>
              </a:rPr>
              <a:t>Hanash</a:t>
            </a:r>
            <a:r>
              <a:rPr lang="en-US" altLang="ko-KR" sz="1400" dirty="0">
                <a:solidFill>
                  <a:schemeClr val="bg1"/>
                </a:solidFill>
                <a:latin typeface="BlinkMacSystemFont"/>
              </a:rPr>
              <a:t> AM, van den Brink MR. Interleukin-22: immunobiology and pathology. </a:t>
            </a:r>
            <a:r>
              <a:rPr lang="en-US" altLang="ko-KR" sz="1400" dirty="0" err="1">
                <a:solidFill>
                  <a:schemeClr val="bg1"/>
                </a:solidFill>
                <a:latin typeface="BlinkMacSystemFont"/>
              </a:rPr>
              <a:t>Annu</a:t>
            </a:r>
            <a:r>
              <a:rPr lang="en-US" altLang="ko-KR" sz="1400" dirty="0">
                <a:solidFill>
                  <a:schemeClr val="bg1"/>
                </a:solidFill>
                <a:latin typeface="BlinkMacSystemFont"/>
              </a:rPr>
              <a:t> Rev Immunol. 2015;33:747-85. </a:t>
            </a:r>
            <a:r>
              <a:rPr lang="en-US" altLang="ko-KR" sz="1400" dirty="0" err="1">
                <a:solidFill>
                  <a:schemeClr val="bg1"/>
                </a:solidFill>
                <a:latin typeface="BlinkMacSystemFont"/>
              </a:rPr>
              <a:t>doi</a:t>
            </a:r>
            <a:r>
              <a:rPr lang="en-US" altLang="ko-KR" sz="1400" dirty="0">
                <a:solidFill>
                  <a:schemeClr val="bg1"/>
                </a:solidFill>
                <a:latin typeface="BlinkMacSystemFont"/>
              </a:rPr>
              <a:t>: 10.1146/annurev-immunol-032414-112123. </a:t>
            </a:r>
            <a:r>
              <a:rPr lang="en-US" altLang="ko-KR" sz="1400" dirty="0" err="1">
                <a:solidFill>
                  <a:schemeClr val="bg1"/>
                </a:solidFill>
                <a:latin typeface="BlinkMacSystemFont"/>
              </a:rPr>
              <a:t>Epub</a:t>
            </a:r>
            <a:r>
              <a:rPr lang="en-US" altLang="ko-KR" sz="1400" dirty="0">
                <a:solidFill>
                  <a:schemeClr val="bg1"/>
                </a:solidFill>
                <a:latin typeface="BlinkMacSystemFont"/>
              </a:rPr>
              <a:t> 2015 Feb 11. PMID: 25706098; PMCID: PMC4407497.</a:t>
            </a:r>
          </a:p>
          <a:p>
            <a:r>
              <a:rPr lang="en-US" altLang="ko-KR" sz="1400" dirty="0">
                <a:solidFill>
                  <a:srgbClr val="0B00D7"/>
                </a:solidFill>
                <a:latin typeface="BlinkMacSystemFont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https://www.annualreviews.org/doi/10.1146/annurev-immunol-032414-112123</a:t>
            </a:r>
            <a:endParaRPr lang="en-US" altLang="ko-KR" sz="1400" dirty="0">
              <a:solidFill>
                <a:srgbClr val="0B00D7"/>
              </a:solidFill>
              <a:latin typeface="BlinkMacSystemFont"/>
            </a:endParaRPr>
          </a:p>
          <a:p>
            <a:r>
              <a:rPr lang="en-US" altLang="ko-KR" sz="1400" dirty="0" err="1">
                <a:solidFill>
                  <a:schemeClr val="bg1"/>
                </a:solidFill>
                <a:latin typeface="BlinkMacSystemFont"/>
              </a:rPr>
              <a:t>Vignali</a:t>
            </a:r>
            <a:r>
              <a:rPr lang="en-US" altLang="ko-KR" sz="1400" dirty="0">
                <a:solidFill>
                  <a:schemeClr val="bg1"/>
                </a:solidFill>
                <a:latin typeface="BlinkMacSystemFont"/>
              </a:rPr>
              <a:t> DA, </a:t>
            </a:r>
            <a:r>
              <a:rPr lang="en-US" altLang="ko-KR" sz="1400" dirty="0" err="1">
                <a:solidFill>
                  <a:schemeClr val="bg1"/>
                </a:solidFill>
                <a:latin typeface="BlinkMacSystemFont"/>
              </a:rPr>
              <a:t>Kuchroo</a:t>
            </a:r>
            <a:r>
              <a:rPr lang="en-US" altLang="ko-KR" sz="1400" dirty="0">
                <a:solidFill>
                  <a:schemeClr val="bg1"/>
                </a:solidFill>
                <a:latin typeface="BlinkMacSystemFont"/>
              </a:rPr>
              <a:t> VK. IL-12 family cytokines: immunological playmakers. Nat Immunol. 2012 Jul 19;13(8):722-8. </a:t>
            </a:r>
            <a:r>
              <a:rPr lang="en-US" altLang="ko-KR" sz="1400" dirty="0" err="1">
                <a:solidFill>
                  <a:schemeClr val="bg1"/>
                </a:solidFill>
                <a:latin typeface="BlinkMacSystemFont"/>
              </a:rPr>
              <a:t>doi</a:t>
            </a:r>
            <a:r>
              <a:rPr lang="en-US" altLang="ko-KR" sz="1400" dirty="0">
                <a:solidFill>
                  <a:schemeClr val="bg1"/>
                </a:solidFill>
                <a:latin typeface="BlinkMacSystemFont"/>
              </a:rPr>
              <a:t>: 10.1038/ni.2366. PMID: 22814351; PMCID: PMC4158817.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BlinkMacSystemFont"/>
                <a:hlinkClick r:id="rId22"/>
              </a:rPr>
              <a:t>https://www.nature.com/articles/ni.2366</a:t>
            </a:r>
            <a:endParaRPr lang="en-US" altLang="ko-KR" sz="1400" dirty="0">
              <a:solidFill>
                <a:schemeClr val="bg1"/>
              </a:solidFill>
              <a:latin typeface="BlinkMacSystemFon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57127BA-344C-4B80-91CB-B6FA6F9D4FA8}"/>
              </a:ext>
            </a:extLst>
          </p:cNvPr>
          <p:cNvSpPr txBox="1"/>
          <p:nvPr/>
        </p:nvSpPr>
        <p:spPr>
          <a:xfrm>
            <a:off x="1350416" y="1776058"/>
            <a:ext cx="111020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400" dirty="0">
                <a:solidFill>
                  <a:schemeClr val="bg1"/>
                </a:solidFill>
              </a:rPr>
              <a:t>Pic 1(Virus)</a:t>
            </a:r>
            <a:r>
              <a:rPr lang="ko-KR" altLang="en-US" sz="1400" dirty="0">
                <a:hlinkClick r:id="rId23"/>
              </a:rPr>
              <a:t> http://pngimg.com/download/43335</a:t>
            </a:r>
            <a:endParaRPr lang="de-DE" altLang="ko-KR" sz="1400" dirty="0"/>
          </a:p>
          <a:p>
            <a:r>
              <a:rPr lang="de-DE" altLang="ko-KR" sz="1400" dirty="0">
                <a:solidFill>
                  <a:schemeClr val="bg1"/>
                </a:solidFill>
              </a:rPr>
              <a:t>Pic 2(</a:t>
            </a:r>
            <a:r>
              <a:rPr lang="de-DE" altLang="ko-KR" sz="1400" dirty="0" err="1">
                <a:solidFill>
                  <a:schemeClr val="bg1"/>
                </a:solidFill>
              </a:rPr>
              <a:t>Bakteria</a:t>
            </a:r>
            <a:r>
              <a:rPr lang="de-DE" altLang="ko-KR" sz="1400" dirty="0">
                <a:solidFill>
                  <a:schemeClr val="bg1"/>
                </a:solidFill>
              </a:rPr>
              <a:t>)</a:t>
            </a:r>
            <a:r>
              <a:rPr lang="de-DE" altLang="ko-KR" sz="1400" dirty="0"/>
              <a:t> </a:t>
            </a:r>
            <a:r>
              <a:rPr lang="ko-KR" altLang="en-US" sz="1400" dirty="0">
                <a:hlinkClick r:id="rId24"/>
              </a:rPr>
              <a:t>https://elifesciences.org/digests/43487/propelling-bacteria</a:t>
            </a:r>
            <a:endParaRPr lang="de-DE" altLang="ko-KR" sz="1400" dirty="0"/>
          </a:p>
          <a:p>
            <a:r>
              <a:rPr lang="de-DE" altLang="ko-KR" sz="1400" dirty="0">
                <a:solidFill>
                  <a:schemeClr val="bg1"/>
                </a:solidFill>
              </a:rPr>
              <a:t>Pic 3(</a:t>
            </a:r>
            <a:r>
              <a:rPr lang="de-DE" altLang="ko-KR" sz="1400" dirty="0" err="1">
                <a:solidFill>
                  <a:schemeClr val="bg1"/>
                </a:solidFill>
              </a:rPr>
              <a:t>Parasite</a:t>
            </a:r>
            <a:r>
              <a:rPr lang="de-DE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hlinkClick r:id="rId25"/>
              </a:rPr>
              <a:t> http://pets.stackexchange.com/questions/10739/what-is-this-parasite</a:t>
            </a:r>
            <a:endParaRPr lang="de-DE" altLang="ko-KR" sz="1400" dirty="0"/>
          </a:p>
          <a:p>
            <a:r>
              <a:rPr lang="de-DE" altLang="ko-KR" sz="1400" dirty="0">
                <a:solidFill>
                  <a:schemeClr val="bg1"/>
                </a:solidFill>
              </a:rPr>
              <a:t>Pic 4(Prion) </a:t>
            </a:r>
            <a:r>
              <a:rPr lang="ko-KR" altLang="en-US" sz="1400" dirty="0">
                <a:hlinkClick r:id="rId26"/>
              </a:rPr>
              <a:t>https://neuroscientificallychallenged.com/blog/know-your-brain-prion-diseases</a:t>
            </a:r>
            <a:endParaRPr lang="de-DE" altLang="ko-KR" sz="1400" dirty="0"/>
          </a:p>
          <a:p>
            <a:r>
              <a:rPr lang="de-DE" altLang="ko-KR" sz="1400" dirty="0">
                <a:solidFill>
                  <a:schemeClr val="bg1"/>
                </a:solidFill>
              </a:rPr>
              <a:t>Pic 5(</a:t>
            </a:r>
            <a:r>
              <a:rPr lang="de-DE" altLang="ko-KR" sz="1400" dirty="0" err="1">
                <a:solidFill>
                  <a:schemeClr val="bg1"/>
                </a:solidFill>
              </a:rPr>
              <a:t>Macrophage</a:t>
            </a:r>
            <a:r>
              <a:rPr lang="de-DE" altLang="ko-KR" sz="1400" dirty="0">
                <a:solidFill>
                  <a:schemeClr val="bg1"/>
                </a:solidFill>
              </a:rPr>
              <a:t>) </a:t>
            </a:r>
            <a:r>
              <a:rPr lang="en-US" sz="1400" dirty="0">
                <a:hlinkClick r:id="rId7"/>
              </a:rPr>
              <a:t>https://commons.wikimedia.org/wiki/File%3AMacrophage.svg</a:t>
            </a:r>
            <a:endParaRPr lang="en-US" sz="1400" dirty="0"/>
          </a:p>
          <a:p>
            <a:r>
              <a:rPr lang="en-US" altLang="ko-KR" sz="1400" dirty="0">
                <a:solidFill>
                  <a:schemeClr val="bg1"/>
                </a:solidFill>
              </a:rPr>
              <a:t>Pic 6(</a:t>
            </a:r>
            <a:r>
              <a:rPr lang="en-US" altLang="ko-KR" sz="1400" dirty="0" err="1">
                <a:solidFill>
                  <a:schemeClr val="bg1"/>
                </a:solidFill>
              </a:rPr>
              <a:t>Granulocyt</a:t>
            </a:r>
            <a:r>
              <a:rPr lang="en-US" altLang="ko-KR" sz="1400" dirty="0">
                <a:solidFill>
                  <a:schemeClr val="bg1"/>
                </a:solidFill>
              </a:rPr>
              <a:t>) </a:t>
            </a:r>
            <a:r>
              <a:rPr lang="en-US" sz="1400" dirty="0">
                <a:hlinkClick r:id="rId9"/>
              </a:rPr>
              <a:t>https://www.wikiskripta.eu/w/Eozinofiln%C3%AD_granulocyt</a:t>
            </a:r>
            <a:endParaRPr lang="en-US" sz="1400" dirty="0"/>
          </a:p>
          <a:p>
            <a:r>
              <a:rPr lang="en-US" altLang="ko-KR" sz="1400" dirty="0">
                <a:solidFill>
                  <a:schemeClr val="bg1"/>
                </a:solidFill>
              </a:rPr>
              <a:t>Pic 7(dendritic cell by </a:t>
            </a:r>
            <a:r>
              <a:rPr lang="en-US" altLang="ko-KR" sz="1400" dirty="0" err="1">
                <a:solidFill>
                  <a:schemeClr val="bg1"/>
                </a:solidFill>
              </a:rPr>
              <a:t>Léa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Lortal</a:t>
            </a:r>
            <a:r>
              <a:rPr lang="en-US" altLang="ko-KR" sz="1400" dirty="0">
                <a:solidFill>
                  <a:schemeClr val="bg1"/>
                </a:solidFill>
              </a:rPr>
              <a:t> from the Noun Project)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27"/>
              </a:rPr>
              <a:t>https://thenounproject.com/term/dendritic-cell/2310037/</a:t>
            </a:r>
            <a:endParaRPr lang="de-DE" altLang="ko-KR" sz="1400" dirty="0"/>
          </a:p>
          <a:p>
            <a:r>
              <a:rPr lang="en-US" altLang="ko-KR" sz="1400" dirty="0">
                <a:solidFill>
                  <a:schemeClr val="bg1"/>
                </a:solidFill>
              </a:rPr>
              <a:t>Pic 8</a:t>
            </a:r>
            <a:r>
              <a:rPr lang="de-DE" altLang="ko-KR" sz="1400" dirty="0">
                <a:solidFill>
                  <a:schemeClr val="bg1"/>
                </a:solidFill>
              </a:rPr>
              <a:t>(NK </a:t>
            </a:r>
            <a:r>
              <a:rPr lang="de-DE" altLang="ko-KR" sz="1400" dirty="0" err="1">
                <a:solidFill>
                  <a:schemeClr val="bg1"/>
                </a:solidFill>
              </a:rPr>
              <a:t>cell</a:t>
            </a:r>
            <a:r>
              <a:rPr lang="de-DE" altLang="ko-KR" sz="1400" dirty="0">
                <a:solidFill>
                  <a:schemeClr val="bg1"/>
                </a:solidFill>
              </a:rPr>
              <a:t>, </a:t>
            </a:r>
            <a:r>
              <a:rPr lang="de-DE" altLang="ko-KR" sz="1400" dirty="0" err="1">
                <a:solidFill>
                  <a:schemeClr val="bg1"/>
                </a:solidFill>
              </a:rPr>
              <a:t>no</a:t>
            </a:r>
            <a:r>
              <a:rPr lang="de-DE" altLang="ko-KR" sz="1400" dirty="0">
                <a:solidFill>
                  <a:schemeClr val="bg1"/>
                </a:solidFill>
              </a:rPr>
              <a:t> </a:t>
            </a:r>
            <a:r>
              <a:rPr lang="de-DE" altLang="ko-KR" sz="1400" dirty="0" err="1">
                <a:solidFill>
                  <a:schemeClr val="bg1"/>
                </a:solidFill>
              </a:rPr>
              <a:t>change</a:t>
            </a:r>
            <a:r>
              <a:rPr lang="de-DE" altLang="ko-KR" sz="1400" dirty="0">
                <a:solidFill>
                  <a:schemeClr val="bg1"/>
                </a:solidFill>
              </a:rPr>
              <a:t>) </a:t>
            </a:r>
            <a:r>
              <a:rPr lang="de-DE" altLang="ko-KR" sz="1400" dirty="0">
                <a:hlinkClick r:id="rId28"/>
              </a:rPr>
              <a:t>https://en.wikipedia.org/wiki/Natural_killer_cell#/media/File:Human_Natural_Killer_Cell_(29120480442).jpg</a:t>
            </a:r>
            <a:endParaRPr lang="de-DE" altLang="ko-KR" sz="1400" dirty="0"/>
          </a:p>
          <a:p>
            <a:r>
              <a:rPr lang="de-DE" altLang="ko-KR" sz="1400" dirty="0">
                <a:solidFill>
                  <a:schemeClr val="bg1"/>
                </a:solidFill>
              </a:rPr>
              <a:t>Pic 9(MAC) </a:t>
            </a:r>
            <a:r>
              <a:rPr lang="de-DE" altLang="ko-KR" sz="1400" dirty="0">
                <a:hlinkClick r:id="rId29"/>
              </a:rPr>
              <a:t>https://upload.wikimedia.org/wikipedia/commons/thumb/6/60/Membrane_Attack_Complex_%28Terminal_Complement_Complex_C5b-9%29.png/800px-Membrane_Attack_Complex_%28Terminal_Complement_Complex_C5b-9%29.png</a:t>
            </a:r>
            <a:endParaRPr lang="de-DE" altLang="ko-KR" sz="1400" dirty="0"/>
          </a:p>
        </p:txBody>
      </p:sp>
      <p:pic>
        <p:nvPicPr>
          <p:cNvPr id="83" name="Picture 82" descr="Icon&#10;&#10;Description automatically generated">
            <a:extLst>
              <a:ext uri="{FF2B5EF4-FFF2-40B4-BE49-F238E27FC236}">
                <a16:creationId xmlns:a16="http://schemas.microsoft.com/office/drawing/2014/main" id="{83CD983A-1AAE-4F32-AAB5-F8515548219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181" y="1023731"/>
            <a:ext cx="2550821" cy="286246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3D1F4FB-31D2-49EA-B8DF-B90B5C55BF65}"/>
              </a:ext>
            </a:extLst>
          </p:cNvPr>
          <p:cNvSpPr txBox="1"/>
          <p:nvPr/>
        </p:nvSpPr>
        <p:spPr>
          <a:xfrm>
            <a:off x="3846444" y="3576552"/>
            <a:ext cx="5973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>
                <a:solidFill>
                  <a:schemeClr val="bg1"/>
                </a:solidFill>
                <a:latin typeface="한컴 쿨재즈 B" panose="02020603020101020101" pitchFamily="18" charset="-127"/>
                <a:ea typeface="한컴 쿨재즈 B" panose="02020603020101020101" pitchFamily="18" charset="-127"/>
              </a:rPr>
              <a:t>Byeongwoo Kim</a:t>
            </a:r>
            <a:endParaRPr lang="en-US" sz="8000" dirty="0">
              <a:solidFill>
                <a:schemeClr val="bg1"/>
              </a:solidFill>
              <a:latin typeface="한컴 쿨재즈 B" panose="02020603020101020101" pitchFamily="18" charset="-127"/>
              <a:ea typeface="한컴 쿨재즈 B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069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3452">
        <p159:morph option="byObject"/>
      </p:transition>
    </mc:Choice>
    <mc:Fallback xmlns="">
      <p:transition spd="slow" advTm="5234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3846" decel="4615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0.32266 0.16643 " pathEditMode="relative" rAng="0" ptsTypes="AA">
                                      <p:cBhvr>
                                        <p:cTn id="31" dur="125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"/>
                            </p:stCondLst>
                            <p:childTnLst>
                              <p:par>
                                <p:cTn id="33" presetID="42" presetClass="path" presetSubtype="0" accel="53846" decel="4615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0.16643 L -0.1125 0.28171 " pathEditMode="relative" rAng="0" ptsTypes="AA">
                                      <p:cBhvr>
                                        <p:cTn id="34" dur="125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8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3846" decel="4615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0.32266 0.16643 " pathEditMode="relative" rAng="0" ptsTypes="AA">
                                      <p:cBhvr>
                                        <p:cTn id="39" dur="12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"/>
                            </p:stCondLst>
                            <p:childTnLst>
                              <p:par>
                                <p:cTn id="41" presetID="42" presetClass="path" presetSubtype="0" accel="53846" decel="4615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0.16643 L -0.1125 0.28171 " pathEditMode="relative" rAng="0" ptsTypes="AA">
                                      <p:cBhvr>
                                        <p:cTn id="42" dur="125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8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3846" decel="4615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0.32266 0.16643 " pathEditMode="relative" rAng="0" ptsTypes="AA">
                                      <p:cBhvr>
                                        <p:cTn id="47" dur="12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33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5"/>
                            </p:stCondLst>
                            <p:childTnLst>
                              <p:par>
                                <p:cTn id="49" presetID="42" presetClass="path" presetSubtype="0" accel="53846" decel="4615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66 0.16643 L -0.1125 0.28171 " pathEditMode="relative" rAng="0" ptsTypes="AA">
                                      <p:cBhvr>
                                        <p:cTn id="50" dur="12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8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2000" decel="48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60117 0.00092 " pathEditMode="relative" rAng="0" ptsTypes="AA">
                                      <p:cBhvr>
                                        <p:cTn id="12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2000" decel="48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81303 -0.00625 " pathEditMode="relative" rAng="0" ptsTypes="AA">
                                      <p:cBhvr>
                                        <p:cTn id="14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51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2000" decel="48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01185 -0.47083 " pathEditMode="relative" rAng="0" ptsTypes="AA">
                                      <p:cBhvr>
                                        <p:cTn id="15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-2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"/>
                            </p:stCondLst>
                            <p:childTnLst>
                              <p:par>
                                <p:cTn id="15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3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4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5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7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9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0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1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3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5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7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8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9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20013 -0.06921 " pathEditMode="relative" rAng="0" ptsTypes="AA">
                                      <p:cBhvr>
                                        <p:cTn id="1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472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13112 -0.15139 " pathEditMode="relative" rAng="0" ptsTypes="AA">
                                      <p:cBhvr>
                                        <p:cTn id="1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7569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0.0392 0.24352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-0.0694 -0.08518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4259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0198 -0.1419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71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0.06393 0.05417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2708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-0.10898 0.08217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2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2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2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3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4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5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6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2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2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3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4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5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6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32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0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2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3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4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19648 0.10162 " pathEditMode="relative" rAng="0" ptsTypes="AA">
                                      <p:cBhvr>
                                        <p:cTn id="38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26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49 0.10162 L -1.875E-6 2.22222E-6 " pathEditMode="relative" rAng="0" ptsTypes="AA">
                                      <p:cBhvr>
                                        <p:cTn id="4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200"/>
                            </p:stCondLst>
                            <p:childTnLst>
                              <p:par>
                                <p:cTn id="4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400"/>
                            </p:stCondLst>
                            <p:childTnLst>
                              <p:par>
                                <p:cTn id="4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600"/>
                            </p:stCondLst>
                            <p:childTnLst>
                              <p:par>
                                <p:cTn id="4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800"/>
                            </p:stCondLst>
                            <p:childTnLst>
                              <p:par>
                                <p:cTn id="4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1000"/>
                            </p:stCondLst>
                            <p:childTnLst>
                              <p:par>
                                <p:cTn id="4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200"/>
                            </p:stCondLst>
                            <p:childTnLst>
                              <p:par>
                                <p:cTn id="4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400"/>
                            </p:stCondLst>
                            <p:childTnLst>
                              <p:par>
                                <p:cTn id="4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0" fill="hold">
                      <p:stCondLst>
                        <p:cond delay="indefinite"/>
                      </p:stCondLst>
                      <p:childTnLst>
                        <p:par>
                          <p:cTn id="531" fill="hold">
                            <p:stCondLst>
                              <p:cond delay="0"/>
                            </p:stCondLst>
                            <p:childTnLst>
                              <p:par>
                                <p:cTn id="5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5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0" fill="hold">
                            <p:stCondLst>
                              <p:cond delay="1500"/>
                            </p:stCondLst>
                            <p:childTnLst>
                              <p:par>
                                <p:cTn id="5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7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1500"/>
                            </p:stCondLst>
                            <p:childTnLst>
                              <p:par>
                                <p:cTn id="5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6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150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1" grpId="1" animBg="1"/>
      <p:bldP spid="22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6" grpId="0" animBg="1"/>
      <p:bldP spid="36" grpId="1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40" grpId="0" animBg="1"/>
      <p:bldP spid="40" grpId="1" animBg="1"/>
      <p:bldP spid="40" grpId="2" animBg="1"/>
      <p:bldP spid="40" grpId="3" animBg="1"/>
      <p:bldP spid="57" grpId="0" animBg="1"/>
      <p:bldP spid="57" grpId="1" animBg="1"/>
      <p:bldP spid="57" grpId="2" animBg="1"/>
      <p:bldP spid="58" grpId="0"/>
      <p:bldP spid="58" grpId="1"/>
      <p:bldP spid="58" grpId="2"/>
      <p:bldP spid="58" grpId="3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 animBg="1"/>
      <p:bldP spid="63" grpId="1" animBg="1"/>
      <p:bldP spid="64" grpId="0" animBg="1"/>
      <p:bldP spid="64" grpId="1" animBg="1"/>
      <p:bldP spid="65" grpId="0"/>
      <p:bldP spid="65" grpId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7" grpId="0" animBg="1"/>
      <p:bldP spid="47" grpId="1" animBg="1"/>
      <p:bldP spid="47" grpId="2" animBg="1"/>
      <p:bldP spid="47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19" grpId="0" animBg="1"/>
      <p:bldP spid="19" grpId="1" animBg="1"/>
      <p:bldP spid="49" grpId="0" animBg="1"/>
      <p:bldP spid="49" grpId="1" animBg="1"/>
      <p:bldP spid="6" grpId="0"/>
      <p:bldP spid="6" grpId="1"/>
      <p:bldP spid="46" grpId="0"/>
      <p:bldP spid="46" grpId="1"/>
      <p:bldP spid="48" grpId="0"/>
      <p:bldP spid="48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9" grpId="0" animBg="1"/>
      <p:bldP spid="9" grpId="1" animBg="1"/>
      <p:bldP spid="66" grpId="0" animBg="1"/>
      <p:bldP spid="6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8" grpId="0" animBg="1"/>
      <p:bldP spid="78" grpId="1" animBg="1"/>
      <p:bldP spid="79" grpId="0" animBg="1"/>
      <p:bldP spid="79" grpId="1" animBg="1"/>
      <p:bldP spid="67" grpId="0" animBg="1"/>
      <p:bldP spid="67" grpId="1" animBg="1"/>
      <p:bldP spid="69" grpId="0" animBg="1"/>
      <p:bldP spid="69" grpId="1" animBg="1"/>
      <p:bldP spid="70" grpId="0" animBg="1"/>
      <p:bldP spid="70" grpId="1" animBg="1"/>
      <p:bldP spid="76" grpId="0" animBg="1"/>
      <p:bldP spid="76" grpId="1" animBg="1"/>
      <p:bldP spid="77" grpId="0" animBg="1"/>
      <p:bldP spid="77" grpId="1" animBg="1"/>
      <p:bldP spid="80" grpId="0" animBg="1"/>
      <p:bldP spid="81" grpId="0"/>
      <p:bldP spid="81" grpId="1"/>
      <p:bldP spid="82" grpId="0"/>
      <p:bldP spid="82" grpId="1"/>
      <p:bldP spid="84" grpId="0"/>
      <p:bldP spid="8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6|4.6|1.7|2.6|3.1|7.7|5.4|2.1|3|1.6|2.4|2.8|3|1.9|2.7|2.4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7.1|9.1|3.7|8.3|1.4|5.7|11.1|12.5|7.4|2|11.2|1.1|0.8|0.6|0.9|0.7|0.5|1|0.5|16.5|11.6|9.1|1.5|8.7|1.2|12.9|0.8|9|2.9|2.3|4.4|13|7.7|1.5|2.1|2.3|0.7|5.4|20.9|18.4|3.9|2.6|1.4|2.8|5.8|3.5|15.5|1.8|3.2|9.3|16|7.1|2.7|3.3|4.1|3.2|0.6|0.8|2.2|4.1|1.5|13.2|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940</Words>
  <Application>Microsoft Office PowerPoint</Application>
  <PresentationFormat>Widescreen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BlinkMacSystemFont</vt:lpstr>
      <vt:lpstr>맑은 고딕</vt:lpstr>
      <vt:lpstr>한컴 쿨재즈 B</vt:lpstr>
      <vt:lpstr>Arial</vt:lpstr>
      <vt:lpstr>Source Sans Pro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a9412</dc:creator>
  <cp:lastModifiedBy>a9412</cp:lastModifiedBy>
  <cp:revision>73</cp:revision>
  <dcterms:created xsi:type="dcterms:W3CDTF">2021-05-17T15:36:37Z</dcterms:created>
  <dcterms:modified xsi:type="dcterms:W3CDTF">2021-05-24T19:12:38Z</dcterms:modified>
</cp:coreProperties>
</file>