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6858000" cx="12192000"/>
  <p:notesSz cx="6858000" cy="9144000"/>
  <p:embeddedFontLst>
    <p:embeddedFont>
      <p:font typeface="Libre Franklin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ibreFranklin-bold.fntdata"/><Relationship Id="rId11" Type="http://schemas.openxmlformats.org/officeDocument/2006/relationships/slide" Target="slides/slide7.xml"/><Relationship Id="rId22" Type="http://schemas.openxmlformats.org/officeDocument/2006/relationships/font" Target="fonts/LibreFranklin-boldItalic.fntdata"/><Relationship Id="rId10" Type="http://schemas.openxmlformats.org/officeDocument/2006/relationships/slide" Target="slides/slide6.xml"/><Relationship Id="rId21" Type="http://schemas.openxmlformats.org/officeDocument/2006/relationships/font" Target="fonts/LibreFranklin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LibreFranklin-regular.fntdata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a5a8493cce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ga5a8493cce_0_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a5a8493cce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ga5a8493cce_0_2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a7895d9930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ga7895d9930_0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a5a8493cc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ga5a8493cce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a5a8493cce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ga5a8493cce_0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a7895d993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ga7895d9930_0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aebe29f03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gaebe29f034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aebe29f03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gaebe29f034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aebe29f034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gaebe29f034_0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aebe29f034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gaebe29f034_0_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 txBox="1"/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Bookman Old Style"/>
              <a:buNone/>
              <a:defRPr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1100051" y="4645152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/>
        </p:txBody>
      </p:sp>
      <p:cxnSp>
        <p:nvCxnSpPr>
          <p:cNvPr id="17" name="Google Shape;17;p2"/>
          <p:cNvCxnSpPr/>
          <p:nvPr/>
        </p:nvCxnSpPr>
        <p:spPr>
          <a:xfrm>
            <a:off x="1207658" y="4474741"/>
            <a:ext cx="9875520" cy="0"/>
          </a:xfrm>
          <a:prstGeom prst="straightConnector1">
            <a:avLst/>
          </a:prstGeom>
          <a:noFill/>
          <a:ln cap="flat" cmpd="sng" w="1270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1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1"/>
          <p:cNvSpPr txBox="1"/>
          <p:nvPr>
            <p:ph idx="1" type="body"/>
          </p:nvPr>
        </p:nvSpPr>
        <p:spPr>
          <a:xfrm rot="5400000">
            <a:off x="4246034" y="-1040553"/>
            <a:ext cx="3760891" cy="100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Autofit/>
          </a:bodyPr>
          <a:lstStyle>
            <a:lvl1pPr indent="-342900" lvl="0" marL="4572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indent="-3429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indent="-3429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80" name="Google Shape;80;p11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1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1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2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2"/>
          <p:cNvSpPr txBox="1"/>
          <p:nvPr>
            <p:ph type="title"/>
          </p:nvPr>
        </p:nvSpPr>
        <p:spPr>
          <a:xfrm rot="5400000">
            <a:off x="7159401" y="1977801"/>
            <a:ext cx="575989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2"/>
          <p:cNvSpPr txBox="1"/>
          <p:nvPr>
            <p:ph idx="1" type="body"/>
          </p:nvPr>
        </p:nvSpPr>
        <p:spPr>
          <a:xfrm rot="5400000">
            <a:off x="1825401" y="-574899"/>
            <a:ext cx="575989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Autofit/>
          </a:bodyPr>
          <a:lstStyle>
            <a:lvl1pPr indent="-342900" lvl="0" marL="4572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indent="-3429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indent="-3429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87" name="Google Shape;87;p12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2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2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42900" lvl="0" marL="4572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indent="-3429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indent="-3429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bg>
      <p:bgPr>
        <a:solidFill>
          <a:schemeClr val="lt1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4"/>
          <p:cNvSpPr txBox="1"/>
          <p:nvPr>
            <p:ph type="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Bookman Old Style"/>
              <a:buNone/>
              <a:defRPr b="0"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" type="body"/>
          </p:nvPr>
        </p:nvSpPr>
        <p:spPr>
          <a:xfrm>
            <a:off x="1097280" y="466344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2286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cxnSp>
        <p:nvCxnSpPr>
          <p:cNvPr id="31" name="Google Shape;31;p4"/>
          <p:cNvCxnSpPr/>
          <p:nvPr/>
        </p:nvCxnSpPr>
        <p:spPr>
          <a:xfrm>
            <a:off x="1207658" y="4485132"/>
            <a:ext cx="9875520" cy="0"/>
          </a:xfrm>
          <a:prstGeom prst="straightConnector1">
            <a:avLst/>
          </a:prstGeom>
          <a:noFill/>
          <a:ln cap="flat" cmpd="sng" w="1270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4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1097280" y="2120900"/>
            <a:ext cx="4639736" cy="37481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42900" lvl="0" marL="4572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indent="-3429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indent="-3429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6515944" y="2120900"/>
            <a:ext cx="4639736" cy="37481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42900" lvl="0" marL="4572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indent="-3429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indent="-3429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" type="body"/>
          </p:nvPr>
        </p:nvSpPr>
        <p:spPr>
          <a:xfrm>
            <a:off x="1097280" y="2057400"/>
            <a:ext cx="4639736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2" type="body"/>
          </p:nvPr>
        </p:nvSpPr>
        <p:spPr>
          <a:xfrm>
            <a:off x="1097280" y="2958274"/>
            <a:ext cx="4639736" cy="29108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42900" lvl="0" marL="4572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indent="-3429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indent="-3429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3" type="body"/>
          </p:nvPr>
        </p:nvSpPr>
        <p:spPr>
          <a:xfrm>
            <a:off x="6515944" y="2057400"/>
            <a:ext cx="4639736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6"/>
          <p:cNvSpPr txBox="1"/>
          <p:nvPr>
            <p:ph idx="4" type="body"/>
          </p:nvPr>
        </p:nvSpPr>
        <p:spPr>
          <a:xfrm>
            <a:off x="6515944" y="2958273"/>
            <a:ext cx="4639736" cy="29108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42900" lvl="0" marL="4572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indent="-3429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indent="-3429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6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8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8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9"/>
          <p:cNvSpPr txBox="1"/>
          <p:nvPr>
            <p:ph type="title"/>
          </p:nvPr>
        </p:nvSpPr>
        <p:spPr>
          <a:xfrm>
            <a:off x="643466" y="786383"/>
            <a:ext cx="3517567" cy="20939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Bookman Old Style"/>
              <a:buNone/>
              <a:defRPr b="0" sz="3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" type="body"/>
          </p:nvPr>
        </p:nvSpPr>
        <p:spPr>
          <a:xfrm>
            <a:off x="5458984" y="812799"/>
            <a:ext cx="5928344" cy="52947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42900" lvl="0" marL="4572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indent="-3429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indent="-3429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65" name="Google Shape;65;p9"/>
          <p:cNvSpPr txBox="1"/>
          <p:nvPr>
            <p:ph idx="2" type="body"/>
          </p:nvPr>
        </p:nvSpPr>
        <p:spPr>
          <a:xfrm>
            <a:off x="643465" y="3043050"/>
            <a:ext cx="3517567" cy="30645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66" name="Google Shape;66;p9"/>
          <p:cNvSpPr txBox="1"/>
          <p:nvPr>
            <p:ph idx="10" type="dt"/>
          </p:nvPr>
        </p:nvSpPr>
        <p:spPr>
          <a:xfrm>
            <a:off x="643464" y="6446520"/>
            <a:ext cx="35175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9"/>
          <p:cNvSpPr txBox="1"/>
          <p:nvPr>
            <p:ph idx="11" type="ftr"/>
          </p:nvPr>
        </p:nvSpPr>
        <p:spPr>
          <a:xfrm>
            <a:off x="5458983" y="6446520"/>
            <a:ext cx="533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9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b="0" i="0" sz="8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algn="l">
              <a:spcBef>
                <a:spcPts val="0"/>
              </a:spcBef>
              <a:buNone/>
              <a:defRPr b="0" i="0" sz="8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algn="l">
              <a:spcBef>
                <a:spcPts val="0"/>
              </a:spcBef>
              <a:buNone/>
              <a:defRPr b="0" i="0" sz="8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algn="l">
              <a:spcBef>
                <a:spcPts val="0"/>
              </a:spcBef>
              <a:buNone/>
              <a:defRPr b="0" i="0" sz="8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algn="l">
              <a:spcBef>
                <a:spcPts val="0"/>
              </a:spcBef>
              <a:buNone/>
              <a:defRPr b="0" i="0" sz="8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algn="l">
              <a:spcBef>
                <a:spcPts val="0"/>
              </a:spcBef>
              <a:buNone/>
              <a:defRPr b="0" i="0" sz="8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algn="l">
              <a:spcBef>
                <a:spcPts val="0"/>
              </a:spcBef>
              <a:buNone/>
              <a:defRPr b="0" i="0" sz="8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algn="l">
              <a:spcBef>
                <a:spcPts val="0"/>
              </a:spcBef>
              <a:buNone/>
              <a:defRPr b="0" i="0" sz="8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algn="l">
              <a:spcBef>
                <a:spcPts val="0"/>
              </a:spcBef>
              <a:buNone/>
              <a:defRPr b="0" i="0" sz="8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"/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0"/>
          <p:cNvSpPr/>
          <p:nvPr>
            <p:ph idx="2" type="pic"/>
          </p:nvPr>
        </p:nvSpPr>
        <p:spPr>
          <a:xfrm>
            <a:off x="15" y="0"/>
            <a:ext cx="12191985" cy="457835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457200" spcFirstLastPara="1" rIns="0" wrap="square" tIns="457200">
            <a:noAutofit/>
          </a:bodyPr>
          <a:lstStyle>
            <a:lvl1pPr lvl="0" marR="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  <a:defRPr b="0" i="0" sz="32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Calibri"/>
              <a:buNone/>
              <a:defRPr b="0" i="0" sz="28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72" name="Google Shape;72;p10"/>
          <p:cNvSpPr txBox="1"/>
          <p:nvPr>
            <p:ph type="title"/>
          </p:nvPr>
        </p:nvSpPr>
        <p:spPr>
          <a:xfrm>
            <a:off x="1097279" y="4799362"/>
            <a:ext cx="10113645" cy="74368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Bookman Old Style"/>
              <a:buNone/>
              <a:defRPr b="0" sz="3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0"/>
          <p:cNvSpPr txBox="1"/>
          <p:nvPr>
            <p:ph idx="1" type="body"/>
          </p:nvPr>
        </p:nvSpPr>
        <p:spPr>
          <a:xfrm>
            <a:off x="1097279" y="5715000"/>
            <a:ext cx="10113264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4" name="Google Shape;74;p10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0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0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/>
              <a:buNone/>
              <a:defRPr b="0" i="0" sz="4700" u="none" cap="none" strike="noStrike">
                <a:solidFill>
                  <a:srgbClr val="3F3F3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49250" lvl="0" marL="457200" marR="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Calibri"/>
              <a:buChar char=" "/>
              <a:defRPr b="0" i="0" sz="1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36550" lvl="1" marL="9144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700"/>
              <a:buFont typeface="Calibri"/>
              <a:buChar char="◦"/>
              <a:defRPr b="0" i="0" sz="17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-31115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Calibri"/>
              <a:buChar char="◦"/>
              <a:defRPr b="0" i="0" sz="13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-31115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Calibri"/>
              <a:buChar char="◦"/>
              <a:defRPr b="0" i="0" sz="13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-31115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Calibri"/>
              <a:buChar char="◦"/>
              <a:defRPr b="0" i="0" sz="13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2" name="Google Shape;12;p1"/>
          <p:cNvCxnSpPr/>
          <p:nvPr/>
        </p:nvCxnSpPr>
        <p:spPr>
          <a:xfrm>
            <a:off x="1193532" y="1897380"/>
            <a:ext cx="9966960" cy="0"/>
          </a:xfrm>
          <a:prstGeom prst="straightConnector1">
            <a:avLst/>
          </a:prstGeom>
          <a:noFill/>
          <a:ln cap="flat" cmpd="sng" w="1270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3"/>
          <p:cNvSpPr/>
          <p:nvPr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95" name="Google Shape;95;p13"/>
          <p:cNvSpPr txBox="1"/>
          <p:nvPr>
            <p:ph type="ctrTitle"/>
          </p:nvPr>
        </p:nvSpPr>
        <p:spPr>
          <a:xfrm>
            <a:off x="5289754" y="639097"/>
            <a:ext cx="6253317" cy="368601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Bookman Old Style"/>
              <a:buNone/>
            </a:pPr>
            <a:r>
              <a:rPr lang="en-US" sz="8000"/>
              <a:t>Graph Builder</a:t>
            </a:r>
            <a:endParaRPr/>
          </a:p>
        </p:txBody>
      </p:sp>
      <p:sp>
        <p:nvSpPr>
          <p:cNvPr id="96" name="Google Shape;96;p13"/>
          <p:cNvSpPr txBox="1"/>
          <p:nvPr>
            <p:ph idx="1" type="subTitle"/>
          </p:nvPr>
        </p:nvSpPr>
        <p:spPr>
          <a:xfrm>
            <a:off x="5289753" y="4672739"/>
            <a:ext cx="6269347" cy="1021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solidFill>
                  <a:srgbClr val="262626"/>
                </a:solidFill>
              </a:rPr>
              <a:t>ZACHERY SMITH AND TAREN LEWIS</a:t>
            </a:r>
            <a:endParaRPr/>
          </a:p>
        </p:txBody>
      </p:sp>
      <p:pic>
        <p:nvPicPr>
          <p:cNvPr descr="A picture containing building, sitting, bench, side&#10;&#10;Description automatically generated" id="97" name="Google Shape;97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" y="1"/>
            <a:ext cx="4635315" cy="68579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8" name="Google Shape;98;p13"/>
          <p:cNvCxnSpPr/>
          <p:nvPr/>
        </p:nvCxnSpPr>
        <p:spPr>
          <a:xfrm>
            <a:off x="5427754" y="4498925"/>
            <a:ext cx="5636107" cy="0"/>
          </a:xfrm>
          <a:prstGeom prst="straightConnector1">
            <a:avLst/>
          </a:prstGeom>
          <a:noFill/>
          <a:ln cap="flat" cmpd="sng" w="1270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2"/>
          <p:cNvSpPr/>
          <p:nvPr/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65" name="Google Shape;165;p22"/>
          <p:cNvSpPr txBox="1"/>
          <p:nvPr>
            <p:ph type="ctrTitle"/>
          </p:nvPr>
        </p:nvSpPr>
        <p:spPr>
          <a:xfrm>
            <a:off x="182875" y="1605600"/>
            <a:ext cx="5917800" cy="333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320"/>
              <a:buFont typeface="Bookman Old Style"/>
              <a:buNone/>
            </a:pPr>
            <a:r>
              <a:rPr i="1" lang="en-US" sz="4320">
                <a:solidFill>
                  <a:schemeClr val="dk2"/>
                </a:solidFill>
              </a:rPr>
              <a:t>Future pattern details:</a:t>
            </a:r>
            <a:endParaRPr i="1" sz="4320">
              <a:solidFill>
                <a:srgbClr val="FFFFFF"/>
              </a:solidFill>
            </a:endParaRPr>
          </a:p>
          <a:p>
            <a:pPr indent="-458469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20"/>
              <a:buChar char="●"/>
            </a:pPr>
            <a:r>
              <a:rPr i="1" lang="en-US" sz="2920">
                <a:solidFill>
                  <a:srgbClr val="FFFFFF"/>
                </a:solidFill>
              </a:rPr>
              <a:t>Will be used to asynchronously render the graphic for the graph prior to being displayed on the GUI</a:t>
            </a:r>
            <a:endParaRPr i="1" sz="2920">
              <a:solidFill>
                <a:srgbClr val="FFFFFF"/>
              </a:solidFill>
            </a:endParaRPr>
          </a:p>
          <a:p>
            <a:pPr indent="-458469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20"/>
              <a:buChar char="●"/>
            </a:pPr>
            <a:r>
              <a:rPr i="1" lang="en-US" sz="2920">
                <a:solidFill>
                  <a:srgbClr val="FFFFFF"/>
                </a:solidFill>
              </a:rPr>
              <a:t>Prevents the user from having to wait for the drawing computations to complete</a:t>
            </a:r>
            <a:endParaRPr i="1" sz="2920">
              <a:solidFill>
                <a:srgbClr val="FFFFFF"/>
              </a:solidFill>
            </a:endParaRPr>
          </a:p>
          <a:p>
            <a:pPr indent="-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Char char="●"/>
            </a:pPr>
            <a:r>
              <a:rPr i="1" lang="en-US" sz="2900">
                <a:solidFill>
                  <a:srgbClr val="FFFFFF"/>
                </a:solidFill>
              </a:rPr>
              <a:t>Avoids high amounts of computation occuring all at one time</a:t>
            </a:r>
            <a:br>
              <a:rPr i="1" lang="en-US" sz="3600">
                <a:solidFill>
                  <a:srgbClr val="FFFFFF"/>
                </a:solidFill>
              </a:rPr>
            </a:br>
            <a:endParaRPr sz="3600"/>
          </a:p>
        </p:txBody>
      </p:sp>
      <p:sp>
        <p:nvSpPr>
          <p:cNvPr id="166" name="Google Shape;166;p22"/>
          <p:cNvSpPr/>
          <p:nvPr/>
        </p:nvSpPr>
        <p:spPr>
          <a:xfrm>
            <a:off x="1500" y="6000750"/>
            <a:ext cx="12189000" cy="8577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7" name="Google Shape;16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57850" y="323850"/>
            <a:ext cx="4829275" cy="606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3"/>
          <p:cNvSpPr/>
          <p:nvPr/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73" name="Google Shape;173;p23"/>
          <p:cNvSpPr txBox="1"/>
          <p:nvPr>
            <p:ph type="ctrTitle"/>
          </p:nvPr>
        </p:nvSpPr>
        <p:spPr>
          <a:xfrm>
            <a:off x="373950" y="0"/>
            <a:ext cx="11904300" cy="128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320"/>
              <a:buFont typeface="Bookman Old Style"/>
              <a:buNone/>
            </a:pPr>
            <a:r>
              <a:rPr i="1" lang="en-US" sz="4320">
                <a:solidFill>
                  <a:schemeClr val="dk2"/>
                </a:solidFill>
              </a:rPr>
              <a:t>Complete UML (get your magnifying glass)</a:t>
            </a:r>
            <a:endParaRPr i="1" sz="432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</p:txBody>
      </p:sp>
      <p:sp>
        <p:nvSpPr>
          <p:cNvPr id="174" name="Google Shape;174;p23"/>
          <p:cNvSpPr/>
          <p:nvPr/>
        </p:nvSpPr>
        <p:spPr>
          <a:xfrm>
            <a:off x="1500" y="6000750"/>
            <a:ext cx="12189000" cy="8577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5" name="Google Shape;17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4127" y="849600"/>
            <a:ext cx="8491452" cy="58731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4"/>
          <p:cNvSpPr/>
          <p:nvPr/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81" name="Google Shape;181;p24"/>
          <p:cNvSpPr txBox="1"/>
          <p:nvPr>
            <p:ph type="ctrTitle"/>
          </p:nvPr>
        </p:nvSpPr>
        <p:spPr>
          <a:xfrm>
            <a:off x="1710213" y="114323"/>
            <a:ext cx="8403900" cy="9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320"/>
              <a:buFont typeface="Bookman Old Style"/>
              <a:buNone/>
            </a:pPr>
            <a:r>
              <a:rPr i="1" lang="en-US" sz="3920">
                <a:solidFill>
                  <a:schemeClr val="dk2"/>
                </a:solidFill>
              </a:rPr>
              <a:t>Prototype of GUI </a:t>
            </a:r>
            <a:br>
              <a:rPr i="1" lang="en-US" sz="3920">
                <a:solidFill>
                  <a:schemeClr val="dk2"/>
                </a:solidFill>
              </a:rPr>
            </a:br>
            <a:r>
              <a:rPr i="1" lang="en-US" sz="3920">
                <a:solidFill>
                  <a:schemeClr val="dk2"/>
                </a:solidFill>
              </a:rPr>
              <a:t>(Line Chart - All Settings Enabled):</a:t>
            </a:r>
            <a:endParaRPr sz="7600">
              <a:solidFill>
                <a:schemeClr val="dk2"/>
              </a:solidFill>
            </a:endParaRPr>
          </a:p>
        </p:txBody>
      </p:sp>
      <p:sp>
        <p:nvSpPr>
          <p:cNvPr id="182" name="Google Shape;182;p24"/>
          <p:cNvSpPr/>
          <p:nvPr/>
        </p:nvSpPr>
        <p:spPr>
          <a:xfrm>
            <a:off x="1507" y="4953000"/>
            <a:ext cx="12189000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3" name="Google Shape;18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0225" y="1161100"/>
            <a:ext cx="8403899" cy="55397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5"/>
          <p:cNvSpPr/>
          <p:nvPr/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89" name="Google Shape;189;p25"/>
          <p:cNvSpPr txBox="1"/>
          <p:nvPr>
            <p:ph type="ctrTitle"/>
          </p:nvPr>
        </p:nvSpPr>
        <p:spPr>
          <a:xfrm>
            <a:off x="1781663" y="157173"/>
            <a:ext cx="8403900" cy="9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320"/>
              <a:buFont typeface="Bookman Old Style"/>
              <a:buNone/>
            </a:pPr>
            <a:r>
              <a:rPr i="1" lang="en-US" sz="4320">
                <a:solidFill>
                  <a:schemeClr val="dk2"/>
                </a:solidFill>
              </a:rPr>
              <a:t>Prototype of GUI </a:t>
            </a:r>
            <a:endParaRPr i="1" sz="432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320"/>
              <a:buFont typeface="Bookman Old Style"/>
              <a:buNone/>
            </a:pPr>
            <a:r>
              <a:rPr i="1" lang="en-US" sz="4320">
                <a:solidFill>
                  <a:schemeClr val="dk2"/>
                </a:solidFill>
              </a:rPr>
              <a:t>(Line Chart - No Grid):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90" name="Google Shape;190;p25"/>
          <p:cNvSpPr/>
          <p:nvPr/>
        </p:nvSpPr>
        <p:spPr>
          <a:xfrm>
            <a:off x="1507" y="4953000"/>
            <a:ext cx="12189000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1" name="Google Shape;19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3573" y="1247800"/>
            <a:ext cx="8243600" cy="553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6"/>
          <p:cNvSpPr/>
          <p:nvPr/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97" name="Google Shape;197;p26"/>
          <p:cNvSpPr txBox="1"/>
          <p:nvPr>
            <p:ph type="ctrTitle"/>
          </p:nvPr>
        </p:nvSpPr>
        <p:spPr>
          <a:xfrm>
            <a:off x="1633563" y="71448"/>
            <a:ext cx="8403900" cy="9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320"/>
              <a:buFont typeface="Bookman Old Style"/>
              <a:buNone/>
            </a:pPr>
            <a:r>
              <a:rPr i="1" lang="en-US" sz="3820">
                <a:solidFill>
                  <a:schemeClr val="dk2"/>
                </a:solidFill>
              </a:rPr>
              <a:t>Prototype of GUI </a:t>
            </a:r>
            <a:endParaRPr i="1" sz="382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320"/>
              <a:buFont typeface="Bookman Old Style"/>
              <a:buNone/>
            </a:pPr>
            <a:r>
              <a:rPr i="1" lang="en-US" sz="3820">
                <a:solidFill>
                  <a:schemeClr val="dk2"/>
                </a:solidFill>
              </a:rPr>
              <a:t>(Line Chart - All Settings Disabled):</a:t>
            </a:r>
            <a:endParaRPr sz="7500">
              <a:solidFill>
                <a:schemeClr val="dk2"/>
              </a:solidFill>
            </a:endParaRPr>
          </a:p>
        </p:txBody>
      </p:sp>
      <p:sp>
        <p:nvSpPr>
          <p:cNvPr id="198" name="Google Shape;198;p26"/>
          <p:cNvSpPr/>
          <p:nvPr/>
        </p:nvSpPr>
        <p:spPr>
          <a:xfrm>
            <a:off x="1507" y="4953000"/>
            <a:ext cx="12189000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9" name="Google Shape;19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7525" y="1085725"/>
            <a:ext cx="8616000" cy="56328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4"/>
          <p:cNvSpPr/>
          <p:nvPr/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04" name="Google Shape;104;p14"/>
          <p:cNvSpPr txBox="1"/>
          <p:nvPr>
            <p:ph type="ctrTitle"/>
          </p:nvPr>
        </p:nvSpPr>
        <p:spPr>
          <a:xfrm>
            <a:off x="914375" y="56452"/>
            <a:ext cx="10058400" cy="503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320"/>
              <a:buFont typeface="Bookman Old Style"/>
              <a:buNone/>
            </a:pPr>
            <a:r>
              <a:rPr i="1" lang="en-US" sz="4320">
                <a:solidFill>
                  <a:schemeClr val="dk2"/>
                </a:solidFill>
              </a:rPr>
              <a:t>System Description:</a:t>
            </a:r>
            <a:br>
              <a:rPr i="1" lang="en-US" sz="4320">
                <a:solidFill>
                  <a:srgbClr val="FFFFFF"/>
                </a:solidFill>
              </a:rPr>
            </a:br>
            <a:br>
              <a:rPr i="1" lang="en-US" sz="4320">
                <a:solidFill>
                  <a:srgbClr val="FFFFFF"/>
                </a:solidFill>
              </a:rPr>
            </a:br>
            <a:r>
              <a:rPr i="1" lang="en-US" sz="3600">
                <a:solidFill>
                  <a:srgbClr val="FFFFFF"/>
                </a:solidFill>
              </a:rPr>
              <a:t>• Component based Graph Builder</a:t>
            </a:r>
            <a:br>
              <a:rPr i="1" lang="en-US" sz="3600">
                <a:solidFill>
                  <a:srgbClr val="FFFFFF"/>
                </a:solidFill>
              </a:rPr>
            </a:br>
            <a:r>
              <a:rPr i="1" lang="en-US" sz="3600">
                <a:solidFill>
                  <a:srgbClr val="FFFFFF"/>
                </a:solidFill>
              </a:rPr>
              <a:t>• Data </a:t>
            </a:r>
            <a:r>
              <a:rPr i="1" lang="en-US" sz="3600">
                <a:solidFill>
                  <a:srgbClr val="FFFFFF"/>
                </a:solidFill>
              </a:rPr>
              <a:t>Visualization</a:t>
            </a:r>
            <a:r>
              <a:rPr i="1" lang="en-US" sz="3600">
                <a:solidFill>
                  <a:srgbClr val="FFFFFF"/>
                </a:solidFill>
              </a:rPr>
              <a:t> Tool</a:t>
            </a:r>
            <a:br>
              <a:rPr i="1" lang="en-US" sz="3600">
                <a:solidFill>
                  <a:srgbClr val="FFFFFF"/>
                </a:solidFill>
              </a:rPr>
            </a:br>
            <a:r>
              <a:rPr i="1" lang="en-US" sz="3600">
                <a:solidFill>
                  <a:srgbClr val="FFFFFF"/>
                </a:solidFill>
              </a:rPr>
              <a:t>• Customizable Displays and Attributes</a:t>
            </a:r>
            <a:br>
              <a:rPr i="1" lang="en-US" sz="4320">
                <a:solidFill>
                  <a:srgbClr val="FFFFFF"/>
                </a:solidFill>
              </a:rPr>
            </a:br>
            <a:br>
              <a:rPr i="1" lang="en-US" sz="4320">
                <a:solidFill>
                  <a:srgbClr val="FFFFFF"/>
                </a:solidFill>
              </a:rPr>
            </a:br>
            <a:br>
              <a:rPr i="1" lang="en-US" sz="4320">
                <a:solidFill>
                  <a:srgbClr val="FFFFFF"/>
                </a:solidFill>
              </a:rPr>
            </a:br>
            <a:endParaRPr i="1" sz="4320">
              <a:solidFill>
                <a:srgbClr val="FFFFFF"/>
              </a:solidFill>
            </a:endParaRPr>
          </a:p>
        </p:txBody>
      </p:sp>
      <p:sp>
        <p:nvSpPr>
          <p:cNvPr id="105" name="Google Shape;105;p14"/>
          <p:cNvSpPr/>
          <p:nvPr/>
        </p:nvSpPr>
        <p:spPr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/>
          <p:nvPr/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11" name="Google Shape;111;p15"/>
          <p:cNvSpPr txBox="1"/>
          <p:nvPr>
            <p:ph type="ctrTitle"/>
          </p:nvPr>
        </p:nvSpPr>
        <p:spPr>
          <a:xfrm>
            <a:off x="914375" y="874900"/>
            <a:ext cx="10058400" cy="457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320"/>
              <a:buFont typeface="Bookman Old Style"/>
              <a:buNone/>
            </a:pPr>
            <a:r>
              <a:rPr i="1" lang="en-US" sz="4320">
                <a:solidFill>
                  <a:schemeClr val="dk2"/>
                </a:solidFill>
              </a:rPr>
              <a:t>Required Features (“Base” system):</a:t>
            </a:r>
            <a:r>
              <a:rPr i="1" lang="en-US" sz="4320">
                <a:solidFill>
                  <a:srgbClr val="FFFFFF"/>
                </a:solidFill>
              </a:rPr>
              <a:t> </a:t>
            </a:r>
            <a:br>
              <a:rPr i="1" lang="en-US" sz="4320">
                <a:solidFill>
                  <a:srgbClr val="FFFFFF"/>
                </a:solidFill>
              </a:rPr>
            </a:br>
            <a:br>
              <a:rPr i="1" lang="en-US" sz="4320">
                <a:solidFill>
                  <a:srgbClr val="FFFFFF"/>
                </a:solidFill>
              </a:rPr>
            </a:br>
            <a:r>
              <a:rPr i="1" lang="en-US" sz="3600">
                <a:solidFill>
                  <a:srgbClr val="FFFFFF"/>
                </a:solidFill>
              </a:rPr>
              <a:t>• </a:t>
            </a:r>
            <a:r>
              <a:rPr i="1" lang="en-US" sz="3600">
                <a:solidFill>
                  <a:srgbClr val="FFFFFF"/>
                </a:solidFill>
              </a:rPr>
              <a:t>Automatic graph plotting of CSV data</a:t>
            </a:r>
            <a:br>
              <a:rPr i="1" lang="en-US" sz="3600">
                <a:solidFill>
                  <a:srgbClr val="FFFFFF"/>
                </a:solidFill>
              </a:rPr>
            </a:br>
            <a:r>
              <a:rPr i="1" lang="en-US" sz="3600">
                <a:solidFill>
                  <a:srgbClr val="FFFFFF"/>
                </a:solidFill>
              </a:rPr>
              <a:t>• Customizable graphics and visual settings</a:t>
            </a:r>
            <a:br>
              <a:rPr i="1" lang="en-US" sz="3600">
                <a:solidFill>
                  <a:srgbClr val="FFFFFF"/>
                </a:solidFill>
              </a:rPr>
            </a:br>
            <a:r>
              <a:rPr i="1" lang="en-US" sz="3600">
                <a:solidFill>
                  <a:srgbClr val="FFFFFF"/>
                </a:solidFill>
              </a:rPr>
              <a:t>• Graphs are opened, copied, and exported</a:t>
            </a:r>
            <a:endParaRPr i="1" sz="3600">
              <a:solidFill>
                <a:srgbClr val="FFFFF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i="1" lang="en-US" sz="3600">
                <a:solidFill>
                  <a:srgbClr val="FFFFFF"/>
                </a:solidFill>
              </a:rPr>
              <a:t>“Mouse” Tracker, overlays a vertical line</a:t>
            </a:r>
            <a:endParaRPr i="1" sz="3600">
              <a:solidFill>
                <a:srgbClr val="FFFFF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i="1" lang="en-US" sz="3600">
                <a:solidFill>
                  <a:srgbClr val="FFFFFF"/>
                </a:solidFill>
              </a:rPr>
              <a:t>Ability to add new components &amp; features</a:t>
            </a:r>
            <a:br>
              <a:rPr i="1" lang="en-US" sz="4320">
                <a:solidFill>
                  <a:srgbClr val="FFFFFF"/>
                </a:solidFill>
              </a:rPr>
            </a:br>
            <a:br>
              <a:rPr i="1" lang="en-US" sz="4320">
                <a:solidFill>
                  <a:srgbClr val="FFFFFF"/>
                </a:solidFill>
              </a:rPr>
            </a:br>
            <a:br>
              <a:rPr i="1" lang="en-US" sz="4320">
                <a:solidFill>
                  <a:srgbClr val="FFFFFF"/>
                </a:solidFill>
              </a:rPr>
            </a:br>
            <a:endParaRPr i="1" sz="4320">
              <a:solidFill>
                <a:srgbClr val="FFFFFF"/>
              </a:solidFill>
            </a:endParaRPr>
          </a:p>
        </p:txBody>
      </p:sp>
      <p:sp>
        <p:nvSpPr>
          <p:cNvPr id="112" name="Google Shape;112;p15"/>
          <p:cNvSpPr/>
          <p:nvPr/>
        </p:nvSpPr>
        <p:spPr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6"/>
          <p:cNvSpPr/>
          <p:nvPr/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18" name="Google Shape;118;p16"/>
          <p:cNvSpPr txBox="1"/>
          <p:nvPr>
            <p:ph type="ctrTitle"/>
          </p:nvPr>
        </p:nvSpPr>
        <p:spPr>
          <a:xfrm>
            <a:off x="982980" y="530416"/>
            <a:ext cx="10058400" cy="389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320"/>
              <a:buFont typeface="Bookman Old Style"/>
              <a:buNone/>
            </a:pPr>
            <a:r>
              <a:rPr i="1" lang="en-US" sz="4320">
                <a:solidFill>
                  <a:schemeClr val="dk2"/>
                </a:solidFill>
              </a:rPr>
              <a:t>Adopted Best Fit Patterns</a:t>
            </a:r>
            <a:r>
              <a:rPr i="1" lang="en-US" sz="4320">
                <a:solidFill>
                  <a:schemeClr val="dk2"/>
                </a:solidFill>
              </a:rPr>
              <a:t>:</a:t>
            </a:r>
            <a:br>
              <a:rPr i="1" lang="en-US" sz="4320">
                <a:solidFill>
                  <a:schemeClr val="dk2"/>
                </a:solidFill>
              </a:rPr>
            </a:br>
            <a:br>
              <a:rPr i="1" lang="en-US" sz="4320">
                <a:solidFill>
                  <a:schemeClr val="dk2"/>
                </a:solidFill>
              </a:rPr>
            </a:br>
            <a:r>
              <a:rPr i="1" lang="en-US" sz="4320">
                <a:solidFill>
                  <a:srgbClr val="FFFFFF"/>
                </a:solidFill>
              </a:rPr>
              <a:t>• Prototype</a:t>
            </a:r>
            <a:br>
              <a:rPr i="1" lang="en-US" sz="4320">
                <a:solidFill>
                  <a:srgbClr val="FFFFFF"/>
                </a:solidFill>
              </a:rPr>
            </a:br>
            <a:r>
              <a:rPr i="1" lang="en-US" sz="4320">
                <a:solidFill>
                  <a:srgbClr val="FFFFFF"/>
                </a:solidFill>
              </a:rPr>
              <a:t>• Decorator / Wrapper</a:t>
            </a:r>
            <a:endParaRPr i="1" sz="432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320"/>
              <a:buFont typeface="Bookman Old Style"/>
              <a:buNone/>
            </a:pPr>
            <a:r>
              <a:rPr i="1" lang="en-US" sz="4320">
                <a:solidFill>
                  <a:srgbClr val="FFFFFF"/>
                </a:solidFill>
              </a:rPr>
              <a:t>• Composite</a:t>
            </a:r>
            <a:br>
              <a:rPr i="1" lang="en-US" sz="4320">
                <a:solidFill>
                  <a:srgbClr val="FFFFFF"/>
                </a:solidFill>
              </a:rPr>
            </a:br>
            <a:r>
              <a:rPr i="1" lang="en-US" sz="4320">
                <a:solidFill>
                  <a:srgbClr val="FFFFFF"/>
                </a:solidFill>
              </a:rPr>
              <a:t>• Observer</a:t>
            </a:r>
            <a:br>
              <a:rPr i="1" lang="en-US" sz="4320">
                <a:solidFill>
                  <a:srgbClr val="FFFFFF"/>
                </a:solidFill>
              </a:rPr>
            </a:br>
            <a:r>
              <a:rPr i="1" lang="en-US" sz="4320">
                <a:solidFill>
                  <a:srgbClr val="FFFFFF"/>
                </a:solidFill>
              </a:rPr>
              <a:t>• Future</a:t>
            </a:r>
            <a:endParaRPr/>
          </a:p>
        </p:txBody>
      </p:sp>
      <p:sp>
        <p:nvSpPr>
          <p:cNvPr id="119" name="Google Shape;119;p16"/>
          <p:cNvSpPr/>
          <p:nvPr/>
        </p:nvSpPr>
        <p:spPr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/>
          <p:nvPr/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25" name="Google Shape;125;p17"/>
          <p:cNvSpPr txBox="1"/>
          <p:nvPr>
            <p:ph type="ctrTitle"/>
          </p:nvPr>
        </p:nvSpPr>
        <p:spPr>
          <a:xfrm>
            <a:off x="236800" y="1849300"/>
            <a:ext cx="5003400" cy="476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320"/>
              <a:buFont typeface="Bookman Old Style"/>
              <a:buNone/>
            </a:pPr>
            <a:r>
              <a:rPr i="1" lang="en-US" sz="4320">
                <a:solidFill>
                  <a:schemeClr val="dk2"/>
                </a:solidFill>
              </a:rPr>
              <a:t>Prototype:</a:t>
            </a:r>
            <a:endParaRPr i="1" sz="4320">
              <a:solidFill>
                <a:schemeClr val="dk2"/>
              </a:solidFill>
            </a:endParaRPr>
          </a:p>
          <a:p>
            <a:pPr indent="-458469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20"/>
              <a:buChar char="●"/>
            </a:pPr>
            <a:r>
              <a:rPr i="1" lang="en-US" sz="3620">
                <a:solidFill>
                  <a:srgbClr val="FFFFFF"/>
                </a:solidFill>
              </a:rPr>
              <a:t>Allow graphs to be copied because of their expensive construction</a:t>
            </a:r>
            <a:endParaRPr i="1" sz="3620">
              <a:solidFill>
                <a:srgbClr val="FFFFFF"/>
              </a:solidFill>
            </a:endParaRPr>
          </a:p>
          <a:p>
            <a:pPr indent="-458469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20"/>
              <a:buChar char="●"/>
            </a:pPr>
            <a:r>
              <a:rPr i="1" lang="en-US" sz="3620">
                <a:solidFill>
                  <a:srgbClr val="FFFFFF"/>
                </a:solidFill>
              </a:rPr>
              <a:t>Allow different </a:t>
            </a:r>
            <a:r>
              <a:rPr i="1" lang="en-US" sz="3620">
                <a:solidFill>
                  <a:srgbClr val="FFFFFF"/>
                </a:solidFill>
              </a:rPr>
              <a:t>occurrences</a:t>
            </a:r>
            <a:r>
              <a:rPr i="1" lang="en-US" sz="3620">
                <a:solidFill>
                  <a:srgbClr val="FFFFFF"/>
                </a:solidFill>
              </a:rPr>
              <a:t> of graph objects to be easily recorded for later use </a:t>
            </a:r>
            <a:endParaRPr i="1" sz="362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320"/>
              <a:buFont typeface="Bookman Old Style"/>
              <a:buNone/>
            </a:pPr>
            <a:r>
              <a:t/>
            </a:r>
            <a:endParaRPr i="1" sz="432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320"/>
              <a:buFont typeface="Bookman Old Style"/>
              <a:buNone/>
            </a:pPr>
            <a:r>
              <a:t/>
            </a:r>
            <a:endParaRPr i="1" sz="362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320"/>
              <a:buFont typeface="Bookman Old Style"/>
              <a:buNone/>
            </a:pPr>
            <a:br>
              <a:rPr i="1" lang="en-US" sz="4320">
                <a:solidFill>
                  <a:srgbClr val="FFFFFF"/>
                </a:solidFill>
              </a:rPr>
            </a:br>
            <a:endParaRPr/>
          </a:p>
        </p:txBody>
      </p:sp>
      <p:sp>
        <p:nvSpPr>
          <p:cNvPr id="126" name="Google Shape;126;p17"/>
          <p:cNvSpPr/>
          <p:nvPr/>
        </p:nvSpPr>
        <p:spPr>
          <a:xfrm>
            <a:off x="1500" y="5615000"/>
            <a:ext cx="12189000" cy="12429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7" name="Google Shape;12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0200" y="428650"/>
            <a:ext cx="6541949" cy="5729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/>
          <p:nvPr/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33" name="Google Shape;133;p18"/>
          <p:cNvSpPr txBox="1"/>
          <p:nvPr>
            <p:ph type="ctrTitle"/>
          </p:nvPr>
        </p:nvSpPr>
        <p:spPr>
          <a:xfrm>
            <a:off x="511500" y="443775"/>
            <a:ext cx="5117700" cy="579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320"/>
              <a:buFont typeface="Bookman Old Style"/>
              <a:buNone/>
            </a:pPr>
            <a:r>
              <a:rPr i="1" lang="en-US" sz="4320">
                <a:solidFill>
                  <a:schemeClr val="dk2"/>
                </a:solidFill>
              </a:rPr>
              <a:t>Decorator /</a:t>
            </a:r>
            <a:endParaRPr i="1" sz="432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320"/>
              <a:buFont typeface="Bookman Old Style"/>
              <a:buNone/>
            </a:pPr>
            <a:r>
              <a:rPr i="1" lang="en-US" sz="4320">
                <a:solidFill>
                  <a:schemeClr val="dk2"/>
                </a:solidFill>
              </a:rPr>
              <a:t>Wrapper:</a:t>
            </a:r>
            <a:endParaRPr i="1" sz="4320">
              <a:solidFill>
                <a:srgbClr val="FFFFFF"/>
              </a:solidFill>
            </a:endParaRPr>
          </a:p>
          <a:p>
            <a:pPr indent="-502919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320"/>
              <a:buChar char="●"/>
            </a:pPr>
            <a:r>
              <a:rPr i="1" lang="en-US" sz="3620">
                <a:solidFill>
                  <a:srgbClr val="FFFFFF"/>
                </a:solidFill>
              </a:rPr>
              <a:t>Allow additional features to be easily added to the system, while still </a:t>
            </a:r>
            <a:r>
              <a:rPr i="1" lang="en-US" sz="3620">
                <a:solidFill>
                  <a:srgbClr val="FFFFFF"/>
                </a:solidFill>
              </a:rPr>
              <a:t>maintaining</a:t>
            </a:r>
            <a:r>
              <a:rPr i="1" lang="en-US" sz="3620">
                <a:solidFill>
                  <a:srgbClr val="FFFFFF"/>
                </a:solidFill>
              </a:rPr>
              <a:t> the basic functionality</a:t>
            </a:r>
            <a:br>
              <a:rPr i="1" lang="en-US" sz="4320">
                <a:solidFill>
                  <a:srgbClr val="FFFFFF"/>
                </a:solidFill>
              </a:rPr>
            </a:br>
            <a:endParaRPr/>
          </a:p>
        </p:txBody>
      </p:sp>
      <p:sp>
        <p:nvSpPr>
          <p:cNvPr id="134" name="Google Shape;134;p18"/>
          <p:cNvSpPr/>
          <p:nvPr/>
        </p:nvSpPr>
        <p:spPr>
          <a:xfrm>
            <a:off x="1500" y="5543550"/>
            <a:ext cx="12189000" cy="13146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5" name="Google Shape;13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10350" y="204775"/>
            <a:ext cx="3765375" cy="6448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9"/>
          <p:cNvSpPr/>
          <p:nvPr/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41" name="Google Shape;141;p19"/>
          <p:cNvSpPr txBox="1"/>
          <p:nvPr>
            <p:ph type="ctrTitle"/>
          </p:nvPr>
        </p:nvSpPr>
        <p:spPr>
          <a:xfrm>
            <a:off x="192300" y="1060800"/>
            <a:ext cx="4808400" cy="389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320"/>
              <a:buFont typeface="Bookman Old Style"/>
              <a:buNone/>
            </a:pPr>
            <a:r>
              <a:rPr i="1" lang="en-US" sz="4320">
                <a:solidFill>
                  <a:schemeClr val="dk2"/>
                </a:solidFill>
              </a:rPr>
              <a:t>Composite:</a:t>
            </a:r>
            <a:endParaRPr i="1" sz="432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320"/>
              <a:buFont typeface="Bookman Old Style"/>
              <a:buNone/>
            </a:pPr>
            <a:r>
              <a:t/>
            </a:r>
            <a:endParaRPr i="1" sz="4120">
              <a:solidFill>
                <a:srgbClr val="FFFFFF"/>
              </a:solidFill>
            </a:endParaRPr>
          </a:p>
          <a:p>
            <a:pPr indent="-445769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20"/>
              <a:buChar char="●"/>
            </a:pPr>
            <a:r>
              <a:rPr i="1" lang="en-US" sz="3420">
                <a:solidFill>
                  <a:srgbClr val="FFFFFF"/>
                </a:solidFill>
              </a:rPr>
              <a:t>Graph objects and some </a:t>
            </a:r>
            <a:r>
              <a:rPr i="1" lang="en-US" sz="3420">
                <a:solidFill>
                  <a:srgbClr val="FFFFFF"/>
                </a:solidFill>
              </a:rPr>
              <a:t>subcomponents</a:t>
            </a:r>
            <a:r>
              <a:rPr i="1" lang="en-US" sz="3420">
                <a:solidFill>
                  <a:srgbClr val="FFFFFF"/>
                </a:solidFill>
              </a:rPr>
              <a:t> will be composite in nature</a:t>
            </a:r>
            <a:endParaRPr i="1" sz="3420">
              <a:solidFill>
                <a:srgbClr val="FFFFFF"/>
              </a:solidFill>
            </a:endParaRPr>
          </a:p>
          <a:p>
            <a:pPr indent="-502919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320"/>
              <a:buChar char="●"/>
            </a:pPr>
            <a:r>
              <a:rPr i="1" lang="en-US" sz="3420">
                <a:solidFill>
                  <a:srgbClr val="FFFFFF"/>
                </a:solidFill>
              </a:rPr>
              <a:t>Simplifies complex relationships</a:t>
            </a:r>
            <a:br>
              <a:rPr i="1" lang="en-US" sz="4320">
                <a:solidFill>
                  <a:srgbClr val="FFFFFF"/>
                </a:solidFill>
              </a:rPr>
            </a:br>
            <a:endParaRPr/>
          </a:p>
        </p:txBody>
      </p:sp>
      <p:sp>
        <p:nvSpPr>
          <p:cNvPr id="142" name="Google Shape;142;p19"/>
          <p:cNvSpPr/>
          <p:nvPr/>
        </p:nvSpPr>
        <p:spPr>
          <a:xfrm>
            <a:off x="1500" y="5815025"/>
            <a:ext cx="12189000" cy="10431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3" name="Google Shape;14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2125" y="517300"/>
            <a:ext cx="6952950" cy="5823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0"/>
          <p:cNvSpPr/>
          <p:nvPr/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49" name="Google Shape;149;p20"/>
          <p:cNvSpPr txBox="1"/>
          <p:nvPr>
            <p:ph type="ctrTitle"/>
          </p:nvPr>
        </p:nvSpPr>
        <p:spPr>
          <a:xfrm>
            <a:off x="157175" y="773275"/>
            <a:ext cx="6015000" cy="389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320"/>
              <a:buFont typeface="Bookman Old Style"/>
              <a:buNone/>
            </a:pPr>
            <a:r>
              <a:rPr i="1" lang="en-US" sz="4320">
                <a:solidFill>
                  <a:schemeClr val="dk2"/>
                </a:solidFill>
              </a:rPr>
              <a:t>Observer</a:t>
            </a:r>
            <a:r>
              <a:rPr i="1" lang="en-US" sz="4320">
                <a:solidFill>
                  <a:schemeClr val="dk2"/>
                </a:solidFill>
              </a:rPr>
              <a:t> pattern details:</a:t>
            </a:r>
            <a:endParaRPr i="1" sz="3620">
              <a:solidFill>
                <a:schemeClr val="dk2"/>
              </a:solidFill>
            </a:endParaRPr>
          </a:p>
          <a:p>
            <a:pPr indent="-426719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120"/>
              <a:buChar char="●"/>
            </a:pPr>
            <a:r>
              <a:rPr i="1" lang="en-US" sz="3120">
                <a:solidFill>
                  <a:srgbClr val="FFFFFF"/>
                </a:solidFill>
              </a:rPr>
              <a:t>Used to notify data point to allow for dynamic experience</a:t>
            </a:r>
            <a:endParaRPr i="1" sz="3120">
              <a:solidFill>
                <a:srgbClr val="FFFFFF"/>
              </a:solidFill>
            </a:endParaRPr>
          </a:p>
          <a:p>
            <a:pPr indent="-426719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120"/>
              <a:buChar char="●"/>
            </a:pPr>
            <a:r>
              <a:rPr i="1" lang="en-US" sz="3120">
                <a:solidFill>
                  <a:srgbClr val="FFFFFF"/>
                </a:solidFill>
              </a:rPr>
              <a:t>Each data point will be notified of the mouse’s position on the display</a:t>
            </a:r>
            <a:endParaRPr i="1" sz="3120">
              <a:solidFill>
                <a:srgbClr val="FFFFFF"/>
              </a:solidFill>
            </a:endParaRPr>
          </a:p>
          <a:p>
            <a:pPr indent="-426719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120"/>
              <a:buChar char="●"/>
            </a:pPr>
            <a:r>
              <a:rPr i="1" lang="en-US" sz="3120">
                <a:solidFill>
                  <a:srgbClr val="FFFFFF"/>
                </a:solidFill>
              </a:rPr>
              <a:t>If the mouse position </a:t>
            </a:r>
            <a:endParaRPr i="1" sz="3120">
              <a:solidFill>
                <a:srgbClr val="FFFFFF"/>
              </a:solidFill>
            </a:endParaRPr>
          </a:p>
          <a:p>
            <a:pPr indent="-426719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120"/>
              <a:buChar char="●"/>
            </a:pPr>
            <a:r>
              <a:rPr i="1" lang="en-US" sz="3120">
                <a:solidFill>
                  <a:srgbClr val="FFFFFF"/>
                </a:solidFill>
              </a:rPr>
              <a:t>matches the location of the data point then it will show line indicating the y-value</a:t>
            </a:r>
            <a:endParaRPr i="1" sz="3120">
              <a:solidFill>
                <a:srgbClr val="FFFFFF"/>
              </a:solidFill>
            </a:endParaRPr>
          </a:p>
        </p:txBody>
      </p:sp>
      <p:sp>
        <p:nvSpPr>
          <p:cNvPr id="150" name="Google Shape;150;p20"/>
          <p:cNvSpPr/>
          <p:nvPr/>
        </p:nvSpPr>
        <p:spPr>
          <a:xfrm>
            <a:off x="1500" y="5643575"/>
            <a:ext cx="12189000" cy="12144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1" name="Google Shape;15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57875" y="573087"/>
            <a:ext cx="5872201" cy="5711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1"/>
          <p:cNvSpPr/>
          <p:nvPr/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7" name="Google Shape;157;p21"/>
          <p:cNvSpPr txBox="1"/>
          <p:nvPr>
            <p:ph type="ctrTitle"/>
          </p:nvPr>
        </p:nvSpPr>
        <p:spPr>
          <a:xfrm>
            <a:off x="182875" y="1605600"/>
            <a:ext cx="5917800" cy="333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320"/>
              <a:buFont typeface="Bookman Old Style"/>
              <a:buNone/>
            </a:pPr>
            <a:r>
              <a:rPr i="1" lang="en-US" sz="4320">
                <a:solidFill>
                  <a:schemeClr val="dk2"/>
                </a:solidFill>
              </a:rPr>
              <a:t>Future</a:t>
            </a:r>
            <a:r>
              <a:rPr i="1" lang="en-US" sz="4320">
                <a:solidFill>
                  <a:schemeClr val="dk2"/>
                </a:solidFill>
              </a:rPr>
              <a:t> pattern details:</a:t>
            </a:r>
            <a:endParaRPr i="1" sz="4320">
              <a:solidFill>
                <a:srgbClr val="FFFFFF"/>
              </a:solidFill>
            </a:endParaRPr>
          </a:p>
          <a:p>
            <a:pPr indent="-458469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20"/>
              <a:buChar char="●"/>
            </a:pPr>
            <a:r>
              <a:rPr i="1" lang="en-US" sz="2920">
                <a:solidFill>
                  <a:srgbClr val="FFFFFF"/>
                </a:solidFill>
              </a:rPr>
              <a:t>Will be used to asynchronously render the graphic for the graph prior to being displayed on the GUI</a:t>
            </a:r>
            <a:endParaRPr i="1" sz="2920">
              <a:solidFill>
                <a:srgbClr val="FFFFFF"/>
              </a:solidFill>
            </a:endParaRPr>
          </a:p>
          <a:p>
            <a:pPr indent="-458469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20"/>
              <a:buChar char="●"/>
            </a:pPr>
            <a:r>
              <a:rPr i="1" lang="en-US" sz="2920">
                <a:solidFill>
                  <a:srgbClr val="FFFFFF"/>
                </a:solidFill>
              </a:rPr>
              <a:t>Prevents the user from having to wait for the drawing computations to complete</a:t>
            </a:r>
            <a:endParaRPr i="1" sz="2920">
              <a:solidFill>
                <a:srgbClr val="FFFFFF"/>
              </a:solidFill>
            </a:endParaRPr>
          </a:p>
          <a:p>
            <a:pPr indent="-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Char char="●"/>
            </a:pPr>
            <a:r>
              <a:rPr i="1" lang="en-US" sz="2900">
                <a:solidFill>
                  <a:srgbClr val="FFFFFF"/>
                </a:solidFill>
              </a:rPr>
              <a:t>Avoids high amounts of computation occuring all at one time</a:t>
            </a:r>
            <a:br>
              <a:rPr i="1" lang="en-US" sz="3600">
                <a:solidFill>
                  <a:srgbClr val="FFFFFF"/>
                </a:solidFill>
              </a:rPr>
            </a:br>
            <a:endParaRPr sz="3600"/>
          </a:p>
        </p:txBody>
      </p:sp>
      <p:sp>
        <p:nvSpPr>
          <p:cNvPr id="158" name="Google Shape;158;p21"/>
          <p:cNvSpPr/>
          <p:nvPr/>
        </p:nvSpPr>
        <p:spPr>
          <a:xfrm>
            <a:off x="1500" y="6000750"/>
            <a:ext cx="12189000" cy="8577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9" name="Google Shape;15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57850" y="323850"/>
            <a:ext cx="4829275" cy="606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