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5386" y="822439"/>
            <a:ext cx="11557227" cy="975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9842" y="6531607"/>
            <a:ext cx="1409699" cy="85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4382" y="3306663"/>
            <a:ext cx="7649845" cy="3179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8850" spc="240">
                <a:solidFill>
                  <a:srgbClr val="FFFFFF"/>
                </a:solidFill>
              </a:rPr>
              <a:t>Heart</a:t>
            </a:r>
            <a:r>
              <a:rPr dirty="0" sz="8850" spc="-365">
                <a:solidFill>
                  <a:srgbClr val="FFFFFF"/>
                </a:solidFill>
              </a:rPr>
              <a:t> </a:t>
            </a:r>
            <a:r>
              <a:rPr dirty="0" sz="8850" spc="155">
                <a:solidFill>
                  <a:srgbClr val="FFFFFF"/>
                </a:solidFill>
              </a:rPr>
              <a:t>Failure </a:t>
            </a:r>
            <a:r>
              <a:rPr dirty="0" sz="8850" spc="-2575">
                <a:solidFill>
                  <a:srgbClr val="FFFFFF"/>
                </a:solidFill>
              </a:rPr>
              <a:t> </a:t>
            </a:r>
            <a:r>
              <a:rPr dirty="0" sz="8850" spc="185">
                <a:solidFill>
                  <a:srgbClr val="FFFFFF"/>
                </a:solidFill>
              </a:rPr>
              <a:t>Prediction</a:t>
            </a:r>
            <a:endParaRPr sz="8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8821" y="5355156"/>
            <a:ext cx="8080708" cy="48549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162" y="93828"/>
            <a:ext cx="8509410" cy="4731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573" y="5257395"/>
            <a:ext cx="8166385" cy="49891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7067550">
              <a:lnSpc>
                <a:spcPct val="100000"/>
              </a:lnSpc>
              <a:spcBef>
                <a:spcPts val="135"/>
              </a:spcBef>
            </a:pPr>
            <a:r>
              <a:rPr dirty="0" spc="13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20463" y="2116855"/>
            <a:ext cx="6167755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55">
                <a:latin typeface="Tahoma"/>
                <a:cs typeface="Tahoma"/>
              </a:rPr>
              <a:t>After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extensive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analysis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of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heart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failure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diag</a:t>
            </a:r>
            <a:r>
              <a:rPr dirty="0" sz="2200" spc="49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nosis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databases, </a:t>
            </a:r>
            <a:r>
              <a:rPr dirty="0" sz="2200" spc="35">
                <a:latin typeface="Tahoma"/>
                <a:cs typeface="Tahoma"/>
              </a:rPr>
              <a:t>it </a:t>
            </a:r>
            <a:r>
              <a:rPr dirty="0" sz="2200" spc="-5">
                <a:latin typeface="Tahoma"/>
                <a:cs typeface="Tahoma"/>
              </a:rPr>
              <a:t>is clear </a:t>
            </a:r>
            <a:r>
              <a:rPr dirty="0" sz="2200" spc="5">
                <a:latin typeface="Tahoma"/>
                <a:cs typeface="Tahoma"/>
              </a:rPr>
              <a:t>that </a:t>
            </a:r>
            <a:r>
              <a:rPr dirty="0" sz="2200" spc="-10">
                <a:latin typeface="Tahoma"/>
                <a:cs typeface="Tahoma"/>
              </a:rPr>
              <a:t>several </a:t>
            </a:r>
            <a:r>
              <a:rPr dirty="0" sz="2200" spc="15">
                <a:latin typeface="Tahoma"/>
                <a:cs typeface="Tahoma"/>
              </a:rPr>
              <a:t>key factors </a:t>
            </a:r>
            <a:r>
              <a:rPr dirty="0" sz="2200">
                <a:latin typeface="Tahoma"/>
                <a:cs typeface="Tahoma"/>
              </a:rPr>
              <a:t>play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an </a:t>
            </a:r>
            <a:r>
              <a:rPr dirty="0" sz="2200" spc="5">
                <a:latin typeface="Tahoma"/>
                <a:cs typeface="Tahoma"/>
              </a:rPr>
              <a:t>important </a:t>
            </a:r>
            <a:r>
              <a:rPr dirty="0" sz="2200" spc="15">
                <a:latin typeface="Tahoma"/>
                <a:cs typeface="Tahoma"/>
              </a:rPr>
              <a:t>role </a:t>
            </a:r>
            <a:r>
              <a:rPr dirty="0" sz="2200" spc="10">
                <a:latin typeface="Tahoma"/>
                <a:cs typeface="Tahoma"/>
              </a:rPr>
              <a:t>in </a:t>
            </a:r>
            <a:r>
              <a:rPr dirty="0" sz="2200" spc="5">
                <a:latin typeface="Tahoma"/>
                <a:cs typeface="Tahoma"/>
              </a:rPr>
              <a:t>predicting </a:t>
            </a:r>
            <a:r>
              <a:rPr dirty="0" sz="2200" spc="75">
                <a:latin typeface="Tahoma"/>
                <a:cs typeface="Tahoma"/>
              </a:rPr>
              <a:t>6 </a:t>
            </a:r>
            <a:r>
              <a:rPr dirty="0" sz="2200" spc="15">
                <a:latin typeface="Tahoma"/>
                <a:cs typeface="Tahoma"/>
              </a:rPr>
              <a:t>the </a:t>
            </a:r>
            <a:r>
              <a:rPr dirty="0" sz="2200">
                <a:latin typeface="Tahoma"/>
                <a:cs typeface="Tahoma"/>
              </a:rPr>
              <a:t>presence </a:t>
            </a:r>
            <a:r>
              <a:rPr dirty="0" sz="2200" spc="25">
                <a:latin typeface="Tahoma"/>
                <a:cs typeface="Tahoma"/>
              </a:rPr>
              <a:t>or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absence </a:t>
            </a:r>
            <a:r>
              <a:rPr dirty="0" sz="2200" spc="55">
                <a:latin typeface="Tahoma"/>
                <a:cs typeface="Tahoma"/>
              </a:rPr>
              <a:t>of </a:t>
            </a:r>
            <a:r>
              <a:rPr dirty="0" sz="2200" spc="-5">
                <a:latin typeface="Tahoma"/>
                <a:cs typeface="Tahoma"/>
              </a:rPr>
              <a:t>heart </a:t>
            </a:r>
            <a:r>
              <a:rPr dirty="0" sz="2200" spc="5">
                <a:latin typeface="Tahoma"/>
                <a:cs typeface="Tahoma"/>
              </a:rPr>
              <a:t>failure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-25">
                <a:latin typeface="Tahoma"/>
                <a:cs typeface="Tahoma"/>
              </a:rPr>
              <a:t>databases </a:t>
            </a:r>
            <a:r>
              <a:rPr dirty="0" sz="2200">
                <a:latin typeface="Tahoma"/>
                <a:cs typeface="Tahoma"/>
              </a:rPr>
              <a:t>carry </a:t>
            </a:r>
            <a:r>
              <a:rPr dirty="0" sz="2200" spc="-65">
                <a:latin typeface="Tahoma"/>
                <a:cs typeface="Tahoma"/>
              </a:rPr>
              <a:t>a 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variety </a:t>
            </a:r>
            <a:r>
              <a:rPr dirty="0" sz="2200" spc="55">
                <a:latin typeface="Tahoma"/>
                <a:cs typeface="Tahoma"/>
              </a:rPr>
              <a:t>of </a:t>
            </a:r>
            <a:r>
              <a:rPr dirty="0" sz="2200" spc="10">
                <a:latin typeface="Tahoma"/>
                <a:cs typeface="Tahoma"/>
              </a:rPr>
              <a:t>captive </a:t>
            </a:r>
            <a:r>
              <a:rPr dirty="0" sz="2200" spc="-10">
                <a:latin typeface="Tahoma"/>
                <a:cs typeface="Tahoma"/>
              </a:rPr>
              <a:t>variables </a:t>
            </a:r>
            <a:r>
              <a:rPr dirty="0" sz="2200">
                <a:latin typeface="Tahoma"/>
                <a:cs typeface="Tahoma"/>
              </a:rPr>
              <a:t>including </a:t>
            </a:r>
            <a:r>
              <a:rPr dirty="0" sz="2200" spc="5">
                <a:latin typeface="Tahoma"/>
                <a:cs typeface="Tahoma"/>
              </a:rPr>
              <a:t>quantitative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data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and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clinical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signs.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42" y="135477"/>
            <a:ext cx="12681337" cy="68126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62042" y="8219885"/>
            <a:ext cx="7931150" cy="167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399"/>
              </a:lnSpc>
              <a:spcBef>
                <a:spcPts val="100"/>
              </a:spcBef>
            </a:pPr>
            <a:r>
              <a:rPr dirty="0" sz="2350" spc="-114">
                <a:latin typeface="Verdana"/>
                <a:cs typeface="Verdana"/>
              </a:rPr>
              <a:t>a</a:t>
            </a:r>
            <a:r>
              <a:rPr dirty="0" sz="2350" spc="-40">
                <a:latin typeface="Verdana"/>
                <a:cs typeface="Verdana"/>
              </a:rPr>
              <a:t>n</a:t>
            </a:r>
            <a:r>
              <a:rPr dirty="0" sz="2350" spc="40">
                <a:latin typeface="Verdana"/>
                <a:cs typeface="Verdana"/>
              </a:rPr>
              <a:t>d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40">
                <a:latin typeface="Verdana"/>
                <a:cs typeface="Verdana"/>
              </a:rPr>
              <a:t>h</a:t>
            </a:r>
            <a:r>
              <a:rPr dirty="0" sz="2350" spc="-60">
                <a:latin typeface="Verdana"/>
                <a:cs typeface="Verdana"/>
              </a:rPr>
              <a:t>e</a:t>
            </a:r>
            <a:r>
              <a:rPr dirty="0" sz="2350" spc="-30">
                <a:latin typeface="Verdana"/>
                <a:cs typeface="Verdana"/>
              </a:rPr>
              <a:t>r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20">
                <a:latin typeface="Verdana"/>
                <a:cs typeface="Verdana"/>
              </a:rPr>
              <a:t>i</a:t>
            </a:r>
            <a:r>
              <a:rPr dirty="0" sz="2350" spc="-60">
                <a:latin typeface="Verdana"/>
                <a:cs typeface="Verdana"/>
              </a:rPr>
              <a:t>s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40">
                <a:latin typeface="Verdana"/>
                <a:cs typeface="Verdana"/>
              </a:rPr>
              <a:t>h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70">
                <a:latin typeface="Verdana"/>
                <a:cs typeface="Verdana"/>
              </a:rPr>
              <a:t>c</a:t>
            </a:r>
            <a:r>
              <a:rPr dirty="0" sz="2350" spc="15">
                <a:latin typeface="Verdana"/>
                <a:cs typeface="Verdana"/>
              </a:rPr>
              <a:t>o</a:t>
            </a:r>
            <a:r>
              <a:rPr dirty="0" sz="2350" spc="35">
                <a:latin typeface="Verdana"/>
                <a:cs typeface="Verdana"/>
              </a:rPr>
              <a:t>d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70">
                <a:latin typeface="Verdana"/>
                <a:cs typeface="Verdana"/>
              </a:rPr>
              <a:t>f</a:t>
            </a:r>
            <a:r>
              <a:rPr dirty="0" sz="2350" spc="15">
                <a:latin typeface="Verdana"/>
                <a:cs typeface="Verdana"/>
              </a:rPr>
              <a:t>o</a:t>
            </a:r>
            <a:r>
              <a:rPr dirty="0" sz="2350" spc="-30">
                <a:latin typeface="Verdana"/>
                <a:cs typeface="Verdana"/>
              </a:rPr>
              <a:t>r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60">
                <a:latin typeface="Verdana"/>
                <a:cs typeface="Verdana"/>
              </a:rPr>
              <a:t>e</a:t>
            </a:r>
            <a:r>
              <a:rPr dirty="0" sz="2350" spc="-60">
                <a:latin typeface="Verdana"/>
                <a:cs typeface="Verdana"/>
              </a:rPr>
              <a:t>s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20">
                <a:latin typeface="Verdana"/>
                <a:cs typeface="Verdana"/>
              </a:rPr>
              <a:t>i</a:t>
            </a:r>
            <a:r>
              <a:rPr dirty="0" sz="2350" spc="-40">
                <a:latin typeface="Verdana"/>
                <a:cs typeface="Verdana"/>
              </a:rPr>
              <a:t>n</a:t>
            </a:r>
            <a:r>
              <a:rPr dirty="0" sz="2350" spc="-175">
                <a:latin typeface="Verdana"/>
                <a:cs typeface="Verdana"/>
              </a:rPr>
              <a:t>g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35">
                <a:latin typeface="Verdana"/>
                <a:cs typeface="Verdana"/>
              </a:rPr>
              <a:t>d</a:t>
            </a:r>
            <a:r>
              <a:rPr dirty="0" sz="2350" spc="-114">
                <a:latin typeface="Verdana"/>
                <a:cs typeface="Verdana"/>
              </a:rPr>
              <a:t>a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110">
                <a:latin typeface="Verdana"/>
                <a:cs typeface="Verdana"/>
              </a:rPr>
              <a:t>a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40">
                <a:latin typeface="Verdana"/>
                <a:cs typeface="Verdana"/>
              </a:rPr>
              <a:t>h</a:t>
            </a:r>
            <a:r>
              <a:rPr dirty="0" sz="2350" spc="-114">
                <a:latin typeface="Verdana"/>
                <a:cs typeface="Verdana"/>
              </a:rPr>
              <a:t>a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90">
                <a:latin typeface="Verdana"/>
                <a:cs typeface="Verdana"/>
              </a:rPr>
              <a:t>w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180">
                <a:latin typeface="Verdana"/>
                <a:cs typeface="Verdana"/>
              </a:rPr>
              <a:t>g</a:t>
            </a:r>
            <a:r>
              <a:rPr dirty="0" sz="2350" spc="-20">
                <a:latin typeface="Verdana"/>
                <a:cs typeface="Verdana"/>
              </a:rPr>
              <a:t>i</a:t>
            </a:r>
            <a:r>
              <a:rPr dirty="0" sz="2350" spc="-60">
                <a:latin typeface="Verdana"/>
                <a:cs typeface="Verdana"/>
              </a:rPr>
              <a:t>v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20">
                <a:latin typeface="Verdana"/>
                <a:cs typeface="Verdana"/>
              </a:rPr>
              <a:t>o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30">
                <a:latin typeface="Verdana"/>
                <a:cs typeface="Verdana"/>
              </a:rPr>
              <a:t>t</a:t>
            </a:r>
            <a:r>
              <a:rPr dirty="0" sz="2350" spc="-40">
                <a:latin typeface="Verdana"/>
                <a:cs typeface="Verdana"/>
              </a:rPr>
              <a:t>h</a:t>
            </a:r>
            <a:r>
              <a:rPr dirty="0" sz="2350" spc="-40">
                <a:latin typeface="Verdana"/>
                <a:cs typeface="Verdana"/>
              </a:rPr>
              <a:t>e  </a:t>
            </a:r>
            <a:r>
              <a:rPr dirty="0" sz="2350" spc="-25">
                <a:latin typeface="Verdana"/>
                <a:cs typeface="Verdana"/>
              </a:rPr>
              <a:t>modle</a:t>
            </a:r>
            <a:endParaRPr sz="2350">
              <a:latin typeface="Verdana"/>
              <a:cs typeface="Verdana"/>
            </a:endParaRPr>
          </a:p>
          <a:p>
            <a:pPr algn="ctr" marR="65405">
              <a:lnSpc>
                <a:spcPct val="100000"/>
              </a:lnSpc>
              <a:spcBef>
                <a:spcPts val="434"/>
              </a:spcBef>
            </a:pPr>
            <a:r>
              <a:rPr dirty="0" sz="2350" spc="-40">
                <a:latin typeface="Verdana"/>
                <a:cs typeface="Verdana"/>
              </a:rPr>
              <a:t>h</a:t>
            </a:r>
            <a:r>
              <a:rPr dirty="0" sz="2350" spc="-60">
                <a:latin typeface="Verdana"/>
                <a:cs typeface="Verdana"/>
              </a:rPr>
              <a:t>e</a:t>
            </a:r>
            <a:r>
              <a:rPr dirty="0" sz="2350" spc="-30">
                <a:latin typeface="Verdana"/>
                <a:cs typeface="Verdana"/>
              </a:rPr>
              <a:t>r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114">
                <a:latin typeface="Verdana"/>
                <a:cs typeface="Verdana"/>
              </a:rPr>
              <a:t>a</a:t>
            </a:r>
            <a:r>
              <a:rPr dirty="0" sz="2350" spc="40">
                <a:latin typeface="Verdana"/>
                <a:cs typeface="Verdana"/>
              </a:rPr>
              <a:t>l</a:t>
            </a:r>
            <a:r>
              <a:rPr dirty="0" sz="2350" spc="-60">
                <a:latin typeface="Verdana"/>
                <a:cs typeface="Verdana"/>
              </a:rPr>
              <a:t>s</a:t>
            </a:r>
            <a:r>
              <a:rPr dirty="0" sz="2350" spc="20">
                <a:latin typeface="Verdana"/>
                <a:cs typeface="Verdana"/>
              </a:rPr>
              <a:t>o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90">
                <a:latin typeface="Verdana"/>
                <a:cs typeface="Verdana"/>
              </a:rPr>
              <a:t>w</a:t>
            </a:r>
            <a:r>
              <a:rPr dirty="0" sz="2350" spc="-55">
                <a:latin typeface="Verdana"/>
                <a:cs typeface="Verdana"/>
              </a:rPr>
              <a:t>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60">
                <a:latin typeface="Verdana"/>
                <a:cs typeface="Verdana"/>
              </a:rPr>
              <a:t>u</a:t>
            </a:r>
            <a:r>
              <a:rPr dirty="0" sz="2350" spc="-60">
                <a:latin typeface="Verdana"/>
                <a:cs typeface="Verdana"/>
              </a:rPr>
              <a:t>s</a:t>
            </a:r>
            <a:r>
              <a:rPr dirty="0" sz="2350" spc="-60">
                <a:latin typeface="Verdana"/>
                <a:cs typeface="Verdana"/>
              </a:rPr>
              <a:t>e</a:t>
            </a:r>
            <a:r>
              <a:rPr dirty="0" sz="2350" spc="40">
                <a:latin typeface="Verdana"/>
                <a:cs typeface="Verdana"/>
              </a:rPr>
              <a:t>d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145">
                <a:latin typeface="Verdana"/>
                <a:cs typeface="Verdana"/>
              </a:rPr>
              <a:t>m</a:t>
            </a:r>
            <a:r>
              <a:rPr dirty="0" sz="2350" spc="15">
                <a:latin typeface="Verdana"/>
                <a:cs typeface="Verdana"/>
              </a:rPr>
              <a:t>o</a:t>
            </a:r>
            <a:r>
              <a:rPr dirty="0" sz="2350" spc="35">
                <a:latin typeface="Verdana"/>
                <a:cs typeface="Verdana"/>
              </a:rPr>
              <a:t>d</a:t>
            </a:r>
            <a:r>
              <a:rPr dirty="0" sz="2350" spc="-60">
                <a:latin typeface="Verdana"/>
                <a:cs typeface="Verdana"/>
              </a:rPr>
              <a:t>e</a:t>
            </a:r>
            <a:r>
              <a:rPr dirty="0" sz="2350" spc="40">
                <a:latin typeface="Verdana"/>
                <a:cs typeface="Verdana"/>
              </a:rPr>
              <a:t>l</a:t>
            </a:r>
            <a:r>
              <a:rPr dirty="0" sz="2350" spc="-240">
                <a:latin typeface="Verdana"/>
                <a:cs typeface="Verdana"/>
              </a:rPr>
              <a:t>.</a:t>
            </a:r>
            <a:r>
              <a:rPr dirty="0" sz="2350" spc="70">
                <a:latin typeface="Verdana"/>
                <a:cs typeface="Verdana"/>
              </a:rPr>
              <a:t>f</a:t>
            </a:r>
            <a:r>
              <a:rPr dirty="0" sz="2350" spc="-20">
                <a:latin typeface="Verdana"/>
                <a:cs typeface="Verdana"/>
              </a:rPr>
              <a:t>i</a:t>
            </a:r>
            <a:r>
              <a:rPr dirty="0" sz="2350" spc="30">
                <a:latin typeface="Verdana"/>
                <a:cs typeface="Verdana"/>
              </a:rPr>
              <a:t>t</a:t>
            </a:r>
            <a:endParaRPr sz="2350">
              <a:latin typeface="Verdana"/>
              <a:cs typeface="Verdana"/>
            </a:endParaRPr>
          </a:p>
          <a:p>
            <a:pPr algn="ctr" marR="64769">
              <a:lnSpc>
                <a:spcPct val="100000"/>
              </a:lnSpc>
              <a:spcBef>
                <a:spcPts val="434"/>
              </a:spcBef>
            </a:pPr>
            <a:r>
              <a:rPr dirty="0" sz="2350" spc="-40">
                <a:latin typeface="Verdana"/>
                <a:cs typeface="Verdana"/>
              </a:rPr>
              <a:t>and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105">
                <a:latin typeface="Verdana"/>
                <a:cs typeface="Verdana"/>
              </a:rPr>
              <a:t>gave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20">
                <a:latin typeface="Verdana"/>
                <a:cs typeface="Verdana"/>
              </a:rPr>
              <a:t>the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45">
                <a:latin typeface="Verdana"/>
                <a:cs typeface="Verdana"/>
              </a:rPr>
              <a:t>‘y‘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55">
                <a:latin typeface="Verdana"/>
                <a:cs typeface="Verdana"/>
              </a:rPr>
              <a:t>values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40">
                <a:latin typeface="Verdana"/>
                <a:cs typeface="Verdana"/>
              </a:rPr>
              <a:t>and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95">
                <a:latin typeface="Verdana"/>
                <a:cs typeface="Verdana"/>
              </a:rPr>
              <a:t>‘x‘</a:t>
            </a:r>
            <a:r>
              <a:rPr dirty="0" sz="2350" spc="-254">
                <a:latin typeface="Verdana"/>
                <a:cs typeface="Verdana"/>
              </a:rPr>
              <a:t> </a:t>
            </a:r>
            <a:r>
              <a:rPr dirty="0" sz="2350" spc="-80">
                <a:latin typeface="Verdana"/>
                <a:cs typeface="Verdana"/>
              </a:rPr>
              <a:t>values.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8259" y="3544818"/>
            <a:ext cx="7515859" cy="16929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900" spc="-2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900" spc="8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0900" spc="1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900" spc="8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900" spc="12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900" spc="-10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900" spc="570">
                <a:solidFill>
                  <a:srgbClr val="5CE1E6"/>
                </a:solidFill>
                <a:latin typeface="Trebuchet MS"/>
                <a:cs typeface="Trebuchet MS"/>
              </a:rPr>
              <a:t>Y</a:t>
            </a:r>
            <a:r>
              <a:rPr dirty="0" sz="10900" spc="795">
                <a:solidFill>
                  <a:srgbClr val="5CE1E6"/>
                </a:solidFill>
                <a:latin typeface="Trebuchet MS"/>
                <a:cs typeface="Trebuchet MS"/>
              </a:rPr>
              <a:t>o</a:t>
            </a:r>
            <a:r>
              <a:rPr dirty="0" sz="10900" spc="885">
                <a:solidFill>
                  <a:srgbClr val="5CE1E6"/>
                </a:solidFill>
                <a:latin typeface="Trebuchet MS"/>
                <a:cs typeface="Trebuchet MS"/>
              </a:rPr>
              <a:t>u</a:t>
            </a:r>
            <a:endParaRPr sz="10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40677" y="6634114"/>
            <a:ext cx="1407160" cy="24765"/>
          </a:xfrm>
          <a:custGeom>
            <a:avLst/>
            <a:gdLst/>
            <a:ahLst/>
            <a:cxnLst/>
            <a:rect l="l" t="t" r="r" b="b"/>
            <a:pathLst>
              <a:path w="1407159" h="24765">
                <a:moveTo>
                  <a:pt x="0" y="0"/>
                </a:moveTo>
                <a:lnTo>
                  <a:pt x="1406645" y="24652"/>
                </a:lnTo>
              </a:path>
            </a:pathLst>
          </a:custGeom>
          <a:ln w="95250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3123" y="0"/>
            <a:ext cx="836294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5508" y="1847195"/>
            <a:ext cx="3966845" cy="1968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 sz="6000" spc="175"/>
              <a:t>About</a:t>
            </a:r>
            <a:r>
              <a:rPr dirty="0" sz="6000" spc="-290"/>
              <a:t> </a:t>
            </a:r>
            <a:r>
              <a:rPr dirty="0" sz="6000" spc="170"/>
              <a:t>our </a:t>
            </a:r>
            <a:r>
              <a:rPr dirty="0" sz="6000" spc="-1750"/>
              <a:t> </a:t>
            </a:r>
            <a:r>
              <a:rPr dirty="0" sz="6000" spc="95"/>
              <a:t>project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649119" y="4590030"/>
            <a:ext cx="6719570" cy="3421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dirty="0" sz="2400" spc="45">
                <a:latin typeface="Tahoma"/>
                <a:cs typeface="Tahoma"/>
              </a:rPr>
              <a:t>we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propose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evaluate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75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heart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failure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prediction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model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leveraging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machine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learning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techniques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outcomes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of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this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research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not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only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contribute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to </a:t>
            </a:r>
            <a:r>
              <a:rPr dirty="0" sz="2400" spc="10">
                <a:latin typeface="Tahoma"/>
                <a:cs typeface="Tahoma"/>
              </a:rPr>
              <a:t>the </a:t>
            </a:r>
            <a:r>
              <a:rPr dirty="0" sz="2400" spc="-5">
                <a:latin typeface="Tahoma"/>
                <a:cs typeface="Tahoma"/>
              </a:rPr>
              <a:t>growing </a:t>
            </a:r>
            <a:r>
              <a:rPr dirty="0" sz="2400" spc="20">
                <a:latin typeface="Tahoma"/>
                <a:cs typeface="Tahoma"/>
              </a:rPr>
              <a:t>body </a:t>
            </a:r>
            <a:r>
              <a:rPr dirty="0" sz="2400" spc="60">
                <a:latin typeface="Tahoma"/>
                <a:cs typeface="Tahoma"/>
              </a:rPr>
              <a:t>of </a:t>
            </a:r>
            <a:r>
              <a:rPr dirty="0" sz="2400" spc="5">
                <a:latin typeface="Tahoma"/>
                <a:cs typeface="Tahoma"/>
              </a:rPr>
              <a:t>knowledge </a:t>
            </a:r>
            <a:r>
              <a:rPr dirty="0" sz="2400" spc="10">
                <a:latin typeface="Tahoma"/>
                <a:cs typeface="Tahoma"/>
              </a:rPr>
              <a:t>in </a:t>
            </a:r>
            <a:r>
              <a:rPr dirty="0" sz="2400" spc="15">
                <a:latin typeface="Tahoma"/>
                <a:cs typeface="Tahoma"/>
              </a:rPr>
              <a:t>predictive 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healthcare </a:t>
            </a:r>
            <a:r>
              <a:rPr dirty="0" sz="2400" spc="-5">
                <a:latin typeface="Tahoma"/>
                <a:cs typeface="Tahoma"/>
              </a:rPr>
              <a:t>analytics </a:t>
            </a:r>
            <a:r>
              <a:rPr dirty="0" sz="2400" spc="15">
                <a:latin typeface="Tahoma"/>
                <a:cs typeface="Tahoma"/>
              </a:rPr>
              <a:t>but </a:t>
            </a:r>
            <a:r>
              <a:rPr dirty="0" sz="2400" spc="-15">
                <a:latin typeface="Tahoma"/>
                <a:cs typeface="Tahoma"/>
              </a:rPr>
              <a:t>also </a:t>
            </a:r>
            <a:r>
              <a:rPr dirty="0" sz="2400" spc="15">
                <a:latin typeface="Tahoma"/>
                <a:cs typeface="Tahoma"/>
              </a:rPr>
              <a:t>hold </a:t>
            </a:r>
            <a:r>
              <a:rPr dirty="0" sz="2400" spc="10">
                <a:latin typeface="Tahoma"/>
                <a:cs typeface="Tahoma"/>
              </a:rPr>
              <a:t>the potential </a:t>
            </a:r>
            <a:r>
              <a:rPr dirty="0" sz="2400" spc="50">
                <a:latin typeface="Tahoma"/>
                <a:cs typeface="Tahoma"/>
              </a:rPr>
              <a:t>to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enhance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early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intervention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strategies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and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improve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patient outcomes </a:t>
            </a:r>
            <a:r>
              <a:rPr dirty="0" sz="2400" spc="10">
                <a:latin typeface="Tahoma"/>
                <a:cs typeface="Tahoma"/>
              </a:rPr>
              <a:t>in the </a:t>
            </a:r>
            <a:r>
              <a:rPr dirty="0" sz="2400" spc="20">
                <a:latin typeface="Tahoma"/>
                <a:cs typeface="Tahoma"/>
              </a:rPr>
              <a:t>context </a:t>
            </a:r>
            <a:r>
              <a:rPr dirty="0" sz="2400" spc="60">
                <a:latin typeface="Tahoma"/>
                <a:cs typeface="Tahoma"/>
              </a:rPr>
              <a:t>of </a:t>
            </a:r>
            <a:r>
              <a:rPr dirty="0" sz="2400" spc="-10">
                <a:latin typeface="Tahoma"/>
                <a:cs typeface="Tahoma"/>
              </a:rPr>
              <a:t>heart </a:t>
            </a:r>
            <a:r>
              <a:rPr dirty="0" sz="2400">
                <a:latin typeface="Tahoma"/>
                <a:cs typeface="Tahoma"/>
              </a:rPr>
              <a:t>failure 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prevention.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17230" cy="7416165"/>
          </a:xfrm>
          <a:custGeom>
            <a:avLst/>
            <a:gdLst/>
            <a:ahLst/>
            <a:cxnLst/>
            <a:rect l="l" t="t" r="r" b="b"/>
            <a:pathLst>
              <a:path w="8317230" h="7416165">
                <a:moveTo>
                  <a:pt x="0" y="7415663"/>
                </a:moveTo>
                <a:lnTo>
                  <a:pt x="8317217" y="7415663"/>
                </a:lnTo>
                <a:lnTo>
                  <a:pt x="8317217" y="0"/>
                </a:lnTo>
                <a:lnTo>
                  <a:pt x="0" y="0"/>
                </a:lnTo>
                <a:lnTo>
                  <a:pt x="0" y="7415663"/>
                </a:lnTo>
                <a:close/>
              </a:path>
            </a:pathLst>
          </a:custGeom>
          <a:solidFill>
            <a:srgbClr val="1A2D3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78475" cy="10334625"/>
            <a:chOff x="0" y="0"/>
            <a:chExt cx="18278475" cy="10334625"/>
          </a:xfrm>
        </p:grpSpPr>
        <p:sp>
          <p:nvSpPr>
            <p:cNvPr id="4" name="object 4"/>
            <p:cNvSpPr/>
            <p:nvPr/>
          </p:nvSpPr>
          <p:spPr>
            <a:xfrm>
              <a:off x="8412467" y="0"/>
              <a:ext cx="9865995" cy="7416165"/>
            </a:xfrm>
            <a:custGeom>
              <a:avLst/>
              <a:gdLst/>
              <a:ahLst/>
              <a:cxnLst/>
              <a:rect l="l" t="t" r="r" b="b"/>
              <a:pathLst>
                <a:path w="9865994" h="7416165">
                  <a:moveTo>
                    <a:pt x="0" y="7415663"/>
                  </a:moveTo>
                  <a:lnTo>
                    <a:pt x="9865984" y="7415663"/>
                  </a:lnTo>
                  <a:lnTo>
                    <a:pt x="9865984" y="0"/>
                  </a:lnTo>
                  <a:lnTo>
                    <a:pt x="0" y="0"/>
                  </a:lnTo>
                  <a:lnTo>
                    <a:pt x="0" y="7415663"/>
                  </a:lnTo>
                  <a:close/>
                </a:path>
              </a:pathLst>
            </a:custGeom>
            <a:solidFill>
              <a:srgbClr val="1A2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4842" y="32"/>
              <a:ext cx="0" cy="7907020"/>
            </a:xfrm>
            <a:custGeom>
              <a:avLst/>
              <a:gdLst/>
              <a:ahLst/>
              <a:cxnLst/>
              <a:rect l="l" t="t" r="r" b="b"/>
              <a:pathLst>
                <a:path w="0" h="7907020">
                  <a:moveTo>
                    <a:pt x="0" y="0"/>
                  </a:moveTo>
                  <a:lnTo>
                    <a:pt x="0" y="7906558"/>
                  </a:lnTo>
                </a:path>
              </a:pathLst>
            </a:custGeom>
            <a:ln w="952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62949" cy="10286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55954" y="622613"/>
            <a:ext cx="4135120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950" spc="70">
                <a:solidFill>
                  <a:srgbClr val="FFFFFF"/>
                </a:solidFill>
              </a:rPr>
              <a:t>Introduction</a:t>
            </a:r>
            <a:endParaRPr sz="4950"/>
          </a:p>
        </p:txBody>
      </p:sp>
      <p:sp>
        <p:nvSpPr>
          <p:cNvPr id="8" name="object 8"/>
          <p:cNvSpPr txBox="1"/>
          <p:nvPr/>
        </p:nvSpPr>
        <p:spPr>
          <a:xfrm>
            <a:off x="8655954" y="3314417"/>
            <a:ext cx="9590405" cy="160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purpose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this project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explore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applications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science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field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healthcare,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specifically in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the prediction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heart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disease. 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objective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understand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various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factors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age,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cholesterol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levels, </a:t>
            </a:r>
            <a:r>
              <a:rPr dirty="0" sz="2200" spc="-6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exercise-induced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angina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contribute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heart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disease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1198" y="5745631"/>
            <a:ext cx="1409699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716" y="2283981"/>
            <a:ext cx="7581899" cy="397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0463" y="1712224"/>
            <a:ext cx="4060190" cy="1968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 sz="6000" spc="165"/>
              <a:t>Literature  </a:t>
            </a:r>
            <a:r>
              <a:rPr dirty="0" sz="6000" spc="75"/>
              <a:t>Review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0420463" y="4177855"/>
            <a:ext cx="7446645" cy="1896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0"/>
              </a:spcBef>
            </a:pPr>
            <a:r>
              <a:rPr dirty="0" sz="2600" spc="55">
                <a:latin typeface="Tahoma"/>
                <a:cs typeface="Tahoma"/>
              </a:rPr>
              <a:t>Heart </a:t>
            </a:r>
            <a:r>
              <a:rPr dirty="0" sz="2600" spc="20">
                <a:latin typeface="Tahoma"/>
                <a:cs typeface="Tahoma"/>
              </a:rPr>
              <a:t>failure </a:t>
            </a:r>
            <a:r>
              <a:rPr dirty="0" sz="2600" spc="5">
                <a:latin typeface="Tahoma"/>
                <a:cs typeface="Tahoma"/>
              </a:rPr>
              <a:t>is </a:t>
            </a:r>
            <a:r>
              <a:rPr dirty="0" sz="2600" spc="-60">
                <a:latin typeface="Tahoma"/>
                <a:cs typeface="Tahoma"/>
              </a:rPr>
              <a:t>a </a:t>
            </a:r>
            <a:r>
              <a:rPr dirty="0" sz="2600" spc="30">
                <a:latin typeface="Tahoma"/>
                <a:cs typeface="Tahoma"/>
              </a:rPr>
              <a:t>common </a:t>
            </a:r>
            <a:r>
              <a:rPr dirty="0" sz="2600" spc="-5">
                <a:latin typeface="Tahoma"/>
                <a:cs typeface="Tahoma"/>
              </a:rPr>
              <a:t>and </a:t>
            </a:r>
            <a:r>
              <a:rPr dirty="0" sz="2600" spc="25">
                <a:latin typeface="Tahoma"/>
                <a:cs typeface="Tahoma"/>
              </a:rPr>
              <a:t>complicated </a:t>
            </a:r>
            <a:r>
              <a:rPr dirty="0" sz="2600" spc="30">
                <a:latin typeface="Tahoma"/>
                <a:cs typeface="Tahoma"/>
              </a:rPr>
              <a:t> </a:t>
            </a:r>
            <a:r>
              <a:rPr dirty="0" sz="2600" spc="-15">
                <a:latin typeface="Tahoma"/>
                <a:cs typeface="Tahoma"/>
              </a:rPr>
              <a:t>ailment.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45">
                <a:latin typeface="Tahoma"/>
                <a:cs typeface="Tahoma"/>
              </a:rPr>
              <a:t>Although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the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biology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85">
                <a:latin typeface="Tahoma"/>
                <a:cs typeface="Tahoma"/>
              </a:rPr>
              <a:t>of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the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45">
                <a:latin typeface="Tahoma"/>
                <a:cs typeface="Tahoma"/>
              </a:rPr>
              <a:t>condition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-25">
                <a:latin typeface="Tahoma"/>
                <a:cs typeface="Tahoma"/>
              </a:rPr>
              <a:t>has </a:t>
            </a:r>
            <a:r>
              <a:rPr dirty="0" sz="2600" spc="-20">
                <a:latin typeface="Tahoma"/>
                <a:cs typeface="Tahoma"/>
              </a:rPr>
              <a:t> </a:t>
            </a:r>
            <a:r>
              <a:rPr dirty="0" sz="2600" spc="20">
                <a:latin typeface="Tahoma"/>
                <a:cs typeface="Tahoma"/>
              </a:rPr>
              <a:t>been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better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understood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recently,</a:t>
            </a:r>
            <a:r>
              <a:rPr dirty="0" sz="2600" spc="-135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several</a:t>
            </a:r>
            <a:r>
              <a:rPr dirty="0" sz="2600" spc="-130">
                <a:latin typeface="Tahoma"/>
                <a:cs typeface="Tahoma"/>
              </a:rPr>
              <a:t> </a:t>
            </a:r>
            <a:r>
              <a:rPr dirty="0" sz="2600" spc="15">
                <a:latin typeface="Tahoma"/>
                <a:cs typeface="Tahoma"/>
              </a:rPr>
              <a:t>obstacles </a:t>
            </a:r>
            <a:r>
              <a:rPr dirty="0" sz="2600" spc="-795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still</a:t>
            </a:r>
            <a:r>
              <a:rPr dirty="0" sz="2600" spc="-145">
                <a:latin typeface="Tahoma"/>
                <a:cs typeface="Tahoma"/>
              </a:rPr>
              <a:t> </a:t>
            </a:r>
            <a:r>
              <a:rPr dirty="0" sz="2600" spc="20">
                <a:latin typeface="Tahoma"/>
                <a:cs typeface="Tahoma"/>
              </a:rPr>
              <a:t>need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75">
                <a:latin typeface="Tahoma"/>
                <a:cs typeface="Tahoma"/>
              </a:rPr>
              <a:t>to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be</a:t>
            </a:r>
            <a:r>
              <a:rPr dirty="0" sz="2600" spc="-14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addressed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7070523"/>
            <a:ext cx="7985125" cy="297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  <a:tabLst>
                <a:tab pos="1225550" algn="l"/>
              </a:tabLst>
            </a:pPr>
            <a:r>
              <a:rPr dirty="0" sz="2350" spc="25">
                <a:latin typeface="Tahoma"/>
                <a:cs typeface="Tahoma"/>
              </a:rPr>
              <a:t>Support	</a:t>
            </a:r>
            <a:r>
              <a:rPr dirty="0" sz="2350" spc="65">
                <a:latin typeface="Tahoma"/>
                <a:cs typeface="Tahoma"/>
              </a:rPr>
              <a:t>Vector </a:t>
            </a:r>
            <a:r>
              <a:rPr dirty="0" sz="2350" spc="50">
                <a:latin typeface="Tahoma"/>
                <a:cs typeface="Tahoma"/>
              </a:rPr>
              <a:t>Machines </a:t>
            </a:r>
            <a:r>
              <a:rPr dirty="0" sz="2350" spc="-25">
                <a:latin typeface="Tahoma"/>
                <a:cs typeface="Tahoma"/>
              </a:rPr>
              <a:t>(SVM), </a:t>
            </a:r>
            <a:r>
              <a:rPr dirty="0" sz="2350" spc="45">
                <a:latin typeface="Tahoma"/>
                <a:cs typeface="Tahoma"/>
              </a:rPr>
              <a:t>Decision </a:t>
            </a:r>
            <a:r>
              <a:rPr dirty="0" sz="2350" spc="-25">
                <a:latin typeface="Tahoma"/>
                <a:cs typeface="Tahoma"/>
              </a:rPr>
              <a:t>Trees, </a:t>
            </a:r>
            <a:r>
              <a:rPr dirty="0" sz="2350" spc="-10">
                <a:latin typeface="Tahoma"/>
                <a:cs typeface="Tahoma"/>
              </a:rPr>
              <a:t>and </a:t>
            </a:r>
            <a:r>
              <a:rPr dirty="0" sz="2350" spc="105">
                <a:latin typeface="Tahoma"/>
                <a:cs typeface="Tahoma"/>
              </a:rPr>
              <a:t>K- </a:t>
            </a:r>
            <a:r>
              <a:rPr dirty="0" sz="2350" spc="110">
                <a:latin typeface="Tahoma"/>
                <a:cs typeface="Tahoma"/>
              </a:rPr>
              <a:t> </a:t>
            </a:r>
            <a:r>
              <a:rPr dirty="0" sz="2350">
                <a:latin typeface="Tahoma"/>
                <a:cs typeface="Tahoma"/>
              </a:rPr>
              <a:t>nearest </a:t>
            </a:r>
            <a:r>
              <a:rPr dirty="0" sz="2350" spc="5">
                <a:latin typeface="Tahoma"/>
                <a:cs typeface="Tahoma"/>
              </a:rPr>
              <a:t>neighbors </a:t>
            </a:r>
            <a:r>
              <a:rPr dirty="0" sz="2350" spc="25">
                <a:latin typeface="Tahoma"/>
                <a:cs typeface="Tahoma"/>
              </a:rPr>
              <a:t>(KNN) </a:t>
            </a:r>
            <a:r>
              <a:rPr dirty="0" sz="2350" spc="-10">
                <a:latin typeface="Tahoma"/>
                <a:cs typeface="Tahoma"/>
              </a:rPr>
              <a:t>are </a:t>
            </a:r>
            <a:r>
              <a:rPr dirty="0" sz="2350" spc="15">
                <a:latin typeface="Tahoma"/>
                <a:cs typeface="Tahoma"/>
              </a:rPr>
              <a:t>popular </a:t>
            </a:r>
            <a:r>
              <a:rPr dirty="0" sz="2350">
                <a:latin typeface="Tahoma"/>
                <a:cs typeface="Tahoma"/>
              </a:rPr>
              <a:t>machine-learning </a:t>
            </a:r>
            <a:r>
              <a:rPr dirty="0" sz="2350" spc="5">
                <a:latin typeface="Tahoma"/>
                <a:cs typeface="Tahoma"/>
              </a:rPr>
              <a:t> </a:t>
            </a:r>
            <a:r>
              <a:rPr dirty="0" sz="2350">
                <a:latin typeface="Tahoma"/>
                <a:cs typeface="Tahoma"/>
              </a:rPr>
              <a:t>algorithms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5">
                <a:latin typeface="Tahoma"/>
                <a:cs typeface="Tahoma"/>
              </a:rPr>
              <a:t>used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55">
                <a:latin typeface="Tahoma"/>
                <a:cs typeface="Tahoma"/>
              </a:rPr>
              <a:t>for</a:t>
            </a:r>
            <a:r>
              <a:rPr dirty="0" sz="2350" spc="-125">
                <a:latin typeface="Tahoma"/>
                <a:cs typeface="Tahoma"/>
              </a:rPr>
              <a:t> </a:t>
            </a:r>
            <a:r>
              <a:rPr dirty="0" sz="2350" spc="-5">
                <a:latin typeface="Tahoma"/>
                <a:cs typeface="Tahoma"/>
              </a:rPr>
              <a:t>diagnosing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5">
                <a:latin typeface="Tahoma"/>
                <a:cs typeface="Tahoma"/>
              </a:rPr>
              <a:t>cardiac</a:t>
            </a:r>
            <a:r>
              <a:rPr dirty="0" sz="2350" spc="-125">
                <a:latin typeface="Tahoma"/>
                <a:cs typeface="Tahoma"/>
              </a:rPr>
              <a:t> </a:t>
            </a:r>
            <a:r>
              <a:rPr dirty="0" sz="2350" spc="-10">
                <a:latin typeface="Tahoma"/>
                <a:cs typeface="Tahoma"/>
              </a:rPr>
              <a:t>disease.To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15">
                <a:latin typeface="Tahoma"/>
                <a:cs typeface="Tahoma"/>
              </a:rPr>
              <a:t>determine </a:t>
            </a:r>
            <a:r>
              <a:rPr dirty="0" sz="2350" spc="-720">
                <a:latin typeface="Tahoma"/>
                <a:cs typeface="Tahoma"/>
              </a:rPr>
              <a:t> </a:t>
            </a:r>
            <a:r>
              <a:rPr dirty="0" sz="2350" spc="30">
                <a:latin typeface="Tahoma"/>
                <a:cs typeface="Tahoma"/>
              </a:rPr>
              <a:t>whether </a:t>
            </a:r>
            <a:r>
              <a:rPr dirty="0" sz="2350" spc="5">
                <a:latin typeface="Tahoma"/>
                <a:cs typeface="Tahoma"/>
              </a:rPr>
              <a:t>cardiac </a:t>
            </a:r>
            <a:r>
              <a:rPr dirty="0" sz="2350" spc="-5">
                <a:latin typeface="Tahoma"/>
                <a:cs typeface="Tahoma"/>
              </a:rPr>
              <a:t>disease </a:t>
            </a:r>
            <a:r>
              <a:rPr dirty="0" sz="2350" spc="5">
                <a:latin typeface="Tahoma"/>
                <a:cs typeface="Tahoma"/>
              </a:rPr>
              <a:t>is </a:t>
            </a:r>
            <a:r>
              <a:rPr dirty="0" sz="2350" spc="-10">
                <a:latin typeface="Tahoma"/>
                <a:cs typeface="Tahoma"/>
              </a:rPr>
              <a:t>present, </a:t>
            </a:r>
            <a:r>
              <a:rPr dirty="0" sz="2350" spc="15">
                <a:latin typeface="Tahoma"/>
                <a:cs typeface="Tahoma"/>
              </a:rPr>
              <a:t>these </a:t>
            </a:r>
            <a:r>
              <a:rPr dirty="0" sz="2350">
                <a:latin typeface="Tahoma"/>
                <a:cs typeface="Tahoma"/>
              </a:rPr>
              <a:t>algorithms </a:t>
            </a:r>
            <a:r>
              <a:rPr dirty="0" sz="2350" spc="-10">
                <a:latin typeface="Tahoma"/>
                <a:cs typeface="Tahoma"/>
              </a:rPr>
              <a:t>are </a:t>
            </a:r>
            <a:r>
              <a:rPr dirty="0" sz="2350" spc="-5">
                <a:latin typeface="Tahoma"/>
                <a:cs typeface="Tahoma"/>
              </a:rPr>
              <a:t> </a:t>
            </a:r>
            <a:r>
              <a:rPr dirty="0" sz="2350" spc="80">
                <a:latin typeface="Tahoma"/>
                <a:cs typeface="Tahoma"/>
              </a:rPr>
              <a:t>f</a:t>
            </a:r>
            <a:r>
              <a:rPr dirty="0" sz="2350" spc="15">
                <a:latin typeface="Tahoma"/>
                <a:cs typeface="Tahoma"/>
              </a:rPr>
              <a:t>r</a:t>
            </a:r>
            <a:r>
              <a:rPr dirty="0" sz="2350" spc="10">
                <a:latin typeface="Tahoma"/>
                <a:cs typeface="Tahoma"/>
              </a:rPr>
              <a:t>e</a:t>
            </a:r>
            <a:r>
              <a:rPr dirty="0" sz="2350" spc="25">
                <a:latin typeface="Tahoma"/>
                <a:cs typeface="Tahoma"/>
              </a:rPr>
              <a:t>q</a:t>
            </a:r>
            <a:r>
              <a:rPr dirty="0" sz="2350" spc="5">
                <a:latin typeface="Tahoma"/>
                <a:cs typeface="Tahoma"/>
              </a:rPr>
              <a:t>u</a:t>
            </a:r>
            <a:r>
              <a:rPr dirty="0" sz="2350" spc="10">
                <a:latin typeface="Tahoma"/>
                <a:cs typeface="Tahoma"/>
              </a:rPr>
              <a:t>e</a:t>
            </a:r>
            <a:r>
              <a:rPr dirty="0" sz="2350" spc="5">
                <a:latin typeface="Tahoma"/>
                <a:cs typeface="Tahoma"/>
              </a:rPr>
              <a:t>n</a:t>
            </a:r>
            <a:r>
              <a:rPr dirty="0" sz="2350" spc="65">
                <a:latin typeface="Tahoma"/>
                <a:cs typeface="Tahoma"/>
              </a:rPr>
              <a:t>t</a:t>
            </a:r>
            <a:r>
              <a:rPr dirty="0" sz="2350" spc="20">
                <a:latin typeface="Tahoma"/>
                <a:cs typeface="Tahoma"/>
              </a:rPr>
              <a:t>l</a:t>
            </a:r>
            <a:r>
              <a:rPr dirty="0" sz="2350" spc="50">
                <a:latin typeface="Tahoma"/>
                <a:cs typeface="Tahoma"/>
              </a:rPr>
              <a:t>y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5">
                <a:latin typeface="Tahoma"/>
                <a:cs typeface="Tahoma"/>
              </a:rPr>
              <a:t>u</a:t>
            </a:r>
            <a:r>
              <a:rPr dirty="0" sz="2350" spc="-30">
                <a:latin typeface="Tahoma"/>
                <a:cs typeface="Tahoma"/>
              </a:rPr>
              <a:t>s</a:t>
            </a:r>
            <a:r>
              <a:rPr dirty="0" sz="2350" spc="10">
                <a:latin typeface="Tahoma"/>
                <a:cs typeface="Tahoma"/>
              </a:rPr>
              <a:t>e</a:t>
            </a:r>
            <a:r>
              <a:rPr dirty="0" sz="2350" spc="30">
                <a:latin typeface="Tahoma"/>
                <a:cs typeface="Tahoma"/>
              </a:rPr>
              <a:t>d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114">
                <a:latin typeface="Tahoma"/>
                <a:cs typeface="Tahoma"/>
              </a:rPr>
              <a:t>w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65">
                <a:latin typeface="Tahoma"/>
                <a:cs typeface="Tahoma"/>
              </a:rPr>
              <a:t>t</a:t>
            </a:r>
            <a:r>
              <a:rPr dirty="0" sz="2350" spc="10">
                <a:latin typeface="Tahoma"/>
                <a:cs typeface="Tahoma"/>
              </a:rPr>
              <a:t>h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25">
                <a:latin typeface="Tahoma"/>
                <a:cs typeface="Tahoma"/>
              </a:rPr>
              <a:t>p</a:t>
            </a:r>
            <a:r>
              <a:rPr dirty="0" sz="2350" spc="-60">
                <a:latin typeface="Tahoma"/>
                <a:cs typeface="Tahoma"/>
              </a:rPr>
              <a:t>a</a:t>
            </a:r>
            <a:r>
              <a:rPr dirty="0" sz="2350" spc="65">
                <a:latin typeface="Tahoma"/>
                <a:cs typeface="Tahoma"/>
              </a:rPr>
              <a:t>t</a:t>
            </a:r>
            <a:r>
              <a:rPr dirty="0" sz="2350" spc="30">
                <a:latin typeface="Tahoma"/>
                <a:cs typeface="Tahoma"/>
              </a:rPr>
              <a:t>i</a:t>
            </a:r>
            <a:r>
              <a:rPr dirty="0" sz="2350" spc="10">
                <a:latin typeface="Tahoma"/>
                <a:cs typeface="Tahoma"/>
              </a:rPr>
              <a:t>e</a:t>
            </a:r>
            <a:r>
              <a:rPr dirty="0" sz="2350" spc="5">
                <a:latin typeface="Tahoma"/>
                <a:cs typeface="Tahoma"/>
              </a:rPr>
              <a:t>n</a:t>
            </a:r>
            <a:r>
              <a:rPr dirty="0" sz="2350" spc="65">
                <a:latin typeface="Tahoma"/>
                <a:cs typeface="Tahoma"/>
              </a:rPr>
              <a:t>t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25">
                <a:latin typeface="Tahoma"/>
                <a:cs typeface="Tahoma"/>
              </a:rPr>
              <a:t>d</a:t>
            </a:r>
            <a:r>
              <a:rPr dirty="0" sz="2350" spc="-60">
                <a:latin typeface="Tahoma"/>
                <a:cs typeface="Tahoma"/>
              </a:rPr>
              <a:t>a</a:t>
            </a:r>
            <a:r>
              <a:rPr dirty="0" sz="2350" spc="65">
                <a:latin typeface="Tahoma"/>
                <a:cs typeface="Tahoma"/>
              </a:rPr>
              <a:t>t</a:t>
            </a:r>
            <a:r>
              <a:rPr dirty="0" sz="2350" spc="-55">
                <a:latin typeface="Tahoma"/>
                <a:cs typeface="Tahoma"/>
              </a:rPr>
              <a:t>a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-30">
                <a:latin typeface="Tahoma"/>
                <a:cs typeface="Tahoma"/>
              </a:rPr>
              <a:t>s</a:t>
            </a:r>
            <a:r>
              <a:rPr dirty="0" sz="2350" spc="5">
                <a:latin typeface="Tahoma"/>
                <a:cs typeface="Tahoma"/>
              </a:rPr>
              <a:t>u</a:t>
            </a:r>
            <a:r>
              <a:rPr dirty="0" sz="2350" spc="40">
                <a:latin typeface="Tahoma"/>
                <a:cs typeface="Tahoma"/>
              </a:rPr>
              <a:t>c</a:t>
            </a:r>
            <a:r>
              <a:rPr dirty="0" sz="2350" spc="10">
                <a:latin typeface="Tahoma"/>
                <a:cs typeface="Tahoma"/>
              </a:rPr>
              <a:t>h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-60">
                <a:latin typeface="Tahoma"/>
                <a:cs typeface="Tahoma"/>
              </a:rPr>
              <a:t>a</a:t>
            </a:r>
            <a:r>
              <a:rPr dirty="0" sz="2350" spc="-25">
                <a:latin typeface="Tahoma"/>
                <a:cs typeface="Tahoma"/>
              </a:rPr>
              <a:t>s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-60">
                <a:latin typeface="Tahoma"/>
                <a:cs typeface="Tahoma"/>
              </a:rPr>
              <a:t>a</a:t>
            </a:r>
            <a:r>
              <a:rPr dirty="0" sz="2350" spc="-70">
                <a:latin typeface="Tahoma"/>
                <a:cs typeface="Tahoma"/>
              </a:rPr>
              <a:t>g</a:t>
            </a:r>
            <a:r>
              <a:rPr dirty="0" sz="2350" spc="10">
                <a:latin typeface="Tahoma"/>
                <a:cs typeface="Tahoma"/>
              </a:rPr>
              <a:t>e</a:t>
            </a:r>
            <a:r>
              <a:rPr dirty="0" sz="2350" spc="-175">
                <a:latin typeface="Tahoma"/>
                <a:cs typeface="Tahoma"/>
              </a:rPr>
              <a:t>,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-30">
                <a:latin typeface="Tahoma"/>
                <a:cs typeface="Tahoma"/>
              </a:rPr>
              <a:t>s</a:t>
            </a:r>
            <a:r>
              <a:rPr dirty="0" sz="2350" spc="10">
                <a:latin typeface="Tahoma"/>
                <a:cs typeface="Tahoma"/>
              </a:rPr>
              <a:t>e</a:t>
            </a:r>
            <a:r>
              <a:rPr dirty="0" sz="2350" spc="10">
                <a:latin typeface="Tahoma"/>
                <a:cs typeface="Tahoma"/>
              </a:rPr>
              <a:t>x</a:t>
            </a:r>
            <a:r>
              <a:rPr dirty="0" sz="2350" spc="-175">
                <a:latin typeface="Tahoma"/>
                <a:cs typeface="Tahoma"/>
              </a:rPr>
              <a:t>,</a:t>
            </a:r>
            <a:r>
              <a:rPr dirty="0" sz="2350" spc="-130">
                <a:latin typeface="Tahoma"/>
                <a:cs typeface="Tahoma"/>
              </a:rPr>
              <a:t> </a:t>
            </a:r>
            <a:r>
              <a:rPr dirty="0" sz="2350" spc="25">
                <a:latin typeface="Tahoma"/>
                <a:cs typeface="Tahoma"/>
              </a:rPr>
              <a:t>b</a:t>
            </a:r>
            <a:r>
              <a:rPr dirty="0" sz="2350" spc="20">
                <a:latin typeface="Tahoma"/>
                <a:cs typeface="Tahoma"/>
              </a:rPr>
              <a:t>l</a:t>
            </a:r>
            <a:r>
              <a:rPr dirty="0" sz="2350" spc="65">
                <a:latin typeface="Tahoma"/>
                <a:cs typeface="Tahoma"/>
              </a:rPr>
              <a:t>oo</a:t>
            </a:r>
            <a:r>
              <a:rPr dirty="0" sz="2350" spc="20">
                <a:latin typeface="Tahoma"/>
                <a:cs typeface="Tahoma"/>
              </a:rPr>
              <a:t>d  </a:t>
            </a:r>
            <a:r>
              <a:rPr dirty="0" sz="2350" spc="-15">
                <a:latin typeface="Tahoma"/>
                <a:cs typeface="Tahoma"/>
              </a:rPr>
              <a:t>pressure, </a:t>
            </a:r>
            <a:r>
              <a:rPr dirty="0" sz="2350" spc="25">
                <a:latin typeface="Tahoma"/>
                <a:cs typeface="Tahoma"/>
              </a:rPr>
              <a:t>cholesterol </a:t>
            </a:r>
            <a:r>
              <a:rPr dirty="0" sz="2350" spc="-15">
                <a:latin typeface="Tahoma"/>
                <a:cs typeface="Tahoma"/>
              </a:rPr>
              <a:t>levels, </a:t>
            </a:r>
            <a:r>
              <a:rPr dirty="0" sz="2350" spc="-10">
                <a:latin typeface="Tahoma"/>
                <a:cs typeface="Tahoma"/>
              </a:rPr>
              <a:t>and </a:t>
            </a:r>
            <a:r>
              <a:rPr dirty="0" sz="2350" spc="30">
                <a:latin typeface="Tahoma"/>
                <a:cs typeface="Tahoma"/>
              </a:rPr>
              <a:t>the </a:t>
            </a:r>
            <a:r>
              <a:rPr dirty="0" sz="2350" spc="25">
                <a:latin typeface="Tahoma"/>
                <a:cs typeface="Tahoma"/>
              </a:rPr>
              <a:t>outcomes </a:t>
            </a:r>
            <a:r>
              <a:rPr dirty="0" sz="2350" spc="70">
                <a:latin typeface="Tahoma"/>
                <a:cs typeface="Tahoma"/>
              </a:rPr>
              <a:t>of </a:t>
            </a:r>
            <a:r>
              <a:rPr dirty="0" sz="2350">
                <a:latin typeface="Tahoma"/>
                <a:cs typeface="Tahoma"/>
              </a:rPr>
              <a:t>several </a:t>
            </a:r>
            <a:r>
              <a:rPr dirty="0" sz="2350" spc="5">
                <a:latin typeface="Tahoma"/>
                <a:cs typeface="Tahoma"/>
              </a:rPr>
              <a:t> medical</a:t>
            </a:r>
            <a:r>
              <a:rPr dirty="0" sz="2350" spc="-135">
                <a:latin typeface="Tahoma"/>
                <a:cs typeface="Tahoma"/>
              </a:rPr>
              <a:t> </a:t>
            </a:r>
            <a:r>
              <a:rPr dirty="0" sz="2350" spc="-15">
                <a:latin typeface="Tahoma"/>
                <a:cs typeface="Tahoma"/>
              </a:rPr>
              <a:t>tests.</a:t>
            </a:r>
            <a:endParaRPr sz="2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2173" y="0"/>
            <a:ext cx="8346440" cy="10287000"/>
          </a:xfrm>
          <a:custGeom>
            <a:avLst/>
            <a:gdLst/>
            <a:ahLst/>
            <a:cxnLst/>
            <a:rect l="l" t="t" r="r" b="b"/>
            <a:pathLst>
              <a:path w="8346440" h="10287000">
                <a:moveTo>
                  <a:pt x="0" y="10286999"/>
                </a:moveTo>
                <a:lnTo>
                  <a:pt x="8345824" y="10286999"/>
                </a:lnTo>
                <a:lnTo>
                  <a:pt x="834582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A2D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846945" cy="10287000"/>
          </a:xfrm>
          <a:custGeom>
            <a:avLst/>
            <a:gdLst/>
            <a:ahLst/>
            <a:cxnLst/>
            <a:rect l="l" t="t" r="r" b="b"/>
            <a:pathLst>
              <a:path w="9846945" h="10287000">
                <a:moveTo>
                  <a:pt x="0" y="10286999"/>
                </a:moveTo>
                <a:lnTo>
                  <a:pt x="9846923" y="10286999"/>
                </a:lnTo>
                <a:lnTo>
                  <a:pt x="984692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A2D3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846923" y="0"/>
            <a:ext cx="8439150" cy="10287000"/>
            <a:chOff x="9846923" y="0"/>
            <a:chExt cx="8439150" cy="10287000"/>
          </a:xfrm>
        </p:grpSpPr>
        <p:sp>
          <p:nvSpPr>
            <p:cNvPr id="5" name="object 5"/>
            <p:cNvSpPr/>
            <p:nvPr/>
          </p:nvSpPr>
          <p:spPr>
            <a:xfrm>
              <a:off x="9894548" y="0"/>
              <a:ext cx="0" cy="10287000"/>
            </a:xfrm>
            <a:custGeom>
              <a:avLst/>
              <a:gdLst/>
              <a:ahLst/>
              <a:cxnLst/>
              <a:rect l="l" t="t" r="r" b="b"/>
              <a:pathLst>
                <a:path w="0" h="10287000">
                  <a:moveTo>
                    <a:pt x="0" y="0"/>
                  </a:moveTo>
                  <a:lnTo>
                    <a:pt x="0" y="10286999"/>
                  </a:lnTo>
                </a:path>
              </a:pathLst>
            </a:custGeom>
            <a:ln w="952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123" y="0"/>
              <a:ext cx="8362949" cy="10286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7765" y="3145662"/>
            <a:ext cx="6896734" cy="139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35" b="1">
                <a:solidFill>
                  <a:srgbClr val="5CE1E6"/>
                </a:solidFill>
                <a:latin typeface="Tahoma"/>
                <a:cs typeface="Tahoma"/>
              </a:rPr>
              <a:t>Data</a:t>
            </a:r>
            <a:r>
              <a:rPr dirty="0" sz="2500" spc="-125" b="1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500" spc="25" b="1">
                <a:solidFill>
                  <a:srgbClr val="5CE1E6"/>
                </a:solidFill>
                <a:latin typeface="Tahoma"/>
                <a:cs typeface="Tahoma"/>
              </a:rPr>
              <a:t>Collection: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2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collected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”Kaggle”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”heart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failure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r>
              <a:rPr dirty="0" sz="22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dataset”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465" y="6851492"/>
            <a:ext cx="1409699" cy="857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3914" y="995041"/>
            <a:ext cx="52139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50">
                <a:solidFill>
                  <a:srgbClr val="FFFFFF"/>
                </a:solidFill>
              </a:rPr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3163" y="4912557"/>
            <a:ext cx="6222365" cy="1735455"/>
          </a:xfrm>
          <a:custGeom>
            <a:avLst/>
            <a:gdLst/>
            <a:ahLst/>
            <a:cxnLst/>
            <a:rect l="l" t="t" r="r" b="b"/>
            <a:pathLst>
              <a:path w="6222365" h="1735454">
                <a:moveTo>
                  <a:pt x="6221779" y="1735049"/>
                </a:moveTo>
                <a:lnTo>
                  <a:pt x="0" y="1735049"/>
                </a:lnTo>
                <a:lnTo>
                  <a:pt x="0" y="0"/>
                </a:lnTo>
                <a:lnTo>
                  <a:pt x="6221779" y="0"/>
                </a:lnTo>
                <a:lnTo>
                  <a:pt x="6221779" y="1735049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716" y="7484657"/>
            <a:ext cx="5350510" cy="0"/>
          </a:xfrm>
          <a:custGeom>
            <a:avLst/>
            <a:gdLst/>
            <a:ahLst/>
            <a:cxnLst/>
            <a:rect l="l" t="t" r="r" b="b"/>
            <a:pathLst>
              <a:path w="5350510" h="0">
                <a:moveTo>
                  <a:pt x="0" y="0"/>
                </a:moveTo>
                <a:lnTo>
                  <a:pt x="5350485" y="0"/>
                </a:lnTo>
              </a:path>
            </a:pathLst>
          </a:custGeom>
          <a:ln w="66674">
            <a:solidFill>
              <a:srgbClr val="1A2D3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6080"/>
            <a:ext cx="9679269" cy="4784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3163" y="6197125"/>
            <a:ext cx="5286374" cy="4086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38743" y="97400"/>
            <a:ext cx="7677150" cy="441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250" spc="45">
                <a:latin typeface="Tahoma"/>
                <a:cs typeface="Tahoma"/>
              </a:rPr>
              <a:t>we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used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here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25">
                <a:latin typeface="Tahoma"/>
                <a:cs typeface="Tahoma"/>
              </a:rPr>
              <a:t>function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called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50">
                <a:latin typeface="Tahoma"/>
                <a:cs typeface="Tahoma"/>
              </a:rPr>
              <a:t>”df.describe()”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5">
                <a:latin typeface="Tahoma"/>
                <a:cs typeface="Tahoma"/>
              </a:rPr>
              <a:t>This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25">
                <a:latin typeface="Tahoma"/>
                <a:cs typeface="Tahoma"/>
              </a:rPr>
              <a:t>function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we </a:t>
            </a:r>
            <a:r>
              <a:rPr dirty="0" sz="2250" spc="5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used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0">
                <a:latin typeface="Tahoma"/>
                <a:cs typeface="Tahoma"/>
              </a:rPr>
              <a:t>to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describe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the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statistical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35">
                <a:latin typeface="Tahoma"/>
                <a:cs typeface="Tahoma"/>
              </a:rPr>
              <a:t>info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40">
                <a:latin typeface="Tahoma"/>
                <a:cs typeface="Tahoma"/>
              </a:rPr>
              <a:t>for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the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dataset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210">
                <a:latin typeface="Tahoma"/>
                <a:cs typeface="Tahoma"/>
              </a:rPr>
              <a:t>;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5">
                <a:latin typeface="Tahoma"/>
                <a:cs typeface="Tahoma"/>
              </a:rPr>
              <a:t>And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>
                <a:latin typeface="Tahoma"/>
                <a:cs typeface="Tahoma"/>
              </a:rPr>
              <a:t>here </a:t>
            </a:r>
            <a:r>
              <a:rPr dirty="0" sz="2250" spc="-690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what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we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get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described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0">
                <a:latin typeface="Tahoma"/>
                <a:cs typeface="Tahoma"/>
              </a:rPr>
              <a:t>for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the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20">
                <a:latin typeface="Tahoma"/>
                <a:cs typeface="Tahoma"/>
              </a:rPr>
              <a:t>data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235">
                <a:latin typeface="Tahoma"/>
                <a:cs typeface="Tahoma"/>
              </a:rPr>
              <a:t>: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Count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75">
                <a:latin typeface="Tahoma"/>
                <a:cs typeface="Tahoma"/>
              </a:rPr>
              <a:t>–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that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35">
                <a:latin typeface="Tahoma"/>
                <a:cs typeface="Tahoma"/>
              </a:rPr>
              <a:t>means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the </a:t>
            </a:r>
            <a:r>
              <a:rPr dirty="0" sz="2250" spc="20">
                <a:latin typeface="Tahoma"/>
                <a:cs typeface="Tahoma"/>
              </a:rPr>
              <a:t> </a:t>
            </a:r>
            <a:r>
              <a:rPr dirty="0" sz="2250" spc="-30">
                <a:latin typeface="Tahoma"/>
                <a:cs typeface="Tahoma"/>
              </a:rPr>
              <a:t>sum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60">
                <a:latin typeface="Tahoma"/>
                <a:cs typeface="Tahoma"/>
              </a:rPr>
              <a:t>of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5">
                <a:latin typeface="Tahoma"/>
                <a:cs typeface="Tahoma"/>
              </a:rPr>
              <a:t>all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25">
                <a:latin typeface="Tahoma"/>
                <a:cs typeface="Tahoma"/>
              </a:rPr>
              <a:t>rows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0">
                <a:latin typeface="Tahoma"/>
                <a:cs typeface="Tahoma"/>
              </a:rPr>
              <a:t>for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each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column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20">
                <a:latin typeface="Tahoma"/>
                <a:cs typeface="Tahoma"/>
              </a:rPr>
              <a:t>and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we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0">
                <a:latin typeface="Tahoma"/>
                <a:cs typeface="Tahoma"/>
              </a:rPr>
              <a:t>get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5">
                <a:latin typeface="Tahoma"/>
                <a:cs typeface="Tahoma"/>
              </a:rPr>
              <a:t>(918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40">
                <a:latin typeface="Tahoma"/>
                <a:cs typeface="Tahoma"/>
              </a:rPr>
              <a:t>cell)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55">
                <a:latin typeface="Tahoma"/>
                <a:cs typeface="Tahoma"/>
              </a:rPr>
              <a:t>.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65">
                <a:latin typeface="Tahoma"/>
                <a:cs typeface="Tahoma"/>
              </a:rPr>
              <a:t>Mean</a:t>
            </a:r>
            <a:endParaRPr sz="2250">
              <a:latin typeface="Tahoma"/>
              <a:cs typeface="Tahoma"/>
            </a:endParaRPr>
          </a:p>
          <a:p>
            <a:pPr marL="12700" marR="308610">
              <a:lnSpc>
                <a:spcPct val="116399"/>
              </a:lnSpc>
            </a:pPr>
            <a:r>
              <a:rPr dirty="0" sz="2250" spc="75">
                <a:latin typeface="Tahoma"/>
                <a:cs typeface="Tahoma"/>
              </a:rPr>
              <a:t>– </a:t>
            </a:r>
            <a:r>
              <a:rPr dirty="0" sz="2250" spc="5">
                <a:latin typeface="Tahoma"/>
                <a:cs typeface="Tahoma"/>
              </a:rPr>
              <a:t>that </a:t>
            </a:r>
            <a:r>
              <a:rPr dirty="0" sz="2250" spc="-35">
                <a:latin typeface="Tahoma"/>
                <a:cs typeface="Tahoma"/>
              </a:rPr>
              <a:t>means </a:t>
            </a:r>
            <a:r>
              <a:rPr dirty="0" sz="2250" spc="-15">
                <a:latin typeface="Tahoma"/>
                <a:cs typeface="Tahoma"/>
              </a:rPr>
              <a:t>apart </a:t>
            </a:r>
            <a:r>
              <a:rPr dirty="0" sz="2250" spc="20">
                <a:latin typeface="Tahoma"/>
                <a:cs typeface="Tahoma"/>
              </a:rPr>
              <a:t>from </a:t>
            </a:r>
            <a:r>
              <a:rPr dirty="0" sz="2250" spc="15">
                <a:latin typeface="Tahoma"/>
                <a:cs typeface="Tahoma"/>
              </a:rPr>
              <a:t>the </a:t>
            </a:r>
            <a:r>
              <a:rPr dirty="0" sz="2250">
                <a:latin typeface="Tahoma"/>
                <a:cs typeface="Tahoma"/>
              </a:rPr>
              <a:t>mode </a:t>
            </a:r>
            <a:r>
              <a:rPr dirty="0" sz="2250" spc="-20">
                <a:latin typeface="Tahoma"/>
                <a:cs typeface="Tahoma"/>
              </a:rPr>
              <a:t>and </a:t>
            </a:r>
            <a:r>
              <a:rPr dirty="0" sz="2250" spc="-15">
                <a:latin typeface="Tahoma"/>
                <a:cs typeface="Tahoma"/>
              </a:rPr>
              <a:t>median </a:t>
            </a:r>
            <a:r>
              <a:rPr dirty="0" sz="2250" spc="-20">
                <a:latin typeface="Tahoma"/>
                <a:cs typeface="Tahoma"/>
              </a:rPr>
              <a:t>and </a:t>
            </a:r>
            <a:r>
              <a:rPr dirty="0" sz="2250" spc="15">
                <a:latin typeface="Tahoma"/>
                <a:cs typeface="Tahoma"/>
              </a:rPr>
              <a:t>the </a:t>
            </a:r>
            <a:r>
              <a:rPr dirty="0" sz="2250" spc="20">
                <a:latin typeface="Tahoma"/>
                <a:cs typeface="Tahoma"/>
              </a:rPr>
              <a:t> </a:t>
            </a:r>
            <a:r>
              <a:rPr dirty="0" sz="2250" spc="-25">
                <a:latin typeface="Tahoma"/>
                <a:cs typeface="Tahoma"/>
              </a:rPr>
              <a:t>average </a:t>
            </a:r>
            <a:r>
              <a:rPr dirty="0" sz="2250" spc="60">
                <a:latin typeface="Tahoma"/>
                <a:cs typeface="Tahoma"/>
              </a:rPr>
              <a:t>of </a:t>
            </a:r>
            <a:r>
              <a:rPr dirty="0" sz="2250" spc="15">
                <a:latin typeface="Tahoma"/>
                <a:cs typeface="Tahoma"/>
              </a:rPr>
              <a:t>the </a:t>
            </a:r>
            <a:r>
              <a:rPr dirty="0" sz="2250" spc="-5">
                <a:latin typeface="Tahoma"/>
                <a:cs typeface="Tahoma"/>
              </a:rPr>
              <a:t>given </a:t>
            </a:r>
            <a:r>
              <a:rPr dirty="0" sz="2250" spc="5">
                <a:latin typeface="Tahoma"/>
                <a:cs typeface="Tahoma"/>
              </a:rPr>
              <a:t>set </a:t>
            </a:r>
            <a:r>
              <a:rPr dirty="0" sz="2250" spc="60">
                <a:latin typeface="Tahoma"/>
                <a:cs typeface="Tahoma"/>
              </a:rPr>
              <a:t>of </a:t>
            </a:r>
            <a:r>
              <a:rPr dirty="0" sz="2250" spc="-35">
                <a:latin typeface="Tahoma"/>
                <a:cs typeface="Tahoma"/>
              </a:rPr>
              <a:t>values. </a:t>
            </a:r>
            <a:r>
              <a:rPr dirty="0" sz="2250" spc="-15">
                <a:latin typeface="Tahoma"/>
                <a:cs typeface="Tahoma"/>
              </a:rPr>
              <a:t>Standard </a:t>
            </a:r>
            <a:r>
              <a:rPr dirty="0" sz="2250" spc="10">
                <a:latin typeface="Tahoma"/>
                <a:cs typeface="Tahoma"/>
              </a:rPr>
              <a:t>deviation </a:t>
            </a:r>
            <a:r>
              <a:rPr dirty="0" sz="2250" spc="15">
                <a:latin typeface="Tahoma"/>
                <a:cs typeface="Tahoma"/>
              </a:rPr>
              <a:t>- </a:t>
            </a:r>
            <a:r>
              <a:rPr dirty="0" sz="2250" spc="20">
                <a:latin typeface="Tahoma"/>
                <a:cs typeface="Tahoma"/>
              </a:rPr>
              <a:t> </a:t>
            </a:r>
            <a:r>
              <a:rPr dirty="0" sz="2250" spc="-45">
                <a:latin typeface="Tahoma"/>
                <a:cs typeface="Tahoma"/>
              </a:rPr>
              <a:t>m</a:t>
            </a:r>
            <a:r>
              <a:rPr dirty="0" sz="2250" spc="-5">
                <a:latin typeface="Tahoma"/>
                <a:cs typeface="Tahoma"/>
              </a:rPr>
              <a:t>e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-40">
                <a:latin typeface="Tahoma"/>
                <a:cs typeface="Tahoma"/>
              </a:rPr>
              <a:t>s</a:t>
            </a:r>
            <a:r>
              <a:rPr dirty="0" sz="2250" spc="-10">
                <a:latin typeface="Tahoma"/>
                <a:cs typeface="Tahoma"/>
              </a:rPr>
              <a:t>u</a:t>
            </a:r>
            <a:r>
              <a:rPr dirty="0" sz="2250" spc="5">
                <a:latin typeface="Tahoma"/>
                <a:cs typeface="Tahoma"/>
              </a:rPr>
              <a:t>r</a:t>
            </a:r>
            <a:r>
              <a:rPr dirty="0" sz="2250">
                <a:latin typeface="Tahoma"/>
                <a:cs typeface="Tahoma"/>
              </a:rPr>
              <a:t>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 spc="70">
                <a:latin typeface="Tahoma"/>
                <a:cs typeface="Tahoma"/>
              </a:rPr>
              <a:t>f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-5">
                <a:latin typeface="Tahoma"/>
                <a:cs typeface="Tahoma"/>
              </a:rPr>
              <a:t>h</a:t>
            </a:r>
            <a:r>
              <a:rPr dirty="0" sz="2250">
                <a:latin typeface="Tahoma"/>
                <a:cs typeface="Tahoma"/>
              </a:rPr>
              <a:t>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-45">
                <a:latin typeface="Tahoma"/>
                <a:cs typeface="Tahoma"/>
              </a:rPr>
              <a:t>m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 spc="-10">
                <a:latin typeface="Tahoma"/>
                <a:cs typeface="Tahoma"/>
              </a:rPr>
              <a:t>u</a:t>
            </a:r>
            <a:r>
              <a:rPr dirty="0" sz="2250" spc="-5">
                <a:latin typeface="Tahoma"/>
                <a:cs typeface="Tahoma"/>
              </a:rPr>
              <a:t>n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 spc="70">
                <a:latin typeface="Tahoma"/>
                <a:cs typeface="Tahoma"/>
              </a:rPr>
              <a:t>f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30">
                <a:latin typeface="Tahoma"/>
                <a:cs typeface="Tahoma"/>
              </a:rPr>
              <a:t>v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5">
                <a:latin typeface="Tahoma"/>
                <a:cs typeface="Tahoma"/>
              </a:rPr>
              <a:t>r</a:t>
            </a:r>
            <a:r>
              <a:rPr dirty="0" sz="2250" spc="25">
                <a:latin typeface="Tahoma"/>
                <a:cs typeface="Tahoma"/>
              </a:rPr>
              <a:t>i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25">
                <a:latin typeface="Tahoma"/>
                <a:cs typeface="Tahoma"/>
              </a:rPr>
              <a:t>i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>
                <a:latin typeface="Tahoma"/>
                <a:cs typeface="Tahoma"/>
              </a:rPr>
              <a:t>n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 spc="70">
                <a:latin typeface="Tahoma"/>
                <a:cs typeface="Tahoma"/>
              </a:rPr>
              <a:t>f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65">
                <a:latin typeface="Tahoma"/>
                <a:cs typeface="Tahoma"/>
              </a:rPr>
              <a:t>a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r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-5">
                <a:latin typeface="Tahoma"/>
                <a:cs typeface="Tahoma"/>
              </a:rPr>
              <a:t>n</a:t>
            </a:r>
            <a:r>
              <a:rPr dirty="0" sz="2250" spc="10">
                <a:latin typeface="Tahoma"/>
                <a:cs typeface="Tahoma"/>
              </a:rPr>
              <a:t>d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 spc="-40">
                <a:latin typeface="Tahoma"/>
                <a:cs typeface="Tahoma"/>
              </a:rPr>
              <a:t>m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30">
                <a:latin typeface="Tahoma"/>
                <a:cs typeface="Tahoma"/>
              </a:rPr>
              <a:t>v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5">
                <a:latin typeface="Tahoma"/>
                <a:cs typeface="Tahoma"/>
              </a:rPr>
              <a:t>r</a:t>
            </a:r>
            <a:r>
              <a:rPr dirty="0" sz="2250" spc="25">
                <a:latin typeface="Tahoma"/>
                <a:cs typeface="Tahoma"/>
              </a:rPr>
              <a:t>i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10">
                <a:latin typeface="Tahoma"/>
                <a:cs typeface="Tahoma"/>
              </a:rPr>
              <a:t>b</a:t>
            </a:r>
            <a:r>
              <a:rPr dirty="0" sz="2250" spc="15">
                <a:latin typeface="Tahoma"/>
                <a:cs typeface="Tahoma"/>
              </a:rPr>
              <a:t>l</a:t>
            </a:r>
            <a:r>
              <a:rPr dirty="0" sz="2250">
                <a:latin typeface="Tahoma"/>
                <a:cs typeface="Tahoma"/>
              </a:rPr>
              <a:t>e  </a:t>
            </a:r>
            <a:r>
              <a:rPr dirty="0" sz="2250" spc="10">
                <a:latin typeface="Tahoma"/>
                <a:cs typeface="Tahoma"/>
              </a:rPr>
              <a:t>expected </a:t>
            </a:r>
            <a:r>
              <a:rPr dirty="0" sz="2250" spc="5">
                <a:latin typeface="Tahoma"/>
                <a:cs typeface="Tahoma"/>
              </a:rPr>
              <a:t>about </a:t>
            </a:r>
            <a:r>
              <a:rPr dirty="0" sz="2250" spc="15">
                <a:latin typeface="Tahoma"/>
                <a:cs typeface="Tahoma"/>
              </a:rPr>
              <a:t>its </a:t>
            </a:r>
            <a:r>
              <a:rPr dirty="0" sz="2250" spc="-30">
                <a:latin typeface="Tahoma"/>
                <a:cs typeface="Tahoma"/>
              </a:rPr>
              <a:t>mean </a:t>
            </a:r>
            <a:r>
              <a:rPr dirty="0" sz="2250" spc="-155">
                <a:latin typeface="Tahoma"/>
                <a:cs typeface="Tahoma"/>
              </a:rPr>
              <a:t>. </a:t>
            </a:r>
            <a:r>
              <a:rPr dirty="0" sz="2250" spc="125">
                <a:latin typeface="Tahoma"/>
                <a:cs typeface="Tahoma"/>
              </a:rPr>
              <a:t>Min </a:t>
            </a:r>
            <a:r>
              <a:rPr dirty="0" sz="2250" spc="75">
                <a:latin typeface="Tahoma"/>
                <a:cs typeface="Tahoma"/>
              </a:rPr>
              <a:t>– </a:t>
            </a:r>
            <a:r>
              <a:rPr dirty="0" sz="2250" spc="5">
                <a:latin typeface="Tahoma"/>
                <a:cs typeface="Tahoma"/>
              </a:rPr>
              <a:t>that </a:t>
            </a:r>
            <a:r>
              <a:rPr dirty="0" sz="2250" spc="-15">
                <a:latin typeface="Tahoma"/>
                <a:cs typeface="Tahoma"/>
              </a:rPr>
              <a:t>gives </a:t>
            </a:r>
            <a:r>
              <a:rPr dirty="0" sz="2250" spc="15">
                <a:latin typeface="Tahoma"/>
                <a:cs typeface="Tahoma"/>
              </a:rPr>
              <a:t>the </a:t>
            </a:r>
            <a:r>
              <a:rPr dirty="0" sz="2250" spc="-15">
                <a:latin typeface="Tahoma"/>
                <a:cs typeface="Tahoma"/>
              </a:rPr>
              <a:t>minimum </a:t>
            </a:r>
            <a:r>
              <a:rPr dirty="0" sz="2250" spc="-10">
                <a:latin typeface="Tahoma"/>
                <a:cs typeface="Tahoma"/>
              </a:rPr>
              <a:t> </a:t>
            </a:r>
            <a:r>
              <a:rPr dirty="0" sz="2250" spc="30">
                <a:latin typeface="Tahoma"/>
                <a:cs typeface="Tahoma"/>
              </a:rPr>
              <a:t>v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15">
                <a:latin typeface="Tahoma"/>
                <a:cs typeface="Tahoma"/>
              </a:rPr>
              <a:t>l</a:t>
            </a:r>
            <a:r>
              <a:rPr dirty="0" sz="2250" spc="-10">
                <a:latin typeface="Tahoma"/>
                <a:cs typeface="Tahoma"/>
              </a:rPr>
              <a:t>u</a:t>
            </a:r>
            <a:r>
              <a:rPr dirty="0" sz="2250">
                <a:latin typeface="Tahoma"/>
                <a:cs typeface="Tahoma"/>
              </a:rPr>
              <a:t>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25">
                <a:latin typeface="Tahoma"/>
                <a:cs typeface="Tahoma"/>
              </a:rPr>
              <a:t>i</a:t>
            </a:r>
            <a:r>
              <a:rPr dirty="0" sz="2250">
                <a:latin typeface="Tahoma"/>
                <a:cs typeface="Tahoma"/>
              </a:rPr>
              <a:t>n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-5">
                <a:latin typeface="Tahoma"/>
                <a:cs typeface="Tahoma"/>
              </a:rPr>
              <a:t>h</a:t>
            </a:r>
            <a:r>
              <a:rPr dirty="0" sz="2250">
                <a:latin typeface="Tahoma"/>
                <a:cs typeface="Tahoma"/>
              </a:rPr>
              <a:t>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90">
                <a:latin typeface="Tahoma"/>
                <a:cs typeface="Tahoma"/>
              </a:rPr>
              <a:t>w</a:t>
            </a:r>
            <a:r>
              <a:rPr dirty="0" sz="2250" spc="-5">
                <a:latin typeface="Tahoma"/>
                <a:cs typeface="Tahoma"/>
              </a:rPr>
              <a:t>h</a:t>
            </a:r>
            <a:r>
              <a:rPr dirty="0" sz="2250" spc="45">
                <a:latin typeface="Tahoma"/>
                <a:cs typeface="Tahoma"/>
              </a:rPr>
              <a:t>o</a:t>
            </a:r>
            <a:r>
              <a:rPr dirty="0" sz="2250" spc="15">
                <a:latin typeface="Tahoma"/>
                <a:cs typeface="Tahoma"/>
              </a:rPr>
              <a:t>l</a:t>
            </a:r>
            <a:r>
              <a:rPr dirty="0" sz="2250">
                <a:latin typeface="Tahoma"/>
                <a:cs typeface="Tahoma"/>
              </a:rPr>
              <a:t>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10">
                <a:latin typeface="Tahoma"/>
                <a:cs typeface="Tahoma"/>
              </a:rPr>
              <a:t>d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-40">
                <a:latin typeface="Tahoma"/>
                <a:cs typeface="Tahoma"/>
              </a:rPr>
              <a:t>s</a:t>
            </a:r>
            <a:r>
              <a:rPr dirty="0" sz="2250" spc="-5">
                <a:latin typeface="Tahoma"/>
                <a:cs typeface="Tahoma"/>
              </a:rPr>
              <a:t>e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55">
                <a:latin typeface="Tahoma"/>
                <a:cs typeface="Tahoma"/>
              </a:rPr>
              <a:t>.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200">
                <a:latin typeface="Tahoma"/>
                <a:cs typeface="Tahoma"/>
              </a:rPr>
              <a:t>Q</a:t>
            </a:r>
            <a:r>
              <a:rPr dirty="0" sz="2250" spc="75">
                <a:latin typeface="Tahoma"/>
                <a:cs typeface="Tahoma"/>
              </a:rPr>
              <a:t>1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85">
                <a:latin typeface="Tahoma"/>
                <a:cs typeface="Tahoma"/>
              </a:rPr>
              <a:t>“</a:t>
            </a:r>
            <a:r>
              <a:rPr dirty="0" sz="2250" spc="70">
                <a:latin typeface="Tahoma"/>
                <a:cs typeface="Tahoma"/>
              </a:rPr>
              <a:t>f</a:t>
            </a:r>
            <a:r>
              <a:rPr dirty="0" sz="2250" spc="25">
                <a:latin typeface="Tahoma"/>
                <a:cs typeface="Tahoma"/>
              </a:rPr>
              <a:t>i</a:t>
            </a:r>
            <a:r>
              <a:rPr dirty="0" sz="2250" spc="5">
                <a:latin typeface="Tahoma"/>
                <a:cs typeface="Tahoma"/>
              </a:rPr>
              <a:t>r</a:t>
            </a:r>
            <a:r>
              <a:rPr dirty="0" sz="2250" spc="-40">
                <a:latin typeface="Tahoma"/>
                <a:cs typeface="Tahoma"/>
              </a:rPr>
              <a:t>s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10">
                <a:latin typeface="Tahoma"/>
                <a:cs typeface="Tahoma"/>
              </a:rPr>
              <a:t>q</a:t>
            </a:r>
            <a:r>
              <a:rPr dirty="0" sz="2250" spc="-10">
                <a:latin typeface="Tahoma"/>
                <a:cs typeface="Tahoma"/>
              </a:rPr>
              <a:t>u</a:t>
            </a:r>
            <a:r>
              <a:rPr dirty="0" sz="2250" spc="-70">
                <a:latin typeface="Tahoma"/>
                <a:cs typeface="Tahoma"/>
              </a:rPr>
              <a:t>a</a:t>
            </a:r>
            <a:r>
              <a:rPr dirty="0" sz="2250" spc="5">
                <a:latin typeface="Tahoma"/>
                <a:cs typeface="Tahoma"/>
              </a:rPr>
              <a:t>r</a:t>
            </a:r>
            <a:r>
              <a:rPr dirty="0" sz="2250" spc="50">
                <a:latin typeface="Tahoma"/>
                <a:cs typeface="Tahoma"/>
              </a:rPr>
              <a:t>t</a:t>
            </a:r>
            <a:r>
              <a:rPr dirty="0" sz="2250" spc="25">
                <a:latin typeface="Tahoma"/>
                <a:cs typeface="Tahoma"/>
              </a:rPr>
              <a:t>i</a:t>
            </a:r>
            <a:r>
              <a:rPr dirty="0" sz="2250" spc="15">
                <a:latin typeface="Tahoma"/>
                <a:cs typeface="Tahoma"/>
              </a:rPr>
              <a:t>l</a:t>
            </a:r>
            <a:r>
              <a:rPr dirty="0" sz="2250">
                <a:latin typeface="Tahoma"/>
                <a:cs typeface="Tahoma"/>
              </a:rPr>
              <a:t>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70">
                <a:latin typeface="Tahoma"/>
                <a:cs typeface="Tahoma"/>
              </a:rPr>
              <a:t>25</a:t>
            </a:r>
            <a:r>
              <a:rPr dirty="0" sz="2250" spc="-85">
                <a:latin typeface="Tahoma"/>
                <a:cs typeface="Tahoma"/>
              </a:rPr>
              <a:t>“</a:t>
            </a:r>
            <a:r>
              <a:rPr dirty="0" sz="2250" spc="70">
                <a:latin typeface="Tahoma"/>
                <a:cs typeface="Tahoma"/>
              </a:rPr>
              <a:t>50</a:t>
            </a:r>
            <a:r>
              <a:rPr dirty="0" sz="2250" spc="200">
                <a:latin typeface="Tahoma"/>
                <a:cs typeface="Tahoma"/>
              </a:rPr>
              <a:t>Q</a:t>
            </a:r>
            <a:r>
              <a:rPr dirty="0" sz="2250" spc="75">
                <a:latin typeface="Tahoma"/>
                <a:cs typeface="Tahoma"/>
              </a:rPr>
              <a:t>3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70">
                <a:latin typeface="Tahoma"/>
                <a:cs typeface="Tahoma"/>
              </a:rPr>
              <a:t>“  </a:t>
            </a:r>
            <a:r>
              <a:rPr dirty="0" sz="2250" spc="15">
                <a:latin typeface="Tahoma"/>
                <a:cs typeface="Tahoma"/>
              </a:rPr>
              <a:t>third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quartile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85">
                <a:latin typeface="Tahoma"/>
                <a:cs typeface="Tahoma"/>
              </a:rPr>
              <a:t>75Max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-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that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15">
                <a:latin typeface="Tahoma"/>
                <a:cs typeface="Tahoma"/>
              </a:rPr>
              <a:t>gives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the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-30">
                <a:latin typeface="Tahoma"/>
                <a:cs typeface="Tahoma"/>
              </a:rPr>
              <a:t>maximum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5">
                <a:latin typeface="Tahoma"/>
                <a:cs typeface="Tahoma"/>
              </a:rPr>
              <a:t>value</a:t>
            </a:r>
            <a:r>
              <a:rPr dirty="0" sz="2250" spc="-130">
                <a:latin typeface="Tahoma"/>
                <a:cs typeface="Tahoma"/>
              </a:rPr>
              <a:t> </a:t>
            </a:r>
            <a:r>
              <a:rPr dirty="0" sz="2250" spc="10">
                <a:latin typeface="Tahoma"/>
                <a:cs typeface="Tahoma"/>
              </a:rPr>
              <a:t>in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the </a:t>
            </a:r>
            <a:r>
              <a:rPr dirty="0" sz="2250" spc="-690">
                <a:latin typeface="Tahoma"/>
                <a:cs typeface="Tahoma"/>
              </a:rPr>
              <a:t> </a:t>
            </a:r>
            <a:r>
              <a:rPr dirty="0" sz="2250" spc="30">
                <a:latin typeface="Tahoma"/>
                <a:cs typeface="Tahoma"/>
              </a:rPr>
              <a:t>whole</a:t>
            </a:r>
            <a:r>
              <a:rPr dirty="0" sz="2250" spc="-135">
                <a:latin typeface="Tahoma"/>
                <a:cs typeface="Tahoma"/>
              </a:rPr>
              <a:t> </a:t>
            </a:r>
            <a:r>
              <a:rPr dirty="0" sz="2250" spc="-30">
                <a:latin typeface="Tahoma"/>
                <a:cs typeface="Tahoma"/>
              </a:rPr>
              <a:t>dataset.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0463" y="4958410"/>
            <a:ext cx="5805170" cy="1240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5"/>
              </a:spcBef>
            </a:pPr>
            <a:r>
              <a:rPr dirty="0" sz="2250" spc="10">
                <a:latin typeface="Tahoma"/>
                <a:cs typeface="Tahoma"/>
              </a:rPr>
              <a:t>This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40">
                <a:latin typeface="Tahoma"/>
                <a:cs typeface="Tahoma"/>
              </a:rPr>
              <a:t>function</a:t>
            </a:r>
            <a:r>
              <a:rPr dirty="0" sz="2250" spc="-120">
                <a:latin typeface="Tahoma"/>
                <a:cs typeface="Tahoma"/>
              </a:rPr>
              <a:t> </a:t>
            </a:r>
            <a:r>
              <a:rPr dirty="0" sz="2250" spc="65">
                <a:latin typeface="Tahoma"/>
                <a:cs typeface="Tahoma"/>
              </a:rPr>
              <a:t>we</a:t>
            </a:r>
            <a:r>
              <a:rPr dirty="0" sz="2250" spc="-120">
                <a:latin typeface="Tahoma"/>
                <a:cs typeface="Tahoma"/>
              </a:rPr>
              <a:t> </a:t>
            </a:r>
            <a:r>
              <a:rPr dirty="0" sz="2250" spc="5">
                <a:latin typeface="Tahoma"/>
                <a:cs typeface="Tahoma"/>
              </a:rPr>
              <a:t>used</a:t>
            </a:r>
            <a:r>
              <a:rPr dirty="0" sz="2250" spc="-120">
                <a:latin typeface="Tahoma"/>
                <a:cs typeface="Tahoma"/>
              </a:rPr>
              <a:t> </a:t>
            </a:r>
            <a:r>
              <a:rPr dirty="0" sz="2250" spc="65">
                <a:latin typeface="Tahoma"/>
                <a:cs typeface="Tahoma"/>
              </a:rPr>
              <a:t>to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25">
                <a:latin typeface="Tahoma"/>
                <a:cs typeface="Tahoma"/>
              </a:rPr>
              <a:t>remove</a:t>
            </a:r>
            <a:r>
              <a:rPr dirty="0" sz="2250" spc="-120">
                <a:latin typeface="Tahoma"/>
                <a:cs typeface="Tahoma"/>
              </a:rPr>
              <a:t> </a:t>
            </a:r>
            <a:r>
              <a:rPr dirty="0" sz="2250" spc="15">
                <a:latin typeface="Tahoma"/>
                <a:cs typeface="Tahoma"/>
              </a:rPr>
              <a:t>duplicates</a:t>
            </a:r>
            <a:r>
              <a:rPr dirty="0" sz="2250" spc="-120">
                <a:latin typeface="Tahoma"/>
                <a:cs typeface="Tahoma"/>
              </a:rPr>
              <a:t> </a:t>
            </a:r>
            <a:r>
              <a:rPr dirty="0" sz="2250" spc="55">
                <a:latin typeface="Tahoma"/>
                <a:cs typeface="Tahoma"/>
              </a:rPr>
              <a:t>if </a:t>
            </a:r>
            <a:r>
              <a:rPr dirty="0" sz="2250" spc="-690">
                <a:latin typeface="Tahoma"/>
                <a:cs typeface="Tahoma"/>
              </a:rPr>
              <a:t> </a:t>
            </a:r>
            <a:r>
              <a:rPr dirty="0" sz="2250" spc="25">
                <a:latin typeface="Tahoma"/>
                <a:cs typeface="Tahoma"/>
              </a:rPr>
              <a:t>there </a:t>
            </a:r>
            <a:r>
              <a:rPr dirty="0" sz="2250" spc="5">
                <a:latin typeface="Tahoma"/>
                <a:cs typeface="Tahoma"/>
              </a:rPr>
              <a:t>is </a:t>
            </a:r>
            <a:r>
              <a:rPr dirty="0" sz="2250">
                <a:latin typeface="Tahoma"/>
                <a:cs typeface="Tahoma"/>
              </a:rPr>
              <a:t>any </a:t>
            </a:r>
            <a:r>
              <a:rPr dirty="0" sz="2250" spc="25">
                <a:latin typeface="Tahoma"/>
                <a:cs typeface="Tahoma"/>
              </a:rPr>
              <a:t>in </a:t>
            </a:r>
            <a:r>
              <a:rPr dirty="0" sz="2250" spc="30">
                <a:latin typeface="Tahoma"/>
                <a:cs typeface="Tahoma"/>
              </a:rPr>
              <a:t>the </a:t>
            </a:r>
            <a:r>
              <a:rPr dirty="0" sz="2250" spc="45">
                <a:latin typeface="Tahoma"/>
                <a:cs typeface="Tahoma"/>
              </a:rPr>
              <a:t>whole </a:t>
            </a:r>
            <a:r>
              <a:rPr dirty="0" sz="2250" spc="5">
                <a:latin typeface="Tahoma"/>
                <a:cs typeface="Tahoma"/>
              </a:rPr>
              <a:t>dataset </a:t>
            </a:r>
            <a:r>
              <a:rPr dirty="0" sz="2250" spc="-145">
                <a:latin typeface="Tahoma"/>
                <a:cs typeface="Tahoma"/>
              </a:rPr>
              <a:t>. </a:t>
            </a:r>
            <a:r>
              <a:rPr dirty="0" sz="2250" spc="-140">
                <a:latin typeface="Tahoma"/>
                <a:cs typeface="Tahoma"/>
              </a:rPr>
              <a:t> </a:t>
            </a:r>
            <a:r>
              <a:rPr dirty="0" sz="2250" spc="-25">
                <a:latin typeface="Tahoma"/>
                <a:cs typeface="Tahoma"/>
              </a:rPr>
              <a:t>df.duplicated()</a:t>
            </a:r>
            <a:r>
              <a:rPr dirty="0" sz="2250" spc="-125">
                <a:latin typeface="Tahoma"/>
                <a:cs typeface="Tahoma"/>
              </a:rPr>
              <a:t> </a:t>
            </a:r>
            <a:r>
              <a:rPr dirty="0" sz="2250" spc="-145">
                <a:latin typeface="Tahoma"/>
                <a:cs typeface="Tahoma"/>
              </a:rPr>
              <a:t>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016" y="5486659"/>
            <a:ext cx="5504815" cy="164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4600" spc="75" b="1">
                <a:latin typeface="Tahoma"/>
                <a:cs typeface="Tahoma"/>
              </a:rPr>
              <a:t>Data</a:t>
            </a:r>
            <a:r>
              <a:rPr dirty="0" sz="4600" spc="-200" b="1">
                <a:latin typeface="Tahoma"/>
                <a:cs typeface="Tahoma"/>
              </a:rPr>
              <a:t> </a:t>
            </a:r>
            <a:r>
              <a:rPr dirty="0" sz="4600" spc="60" b="1">
                <a:latin typeface="Tahoma"/>
                <a:cs typeface="Tahoma"/>
              </a:rPr>
              <a:t>Cleaning</a:t>
            </a:r>
            <a:r>
              <a:rPr dirty="0" sz="4600" spc="-195" b="1">
                <a:latin typeface="Tahoma"/>
                <a:cs typeface="Tahoma"/>
              </a:rPr>
              <a:t> </a:t>
            </a:r>
            <a:r>
              <a:rPr dirty="0" sz="4600" spc="100" b="1">
                <a:latin typeface="Tahoma"/>
                <a:cs typeface="Tahoma"/>
              </a:rPr>
              <a:t>and </a:t>
            </a:r>
            <a:r>
              <a:rPr dirty="0" sz="4600" spc="-1335" b="1">
                <a:latin typeface="Tahoma"/>
                <a:cs typeface="Tahoma"/>
              </a:rPr>
              <a:t> </a:t>
            </a:r>
            <a:r>
              <a:rPr dirty="0" sz="4600" spc="35" b="1">
                <a:latin typeface="Tahoma"/>
                <a:cs typeface="Tahoma"/>
              </a:rPr>
              <a:t>Preprocessing:</a:t>
            </a:r>
            <a:endParaRPr sz="4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138" y="8448465"/>
            <a:ext cx="5948045" cy="1857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95"/>
              </a:spcBef>
            </a:pPr>
            <a:r>
              <a:rPr dirty="0" sz="3450" spc="25">
                <a:latin typeface="Lucida Sans Unicode"/>
                <a:cs typeface="Lucida Sans Unicode"/>
              </a:rPr>
              <a:t>function</a:t>
            </a:r>
            <a:r>
              <a:rPr dirty="0" sz="3450" spc="-254">
                <a:latin typeface="Lucida Sans Unicode"/>
                <a:cs typeface="Lucida Sans Unicode"/>
              </a:rPr>
              <a:t> </a:t>
            </a:r>
            <a:r>
              <a:rPr dirty="0" sz="3450" spc="55">
                <a:latin typeface="Lucida Sans Unicode"/>
                <a:cs typeface="Lucida Sans Unicode"/>
              </a:rPr>
              <a:t>we</a:t>
            </a:r>
            <a:r>
              <a:rPr dirty="0" sz="3450" spc="-250">
                <a:latin typeface="Lucida Sans Unicode"/>
                <a:cs typeface="Lucida Sans Unicode"/>
              </a:rPr>
              <a:t> </a:t>
            </a:r>
            <a:r>
              <a:rPr dirty="0" sz="3450" spc="10">
                <a:latin typeface="Lucida Sans Unicode"/>
                <a:cs typeface="Lucida Sans Unicode"/>
              </a:rPr>
              <a:t>used</a:t>
            </a:r>
            <a:r>
              <a:rPr dirty="0" sz="3450" spc="-250">
                <a:latin typeface="Lucida Sans Unicode"/>
                <a:cs typeface="Lucida Sans Unicode"/>
              </a:rPr>
              <a:t> </a:t>
            </a:r>
            <a:r>
              <a:rPr dirty="0" sz="3450" spc="70">
                <a:latin typeface="Lucida Sans Unicode"/>
                <a:cs typeface="Lucida Sans Unicode"/>
              </a:rPr>
              <a:t>to</a:t>
            </a:r>
            <a:r>
              <a:rPr dirty="0" sz="3450" spc="-250">
                <a:latin typeface="Lucida Sans Unicode"/>
                <a:cs typeface="Lucida Sans Unicode"/>
              </a:rPr>
              <a:t> </a:t>
            </a:r>
            <a:r>
              <a:rPr dirty="0" sz="3450" spc="10">
                <a:latin typeface="Lucida Sans Unicode"/>
                <a:cs typeface="Lucida Sans Unicode"/>
              </a:rPr>
              <a:t>check</a:t>
            </a:r>
            <a:r>
              <a:rPr dirty="0" sz="3450" spc="-250">
                <a:latin typeface="Lucida Sans Unicode"/>
                <a:cs typeface="Lucida Sans Unicode"/>
              </a:rPr>
              <a:t> </a:t>
            </a:r>
            <a:r>
              <a:rPr dirty="0" sz="3450" spc="-10">
                <a:latin typeface="Lucida Sans Unicode"/>
                <a:cs typeface="Lucida Sans Unicode"/>
              </a:rPr>
              <a:t>if </a:t>
            </a:r>
            <a:r>
              <a:rPr dirty="0" sz="3450" spc="-1075">
                <a:latin typeface="Lucida Sans Unicode"/>
                <a:cs typeface="Lucida Sans Unicode"/>
              </a:rPr>
              <a:t> </a:t>
            </a:r>
            <a:r>
              <a:rPr dirty="0" sz="3450" spc="120">
                <a:latin typeface="Lucida Sans Unicode"/>
                <a:cs typeface="Lucida Sans Unicode"/>
              </a:rPr>
              <a:t>t</a:t>
            </a:r>
            <a:r>
              <a:rPr dirty="0" sz="3450" spc="-5">
                <a:latin typeface="Lucida Sans Unicode"/>
                <a:cs typeface="Lucida Sans Unicode"/>
              </a:rPr>
              <a:t>h</a:t>
            </a:r>
            <a:r>
              <a:rPr dirty="0" sz="3450" spc="55">
                <a:latin typeface="Lucida Sans Unicode"/>
                <a:cs typeface="Lucida Sans Unicode"/>
              </a:rPr>
              <a:t>e</a:t>
            </a:r>
            <a:r>
              <a:rPr dirty="0" sz="3450" spc="20">
                <a:latin typeface="Lucida Sans Unicode"/>
                <a:cs typeface="Lucida Sans Unicode"/>
              </a:rPr>
              <a:t>r</a:t>
            </a:r>
            <a:r>
              <a:rPr dirty="0" sz="3450" spc="60">
                <a:latin typeface="Lucida Sans Unicode"/>
                <a:cs typeface="Lucida Sans Unicode"/>
              </a:rPr>
              <a:t>e</a:t>
            </a:r>
            <a:r>
              <a:rPr dirty="0" sz="3450" spc="-245">
                <a:latin typeface="Lucida Sans Unicode"/>
                <a:cs typeface="Lucida Sans Unicode"/>
              </a:rPr>
              <a:t> </a:t>
            </a:r>
            <a:r>
              <a:rPr dirty="0" sz="3450" spc="15">
                <a:latin typeface="Lucida Sans Unicode"/>
                <a:cs typeface="Lucida Sans Unicode"/>
              </a:rPr>
              <a:t>a</a:t>
            </a:r>
            <a:r>
              <a:rPr dirty="0" sz="3450" spc="-5">
                <a:latin typeface="Lucida Sans Unicode"/>
                <a:cs typeface="Lucida Sans Unicode"/>
              </a:rPr>
              <a:t>n</a:t>
            </a:r>
            <a:r>
              <a:rPr dirty="0" sz="3450" spc="160">
                <a:latin typeface="Lucida Sans Unicode"/>
                <a:cs typeface="Lucida Sans Unicode"/>
              </a:rPr>
              <a:t>y</a:t>
            </a:r>
            <a:r>
              <a:rPr dirty="0" sz="3450" spc="-245">
                <a:latin typeface="Lucida Sans Unicode"/>
                <a:cs typeface="Lucida Sans Unicode"/>
              </a:rPr>
              <a:t> </a:t>
            </a:r>
            <a:r>
              <a:rPr dirty="0" sz="3450" spc="-5">
                <a:latin typeface="Lucida Sans Unicode"/>
                <a:cs typeface="Lucida Sans Unicode"/>
              </a:rPr>
              <a:t>n</a:t>
            </a:r>
            <a:r>
              <a:rPr dirty="0" sz="3450" spc="-30">
                <a:latin typeface="Lucida Sans Unicode"/>
                <a:cs typeface="Lucida Sans Unicode"/>
              </a:rPr>
              <a:t>u</a:t>
            </a:r>
            <a:r>
              <a:rPr dirty="0" sz="3450" spc="15">
                <a:latin typeface="Lucida Sans Unicode"/>
                <a:cs typeface="Lucida Sans Unicode"/>
              </a:rPr>
              <a:t>ll</a:t>
            </a:r>
            <a:r>
              <a:rPr dirty="0" sz="3450" spc="-245">
                <a:latin typeface="Lucida Sans Unicode"/>
                <a:cs typeface="Lucida Sans Unicode"/>
              </a:rPr>
              <a:t> </a:t>
            </a:r>
            <a:r>
              <a:rPr dirty="0" sz="3450" spc="180">
                <a:latin typeface="Lucida Sans Unicode"/>
                <a:cs typeface="Lucida Sans Unicode"/>
              </a:rPr>
              <a:t>v</a:t>
            </a:r>
            <a:r>
              <a:rPr dirty="0" sz="3450" spc="15">
                <a:latin typeface="Lucida Sans Unicode"/>
                <a:cs typeface="Lucida Sans Unicode"/>
              </a:rPr>
              <a:t>a</a:t>
            </a:r>
            <a:r>
              <a:rPr dirty="0" sz="3450" spc="15">
                <a:latin typeface="Lucida Sans Unicode"/>
                <a:cs typeface="Lucida Sans Unicode"/>
              </a:rPr>
              <a:t>l</a:t>
            </a:r>
            <a:r>
              <a:rPr dirty="0" sz="3450" spc="-30">
                <a:latin typeface="Lucida Sans Unicode"/>
                <a:cs typeface="Lucida Sans Unicode"/>
              </a:rPr>
              <a:t>u</a:t>
            </a:r>
            <a:r>
              <a:rPr dirty="0" sz="3450" spc="60">
                <a:latin typeface="Lucida Sans Unicode"/>
                <a:cs typeface="Lucida Sans Unicode"/>
              </a:rPr>
              <a:t>e</a:t>
            </a:r>
            <a:r>
              <a:rPr dirty="0" sz="3450" spc="-245">
                <a:latin typeface="Lucida Sans Unicode"/>
                <a:cs typeface="Lucida Sans Unicode"/>
              </a:rPr>
              <a:t> </a:t>
            </a:r>
            <a:r>
              <a:rPr dirty="0" sz="3450" spc="-75">
                <a:latin typeface="Lucida Sans Unicode"/>
                <a:cs typeface="Lucida Sans Unicode"/>
              </a:rPr>
              <a:t>i</a:t>
            </a:r>
            <a:r>
              <a:rPr dirty="0" sz="3450">
                <a:latin typeface="Lucida Sans Unicode"/>
                <a:cs typeface="Lucida Sans Unicode"/>
              </a:rPr>
              <a:t>n</a:t>
            </a:r>
            <a:r>
              <a:rPr dirty="0" sz="3450" spc="-245">
                <a:latin typeface="Lucida Sans Unicode"/>
                <a:cs typeface="Lucida Sans Unicode"/>
              </a:rPr>
              <a:t> </a:t>
            </a:r>
            <a:r>
              <a:rPr dirty="0" sz="3450" spc="120">
                <a:latin typeface="Lucida Sans Unicode"/>
                <a:cs typeface="Lucida Sans Unicode"/>
              </a:rPr>
              <a:t>t</a:t>
            </a:r>
            <a:r>
              <a:rPr dirty="0" sz="3450" spc="-5">
                <a:latin typeface="Lucida Sans Unicode"/>
                <a:cs typeface="Lucida Sans Unicode"/>
              </a:rPr>
              <a:t>h</a:t>
            </a:r>
            <a:r>
              <a:rPr dirty="0" sz="3450" spc="45">
                <a:latin typeface="Lucida Sans Unicode"/>
                <a:cs typeface="Lucida Sans Unicode"/>
              </a:rPr>
              <a:t>e  </a:t>
            </a:r>
            <a:r>
              <a:rPr dirty="0" sz="3450" spc="20">
                <a:latin typeface="Lucida Sans Unicode"/>
                <a:cs typeface="Lucida Sans Unicode"/>
              </a:rPr>
              <a:t>dataset.</a:t>
            </a:r>
            <a:r>
              <a:rPr dirty="0" sz="3450" spc="-250">
                <a:latin typeface="Lucida Sans Unicode"/>
                <a:cs typeface="Lucida Sans Unicode"/>
              </a:rPr>
              <a:t> </a:t>
            </a:r>
            <a:r>
              <a:rPr dirty="0" sz="3450" spc="-20">
                <a:latin typeface="Lucida Sans Unicode"/>
                <a:cs typeface="Lucida Sans Unicode"/>
              </a:rPr>
              <a:t>df.isna()</a:t>
            </a:r>
            <a:endParaRPr sz="3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09" y="7130485"/>
            <a:ext cx="0" cy="1089025"/>
          </a:xfrm>
          <a:custGeom>
            <a:avLst/>
            <a:gdLst/>
            <a:ahLst/>
            <a:cxnLst/>
            <a:rect l="l" t="t" r="r" b="b"/>
            <a:pathLst>
              <a:path w="0" h="1089025">
                <a:moveTo>
                  <a:pt x="0" y="0"/>
                </a:moveTo>
                <a:lnTo>
                  <a:pt x="0" y="1088609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02848" y="7130485"/>
            <a:ext cx="0" cy="1089025"/>
          </a:xfrm>
          <a:custGeom>
            <a:avLst/>
            <a:gdLst/>
            <a:ahLst/>
            <a:cxnLst/>
            <a:rect l="l" t="t" r="r" b="b"/>
            <a:pathLst>
              <a:path w="0" h="1089025">
                <a:moveTo>
                  <a:pt x="0" y="0"/>
                </a:moveTo>
                <a:lnTo>
                  <a:pt x="0" y="1088609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66137" y="7159645"/>
            <a:ext cx="0" cy="1089025"/>
          </a:xfrm>
          <a:custGeom>
            <a:avLst/>
            <a:gdLst/>
            <a:ahLst/>
            <a:cxnLst/>
            <a:rect l="l" t="t" r="r" b="b"/>
            <a:pathLst>
              <a:path w="0" h="1089025">
                <a:moveTo>
                  <a:pt x="0" y="0"/>
                </a:moveTo>
                <a:lnTo>
                  <a:pt x="0" y="1088609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903329" y="0"/>
            <a:ext cx="11384915" cy="4970145"/>
            <a:chOff x="6903329" y="0"/>
            <a:chExt cx="11384915" cy="4970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3329" y="0"/>
              <a:ext cx="3829049" cy="4952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0129" y="0"/>
              <a:ext cx="7557870" cy="496973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58782" y="1800229"/>
            <a:ext cx="5185410" cy="1454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4400" spc="130"/>
              <a:t>Machine</a:t>
            </a:r>
            <a:r>
              <a:rPr dirty="0" sz="4400" spc="-229"/>
              <a:t> </a:t>
            </a:r>
            <a:r>
              <a:rPr dirty="0" sz="4400" spc="80"/>
              <a:t>Learning </a:t>
            </a:r>
            <a:r>
              <a:rPr dirty="0" sz="4400" spc="-1275"/>
              <a:t> </a:t>
            </a:r>
            <a:r>
              <a:rPr dirty="0" sz="4400" spc="55"/>
              <a:t>Models: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2258782" y="3379987"/>
            <a:ext cx="4269105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45">
                <a:latin typeface="Tahoma"/>
                <a:cs typeface="Tahoma"/>
              </a:rPr>
              <a:t>we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applied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three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machine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models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 spc="-229">
                <a:latin typeface="Tahoma"/>
                <a:cs typeface="Tahoma"/>
              </a:rPr>
              <a:t>: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Support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Vector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Classifier</a:t>
            </a:r>
            <a:endParaRPr sz="2200">
              <a:latin typeface="Tahoma"/>
              <a:cs typeface="Tahoma"/>
            </a:endParaRPr>
          </a:p>
          <a:p>
            <a:pPr marL="12700" marR="1682114">
              <a:lnSpc>
                <a:spcPct val="116500"/>
              </a:lnSpc>
            </a:pPr>
            <a:r>
              <a:rPr dirty="0" sz="2200" spc="30">
                <a:latin typeface="Tahoma"/>
                <a:cs typeface="Tahoma"/>
              </a:rPr>
              <a:t>Decision </a:t>
            </a:r>
            <a:r>
              <a:rPr dirty="0" sz="2200">
                <a:latin typeface="Tahoma"/>
                <a:cs typeface="Tahoma"/>
              </a:rPr>
              <a:t>Tree 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KNeighborsClassifier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153" y="6480651"/>
            <a:ext cx="4126865" cy="2493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562100">
              <a:lnSpc>
                <a:spcPct val="106100"/>
              </a:lnSpc>
              <a:spcBef>
                <a:spcPts val="90"/>
              </a:spcBef>
            </a:pPr>
            <a:r>
              <a:rPr dirty="0" sz="2550" spc="45" b="1">
                <a:latin typeface="Tahoma"/>
                <a:cs typeface="Tahoma"/>
              </a:rPr>
              <a:t>Support</a:t>
            </a:r>
            <a:r>
              <a:rPr dirty="0" sz="2550" spc="-150" b="1">
                <a:latin typeface="Tahoma"/>
                <a:cs typeface="Tahoma"/>
              </a:rPr>
              <a:t> </a:t>
            </a:r>
            <a:r>
              <a:rPr dirty="0" sz="2550" spc="75" b="1">
                <a:latin typeface="Tahoma"/>
                <a:cs typeface="Tahoma"/>
              </a:rPr>
              <a:t>Vector </a:t>
            </a:r>
            <a:r>
              <a:rPr dirty="0" sz="2550" spc="-730" b="1">
                <a:latin typeface="Tahoma"/>
                <a:cs typeface="Tahoma"/>
              </a:rPr>
              <a:t> </a:t>
            </a:r>
            <a:r>
              <a:rPr dirty="0" sz="2550" spc="60" b="1">
                <a:latin typeface="Tahoma"/>
                <a:cs typeface="Tahoma"/>
              </a:rPr>
              <a:t>Classifier</a:t>
            </a:r>
            <a:endParaRPr sz="2550">
              <a:latin typeface="Tahoma"/>
              <a:cs typeface="Tahoma"/>
            </a:endParaRPr>
          </a:p>
          <a:p>
            <a:pPr marL="12700" marR="5080" indent="71120">
              <a:lnSpc>
                <a:spcPct val="116500"/>
              </a:lnSpc>
              <a:spcBef>
                <a:spcPts val="645"/>
              </a:spcBef>
            </a:pPr>
            <a:r>
              <a:rPr dirty="0" sz="2200">
                <a:latin typeface="Tahoma"/>
                <a:cs typeface="Tahoma"/>
              </a:rPr>
              <a:t>The hyperplane </a:t>
            </a:r>
            <a:r>
              <a:rPr dirty="0" sz="2200" spc="55">
                <a:latin typeface="Tahoma"/>
                <a:cs typeface="Tahoma"/>
              </a:rPr>
              <a:t>of </a:t>
            </a:r>
            <a:r>
              <a:rPr dirty="0" sz="2200" spc="15">
                <a:latin typeface="Tahoma"/>
                <a:cs typeface="Tahoma"/>
              </a:rPr>
              <a:t>the </a:t>
            </a:r>
            <a:r>
              <a:rPr dirty="0" sz="2200" spc="10">
                <a:latin typeface="Tahoma"/>
                <a:cs typeface="Tahoma"/>
              </a:rPr>
              <a:t>support 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v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50">
                <a:latin typeface="Tahoma"/>
                <a:cs typeface="Tahoma"/>
              </a:rPr>
              <a:t>t</a:t>
            </a:r>
            <a:r>
              <a:rPr dirty="0" sz="2200" spc="45">
                <a:latin typeface="Tahoma"/>
                <a:cs typeface="Tahoma"/>
              </a:rPr>
              <a:t>o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-35">
                <a:latin typeface="Tahoma"/>
                <a:cs typeface="Tahoma"/>
              </a:rPr>
              <a:t>ss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475">
                <a:latin typeface="Tahoma"/>
                <a:cs typeface="Tahoma"/>
              </a:rPr>
              <a:t> </a:t>
            </a:r>
            <a:r>
              <a:rPr dirty="0" sz="2200" spc="70">
                <a:latin typeface="Tahoma"/>
                <a:cs typeface="Tahoma"/>
              </a:rPr>
              <a:t>f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-30">
                <a:latin typeface="Tahoma"/>
                <a:cs typeface="Tahoma"/>
              </a:rPr>
              <a:t>s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d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-35">
                <a:latin typeface="Tahoma"/>
                <a:cs typeface="Tahoma"/>
              </a:rPr>
              <a:t>s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45">
                <a:latin typeface="Tahoma"/>
                <a:cs typeface="Tahoma"/>
              </a:rPr>
              <a:t>o</a:t>
            </a:r>
            <a:r>
              <a:rPr dirty="0" sz="2200">
                <a:latin typeface="Tahoma"/>
                <a:cs typeface="Tahoma"/>
              </a:rPr>
              <a:t>n  </a:t>
            </a:r>
            <a:r>
              <a:rPr dirty="0" sz="2200" spc="5">
                <a:latin typeface="Tahoma"/>
                <a:cs typeface="Tahoma"/>
              </a:rPr>
              <a:t>boundary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that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divides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the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feature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15">
                <a:latin typeface="Tahoma"/>
                <a:cs typeface="Tahoma"/>
              </a:rPr>
              <a:t>space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into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two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regions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5463" y="6500510"/>
            <a:ext cx="3691890" cy="247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dirty="0" sz="2500" spc="35" b="1">
                <a:latin typeface="Tahoma"/>
                <a:cs typeface="Tahoma"/>
              </a:rPr>
              <a:t>Decision</a:t>
            </a:r>
            <a:r>
              <a:rPr dirty="0" sz="2500" spc="-125" b="1">
                <a:latin typeface="Tahoma"/>
                <a:cs typeface="Tahoma"/>
              </a:rPr>
              <a:t> </a:t>
            </a:r>
            <a:r>
              <a:rPr dirty="0" sz="2500" spc="35" b="1">
                <a:latin typeface="Tahoma"/>
                <a:cs typeface="Tahoma"/>
              </a:rPr>
              <a:t>Tree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6599"/>
              </a:lnSpc>
              <a:spcBef>
                <a:spcPts val="1580"/>
              </a:spcBef>
            </a:pPr>
            <a:r>
              <a:rPr dirty="0" sz="2100" spc="5">
                <a:latin typeface="Tahoma"/>
                <a:cs typeface="Tahoma"/>
              </a:rPr>
              <a:t>determine</a:t>
            </a:r>
            <a:r>
              <a:rPr dirty="0" sz="2100" spc="-130">
                <a:latin typeface="Tahoma"/>
                <a:cs typeface="Tahoma"/>
              </a:rPr>
              <a:t> </a:t>
            </a:r>
            <a:r>
              <a:rPr dirty="0" sz="2100" spc="15">
                <a:latin typeface="Tahoma"/>
                <a:cs typeface="Tahoma"/>
              </a:rPr>
              <a:t>the</a:t>
            </a:r>
            <a:r>
              <a:rPr dirty="0" sz="2100" spc="-13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best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features</a:t>
            </a:r>
            <a:r>
              <a:rPr dirty="0" sz="2100" spc="-130">
                <a:latin typeface="Tahoma"/>
                <a:cs typeface="Tahoma"/>
              </a:rPr>
              <a:t> </a:t>
            </a:r>
            <a:r>
              <a:rPr dirty="0" sz="2100" spc="40">
                <a:latin typeface="Tahoma"/>
                <a:cs typeface="Tahoma"/>
              </a:rPr>
              <a:t>for </a:t>
            </a:r>
            <a:r>
              <a:rPr dirty="0" sz="2100" spc="-640">
                <a:latin typeface="Tahoma"/>
                <a:cs typeface="Tahoma"/>
              </a:rPr>
              <a:t> </a:t>
            </a:r>
            <a:r>
              <a:rPr dirty="0" sz="2100" spc="70">
                <a:latin typeface="Tahoma"/>
                <a:cs typeface="Tahoma"/>
              </a:rPr>
              <a:t>4 </a:t>
            </a:r>
            <a:r>
              <a:rPr dirty="0" sz="2100" spc="5">
                <a:latin typeface="Tahoma"/>
                <a:cs typeface="Tahoma"/>
              </a:rPr>
              <a:t>splitting </a:t>
            </a:r>
            <a:r>
              <a:rPr dirty="0" sz="2100" spc="15">
                <a:latin typeface="Tahoma"/>
                <a:cs typeface="Tahoma"/>
              </a:rPr>
              <a:t>the </a:t>
            </a:r>
            <a:r>
              <a:rPr dirty="0" sz="2100" spc="-15">
                <a:latin typeface="Tahoma"/>
                <a:cs typeface="Tahoma"/>
              </a:rPr>
              <a:t>data </a:t>
            </a:r>
            <a:r>
              <a:rPr dirty="0" sz="2100" spc="-10">
                <a:latin typeface="Tahoma"/>
                <a:cs typeface="Tahoma"/>
              </a:rPr>
              <a:t>at each 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10">
                <a:latin typeface="Tahoma"/>
                <a:cs typeface="Tahoma"/>
              </a:rPr>
              <a:t>decision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node,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aiming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50">
                <a:latin typeface="Tahoma"/>
                <a:cs typeface="Tahoma"/>
              </a:rPr>
              <a:t>to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create </a:t>
            </a:r>
            <a:r>
              <a:rPr dirty="0" sz="2100" spc="-64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branches </a:t>
            </a:r>
            <a:r>
              <a:rPr dirty="0" sz="2100" spc="5">
                <a:latin typeface="Tahoma"/>
                <a:cs typeface="Tahoma"/>
              </a:rPr>
              <a:t>that </a:t>
            </a:r>
            <a:r>
              <a:rPr dirty="0" sz="2100" spc="-20">
                <a:latin typeface="Tahoma"/>
                <a:cs typeface="Tahoma"/>
              </a:rPr>
              <a:t>segregate </a:t>
            </a:r>
            <a:r>
              <a:rPr dirty="0" sz="2100" spc="-15">
                <a:latin typeface="Tahoma"/>
                <a:cs typeface="Tahoma"/>
              </a:rPr>
              <a:t>data </a:t>
            </a:r>
            <a:r>
              <a:rPr dirty="0" sz="2100" spc="-10">
                <a:latin typeface="Tahoma"/>
                <a:cs typeface="Tahoma"/>
              </a:rPr>
              <a:t> </a:t>
            </a:r>
            <a:r>
              <a:rPr dirty="0" sz="2100" spc="15">
                <a:latin typeface="Tahoma"/>
                <a:cs typeface="Tahoma"/>
              </a:rPr>
              <a:t>points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55">
                <a:latin typeface="Tahoma"/>
                <a:cs typeface="Tahoma"/>
              </a:rPr>
              <a:t>of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25">
                <a:latin typeface="Tahoma"/>
                <a:cs typeface="Tahoma"/>
              </a:rPr>
              <a:t>different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-35">
                <a:latin typeface="Tahoma"/>
                <a:cs typeface="Tahoma"/>
              </a:rPr>
              <a:t>classes.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8782" y="1282241"/>
            <a:ext cx="212725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70" b="1">
                <a:solidFill>
                  <a:srgbClr val="1C5894"/>
                </a:solidFill>
                <a:latin typeface="Tahoma"/>
                <a:cs typeface="Tahoma"/>
              </a:rPr>
              <a:t>Our</a:t>
            </a:r>
            <a:r>
              <a:rPr dirty="0" sz="2500" spc="-155" b="1">
                <a:solidFill>
                  <a:srgbClr val="1C5894"/>
                </a:solidFill>
                <a:latin typeface="Tahoma"/>
                <a:cs typeface="Tahoma"/>
              </a:rPr>
              <a:t> </a:t>
            </a:r>
            <a:r>
              <a:rPr dirty="0" sz="2500" spc="35" b="1">
                <a:solidFill>
                  <a:srgbClr val="1C5894"/>
                </a:solidFill>
                <a:latin typeface="Tahoma"/>
                <a:cs typeface="Tahoma"/>
              </a:rPr>
              <a:t>Strategy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15825" y="6281397"/>
            <a:ext cx="4569460" cy="253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35555">
              <a:lnSpc>
                <a:spcPct val="105000"/>
              </a:lnSpc>
              <a:spcBef>
                <a:spcPts val="100"/>
              </a:spcBef>
            </a:pPr>
            <a:r>
              <a:rPr dirty="0" sz="2500" spc="-30" b="1">
                <a:latin typeface="Tahoma"/>
                <a:cs typeface="Tahoma"/>
              </a:rPr>
              <a:t>K</a:t>
            </a:r>
            <a:r>
              <a:rPr dirty="0" sz="2500" spc="-285" b="1">
                <a:latin typeface="Tahoma"/>
                <a:cs typeface="Tahoma"/>
              </a:rPr>
              <a:t>-</a:t>
            </a:r>
            <a:r>
              <a:rPr dirty="0" sz="2500" spc="150" b="1">
                <a:latin typeface="Tahoma"/>
                <a:cs typeface="Tahoma"/>
              </a:rPr>
              <a:t>N</a:t>
            </a:r>
            <a:r>
              <a:rPr dirty="0" sz="2500" spc="55" b="1">
                <a:latin typeface="Tahoma"/>
                <a:cs typeface="Tahoma"/>
              </a:rPr>
              <a:t>e</a:t>
            </a:r>
            <a:r>
              <a:rPr dirty="0" sz="2500" spc="55" b="1">
                <a:latin typeface="Tahoma"/>
                <a:cs typeface="Tahoma"/>
              </a:rPr>
              <a:t>i</a:t>
            </a:r>
            <a:r>
              <a:rPr dirty="0" sz="2500" spc="-65" b="1">
                <a:latin typeface="Tahoma"/>
                <a:cs typeface="Tahoma"/>
              </a:rPr>
              <a:t>g</a:t>
            </a:r>
            <a:r>
              <a:rPr dirty="0" sz="2500" spc="65" b="1">
                <a:latin typeface="Tahoma"/>
                <a:cs typeface="Tahoma"/>
              </a:rPr>
              <a:t>h</a:t>
            </a:r>
            <a:r>
              <a:rPr dirty="0" sz="2500" spc="20" b="1">
                <a:latin typeface="Tahoma"/>
                <a:cs typeface="Tahoma"/>
              </a:rPr>
              <a:t>b</a:t>
            </a:r>
            <a:r>
              <a:rPr dirty="0" sz="2500" spc="45" b="1">
                <a:latin typeface="Tahoma"/>
                <a:cs typeface="Tahoma"/>
              </a:rPr>
              <a:t>o</a:t>
            </a:r>
            <a:r>
              <a:rPr dirty="0" sz="2500" spc="80" b="1">
                <a:latin typeface="Tahoma"/>
                <a:cs typeface="Tahoma"/>
              </a:rPr>
              <a:t>r</a:t>
            </a:r>
            <a:r>
              <a:rPr dirty="0" sz="2500" spc="30" b="1">
                <a:latin typeface="Tahoma"/>
                <a:cs typeface="Tahoma"/>
              </a:rPr>
              <a:t>s  </a:t>
            </a:r>
            <a:r>
              <a:rPr dirty="0" sz="2500" spc="45" b="1">
                <a:latin typeface="Tahoma"/>
                <a:cs typeface="Tahoma"/>
              </a:rPr>
              <a:t>Classifier</a:t>
            </a:r>
            <a:endParaRPr sz="2500">
              <a:latin typeface="Tahoma"/>
              <a:cs typeface="Tahoma"/>
            </a:endParaRPr>
          </a:p>
          <a:p>
            <a:pPr marL="149860" marR="5080">
              <a:lnSpc>
                <a:spcPct val="116500"/>
              </a:lnSpc>
              <a:spcBef>
                <a:spcPts val="1190"/>
              </a:spcBef>
            </a:pP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15">
                <a:latin typeface="Tahoma"/>
                <a:cs typeface="Tahoma"/>
              </a:rPr>
              <a:t>k</a:t>
            </a:r>
            <a:r>
              <a:rPr dirty="0" sz="2200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p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10">
                <a:latin typeface="Tahoma"/>
                <a:cs typeface="Tahoma"/>
              </a:rPr>
              <a:t>d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50">
                <a:latin typeface="Tahoma"/>
                <a:cs typeface="Tahoma"/>
              </a:rPr>
              <a:t>t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45">
                <a:latin typeface="Tahoma"/>
                <a:cs typeface="Tahoma"/>
              </a:rPr>
              <a:t>o</a:t>
            </a:r>
            <a:r>
              <a:rPr dirty="0" sz="2200" spc="-5">
                <a:latin typeface="Tahoma"/>
                <a:cs typeface="Tahoma"/>
              </a:rPr>
              <a:t>n</a:t>
            </a:r>
            <a:r>
              <a:rPr dirty="0" sz="2200" spc="-30">
                <a:latin typeface="Tahoma"/>
                <a:cs typeface="Tahoma"/>
              </a:rPr>
              <a:t>s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70">
                <a:latin typeface="Tahoma"/>
                <a:cs typeface="Tahoma"/>
              </a:rPr>
              <a:t>f</a:t>
            </a:r>
            <a:r>
              <a:rPr dirty="0" sz="2200" spc="45">
                <a:latin typeface="Tahoma"/>
                <a:cs typeface="Tahoma"/>
              </a:rPr>
              <a:t>o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n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95">
                <a:latin typeface="Tahoma"/>
                <a:cs typeface="Tahoma"/>
              </a:rPr>
              <a:t>w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d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50">
                <a:latin typeface="Tahoma"/>
                <a:cs typeface="Tahoma"/>
              </a:rPr>
              <a:t>t</a:t>
            </a:r>
            <a:r>
              <a:rPr dirty="0" sz="2200" spc="-45">
                <a:latin typeface="Tahoma"/>
                <a:cs typeface="Tahoma"/>
              </a:rPr>
              <a:t>a  </a:t>
            </a:r>
            <a:r>
              <a:rPr dirty="0" sz="2200" spc="-10">
                <a:latin typeface="Tahoma"/>
                <a:cs typeface="Tahoma"/>
              </a:rPr>
              <a:t>point, </a:t>
            </a:r>
            <a:r>
              <a:rPr dirty="0" sz="2200" spc="15">
                <a:latin typeface="Tahoma"/>
                <a:cs typeface="Tahoma"/>
              </a:rPr>
              <a:t>the </a:t>
            </a:r>
            <a:r>
              <a:rPr dirty="0" sz="2200" spc="-5">
                <a:latin typeface="Tahoma"/>
                <a:cs typeface="Tahoma"/>
              </a:rPr>
              <a:t>algorithm </a:t>
            </a:r>
            <a:r>
              <a:rPr dirty="0" sz="2200" spc="15">
                <a:latin typeface="Tahoma"/>
                <a:cs typeface="Tahoma"/>
              </a:rPr>
              <a:t>identifies the </a:t>
            </a:r>
            <a:r>
              <a:rPr dirty="0" sz="2200" spc="20">
                <a:latin typeface="Tahoma"/>
                <a:cs typeface="Tahoma"/>
              </a:rPr>
              <a:t>k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nearest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neighbors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in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the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training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set </a:t>
            </a:r>
            <a:r>
              <a:rPr dirty="0" sz="2200" spc="-67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b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-35">
                <a:latin typeface="Tahoma"/>
                <a:cs typeface="Tahoma"/>
              </a:rPr>
              <a:t>s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15">
                <a:latin typeface="Tahoma"/>
                <a:cs typeface="Tahoma"/>
              </a:rPr>
              <a:t>d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45">
                <a:latin typeface="Tahoma"/>
                <a:cs typeface="Tahoma"/>
              </a:rPr>
              <a:t>o</a:t>
            </a:r>
            <a:r>
              <a:rPr dirty="0" sz="2200">
                <a:latin typeface="Tahoma"/>
                <a:cs typeface="Tahoma"/>
              </a:rPr>
              <a:t>n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a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d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-35">
                <a:latin typeface="Tahoma"/>
                <a:cs typeface="Tahoma"/>
              </a:rPr>
              <a:t>s</a:t>
            </a:r>
            <a:r>
              <a:rPr dirty="0" sz="2200" spc="50">
                <a:latin typeface="Tahoma"/>
                <a:cs typeface="Tahoma"/>
              </a:rPr>
              <a:t>t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-5">
                <a:latin typeface="Tahoma"/>
                <a:cs typeface="Tahoma"/>
              </a:rPr>
              <a:t>n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>
                <a:latin typeface="Tahoma"/>
                <a:cs typeface="Tahoma"/>
              </a:rPr>
              <a:t>e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50">
                <a:latin typeface="Tahoma"/>
                <a:cs typeface="Tahoma"/>
              </a:rPr>
              <a:t>t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-150"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1" cy="44013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77537" y="5463057"/>
            <a:ext cx="0" cy="2937510"/>
          </a:xfrm>
          <a:custGeom>
            <a:avLst/>
            <a:gdLst/>
            <a:ahLst/>
            <a:cxnLst/>
            <a:rect l="l" t="t" r="r" b="b"/>
            <a:pathLst>
              <a:path w="0" h="2937509">
                <a:moveTo>
                  <a:pt x="0" y="0"/>
                </a:moveTo>
                <a:lnTo>
                  <a:pt x="0" y="2936896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95140" y="5463057"/>
            <a:ext cx="0" cy="2937510"/>
          </a:xfrm>
          <a:custGeom>
            <a:avLst/>
            <a:gdLst/>
            <a:ahLst/>
            <a:cxnLst/>
            <a:rect l="l" t="t" r="r" b="b"/>
            <a:pathLst>
              <a:path w="0" h="2937509">
                <a:moveTo>
                  <a:pt x="0" y="0"/>
                </a:moveTo>
                <a:lnTo>
                  <a:pt x="0" y="2936896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61733" y="1147779"/>
            <a:ext cx="4860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70">
                <a:solidFill>
                  <a:srgbClr val="FFFFFF"/>
                </a:solidFill>
              </a:rPr>
              <a:t>Data</a:t>
            </a:r>
            <a:r>
              <a:rPr dirty="0" sz="4400" spc="-190">
                <a:solidFill>
                  <a:srgbClr val="FFFFFF"/>
                </a:solidFill>
              </a:rPr>
              <a:t> </a:t>
            </a:r>
            <a:r>
              <a:rPr dirty="0" sz="4400" spc="80">
                <a:solidFill>
                  <a:srgbClr val="FFFFFF"/>
                </a:solidFill>
              </a:rPr>
              <a:t>Description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499507" y="5276958"/>
            <a:ext cx="42919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dirty="0" sz="2200" spc="30">
                <a:latin typeface="Tahoma"/>
                <a:cs typeface="Tahoma"/>
              </a:rPr>
              <a:t>Age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229">
                <a:latin typeface="Tahoma"/>
                <a:cs typeface="Tahoma"/>
              </a:rPr>
              <a:t>:	</a:t>
            </a:r>
            <a:r>
              <a:rPr dirty="0" sz="2200" spc="30">
                <a:latin typeface="Tahoma"/>
                <a:cs typeface="Tahoma"/>
              </a:rPr>
              <a:t>Age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of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the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patient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-65">
                <a:latin typeface="Tahoma"/>
                <a:cs typeface="Tahoma"/>
              </a:rPr>
              <a:t>(numeric).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9454" y="5193733"/>
            <a:ext cx="456946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5">
                <a:latin typeface="Tahoma"/>
                <a:cs typeface="Tahoma"/>
              </a:rPr>
              <a:t>Resting </a:t>
            </a:r>
            <a:r>
              <a:rPr dirty="0" sz="2200" spc="45">
                <a:latin typeface="Tahoma"/>
                <a:cs typeface="Tahoma"/>
              </a:rPr>
              <a:t>Blood </a:t>
            </a:r>
            <a:r>
              <a:rPr dirty="0" sz="2200" spc="5">
                <a:latin typeface="Tahoma"/>
                <a:cs typeface="Tahoma"/>
              </a:rPr>
              <a:t>Pressure </a:t>
            </a:r>
            <a:r>
              <a:rPr dirty="0" sz="2200" spc="-50">
                <a:latin typeface="Tahoma"/>
                <a:cs typeface="Tahoma"/>
              </a:rPr>
              <a:t>(RestingBP): 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 spc="-5">
                <a:latin typeface="Tahoma"/>
                <a:cs typeface="Tahoma"/>
              </a:rPr>
              <a:t>Resting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blood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pressure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of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the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patient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254">
                <a:latin typeface="Tahoma"/>
                <a:cs typeface="Tahoma"/>
              </a:rPr>
              <a:t>(</a:t>
            </a:r>
            <a:r>
              <a:rPr dirty="0" sz="2200" spc="-5">
                <a:latin typeface="Tahoma"/>
                <a:cs typeface="Tahoma"/>
              </a:rPr>
              <a:t>n</a:t>
            </a:r>
            <a:r>
              <a:rPr dirty="0" sz="2200" spc="-10">
                <a:latin typeface="Tahoma"/>
                <a:cs typeface="Tahoma"/>
              </a:rPr>
              <a:t>u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-170">
                <a:latin typeface="Tahoma"/>
                <a:cs typeface="Tahoma"/>
              </a:rPr>
              <a:t>,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>
                <a:latin typeface="Tahoma"/>
                <a:cs typeface="Tahoma"/>
              </a:rPr>
              <a:t>n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40">
                <a:latin typeface="Tahoma"/>
                <a:cs typeface="Tahoma"/>
              </a:rPr>
              <a:t>m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185">
                <a:latin typeface="Tahoma"/>
                <a:cs typeface="Tahoma"/>
              </a:rPr>
              <a:t>H</a:t>
            </a:r>
            <a:r>
              <a:rPr dirty="0" sz="2200" spc="-80">
                <a:latin typeface="Tahoma"/>
                <a:cs typeface="Tahoma"/>
              </a:rPr>
              <a:t>g</a:t>
            </a:r>
            <a:r>
              <a:rPr dirty="0" sz="2200" spc="-254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1876" y="2815342"/>
            <a:ext cx="7464425" cy="12065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R="72390">
              <a:lnSpc>
                <a:spcPct val="100000"/>
              </a:lnSpc>
              <a:spcBef>
                <a:spcPts val="254"/>
              </a:spcBef>
            </a:pPr>
            <a:r>
              <a:rPr dirty="0" sz="2450" spc="20">
                <a:solidFill>
                  <a:srgbClr val="5CE1E6"/>
                </a:solidFill>
                <a:latin typeface="Tahoma"/>
                <a:cs typeface="Tahoma"/>
              </a:rPr>
              <a:t>Dataset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-25">
                <a:solidFill>
                  <a:srgbClr val="5CE1E6"/>
                </a:solidFill>
                <a:latin typeface="Tahoma"/>
                <a:cs typeface="Tahoma"/>
              </a:rPr>
              <a:t>Name: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40">
                <a:solidFill>
                  <a:srgbClr val="5CE1E6"/>
                </a:solidFill>
                <a:latin typeface="Tahoma"/>
                <a:cs typeface="Tahoma"/>
              </a:rPr>
              <a:t>Heart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15">
                <a:solidFill>
                  <a:srgbClr val="5CE1E6"/>
                </a:solidFill>
                <a:latin typeface="Tahoma"/>
                <a:cs typeface="Tahoma"/>
              </a:rPr>
              <a:t>Failure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50">
                <a:solidFill>
                  <a:srgbClr val="5CE1E6"/>
                </a:solidFill>
                <a:latin typeface="Tahoma"/>
                <a:cs typeface="Tahoma"/>
              </a:rPr>
              <a:t>Detection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20">
                <a:solidFill>
                  <a:srgbClr val="5CE1E6"/>
                </a:solidFill>
                <a:latin typeface="Tahoma"/>
                <a:cs typeface="Tahoma"/>
              </a:rPr>
              <a:t>Dataset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-165">
                <a:solidFill>
                  <a:srgbClr val="5CE1E6"/>
                </a:solidFill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algn="ctr" marL="12700" marR="5080">
              <a:lnSpc>
                <a:spcPct val="105400"/>
              </a:lnSpc>
            </a:pPr>
            <a:r>
              <a:rPr dirty="0" sz="2450" spc="5">
                <a:solidFill>
                  <a:srgbClr val="5CE1E6"/>
                </a:solidFill>
                <a:latin typeface="Tahoma"/>
                <a:cs typeface="Tahoma"/>
              </a:rPr>
              <a:t>Objective: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5">
                <a:solidFill>
                  <a:srgbClr val="5CE1E6"/>
                </a:solidFill>
                <a:latin typeface="Tahoma"/>
                <a:cs typeface="Tahoma"/>
              </a:rPr>
              <a:t>The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-5">
                <a:solidFill>
                  <a:srgbClr val="5CE1E6"/>
                </a:solidFill>
                <a:latin typeface="Tahoma"/>
                <a:cs typeface="Tahoma"/>
              </a:rPr>
              <a:t>dataset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-30">
                <a:solidFill>
                  <a:srgbClr val="5CE1E6"/>
                </a:solidFill>
                <a:latin typeface="Tahoma"/>
                <a:cs typeface="Tahoma"/>
              </a:rPr>
              <a:t>aims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60">
                <a:solidFill>
                  <a:srgbClr val="5CE1E6"/>
                </a:solidFill>
                <a:latin typeface="Tahoma"/>
                <a:cs typeface="Tahoma"/>
              </a:rPr>
              <a:t>to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25">
                <a:solidFill>
                  <a:srgbClr val="5CE1E6"/>
                </a:solidFill>
                <a:latin typeface="Tahoma"/>
                <a:cs typeface="Tahoma"/>
              </a:rPr>
              <a:t>predict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20">
                <a:solidFill>
                  <a:srgbClr val="5CE1E6"/>
                </a:solidFill>
                <a:latin typeface="Tahoma"/>
                <a:cs typeface="Tahoma"/>
              </a:rPr>
              <a:t>the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5">
                <a:solidFill>
                  <a:srgbClr val="5CE1E6"/>
                </a:solidFill>
                <a:latin typeface="Tahoma"/>
                <a:cs typeface="Tahoma"/>
              </a:rPr>
              <a:t>presence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35">
                <a:solidFill>
                  <a:srgbClr val="5CE1E6"/>
                </a:solidFill>
                <a:latin typeface="Tahoma"/>
                <a:cs typeface="Tahoma"/>
              </a:rPr>
              <a:t>or </a:t>
            </a:r>
            <a:r>
              <a:rPr dirty="0" sz="2450" spc="-75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-5">
                <a:solidFill>
                  <a:srgbClr val="5CE1E6"/>
                </a:solidFill>
                <a:latin typeface="Tahoma"/>
                <a:cs typeface="Tahoma"/>
              </a:rPr>
              <a:t>absence</a:t>
            </a:r>
            <a:r>
              <a:rPr dirty="0" sz="2450" spc="-145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70">
                <a:solidFill>
                  <a:srgbClr val="5CE1E6"/>
                </a:solidFill>
                <a:latin typeface="Tahoma"/>
                <a:cs typeface="Tahoma"/>
              </a:rPr>
              <a:t>of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>
                <a:solidFill>
                  <a:srgbClr val="5CE1E6"/>
                </a:solidFill>
                <a:latin typeface="Tahoma"/>
                <a:cs typeface="Tahoma"/>
              </a:rPr>
              <a:t>heart</a:t>
            </a:r>
            <a:r>
              <a:rPr dirty="0" sz="2450" spc="-140">
                <a:solidFill>
                  <a:srgbClr val="5CE1E6"/>
                </a:solidFill>
                <a:latin typeface="Tahoma"/>
                <a:cs typeface="Tahoma"/>
              </a:rPr>
              <a:t> </a:t>
            </a:r>
            <a:r>
              <a:rPr dirty="0" sz="2450" spc="-15">
                <a:solidFill>
                  <a:srgbClr val="5CE1E6"/>
                </a:solidFill>
                <a:latin typeface="Tahoma"/>
                <a:cs typeface="Tahoma"/>
              </a:rPr>
              <a:t>disease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3341" y="5193733"/>
            <a:ext cx="4714240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500"/>
              </a:lnSpc>
              <a:spcBef>
                <a:spcPts val="100"/>
              </a:spcBef>
            </a:pPr>
            <a:r>
              <a:rPr dirty="0" sz="2200" spc="-5">
                <a:latin typeface="Tahoma"/>
                <a:cs typeface="Tahoma"/>
              </a:rPr>
              <a:t>Resting </a:t>
            </a:r>
            <a:r>
              <a:rPr dirty="0" sz="2200" spc="5">
                <a:latin typeface="Tahoma"/>
                <a:cs typeface="Tahoma"/>
              </a:rPr>
              <a:t>Electrocardiographic </a:t>
            </a:r>
            <a:r>
              <a:rPr dirty="0" sz="2200">
                <a:latin typeface="Tahoma"/>
                <a:cs typeface="Tahoma"/>
              </a:rPr>
              <a:t>Results 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(RestingECG): </a:t>
            </a:r>
            <a:r>
              <a:rPr dirty="0" sz="2200">
                <a:latin typeface="Tahoma"/>
                <a:cs typeface="Tahoma"/>
              </a:rPr>
              <a:t>Results </a:t>
            </a:r>
            <a:r>
              <a:rPr dirty="0" sz="2200" spc="55">
                <a:latin typeface="Tahoma"/>
                <a:cs typeface="Tahoma"/>
              </a:rPr>
              <a:t>of </a:t>
            </a:r>
            <a:r>
              <a:rPr dirty="0" sz="2200" spc="15">
                <a:latin typeface="Tahoma"/>
                <a:cs typeface="Tahoma"/>
              </a:rPr>
              <a:t>the </a:t>
            </a:r>
            <a:r>
              <a:rPr dirty="0" sz="2200" spc="-5">
                <a:latin typeface="Tahoma"/>
                <a:cs typeface="Tahoma"/>
              </a:rPr>
              <a:t>resting </a:t>
            </a:r>
            <a:r>
              <a:rPr dirty="0" sz="220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electro</a:t>
            </a:r>
            <a:r>
              <a:rPr dirty="0" sz="2200" spc="25">
                <a:latin typeface="Tahoma"/>
                <a:cs typeface="Tahoma"/>
              </a:rPr>
              <a:t> </a:t>
            </a:r>
            <a:r>
              <a:rPr dirty="0" sz="2200" spc="-15">
                <a:latin typeface="Tahoma"/>
                <a:cs typeface="Tahoma"/>
              </a:rPr>
              <a:t>cardiogram </a:t>
            </a:r>
            <a:r>
              <a:rPr dirty="0" sz="2200" spc="-40">
                <a:latin typeface="Tahoma"/>
                <a:cs typeface="Tahoma"/>
              </a:rPr>
              <a:t>(categorical: 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25">
                <a:latin typeface="Tahoma"/>
                <a:cs typeface="Tahoma"/>
              </a:rPr>
              <a:t>Normal/Abnormalities/Probable or </a:t>
            </a:r>
            <a:r>
              <a:rPr dirty="0" sz="2200" spc="30">
                <a:latin typeface="Tahoma"/>
                <a:cs typeface="Tahoma"/>
              </a:rPr>
              <a:t> </a:t>
            </a:r>
            <a:r>
              <a:rPr dirty="0" sz="2200" spc="20">
                <a:latin typeface="Tahoma"/>
                <a:cs typeface="Tahoma"/>
              </a:rPr>
              <a:t>definite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30">
                <a:latin typeface="Tahoma"/>
                <a:cs typeface="Tahoma"/>
              </a:rPr>
              <a:t>left</a:t>
            </a:r>
            <a:r>
              <a:rPr dirty="0" sz="2200" spc="-120">
                <a:latin typeface="Tahoma"/>
                <a:cs typeface="Tahoma"/>
              </a:rPr>
              <a:t> </a:t>
            </a:r>
            <a:r>
              <a:rPr dirty="0" sz="2200" spc="5">
                <a:latin typeface="Tahoma"/>
                <a:cs typeface="Tahoma"/>
              </a:rPr>
              <a:t>ventricular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hy</a:t>
            </a:r>
            <a:r>
              <a:rPr dirty="0" sz="2200" spc="49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pertrophy).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496" y="6041458"/>
            <a:ext cx="340169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 marR="5080" indent="-32384">
              <a:lnSpc>
                <a:spcPct val="116500"/>
              </a:lnSpc>
              <a:spcBef>
                <a:spcPts val="100"/>
              </a:spcBef>
              <a:tabLst>
                <a:tab pos="735330" algn="l"/>
              </a:tabLst>
            </a:pPr>
            <a:r>
              <a:rPr dirty="0" sz="2200" spc="-15">
                <a:latin typeface="Tahoma"/>
                <a:cs typeface="Tahoma"/>
              </a:rPr>
              <a:t>Sex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-229">
                <a:latin typeface="Tahoma"/>
                <a:cs typeface="Tahoma"/>
              </a:rPr>
              <a:t>:	</a:t>
            </a:r>
            <a:r>
              <a:rPr dirty="0" sz="2200" spc="20">
                <a:latin typeface="Tahoma"/>
                <a:cs typeface="Tahoma"/>
              </a:rPr>
              <a:t>Gender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of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 spc="15">
                <a:latin typeface="Tahoma"/>
                <a:cs typeface="Tahoma"/>
              </a:rPr>
              <a:t>the</a:t>
            </a:r>
            <a:r>
              <a:rPr dirty="0" sz="2200" spc="-145">
                <a:latin typeface="Tahoma"/>
                <a:cs typeface="Tahoma"/>
              </a:rPr>
              <a:t> </a:t>
            </a:r>
            <a:r>
              <a:rPr dirty="0" sz="2200" spc="10">
                <a:latin typeface="Tahoma"/>
                <a:cs typeface="Tahoma"/>
              </a:rPr>
              <a:t>patient </a:t>
            </a:r>
            <a:r>
              <a:rPr dirty="0" sz="2200" spc="-670">
                <a:latin typeface="Tahoma"/>
                <a:cs typeface="Tahoma"/>
              </a:rPr>
              <a:t> </a:t>
            </a:r>
            <a:r>
              <a:rPr dirty="0" sz="2200" spc="-254">
                <a:latin typeface="Tahoma"/>
                <a:cs typeface="Tahoma"/>
              </a:rPr>
              <a:t>(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50">
                <a:latin typeface="Tahoma"/>
                <a:cs typeface="Tahoma"/>
              </a:rPr>
              <a:t>t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-80">
                <a:latin typeface="Tahoma"/>
                <a:cs typeface="Tahoma"/>
              </a:rPr>
              <a:t>g</a:t>
            </a:r>
            <a:r>
              <a:rPr dirty="0" sz="2200" spc="45">
                <a:latin typeface="Tahoma"/>
                <a:cs typeface="Tahoma"/>
              </a:rPr>
              <a:t>o</a:t>
            </a:r>
            <a:r>
              <a:rPr dirty="0" sz="2200" spc="5">
                <a:latin typeface="Tahoma"/>
                <a:cs typeface="Tahoma"/>
              </a:rPr>
              <a:t>r</a:t>
            </a:r>
            <a:r>
              <a:rPr dirty="0" sz="2200" spc="25">
                <a:latin typeface="Tahoma"/>
                <a:cs typeface="Tahoma"/>
              </a:rPr>
              <a:t>i</a:t>
            </a:r>
            <a:r>
              <a:rPr dirty="0" sz="2200" spc="30">
                <a:latin typeface="Tahoma"/>
                <a:cs typeface="Tahoma"/>
              </a:rPr>
              <a:t>c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229">
                <a:latin typeface="Tahoma"/>
                <a:cs typeface="Tahoma"/>
              </a:rPr>
              <a:t>: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340">
                <a:latin typeface="Tahoma"/>
                <a:cs typeface="Tahoma"/>
              </a:rPr>
              <a:t>M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145">
                <a:latin typeface="Tahoma"/>
                <a:cs typeface="Tahoma"/>
              </a:rPr>
              <a:t>/</a:t>
            </a:r>
            <a:r>
              <a:rPr dirty="0" sz="2200" spc="90">
                <a:latin typeface="Tahoma"/>
                <a:cs typeface="Tahoma"/>
              </a:rPr>
              <a:t>F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-45">
                <a:latin typeface="Tahoma"/>
                <a:cs typeface="Tahoma"/>
              </a:rPr>
              <a:t>m</a:t>
            </a:r>
            <a:r>
              <a:rPr dirty="0" sz="2200" spc="-70">
                <a:latin typeface="Tahoma"/>
                <a:cs typeface="Tahoma"/>
              </a:rPr>
              <a:t>a</a:t>
            </a:r>
            <a:r>
              <a:rPr dirty="0" sz="2200" spc="15">
                <a:latin typeface="Tahoma"/>
                <a:cs typeface="Tahoma"/>
              </a:rPr>
              <a:t>l</a:t>
            </a:r>
            <a:r>
              <a:rPr dirty="0" sz="2200" spc="-5">
                <a:latin typeface="Tahoma"/>
                <a:cs typeface="Tahoma"/>
              </a:rPr>
              <a:t>e</a:t>
            </a:r>
            <a:r>
              <a:rPr dirty="0" sz="2200" spc="-254">
                <a:latin typeface="Tahoma"/>
                <a:cs typeface="Tahoma"/>
              </a:rPr>
              <a:t>)</a:t>
            </a:r>
            <a:r>
              <a:rPr dirty="0" sz="2200" spc="-150"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72" y="7405947"/>
            <a:ext cx="4634865" cy="151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100"/>
              </a:spcBef>
              <a:tabLst>
                <a:tab pos="2188845" algn="l"/>
              </a:tabLst>
            </a:pPr>
            <a:r>
              <a:rPr dirty="0" sz="2100" spc="25">
                <a:latin typeface="Tahoma"/>
                <a:cs typeface="Tahoma"/>
              </a:rPr>
              <a:t>Chest</a:t>
            </a:r>
            <a:r>
              <a:rPr dirty="0" sz="2100" spc="-114">
                <a:latin typeface="Tahoma"/>
                <a:cs typeface="Tahoma"/>
              </a:rPr>
              <a:t> </a:t>
            </a:r>
            <a:r>
              <a:rPr dirty="0" sz="2100" spc="10">
                <a:latin typeface="Tahoma"/>
                <a:cs typeface="Tahoma"/>
              </a:rPr>
              <a:t>Pain</a:t>
            </a:r>
            <a:r>
              <a:rPr dirty="0" sz="2100" spc="-110">
                <a:latin typeface="Tahoma"/>
                <a:cs typeface="Tahoma"/>
              </a:rPr>
              <a:t> </a:t>
            </a:r>
            <a:r>
              <a:rPr dirty="0" sz="2100" spc="-35">
                <a:latin typeface="Tahoma"/>
                <a:cs typeface="Tahoma"/>
              </a:rPr>
              <a:t>Type:	</a:t>
            </a:r>
            <a:r>
              <a:rPr dirty="0" sz="2100" spc="10">
                <a:latin typeface="Tahoma"/>
                <a:cs typeface="Tahoma"/>
              </a:rPr>
              <a:t>Type </a:t>
            </a:r>
            <a:r>
              <a:rPr dirty="0" sz="2100" spc="55">
                <a:latin typeface="Tahoma"/>
                <a:cs typeface="Tahoma"/>
              </a:rPr>
              <a:t>of </a:t>
            </a:r>
            <a:r>
              <a:rPr dirty="0" sz="2100" spc="5">
                <a:latin typeface="Tahoma"/>
                <a:cs typeface="Tahoma"/>
              </a:rPr>
              <a:t>chest </a:t>
            </a:r>
            <a:r>
              <a:rPr dirty="0" sz="2100" spc="-10">
                <a:latin typeface="Tahoma"/>
                <a:cs typeface="Tahoma"/>
              </a:rPr>
              <a:t>pain 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experienced</a:t>
            </a:r>
            <a:r>
              <a:rPr dirty="0" sz="2100" spc="-120">
                <a:latin typeface="Tahoma"/>
                <a:cs typeface="Tahoma"/>
              </a:rPr>
              <a:t> </a:t>
            </a:r>
            <a:r>
              <a:rPr dirty="0" sz="2100" spc="20">
                <a:latin typeface="Tahoma"/>
                <a:cs typeface="Tahoma"/>
              </a:rPr>
              <a:t>by</a:t>
            </a:r>
            <a:r>
              <a:rPr dirty="0" sz="2100" spc="-120">
                <a:latin typeface="Tahoma"/>
                <a:cs typeface="Tahoma"/>
              </a:rPr>
              <a:t> </a:t>
            </a:r>
            <a:r>
              <a:rPr dirty="0" sz="2100" spc="15">
                <a:latin typeface="Tahoma"/>
                <a:cs typeface="Tahoma"/>
              </a:rPr>
              <a:t>the</a:t>
            </a:r>
            <a:r>
              <a:rPr dirty="0" sz="2100" spc="-12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patient</a:t>
            </a:r>
            <a:r>
              <a:rPr dirty="0" sz="2100" spc="-120">
                <a:latin typeface="Tahoma"/>
                <a:cs typeface="Tahoma"/>
              </a:rPr>
              <a:t> </a:t>
            </a:r>
            <a:r>
              <a:rPr dirty="0" sz="2100" spc="-40">
                <a:latin typeface="Tahoma"/>
                <a:cs typeface="Tahoma"/>
              </a:rPr>
              <a:t>(categorical: </a:t>
            </a:r>
            <a:r>
              <a:rPr dirty="0" sz="2100" spc="-640">
                <a:latin typeface="Tahoma"/>
                <a:cs typeface="Tahoma"/>
              </a:rPr>
              <a:t> </a:t>
            </a:r>
            <a:r>
              <a:rPr dirty="0" sz="2100" spc="5">
                <a:latin typeface="Tahoma"/>
                <a:cs typeface="Tahoma"/>
              </a:rPr>
              <a:t>Typical </a:t>
            </a:r>
            <a:r>
              <a:rPr dirty="0" sz="2100" spc="25">
                <a:latin typeface="Tahoma"/>
                <a:cs typeface="Tahoma"/>
              </a:rPr>
              <a:t>Angina/Atypical </a:t>
            </a:r>
            <a:r>
              <a:rPr dirty="0" sz="2100" spc="35">
                <a:latin typeface="Tahoma"/>
                <a:cs typeface="Tahoma"/>
              </a:rPr>
              <a:t>Angina/Non- </a:t>
            </a:r>
            <a:r>
              <a:rPr dirty="0" sz="2100" spc="4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anginal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Pain/Asymptomatic).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6667" y="6007810"/>
            <a:ext cx="2937510" cy="0"/>
          </a:xfrm>
          <a:custGeom>
            <a:avLst/>
            <a:gdLst/>
            <a:ahLst/>
            <a:cxnLst/>
            <a:rect l="l" t="t" r="r" b="b"/>
            <a:pathLst>
              <a:path w="2937510" h="0">
                <a:moveTo>
                  <a:pt x="0" y="0"/>
                </a:moveTo>
                <a:lnTo>
                  <a:pt x="2936896" y="0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6667" y="7111394"/>
            <a:ext cx="2937510" cy="0"/>
          </a:xfrm>
          <a:custGeom>
            <a:avLst/>
            <a:gdLst/>
            <a:ahLst/>
            <a:cxnLst/>
            <a:rect l="l" t="t" r="r" b="b"/>
            <a:pathLst>
              <a:path w="2937510" h="0">
                <a:moveTo>
                  <a:pt x="0" y="0"/>
                </a:moveTo>
                <a:lnTo>
                  <a:pt x="2936896" y="0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05500" y="6484060"/>
            <a:ext cx="2937510" cy="0"/>
          </a:xfrm>
          <a:custGeom>
            <a:avLst/>
            <a:gdLst/>
            <a:ahLst/>
            <a:cxnLst/>
            <a:rect l="l" t="t" r="r" b="b"/>
            <a:pathLst>
              <a:path w="2937509" h="0">
                <a:moveTo>
                  <a:pt x="0" y="0"/>
                </a:moveTo>
                <a:lnTo>
                  <a:pt x="2936896" y="0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76008" y="6516895"/>
            <a:ext cx="4874260" cy="73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8575" marR="5080" indent="-1286510">
              <a:lnSpc>
                <a:spcPct val="116300"/>
              </a:lnSpc>
              <a:spcBef>
                <a:spcPts val="100"/>
              </a:spcBef>
            </a:pPr>
            <a:r>
              <a:rPr dirty="0" sz="2000">
                <a:latin typeface="Tahoma"/>
                <a:cs typeface="Tahoma"/>
              </a:rPr>
              <a:t>Cholesterol: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Cholesterol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level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patient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235">
                <a:latin typeface="Tahoma"/>
                <a:cs typeface="Tahoma"/>
              </a:rPr>
              <a:t>(</a:t>
            </a:r>
            <a:r>
              <a:rPr dirty="0" sz="2000" spc="-10">
                <a:latin typeface="Tahoma"/>
                <a:cs typeface="Tahoma"/>
              </a:rPr>
              <a:t>n</a:t>
            </a:r>
            <a:r>
              <a:rPr dirty="0" sz="2000" spc="-10">
                <a:latin typeface="Tahoma"/>
                <a:cs typeface="Tahoma"/>
              </a:rPr>
              <a:t>u</a:t>
            </a:r>
            <a:r>
              <a:rPr dirty="0" sz="2000" spc="-45">
                <a:latin typeface="Tahoma"/>
                <a:cs typeface="Tahoma"/>
              </a:rPr>
              <a:t>m</a:t>
            </a:r>
            <a:r>
              <a:rPr dirty="0" sz="2000" spc="-5">
                <a:latin typeface="Tahoma"/>
                <a:cs typeface="Tahoma"/>
              </a:rPr>
              <a:t>e</a:t>
            </a:r>
            <a:r>
              <a:rPr dirty="0" sz="2000" spc="5">
                <a:latin typeface="Tahoma"/>
                <a:cs typeface="Tahoma"/>
              </a:rPr>
              <a:t>r</a:t>
            </a:r>
            <a:r>
              <a:rPr dirty="0" sz="2000" spc="20">
                <a:latin typeface="Tahoma"/>
                <a:cs typeface="Tahoma"/>
              </a:rPr>
              <a:t>i</a:t>
            </a:r>
            <a:r>
              <a:rPr dirty="0" sz="2000" spc="25">
                <a:latin typeface="Tahoma"/>
                <a:cs typeface="Tahoma"/>
              </a:rPr>
              <a:t>c</a:t>
            </a:r>
            <a:r>
              <a:rPr dirty="0" sz="2000" spc="-155">
                <a:latin typeface="Tahoma"/>
                <a:cs typeface="Tahoma"/>
              </a:rPr>
              <a:t>,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i</a:t>
            </a:r>
            <a:r>
              <a:rPr dirty="0" sz="2000" spc="-5">
                <a:latin typeface="Tahoma"/>
                <a:cs typeface="Tahoma"/>
              </a:rPr>
              <a:t>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m</a:t>
            </a:r>
            <a:r>
              <a:rPr dirty="0" sz="2000" spc="-75">
                <a:latin typeface="Tahoma"/>
                <a:cs typeface="Tahoma"/>
              </a:rPr>
              <a:t>g</a:t>
            </a:r>
            <a:r>
              <a:rPr dirty="0" sz="2000" spc="130">
                <a:latin typeface="Tahoma"/>
                <a:cs typeface="Tahoma"/>
              </a:rPr>
              <a:t>/</a:t>
            </a:r>
            <a:r>
              <a:rPr dirty="0" sz="2000" spc="5">
                <a:latin typeface="Tahoma"/>
                <a:cs typeface="Tahoma"/>
              </a:rPr>
              <a:t>d</a:t>
            </a:r>
            <a:r>
              <a:rPr dirty="0" sz="2000" spc="25">
                <a:latin typeface="Tahoma"/>
                <a:cs typeface="Tahoma"/>
              </a:rPr>
              <a:t>L</a:t>
            </a:r>
            <a:r>
              <a:rPr dirty="0" sz="2000" spc="-235">
                <a:latin typeface="Tahoma"/>
                <a:cs typeface="Tahoma"/>
              </a:rPr>
              <a:t>)</a:t>
            </a:r>
            <a:r>
              <a:rPr dirty="0" sz="2000" spc="-135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05500" y="7501919"/>
            <a:ext cx="2937510" cy="0"/>
          </a:xfrm>
          <a:custGeom>
            <a:avLst/>
            <a:gdLst/>
            <a:ahLst/>
            <a:cxnLst/>
            <a:rect l="l" t="t" r="r" b="b"/>
            <a:pathLst>
              <a:path w="2937509" h="0">
                <a:moveTo>
                  <a:pt x="0" y="0"/>
                </a:moveTo>
                <a:lnTo>
                  <a:pt x="2936896" y="0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01038" y="7647197"/>
            <a:ext cx="5024755" cy="108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300"/>
              </a:lnSpc>
              <a:spcBef>
                <a:spcPts val="100"/>
              </a:spcBef>
            </a:pPr>
            <a:r>
              <a:rPr dirty="0" sz="2000" spc="-5">
                <a:latin typeface="Tahoma"/>
                <a:cs typeface="Tahoma"/>
              </a:rPr>
              <a:t>Fasting </a:t>
            </a:r>
            <a:r>
              <a:rPr dirty="0" sz="2000" spc="40">
                <a:latin typeface="Tahoma"/>
                <a:cs typeface="Tahoma"/>
              </a:rPr>
              <a:t>Blood </a:t>
            </a:r>
            <a:r>
              <a:rPr dirty="0" sz="2000" spc="-35">
                <a:latin typeface="Tahoma"/>
                <a:cs typeface="Tahoma"/>
              </a:rPr>
              <a:t>Sugar </a:t>
            </a:r>
            <a:r>
              <a:rPr dirty="0" sz="2000" spc="-55">
                <a:latin typeface="Tahoma"/>
                <a:cs typeface="Tahoma"/>
              </a:rPr>
              <a:t>(FastingBS): </a:t>
            </a:r>
            <a:r>
              <a:rPr dirty="0" sz="2000" spc="-5">
                <a:latin typeface="Tahoma"/>
                <a:cs typeface="Tahoma"/>
              </a:rPr>
              <a:t>Fasting 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blood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sugar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level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the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patient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(categori</a:t>
            </a:r>
            <a:r>
              <a:rPr dirty="0" sz="2000" spc="434">
                <a:latin typeface="Tahoma"/>
                <a:cs typeface="Tahoma"/>
              </a:rPr>
              <a:t> </a:t>
            </a:r>
            <a:r>
              <a:rPr dirty="0" sz="2000" spc="-60">
                <a:latin typeface="Tahoma"/>
                <a:cs typeface="Tahoma"/>
              </a:rPr>
              <a:t>cal: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True/False).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467552" y="7647197"/>
            <a:ext cx="5024755" cy="108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300"/>
              </a:lnSpc>
              <a:spcBef>
                <a:spcPts val="100"/>
              </a:spcBef>
            </a:pPr>
            <a:r>
              <a:rPr dirty="0" sz="2000" spc="-5">
                <a:latin typeface="Tahoma"/>
                <a:cs typeface="Tahoma"/>
              </a:rPr>
              <a:t>Fasting </a:t>
            </a:r>
            <a:r>
              <a:rPr dirty="0" sz="2000" spc="40">
                <a:latin typeface="Tahoma"/>
                <a:cs typeface="Tahoma"/>
              </a:rPr>
              <a:t>Blood </a:t>
            </a:r>
            <a:r>
              <a:rPr dirty="0" sz="2000" spc="-35">
                <a:latin typeface="Tahoma"/>
                <a:cs typeface="Tahoma"/>
              </a:rPr>
              <a:t>Sugar </a:t>
            </a:r>
            <a:r>
              <a:rPr dirty="0" sz="2000" spc="-55">
                <a:latin typeface="Tahoma"/>
                <a:cs typeface="Tahoma"/>
              </a:rPr>
              <a:t>(FastingBS): </a:t>
            </a:r>
            <a:r>
              <a:rPr dirty="0" sz="2000" spc="-5">
                <a:latin typeface="Tahoma"/>
                <a:cs typeface="Tahoma"/>
              </a:rPr>
              <a:t>Fasting 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blood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sugar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level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the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patient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(categori</a:t>
            </a:r>
            <a:r>
              <a:rPr dirty="0" sz="2000" spc="434">
                <a:latin typeface="Tahoma"/>
                <a:cs typeface="Tahoma"/>
              </a:rPr>
              <a:t> </a:t>
            </a:r>
            <a:r>
              <a:rPr dirty="0" sz="2000" spc="-60">
                <a:latin typeface="Tahoma"/>
                <a:cs typeface="Tahoma"/>
              </a:rPr>
              <a:t>cal: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True/False).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377319" y="7463819"/>
            <a:ext cx="2937510" cy="0"/>
          </a:xfrm>
          <a:custGeom>
            <a:avLst/>
            <a:gdLst/>
            <a:ahLst/>
            <a:cxnLst/>
            <a:rect l="l" t="t" r="r" b="b"/>
            <a:pathLst>
              <a:path w="2937509" h="0">
                <a:moveTo>
                  <a:pt x="0" y="0"/>
                </a:moveTo>
                <a:lnTo>
                  <a:pt x="2936896" y="0"/>
                </a:lnTo>
              </a:path>
            </a:pathLst>
          </a:custGeom>
          <a:ln w="38099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0813" y="12646"/>
            <a:ext cx="8734424" cy="45022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6175" y="4697774"/>
            <a:ext cx="5572124" cy="55892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826311"/>
            <a:ext cx="11010898" cy="33123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86261"/>
            <a:ext cx="4605655" cy="1968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 sz="6000" spc="90"/>
              <a:t>Results</a:t>
            </a:r>
            <a:r>
              <a:rPr dirty="0" sz="6000" spc="-280"/>
              <a:t> </a:t>
            </a:r>
            <a:r>
              <a:rPr dirty="0" sz="6000" spc="135"/>
              <a:t>and </a:t>
            </a:r>
            <a:r>
              <a:rPr dirty="0" sz="6000" spc="-1750"/>
              <a:t> </a:t>
            </a:r>
            <a:r>
              <a:rPr dirty="0" sz="6000" spc="100"/>
              <a:t>Discussion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192278" y="3130458"/>
            <a:ext cx="9162415" cy="1819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dirty="0" sz="2000" spc="10">
                <a:latin typeface="Tahoma"/>
                <a:cs typeface="Tahoma"/>
              </a:rPr>
              <a:t>Results </a:t>
            </a:r>
            <a:r>
              <a:rPr dirty="0" sz="2000" spc="145">
                <a:latin typeface="Tahoma"/>
                <a:cs typeface="Tahoma"/>
              </a:rPr>
              <a:t>We </a:t>
            </a:r>
            <a:r>
              <a:rPr dirty="0" sz="2000">
                <a:latin typeface="Tahoma"/>
                <a:cs typeface="Tahoma"/>
              </a:rPr>
              <a:t>analyzed </a:t>
            </a:r>
            <a:r>
              <a:rPr dirty="0" sz="2000" spc="25">
                <a:latin typeface="Tahoma"/>
                <a:cs typeface="Tahoma"/>
              </a:rPr>
              <a:t>the </a:t>
            </a:r>
            <a:r>
              <a:rPr dirty="0" sz="2000" spc="-5">
                <a:latin typeface="Tahoma"/>
                <a:cs typeface="Tahoma"/>
              </a:rPr>
              <a:t>data </a:t>
            </a:r>
            <a:r>
              <a:rPr dirty="0" sz="2000" spc="-10">
                <a:latin typeface="Tahoma"/>
                <a:cs typeface="Tahoma"/>
              </a:rPr>
              <a:t>and </a:t>
            </a:r>
            <a:r>
              <a:rPr dirty="0" sz="2000" spc="30">
                <a:latin typeface="Tahoma"/>
                <a:cs typeface="Tahoma"/>
              </a:rPr>
              <a:t>found </a:t>
            </a:r>
            <a:r>
              <a:rPr dirty="0" sz="2000" spc="10">
                <a:latin typeface="Tahoma"/>
                <a:cs typeface="Tahoma"/>
              </a:rPr>
              <a:t>statistical </a:t>
            </a:r>
            <a:r>
              <a:rPr dirty="0" sz="2000" spc="20">
                <a:latin typeface="Tahoma"/>
                <a:cs typeface="Tahoma"/>
              </a:rPr>
              <a:t>information </a:t>
            </a:r>
            <a:r>
              <a:rPr dirty="0" sz="2000" spc="45">
                <a:latin typeface="Tahoma"/>
                <a:cs typeface="Tahoma"/>
              </a:rPr>
              <a:t>for </a:t>
            </a:r>
            <a:r>
              <a:rPr dirty="0" sz="2000" spc="-25">
                <a:latin typeface="Tahoma"/>
                <a:cs typeface="Tahoma"/>
              </a:rPr>
              <a:t>it, </a:t>
            </a:r>
            <a:r>
              <a:rPr dirty="0" sz="2000" spc="35">
                <a:latin typeface="Tahoma"/>
                <a:cs typeface="Tahoma"/>
              </a:rPr>
              <a:t>which </a:t>
            </a:r>
            <a:r>
              <a:rPr dirty="0" sz="2000" spc="5">
                <a:latin typeface="Tahoma"/>
                <a:cs typeface="Tahoma"/>
              </a:rPr>
              <a:t>is 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shown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in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following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figure.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min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row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describes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minimum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value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of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each 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column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in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dataset.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max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row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describes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maximum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value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of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each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column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in </a:t>
            </a:r>
            <a:r>
              <a:rPr dirty="0" sz="2000" spc="25">
                <a:latin typeface="Tahoma"/>
                <a:cs typeface="Tahoma"/>
              </a:rPr>
              <a:t>the </a:t>
            </a:r>
            <a:r>
              <a:rPr dirty="0" sz="2000" spc="-15">
                <a:latin typeface="Tahoma"/>
                <a:cs typeface="Tahoma"/>
              </a:rPr>
              <a:t>dataset. </a:t>
            </a:r>
            <a:r>
              <a:rPr dirty="0" sz="2000" spc="25">
                <a:latin typeface="Tahoma"/>
                <a:cs typeface="Tahoma"/>
              </a:rPr>
              <a:t>the </a:t>
            </a:r>
            <a:r>
              <a:rPr dirty="0" sz="2000" spc="135">
                <a:latin typeface="Tahoma"/>
                <a:cs typeface="Tahoma"/>
              </a:rPr>
              <a:t>Q1 </a:t>
            </a:r>
            <a:r>
              <a:rPr dirty="0" sz="2000" spc="15">
                <a:latin typeface="Tahoma"/>
                <a:cs typeface="Tahoma"/>
              </a:rPr>
              <a:t>determined that </a:t>
            </a:r>
            <a:r>
              <a:rPr dirty="0" sz="2000" spc="20">
                <a:latin typeface="Tahoma"/>
                <a:cs typeface="Tahoma"/>
              </a:rPr>
              <a:t>there </a:t>
            </a:r>
            <a:r>
              <a:rPr dirty="0" sz="2000" spc="-10">
                <a:latin typeface="Tahoma"/>
                <a:cs typeface="Tahoma"/>
              </a:rPr>
              <a:t>are </a:t>
            </a:r>
            <a:r>
              <a:rPr dirty="0" sz="2000" spc="75">
                <a:latin typeface="Tahoma"/>
                <a:cs typeface="Tahoma"/>
              </a:rPr>
              <a:t>25 </a:t>
            </a:r>
            <a:r>
              <a:rPr dirty="0" sz="2000" spc="20">
                <a:latin typeface="Tahoma"/>
                <a:cs typeface="Tahoma"/>
              </a:rPr>
              <a:t>percent </a:t>
            </a:r>
            <a:r>
              <a:rPr dirty="0" sz="2000" spc="60">
                <a:latin typeface="Tahoma"/>
                <a:cs typeface="Tahoma"/>
              </a:rPr>
              <a:t>of </a:t>
            </a:r>
            <a:r>
              <a:rPr dirty="0" sz="2000" spc="25">
                <a:latin typeface="Tahoma"/>
                <a:cs typeface="Tahoma"/>
              </a:rPr>
              <a:t>the </a:t>
            </a:r>
            <a:r>
              <a:rPr dirty="0" sz="2000">
                <a:latin typeface="Tahoma"/>
                <a:cs typeface="Tahoma"/>
              </a:rPr>
              <a:t>dataset </a:t>
            </a:r>
            <a:r>
              <a:rPr dirty="0" sz="2000" spc="-5">
                <a:latin typeface="Tahoma"/>
                <a:cs typeface="Tahoma"/>
              </a:rPr>
              <a:t>less 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than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the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value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had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in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each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column.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Hamza Alshareef</dc:creator>
  <cp:keywords>DAF54Nl4css,BAF54HtaEJ4</cp:keywords>
  <dc:title>heart failure prediction</dc:title>
  <dcterms:created xsi:type="dcterms:W3CDTF">2024-01-15T16:15:36Z</dcterms:created>
  <dcterms:modified xsi:type="dcterms:W3CDTF">2024-01-15T16:15:36Z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2024-01-15T00:00:00Z</vt:filetime>
  </property>
</Properties>
</file>