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5151" autoAdjust="0"/>
  </p:normalViewPr>
  <p:slideViewPr>
    <p:cSldViewPr snapToGrid="0">
      <p:cViewPr varScale="1">
        <p:scale>
          <a:sx n="82" d="100"/>
          <a:sy n="82" d="100"/>
        </p:scale>
        <p:origin x="58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72B99-0DE7-4635-8505-DA119A536E8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AEA7B-2E33-41ED-92CF-90A70160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4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In the absence of friction and tip contact forces, the resulting equations of motion are</a:t>
            </a:r>
            <a:r>
              <a:rPr lang="en-US" dirty="0"/>
              <a:t>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3DC9B-B92B-4C96-A6AE-342EF6BB3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3DC9B-B92B-4C96-A6AE-342EF6BB39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4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3DC9B-B92B-4C96-A6AE-342EF6BB39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5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3DC9B-B92B-4C96-A6AE-342EF6BB39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27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3DC9B-B92B-4C96-A6AE-342EF6BB3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95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3DC9B-B92B-4C96-A6AE-342EF6BB39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7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3DC9B-B92B-4C96-A6AE-342EF6BB39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8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3DC9B-B92B-4C96-A6AE-342EF6BB39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4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4E56-4975-49B8-A117-6E4B1D71A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1D0E9-3A95-F3CA-C0F0-CA4877ED6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69642-940D-CA72-8603-DD96B7A9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9C8E-DF5D-431A-89F1-1F61CADD3F1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094F-7A6F-C4A0-D56E-3A2B5E1E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B20BA-6212-AD31-A041-06118CAF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2492-90CF-4E42-82BF-7CCA7EAD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0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917F-888E-015B-A5E5-F8E9F6BA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7212E-097D-FEA2-96C0-F1828A46D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B1D4E-3EE9-CCE6-45AC-066CFE67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9C8E-DF5D-431A-89F1-1F61CADD3F1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135D-2B85-C0C0-A289-8A1787E5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954A-BB45-8BB4-5944-40381216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2492-90CF-4E42-82BF-7CCA7EAD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1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785BF-F581-DA8A-F4E9-558A3887C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A90BC-18DE-DE3E-6E78-A5CFE06A9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028C5-1DAF-ED3C-ACED-D9ECAB9E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9C8E-DF5D-431A-89F1-1F61CADD3F1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3B23E-156C-BCBD-FDEC-B859F39C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12467-412F-B61D-C170-390633F3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2492-90CF-4E42-82BF-7CCA7EAD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6C7C-02B8-68E7-6A76-DE01975C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225E-172D-8125-BF30-1026CCC4D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623D-9A70-7E4A-9EFF-C6EEAF16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9C8E-DF5D-431A-89F1-1F61CADD3F1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099FE-7613-54BC-7E05-1CBF7A9E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4E81C-509D-77B2-F794-15507E55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2492-90CF-4E42-82BF-7CCA7EAD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0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CAC9-1159-FDA4-437A-69A6811E7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D69FD-B0A1-040B-8931-CA2A3A550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D0E5-1D1A-C19A-909D-FA2EE2AB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9C8E-DF5D-431A-89F1-1F61CADD3F1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754E-D551-E80F-9240-1DBFB31E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2FE22-0BE3-6978-676A-5EE6C0AA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2492-90CF-4E42-82BF-7CCA7EAD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9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48BF-F2BE-3130-C7A3-C8686424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8AAF-8F1E-E462-669B-6DE670621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73E41-A415-6151-8985-CB4D6AB9E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A7DC8-37E6-6E50-C0D1-829C1E07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9C8E-DF5D-431A-89F1-1F61CADD3F1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C6F00-027C-1B33-FAA2-9AC5F769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84E0B-8C94-4E50-3C1C-9EE9CBC0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2492-90CF-4E42-82BF-7CCA7EAD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0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E07F-1AC9-0394-D527-03236D9A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48477-B56D-35A9-B356-4DF59CCD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6F2D3-BA5A-FF8A-3726-F8C14DEEF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25CF7-1850-9AC3-52C4-F88CB54E1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B54B5-F215-4904-A6DD-B0FE2A400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427E3-FA71-B112-1F58-D23A21EF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9C8E-DF5D-431A-89F1-1F61CADD3F1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C5B84-17E5-82CA-112C-D685053B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8DA01-ACB7-05A8-B55F-C3A97126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2492-90CF-4E42-82BF-7CCA7EAD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6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E19F-4232-F23C-F798-9DF094E5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699C3-DE8D-47FC-78C6-2F9861FC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9C8E-DF5D-431A-89F1-1F61CADD3F1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D503F-4073-D0EA-A6DA-B9778FC1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EA5EC-73B6-82DF-9F1F-10BC2ABD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2492-90CF-4E42-82BF-7CCA7EAD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0404C-33D5-ADAF-6379-A32CA7E3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9C8E-DF5D-431A-89F1-1F61CADD3F1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CACEE-1D8E-8EC0-442A-8E410158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86559-4E7B-8C52-7458-9D551C00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2492-90CF-4E42-82BF-7CCA7EAD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3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59D7-06A7-0AAD-A930-21FC2E9C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F47B1-B3E4-C137-768E-3A7EDED82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ADA22-43E6-2C57-ADE4-D00B83C52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2DFA1-F3BF-E5CA-C198-082B4AFA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9C8E-DF5D-431A-89F1-1F61CADD3F1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353B6-8229-24B7-DE41-215169C8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CC82-7F10-5FC1-EED4-CC9087AC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2492-90CF-4E42-82BF-7CCA7EAD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5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D780-0274-104C-0240-5F73E450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2BF4F-2A64-7AC4-EF94-1C16C335B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0D45B-EA4D-7196-15F5-34B07CE83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E0005-6892-B12D-334A-9F3FBD55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9C8E-DF5D-431A-89F1-1F61CADD3F1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BF28A-F0E8-3872-CA5D-FED3BC5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7B011-4EAD-5F53-16A3-19ABDB20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2492-90CF-4E42-82BF-7CCA7EAD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0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971C3-F66D-3924-6903-902B08B8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FF991-9518-15F8-F2C9-D3F0D26AF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32817-2A3E-3BA3-0C4F-8267EAC90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29C8E-DF5D-431A-89F1-1F61CADD3F1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7787B-45E6-061C-81AD-DC1B5A12D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CB2E8-D3A2-B8B2-0D24-CF4EA3074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E2492-90CF-4E42-82BF-7CCA7EAD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DE6B3C6-63EE-498E-9B66-8661E32C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143330"/>
            <a:ext cx="10515600" cy="558067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MBX10"/>
              </a:rPr>
              <a:t>Manipulator dynamics (Lagrange formulation)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80A36-4E11-4AC5-A6D9-09E8205B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065" y="0"/>
            <a:ext cx="3828936" cy="32351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1C7237-F18F-4D7C-80DD-5FEBAA91E558}"/>
              </a:ext>
            </a:extLst>
          </p:cNvPr>
          <p:cNvSpPr txBox="1"/>
          <p:nvPr/>
        </p:nvSpPr>
        <p:spPr>
          <a:xfrm>
            <a:off x="233680" y="1227276"/>
            <a:ext cx="6166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MR10"/>
              </a:rPr>
              <a:t>Equations of Motion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BEFF0B-AFCA-47C3-90E7-25500961924B}"/>
              </a:ext>
            </a:extLst>
          </p:cNvPr>
          <p:cNvCxnSpPr>
            <a:cxnSpLocks/>
            <a:stCxn id="21" idx="2"/>
            <a:endCxn id="3" idx="0"/>
          </p:cNvCxnSpPr>
          <p:nvPr/>
        </p:nvCxnSpPr>
        <p:spPr>
          <a:xfrm>
            <a:off x="4556760" y="2623417"/>
            <a:ext cx="25665" cy="10867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9B531B0-3AB2-4522-9E5D-48514472F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76" y="3710203"/>
            <a:ext cx="8740897" cy="2671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8CD63E-2048-4391-B980-D0093AA18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084" y="2017574"/>
            <a:ext cx="7285351" cy="6058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30DC1E4-10D3-36FF-FD17-19EB1F0B1C1E}"/>
              </a:ext>
            </a:extLst>
          </p:cNvPr>
          <p:cNvSpPr txBox="1">
            <a:spLocks/>
          </p:cNvSpPr>
          <p:nvPr/>
        </p:nvSpPr>
        <p:spPr>
          <a:xfrm>
            <a:off x="3314068" y="701397"/>
            <a:ext cx="4132163" cy="52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0" dirty="0">
                <a:solidFill>
                  <a:srgbClr val="FF0000"/>
                </a:solidFill>
                <a:effectLst/>
                <a:latin typeface="CMBX10"/>
              </a:rPr>
              <a:t>Two-link Planar Arm</a:t>
            </a:r>
            <a:endParaRPr 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6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DE6B3C6-63EE-498E-9B66-8661E32C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143330"/>
            <a:ext cx="10515600" cy="558067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MBX10"/>
              </a:rPr>
              <a:t>Manipulator dynamics (Lagrange formulation)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C7237-F18F-4D7C-80DD-5FEBAA91E558}"/>
              </a:ext>
            </a:extLst>
          </p:cNvPr>
          <p:cNvSpPr txBox="1"/>
          <p:nvPr/>
        </p:nvSpPr>
        <p:spPr>
          <a:xfrm>
            <a:off x="233680" y="1227276"/>
            <a:ext cx="6166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MR10"/>
              </a:rPr>
              <a:t>Simulation parameters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400701-A93D-32B8-8908-2A8D3285B549}"/>
              </a:ext>
            </a:extLst>
          </p:cNvPr>
          <p:cNvSpPr txBox="1">
            <a:spLocks/>
          </p:cNvSpPr>
          <p:nvPr/>
        </p:nvSpPr>
        <p:spPr>
          <a:xfrm>
            <a:off x="6321037" y="176776"/>
            <a:ext cx="4132163" cy="52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0" dirty="0">
                <a:solidFill>
                  <a:srgbClr val="FF0000"/>
                </a:solidFill>
                <a:effectLst/>
                <a:latin typeface="CMBX10"/>
              </a:rPr>
              <a:t>Two-link Planar Arm</a:t>
            </a:r>
            <a:endParaRPr lang="en-US" sz="105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8151245-719F-0B3A-A9C1-EAF926AC6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48424"/>
              </p:ext>
            </p:extLst>
          </p:nvPr>
        </p:nvGraphicFramePr>
        <p:xfrm>
          <a:off x="1637419" y="1708711"/>
          <a:ext cx="7058712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356">
                  <a:extLst>
                    <a:ext uri="{9D8B030D-6E8A-4147-A177-3AD203B41FA5}">
                      <a16:colId xmlns:a16="http://schemas.microsoft.com/office/drawing/2014/main" val="1152829580"/>
                    </a:ext>
                  </a:extLst>
                </a:gridCol>
                <a:gridCol w="3529356">
                  <a:extLst>
                    <a:ext uri="{9D8B030D-6E8A-4147-A177-3AD203B41FA5}">
                      <a16:colId xmlns:a16="http://schemas.microsoft.com/office/drawing/2014/main" val="3555802029"/>
                    </a:ext>
                  </a:extLst>
                </a:gridCol>
              </a:tblGrid>
              <a:tr h="328582">
                <a:tc>
                  <a:txBody>
                    <a:bodyPr/>
                    <a:lstStyle/>
                    <a:p>
                      <a:r>
                        <a:rPr lang="en-US" sz="16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5697"/>
                  </a:ext>
                </a:extLst>
              </a:tr>
              <a:tr h="328582">
                <a:tc>
                  <a:txBody>
                    <a:bodyPr/>
                    <a:lstStyle/>
                    <a:p>
                      <a:r>
                        <a:rPr lang="en-US" sz="16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9.80665 (</a:t>
                      </a:r>
                      <a:r>
                        <a:rPr lang="en-US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Y-direction)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958992"/>
                  </a:ext>
                </a:extLst>
              </a:tr>
              <a:tr h="328582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density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2710; % kg/m3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664352"/>
                  </a:ext>
                </a:extLst>
              </a:tr>
              <a:tr h="328582">
                <a:tc>
                  <a:txBody>
                    <a:bodyPr/>
                    <a:lstStyle/>
                    <a:p>
                      <a:r>
                        <a:rPr lang="en-US" sz="1600" dirty="0"/>
                        <a:t>Link 1 dimensions (x*y*z)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1m*0.01m*0.001m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59054"/>
                  </a:ext>
                </a:extLst>
              </a:tr>
              <a:tr h="328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Link 2 dimensions (x*y*z)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0.5m*0.01m*0.001m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68674"/>
                  </a:ext>
                </a:extLst>
              </a:tr>
              <a:tr h="328582">
                <a:tc>
                  <a:txBody>
                    <a:bodyPr/>
                    <a:lstStyle/>
                    <a:p>
                      <a:r>
                        <a:rPr lang="en-US" sz="1600" dirty="0"/>
                        <a:t>ms1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0.0271kg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624494"/>
                  </a:ext>
                </a:extLst>
              </a:tr>
              <a:tr h="328582">
                <a:tc>
                  <a:txBody>
                    <a:bodyPr/>
                    <a:lstStyle/>
                    <a:p>
                      <a:r>
                        <a:rPr lang="en-US" sz="1600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0.0136kg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866339"/>
                  </a:ext>
                </a:extLst>
              </a:tr>
              <a:tr h="328582">
                <a:tc>
                  <a:txBody>
                    <a:bodyPr/>
                    <a:lstStyle/>
                    <a:p>
                      <a:r>
                        <a:rPr lang="en-US" sz="1600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235564"/>
                  </a:ext>
                </a:extLst>
              </a:tr>
              <a:tr h="328582">
                <a:tc>
                  <a:txBody>
                    <a:bodyPr/>
                    <a:lstStyle/>
                    <a:p>
                      <a:r>
                        <a:rPr lang="en-US" sz="1600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0.0002824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70473"/>
                  </a:ext>
                </a:extLst>
              </a:tr>
              <a:tr h="328582">
                <a:tc>
                  <a:txBody>
                    <a:bodyPr/>
                    <a:lstStyle/>
                    <a:p>
                      <a:r>
                        <a:rPr lang="en-US" sz="16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 (no friction), 0.1 (viscous friction)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709281"/>
                  </a:ext>
                </a:extLst>
              </a:tr>
              <a:tr h="328582">
                <a:tc>
                  <a:txBody>
                    <a:bodyPr/>
                    <a:lstStyle/>
                    <a:p>
                      <a:r>
                        <a:rPr lang="en-US" sz="16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 (no friction), 0.1 (viscous friction)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120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BD305B-B8AF-9647-EC85-323C33BBDD4D}"/>
              </a:ext>
            </a:extLst>
          </p:cNvPr>
          <p:cNvSpPr txBox="1"/>
          <p:nvPr/>
        </p:nvSpPr>
        <p:spPr>
          <a:xfrm>
            <a:off x="233680" y="5630724"/>
            <a:ext cx="6095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assume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zero actuator parameters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links are slender bars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Initial joint angles and velocities are zeros</a:t>
            </a:r>
          </a:p>
        </p:txBody>
      </p:sp>
    </p:spTree>
    <p:extLst>
      <p:ext uri="{BB962C8B-B14F-4D97-AF65-F5344CB8AC3E}">
        <p14:creationId xmlns:p14="http://schemas.microsoft.com/office/powerpoint/2010/main" val="419213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DE6B3C6-63EE-498E-9B66-8661E32C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143330"/>
            <a:ext cx="10515600" cy="558067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MBX10"/>
              </a:rPr>
              <a:t>Manipulator dynamics (Lagrange formulation)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C7237-F18F-4D7C-80DD-5FEBAA91E558}"/>
              </a:ext>
            </a:extLst>
          </p:cNvPr>
          <p:cNvSpPr txBox="1"/>
          <p:nvPr/>
        </p:nvSpPr>
        <p:spPr>
          <a:xfrm>
            <a:off x="233680" y="686100"/>
            <a:ext cx="6166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MR10"/>
              </a:rPr>
              <a:t>Simulink Simulation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0DC1E4-10D3-36FF-FD17-19EB1F0B1C1E}"/>
              </a:ext>
            </a:extLst>
          </p:cNvPr>
          <p:cNvSpPr txBox="1">
            <a:spLocks/>
          </p:cNvSpPr>
          <p:nvPr/>
        </p:nvSpPr>
        <p:spPr>
          <a:xfrm>
            <a:off x="6321037" y="176776"/>
            <a:ext cx="4132163" cy="52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0" dirty="0">
                <a:solidFill>
                  <a:srgbClr val="FF0000"/>
                </a:solidFill>
                <a:effectLst/>
                <a:latin typeface="CMBX10"/>
              </a:rPr>
              <a:t>Two-link Planar Arm</a:t>
            </a:r>
            <a:endParaRPr lang="en-US" sz="105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DD027B-8128-1BC8-760C-2608515C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6325"/>
            <a:ext cx="12142634" cy="555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3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DE6B3C6-63EE-498E-9B66-8661E32C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143330"/>
            <a:ext cx="10515600" cy="558067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MBX10"/>
              </a:rPr>
              <a:t>Manipulator dynamics (Lagrange formulation)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C7237-F18F-4D7C-80DD-5FEBAA91E558}"/>
              </a:ext>
            </a:extLst>
          </p:cNvPr>
          <p:cNvSpPr txBox="1"/>
          <p:nvPr/>
        </p:nvSpPr>
        <p:spPr>
          <a:xfrm>
            <a:off x="233680" y="756082"/>
            <a:ext cx="6166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MR10"/>
              </a:rPr>
              <a:t>Manually-derived EOM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064F9-1821-7103-5438-0488A07F3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333" y="1125414"/>
            <a:ext cx="8171899" cy="565938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2A6C84-5FCA-2225-781D-56DECCCDDA27}"/>
              </a:ext>
            </a:extLst>
          </p:cNvPr>
          <p:cNvSpPr txBox="1">
            <a:spLocks/>
          </p:cNvSpPr>
          <p:nvPr/>
        </p:nvSpPr>
        <p:spPr>
          <a:xfrm>
            <a:off x="6321037" y="176776"/>
            <a:ext cx="4132163" cy="52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0" dirty="0">
                <a:solidFill>
                  <a:srgbClr val="FF0000"/>
                </a:solidFill>
                <a:effectLst/>
                <a:latin typeface="CMBX10"/>
              </a:rPr>
              <a:t>Two-link Planar Arm</a:t>
            </a:r>
            <a:endParaRPr 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12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DE6B3C6-63EE-498E-9B66-8661E32C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143330"/>
            <a:ext cx="10515600" cy="558067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MBX10"/>
              </a:rPr>
              <a:t>Manipulator dynamics (Lagrange formulation)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C7237-F18F-4D7C-80DD-5FEBAA91E558}"/>
              </a:ext>
            </a:extLst>
          </p:cNvPr>
          <p:cNvSpPr txBox="1"/>
          <p:nvPr/>
        </p:nvSpPr>
        <p:spPr>
          <a:xfrm>
            <a:off x="233680" y="784072"/>
            <a:ext cx="6166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CMR10"/>
              </a:rPr>
              <a:t>Simscape</a:t>
            </a:r>
            <a:r>
              <a:rPr lang="en-US" b="1" dirty="0">
                <a:solidFill>
                  <a:srgbClr val="000000"/>
                </a:solidFill>
                <a:latin typeface="CMR10"/>
              </a:rPr>
              <a:t> multibody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92C81-6024-B316-F2D2-AE82E0B56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" y="1553548"/>
            <a:ext cx="11574364" cy="507118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9192584-4FD5-DC88-3CB1-B1045DC5B876}"/>
              </a:ext>
            </a:extLst>
          </p:cNvPr>
          <p:cNvSpPr txBox="1">
            <a:spLocks/>
          </p:cNvSpPr>
          <p:nvPr/>
        </p:nvSpPr>
        <p:spPr>
          <a:xfrm>
            <a:off x="6321037" y="176776"/>
            <a:ext cx="4132163" cy="52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0" dirty="0">
                <a:solidFill>
                  <a:srgbClr val="FF0000"/>
                </a:solidFill>
                <a:effectLst/>
                <a:latin typeface="CMBX10"/>
              </a:rPr>
              <a:t>Two-link Planar Arm</a:t>
            </a:r>
            <a:endParaRPr 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77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DE6B3C6-63EE-498E-9B66-8661E32C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143330"/>
            <a:ext cx="10515600" cy="558067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MBX10"/>
              </a:rPr>
              <a:t>Manipulator dynamics (Lagrange formulation)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C7237-F18F-4D7C-80DD-5FEBAA91E558}"/>
              </a:ext>
            </a:extLst>
          </p:cNvPr>
          <p:cNvSpPr txBox="1"/>
          <p:nvPr/>
        </p:nvSpPr>
        <p:spPr>
          <a:xfrm>
            <a:off x="233680" y="770077"/>
            <a:ext cx="6166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MR10"/>
              </a:rPr>
              <a:t>Simulation results (with viscous friction)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FD4729-633D-B920-9FB4-F6F8281AA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90" y="1178169"/>
            <a:ext cx="11648775" cy="566664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F4099C4-58D5-5B06-51DD-BE63F1815416}"/>
              </a:ext>
            </a:extLst>
          </p:cNvPr>
          <p:cNvSpPr txBox="1">
            <a:spLocks/>
          </p:cNvSpPr>
          <p:nvPr/>
        </p:nvSpPr>
        <p:spPr>
          <a:xfrm>
            <a:off x="6321037" y="159191"/>
            <a:ext cx="4132163" cy="52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0" dirty="0">
                <a:solidFill>
                  <a:srgbClr val="FF0000"/>
                </a:solidFill>
                <a:effectLst/>
                <a:latin typeface="CMBX10"/>
              </a:rPr>
              <a:t>Two-link Planar Arm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D42A4-C809-4962-359C-34BE73138A42}"/>
              </a:ext>
            </a:extLst>
          </p:cNvPr>
          <p:cNvSpPr txBox="1"/>
          <p:nvPr/>
        </p:nvSpPr>
        <p:spPr>
          <a:xfrm>
            <a:off x="5076267" y="839615"/>
            <a:ext cx="4627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MR10"/>
              </a:rPr>
              <a:t>Manual implementation  is the same as </a:t>
            </a:r>
            <a:r>
              <a:rPr lang="en-US" sz="1600" dirty="0" err="1">
                <a:solidFill>
                  <a:srgbClr val="C00000"/>
                </a:solidFill>
                <a:latin typeface="CMR10"/>
              </a:rPr>
              <a:t>Simscape</a:t>
            </a:r>
            <a:endParaRPr lang="en-US" sz="1600" dirty="0">
              <a:solidFill>
                <a:srgbClr val="C00000"/>
              </a:solidFill>
              <a:latin typeface="CMR10"/>
            </a:endParaRPr>
          </a:p>
        </p:txBody>
      </p:sp>
    </p:spTree>
    <p:extLst>
      <p:ext uri="{BB962C8B-B14F-4D97-AF65-F5344CB8AC3E}">
        <p14:creationId xmlns:p14="http://schemas.microsoft.com/office/powerpoint/2010/main" val="240228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DE6B3C6-63EE-498E-9B66-8661E32C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143330"/>
            <a:ext cx="10515600" cy="558067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MBX10"/>
              </a:rPr>
              <a:t>Manipulator dynamics (Lagrange formulation)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C7237-F18F-4D7C-80DD-5FEBAA91E558}"/>
              </a:ext>
            </a:extLst>
          </p:cNvPr>
          <p:cNvSpPr txBox="1"/>
          <p:nvPr/>
        </p:nvSpPr>
        <p:spPr>
          <a:xfrm>
            <a:off x="233680" y="695344"/>
            <a:ext cx="6166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MR10"/>
              </a:rPr>
              <a:t>Simulation results (</a:t>
            </a:r>
            <a:r>
              <a:rPr lang="en-US" b="1" dirty="0">
                <a:solidFill>
                  <a:srgbClr val="FF0000"/>
                </a:solidFill>
                <a:latin typeface="CMR10"/>
              </a:rPr>
              <a:t>without friction</a:t>
            </a:r>
            <a:r>
              <a:rPr lang="en-US" b="1" dirty="0">
                <a:solidFill>
                  <a:srgbClr val="000000"/>
                </a:solidFill>
                <a:latin typeface="CMR1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CDDD8-0B88-1613-8B66-16C51B904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4" y="1051277"/>
            <a:ext cx="11812870" cy="574646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E6C5456-DA85-CF08-CCBB-8FE743BD052F}"/>
              </a:ext>
            </a:extLst>
          </p:cNvPr>
          <p:cNvSpPr txBox="1">
            <a:spLocks/>
          </p:cNvSpPr>
          <p:nvPr/>
        </p:nvSpPr>
        <p:spPr>
          <a:xfrm>
            <a:off x="6321037" y="159191"/>
            <a:ext cx="4132163" cy="52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0" dirty="0">
                <a:solidFill>
                  <a:srgbClr val="FF0000"/>
                </a:solidFill>
                <a:effectLst/>
                <a:latin typeface="CMBX10"/>
              </a:rPr>
              <a:t>Two-link Planar Arm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B37D3-ED60-B1AC-28B4-540BF40BA57C}"/>
              </a:ext>
            </a:extLst>
          </p:cNvPr>
          <p:cNvSpPr txBox="1"/>
          <p:nvPr/>
        </p:nvSpPr>
        <p:spPr>
          <a:xfrm>
            <a:off x="4856998" y="725628"/>
            <a:ext cx="58545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MR10"/>
              </a:rPr>
              <a:t>Manual implementation starts to drift from </a:t>
            </a:r>
            <a:r>
              <a:rPr lang="en-US" sz="1600" dirty="0" err="1">
                <a:solidFill>
                  <a:srgbClr val="C00000"/>
                </a:solidFill>
                <a:latin typeface="CMR10"/>
              </a:rPr>
              <a:t>Simpscape</a:t>
            </a:r>
            <a:r>
              <a:rPr lang="en-US" sz="1600" dirty="0">
                <a:solidFill>
                  <a:srgbClr val="C00000"/>
                </a:solidFill>
                <a:latin typeface="CMR10"/>
              </a:rPr>
              <a:t> after 25s</a:t>
            </a:r>
          </a:p>
        </p:txBody>
      </p:sp>
    </p:spTree>
    <p:extLst>
      <p:ext uri="{BB962C8B-B14F-4D97-AF65-F5344CB8AC3E}">
        <p14:creationId xmlns:p14="http://schemas.microsoft.com/office/powerpoint/2010/main" val="134351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DE6B3C6-63EE-498E-9B66-8661E32C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143330"/>
            <a:ext cx="10515600" cy="558067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MBX10"/>
              </a:rPr>
              <a:t>Manipulator dynamics (Lagrange formulation)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C7237-F18F-4D7C-80DD-5FEBAA91E558}"/>
              </a:ext>
            </a:extLst>
          </p:cNvPr>
          <p:cNvSpPr txBox="1"/>
          <p:nvPr/>
        </p:nvSpPr>
        <p:spPr>
          <a:xfrm>
            <a:off x="233680" y="695344"/>
            <a:ext cx="6166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MR10"/>
              </a:rPr>
              <a:t>Simulation results (</a:t>
            </a:r>
            <a:r>
              <a:rPr lang="en-US" b="1" dirty="0">
                <a:solidFill>
                  <a:srgbClr val="FF0000"/>
                </a:solidFill>
                <a:latin typeface="CMR10"/>
              </a:rPr>
              <a:t>without</a:t>
            </a:r>
            <a:r>
              <a:rPr lang="en-US" b="1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MR10"/>
              </a:rPr>
              <a:t>friction</a:t>
            </a:r>
            <a:r>
              <a:rPr lang="en-US" b="1" dirty="0">
                <a:solidFill>
                  <a:srgbClr val="000000"/>
                </a:solidFill>
                <a:latin typeface="CMR10"/>
              </a:rPr>
              <a:t>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6C5456-DA85-CF08-CCBB-8FE743BD052F}"/>
              </a:ext>
            </a:extLst>
          </p:cNvPr>
          <p:cNvSpPr txBox="1">
            <a:spLocks/>
          </p:cNvSpPr>
          <p:nvPr/>
        </p:nvSpPr>
        <p:spPr>
          <a:xfrm>
            <a:off x="6321037" y="159191"/>
            <a:ext cx="4132163" cy="52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0" dirty="0">
                <a:solidFill>
                  <a:srgbClr val="FF0000"/>
                </a:solidFill>
                <a:effectLst/>
                <a:latin typeface="CMBX10"/>
              </a:rPr>
              <a:t>Two-link Planar Arm</a:t>
            </a:r>
            <a:endParaRPr lang="en-US" sz="105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902E5-D06E-2528-2774-D0A1A4C7F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6" y="1026965"/>
            <a:ext cx="12027877" cy="585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1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235</Words>
  <Application>Microsoft Office PowerPoint</Application>
  <PresentationFormat>Widescreen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CMBX10</vt:lpstr>
      <vt:lpstr>CMR10</vt:lpstr>
      <vt:lpstr>Office Theme</vt:lpstr>
      <vt:lpstr>Manipulator dynamics (Lagrange formulation)</vt:lpstr>
      <vt:lpstr>Manipulator dynamics (Lagrange formulation)</vt:lpstr>
      <vt:lpstr>Manipulator dynamics (Lagrange formulation)</vt:lpstr>
      <vt:lpstr>Manipulator dynamics (Lagrange formulation)</vt:lpstr>
      <vt:lpstr>Manipulator dynamics (Lagrange formulation)</vt:lpstr>
      <vt:lpstr>Manipulator dynamics (Lagrange formulation)</vt:lpstr>
      <vt:lpstr>Manipulator dynamics (Lagrange formulation)</vt:lpstr>
      <vt:lpstr>Manipulator dynamics (Lagrange formulation)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 4</dc:title>
  <dc:creator>Tareq Aziz Hasan Al-qutami (GR&amp;T/PD&amp;T)</dc:creator>
  <cp:lastModifiedBy>Tareq Aziz Hasan Al-qutami (GR&amp;T/PD&amp;T)</cp:lastModifiedBy>
  <cp:revision>31</cp:revision>
  <dcterms:created xsi:type="dcterms:W3CDTF">2022-05-18T06:37:06Z</dcterms:created>
  <dcterms:modified xsi:type="dcterms:W3CDTF">2022-06-27T14:18:04Z</dcterms:modified>
</cp:coreProperties>
</file>