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382" r:id="rId2"/>
    <p:sldId id="354" r:id="rId3"/>
    <p:sldId id="359" r:id="rId4"/>
    <p:sldId id="375" r:id="rId5"/>
    <p:sldId id="374" r:id="rId6"/>
    <p:sldId id="368" r:id="rId7"/>
    <p:sldId id="360" r:id="rId8"/>
    <p:sldId id="383" r:id="rId9"/>
    <p:sldId id="384" r:id="rId10"/>
    <p:sldId id="385" r:id="rId11"/>
    <p:sldId id="386" r:id="rId12"/>
    <p:sldId id="387" r:id="rId13"/>
    <p:sldId id="388" r:id="rId14"/>
    <p:sldId id="396" r:id="rId15"/>
    <p:sldId id="397" r:id="rId16"/>
    <p:sldId id="398" r:id="rId17"/>
    <p:sldId id="399" r:id="rId18"/>
    <p:sldId id="400" r:id="rId19"/>
    <p:sldId id="40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41" autoAdjust="0"/>
    <p:restoredTop sz="94519" autoAdjust="0"/>
  </p:normalViewPr>
  <p:slideViewPr>
    <p:cSldViewPr snapToGrid="0">
      <p:cViewPr varScale="1">
        <p:scale>
          <a:sx n="82" d="100"/>
          <a:sy n="82" d="100"/>
        </p:scale>
        <p:origin x="869" y="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798F72-6C02-4CD4-AF79-4BD356FA34A9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1ADA8D-F84E-42C0-A360-77C3AEB62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270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Note: </a:t>
            </a:r>
            <a:r>
              <a:rPr lang="en-US" b="0" i="1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in order to interpret  V as a rotation matrix, we need to ensure that the 3 basis vectors in  form a right handed co-ordinate frame</a:t>
            </a:r>
            <a:endParaRPr lang="en-US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53DC9B-B92B-4C96-A6AE-342EF6BB390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223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1ADA8D-F84E-42C0-A360-77C3AEB62F5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7797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Double vertical bars refer to norm of a vector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1ADA8D-F84E-42C0-A360-77C3AEB62F5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8330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Double vertical bars refer to norm of a vector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1ADA8D-F84E-42C0-A360-77C3AEB62F5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0732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Important Note: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MR10"/>
              </a:rPr>
              <a:t>Some authors prefer to write the matrix that maps from the body-fixed coordinates to the world coordinates; others prefer the matrix that maps from the world coordinates to </a:t>
            </a:r>
          </a:p>
          <a:p>
            <a:r>
              <a:rPr lang="en-US" sz="1800" b="0" i="0" dirty="0">
                <a:solidFill>
                  <a:srgbClr val="000000"/>
                </a:solidFill>
                <a:effectLst/>
                <a:latin typeface="CMR10"/>
              </a:rPr>
              <a:t>the body-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MR10"/>
              </a:rPr>
              <a:t>flxed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MR10"/>
              </a:rPr>
              <a:t> coordinates. Converting between the two conventions is by performing the transpose of the matrix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53DC9B-B92B-4C96-A6AE-342EF6BB390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8480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53DC9B-B92B-4C96-A6AE-342EF6BB390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4214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00C34"/>
                </a:solidFill>
                <a:effectLst/>
                <a:latin typeface="roboto-regular"/>
              </a:rPr>
              <a:t>According to the “Right Hand Rule”, the positive direction for rotations is clockwise in the axis direction.</a:t>
            </a:r>
          </a:p>
          <a:p>
            <a:endParaRPr lang="en-US" dirty="0"/>
          </a:p>
          <a:p>
            <a:r>
              <a:rPr lang="en-US" dirty="0"/>
              <a:t>https://stevendumble.com/attitude-representations-understanding-direct-cosine-matrices-euler-angles-and-quaternions/#:~:text=Direct%20Cosine%20Matrix%20(DCM)%20%E2%80%93,quaternion%20to%20parameterize%20the%20attitude.</a:t>
            </a:r>
          </a:p>
          <a:p>
            <a:endParaRPr lang="en-US" dirty="0"/>
          </a:p>
          <a:p>
            <a:r>
              <a:rPr lang="en-US" b="1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A passive rotation matrix takes the space associated with the rotated system and evaluate it </a:t>
            </a:r>
            <a:r>
              <a:rPr lang="en-US" b="1" i="0" dirty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wrt</a:t>
            </a:r>
            <a:r>
              <a:rPr lang="en-US" b="1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 to the fixed system, while an active rotation evaluates the fixed system </a:t>
            </a:r>
            <a:r>
              <a:rPr lang="en-US" b="1" i="0" dirty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wrt</a:t>
            </a:r>
            <a:r>
              <a:rPr lang="en-US" b="1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 to the rotated one</a:t>
            </a:r>
            <a: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53DC9B-B92B-4C96-A6AE-342EF6BB390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319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err="1"/>
              <a:t>C_Tthrust</a:t>
            </a:r>
            <a:r>
              <a:rPr lang="en-US" sz="2000" dirty="0"/>
              <a:t> coefficient </a:t>
            </a:r>
            <a:r>
              <a:rPr lang="en-US" sz="1800" dirty="0"/>
              <a:t>(depends on rotor geometry and profile)</a:t>
            </a:r>
            <a:endParaRPr lang="en-US" sz="1800" b="0" i="0" dirty="0">
              <a:solidFill>
                <a:srgbClr val="242021"/>
              </a:solidFill>
              <a:effectLst/>
              <a:latin typeface="AdvOT7d6df7ab.I"/>
            </a:endParaRPr>
          </a:p>
          <a:p>
            <a:r>
              <a:rPr lang="en-US" sz="1800" b="0" i="0" dirty="0" err="1">
                <a:solidFill>
                  <a:srgbClr val="242021"/>
                </a:solidFill>
                <a:effectLst/>
                <a:latin typeface="AdvOT7d6df7ab.I"/>
              </a:rPr>
              <a:t>c_T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AdvOT7d6df7ab.I"/>
              </a:rPr>
              <a:t> 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AdvP4C4E51"/>
              </a:rPr>
              <a:t>&gt; 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AdvOT1ef757c0"/>
              </a:rPr>
              <a:t>0 is modeled as a constant that can be easily determined from static thrust tests</a:t>
            </a:r>
            <a:r>
              <a:rPr lang="en-US" dirty="0"/>
              <a:t> </a:t>
            </a:r>
            <a:br>
              <a:rPr lang="en-US" dirty="0"/>
            </a:br>
            <a:r>
              <a:rPr lang="en-US" sz="1800" b="0" i="0" dirty="0" err="1">
                <a:solidFill>
                  <a:srgbClr val="242021"/>
                </a:solidFill>
                <a:effectLst/>
                <a:latin typeface="AdvOT7d6df7ab.I"/>
              </a:rPr>
              <a:t>c_Q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AdvOT7d6df7ab.I"/>
              </a:rPr>
              <a:t> 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AdvOT1ef757c0"/>
              </a:rPr>
              <a:t>(which also depends on </a:t>
            </a:r>
            <a:r>
              <a:rPr lang="en-US" sz="1800" b="0" i="0" dirty="0" err="1">
                <a:solidFill>
                  <a:srgbClr val="242021"/>
                </a:solidFill>
                <a:effectLst/>
                <a:latin typeface="AdvOT7d6df7ab.I"/>
              </a:rPr>
              <a:t>Ar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AdvOT1ef757c0"/>
              </a:rPr>
              <a:t>, 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AdvOT7d6df7ab.I"/>
              </a:rPr>
              <a:t>r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AdvOT1ef757c0"/>
              </a:rPr>
              <a:t>, and </a:t>
            </a:r>
            <a:r>
              <a:rPr lang="en-US" sz="1800" b="0" i="0" dirty="0" err="1">
                <a:solidFill>
                  <a:srgbClr val="242021"/>
                </a:solidFill>
                <a:effectLst/>
                <a:latin typeface="AdvPSMP10"/>
              </a:rPr>
              <a:t>roh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AdvOT1ef757c0"/>
              </a:rPr>
              <a:t>) can be determined by static thrust tests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53DC9B-B92B-4C96-A6AE-342EF6BB390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5289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Due to Newton’s third law, the drag of the propellers produces a yawing torque on the body of the quadrotor. The direction of the torque will be in the oppositive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NimbusRomNo9L-Regu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direction of the motion of the propeller.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lift and drag produced by the propellers is proportional to the square of the angular velocity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assume that the angular velocity is directly proportional to the pulse width modulation commend sent to the motor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1ADA8D-F84E-42C0-A360-77C3AEB62F5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5965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1ADA8D-F84E-42C0-A360-77C3AEB62F5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8296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1ADA8D-F84E-42C0-A360-77C3AEB62F5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7020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1ADA8D-F84E-42C0-A360-77C3AEB62F5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770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C8AFA-A6AE-519C-1597-C2F6AE15DB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7E4F9B-5BBF-5C97-2AE3-0989D86753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AA9CE8-B2CB-9A15-E18C-CBA102F68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B1F78-8993-4510-A8FA-9692A8C337C3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F180E7-39CF-25A4-0E52-A29252C17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AB7CCA-D145-F1B6-7316-6FC69356E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D5B2D-A16C-4E70-A4D2-19315F630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731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30336-2052-17D1-D7F6-1770C4B2F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B98784-AB62-18AA-E605-7873697D4D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1CF7CC-2916-6DC9-2383-06440B93E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B1F78-8993-4510-A8FA-9692A8C337C3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A2878-CAD5-9376-C2CC-A546B3361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5BC3D-996C-2862-997E-600D6990F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D5B2D-A16C-4E70-A4D2-19315F630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368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53E0C9-793B-2CDC-AEAB-6B20348AD9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1C6FED-1E00-7269-553B-204A26E0EF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F6F31D-FCCE-7FC2-8061-AD01046F1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B1F78-8993-4510-A8FA-9692A8C337C3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F3FC9-0A69-4224-DB0C-60B15089B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5AD1D2-9CB4-9592-49B1-2D1D8EBA6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D5B2D-A16C-4E70-A4D2-19315F630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527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A5DBA-2E78-4BC0-321F-B88B3FF12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66567-50D4-A87C-E255-A2DBE2F6B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3F165-2BB0-C800-E068-48D08FB17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B1F78-8993-4510-A8FA-9692A8C337C3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AF4764-FD99-F9D2-37AF-2E48BCA7D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DAB0A-1DF7-757F-96DA-EFD879F1F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D5B2D-A16C-4E70-A4D2-19315F630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401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E042E-45AC-1090-C70D-68464D747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57E5B4-8389-6045-B459-29354BB18E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04629-0BD3-DFBC-4858-0D32B80FA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B1F78-8993-4510-A8FA-9692A8C337C3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36490-2BD6-8F15-C7A9-3B19B2C12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D51D78-E9DA-75B9-7C44-D1D645FA1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D5B2D-A16C-4E70-A4D2-19315F630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438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B16B1-7B34-9AD2-8AD7-34E15B8C5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F8A5C-6BC2-1317-33FC-2CE0DBCC1C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AB090A-00D1-93AD-47EC-1E094F5498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4BE54E-2EBD-8414-2BC8-2089D4533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B1F78-8993-4510-A8FA-9692A8C337C3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DFDC92-F1F9-A7E6-37E3-7831DA92F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9B198E-FA87-0F19-85F8-1083E1F0C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D5B2D-A16C-4E70-A4D2-19315F630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015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9C0B1-B456-F9CE-F7F0-5F472B38C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7A6B8F-0A0A-7C9C-ED8F-67BC2012E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6BE5D3-36E0-CAA8-4BB5-0B52FBF156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AEE509-BC52-AADC-588E-D1DE0A6847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3E2818-5539-956A-33AE-9B46D17829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6FB630-1BB3-D633-DBD9-290887878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B1F78-8993-4510-A8FA-9692A8C337C3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2C64AD-695D-32FF-630A-011577247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ACCDFA-2FFF-2894-6ADC-11CCA02C6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D5B2D-A16C-4E70-A4D2-19315F630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104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089CD-AEA8-1355-F9C2-C25F3B499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49FEAA-466D-7B92-D776-D337F7BB8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B1F78-8993-4510-A8FA-9692A8C337C3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0BF7B8-5691-E86E-C875-E2C6A484E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40F62F-F9C7-9086-3362-280F8C270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D5B2D-A16C-4E70-A4D2-19315F630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399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B328DB-6B04-483D-EDF0-42866B045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B1F78-8993-4510-A8FA-9692A8C337C3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4CDBE6-AE5B-BF92-F616-729359C0D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5DA596-BFB2-8C49-5BE5-A8A3F1251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D5B2D-A16C-4E70-A4D2-19315F630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348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8599D-BE9C-4482-7800-C3D61D632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9C8BB-6B02-A3A6-7CCC-D2382F7A2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72D676-C5BC-56A2-A9DD-AD08E01B26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8E5C4D-456C-C682-5241-1428F6905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B1F78-8993-4510-A8FA-9692A8C337C3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12872-1393-AA3D-990A-207D2CB69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72554C-ABF6-13C4-46EF-94B32A64F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D5B2D-A16C-4E70-A4D2-19315F630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656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D6BC8-165F-D6ED-2F30-678545D57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A81470-8966-CAD0-8483-FCDCB292B7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2C2315-7826-592E-2942-35E48044EB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AB474C-62CE-3622-DB35-CE6962E96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B1F78-8993-4510-A8FA-9692A8C337C3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950A6A-C642-1BA4-F6B9-18D4F2440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040B61-BEAA-58BB-5458-39DFDEDA1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D5B2D-A16C-4E70-A4D2-19315F630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712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C633EA-3D9E-021E-CB65-DDB6DDACA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22A033-8F6D-AD29-B714-CFE87445C2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14901-FDDA-2100-B275-4CBCC4632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B1F78-8993-4510-A8FA-9692A8C337C3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7503E-0ED6-0365-BB84-9AD8F8BF4D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CD76D-6D8D-0F30-4950-FF5F8ED7E7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D5B2D-A16C-4E70-A4D2-19315F630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446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11" Type="http://schemas.openxmlformats.org/officeDocument/2006/relationships/image" Target="../media/image62.png"/><Relationship Id="rId5" Type="http://schemas.openxmlformats.org/officeDocument/2006/relationships/image" Target="../media/image57.png"/><Relationship Id="rId10" Type="http://schemas.openxmlformats.org/officeDocument/2006/relationships/image" Target="../media/image61.png"/><Relationship Id="rId4" Type="http://schemas.openxmlformats.org/officeDocument/2006/relationships/image" Target="../media/image56.png"/><Relationship Id="rId9" Type="http://schemas.openxmlformats.org/officeDocument/2006/relationships/image" Target="../media/image27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7" Type="http://schemas.openxmlformats.org/officeDocument/2006/relationships/image" Target="../media/image6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0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10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18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240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5" Type="http://schemas.openxmlformats.org/officeDocument/2006/relationships/image" Target="../media/image48.png"/><Relationship Id="rId10" Type="http://schemas.openxmlformats.org/officeDocument/2006/relationships/image" Target="../media/image53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15A38-E81B-AF72-4CEB-78E6ED2AB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0153"/>
            <a:ext cx="10515600" cy="531690"/>
          </a:xfrm>
        </p:spPr>
        <p:txBody>
          <a:bodyPr>
            <a:normAutofit fontScale="90000"/>
          </a:bodyPr>
          <a:lstStyle/>
          <a:p>
            <a:r>
              <a:rPr lang="en-US" dirty="0"/>
              <a:t>Quadrotor modeling</a:t>
            </a:r>
            <a:r>
              <a:rPr lang="ar-SY" dirty="0"/>
              <a:t> )</a:t>
            </a:r>
            <a:r>
              <a:rPr lang="en-US" dirty="0"/>
              <a:t>from Randal Beard)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4AFF22-C033-2440-3B22-E4D883D85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0812" y="1086809"/>
            <a:ext cx="2008044" cy="152794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B0FE5EF-22A9-0153-3CC0-8541C7ACFD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5292" y="1226900"/>
            <a:ext cx="5022015" cy="152032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3D39AD6-0874-3A00-408B-80EBE85AABCE}"/>
              </a:ext>
            </a:extLst>
          </p:cNvPr>
          <p:cNvSpPr txBox="1"/>
          <p:nvPr/>
        </p:nvSpPr>
        <p:spPr>
          <a:xfrm>
            <a:off x="194530" y="780483"/>
            <a:ext cx="57907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rgbClr val="000000"/>
                </a:solidFill>
                <a:effectLst/>
                <a:latin typeface="NimbusRomNo9L-Regu"/>
              </a:rPr>
              <a:t>transformation from the vehicle/Inertial frame to the body frame</a:t>
            </a:r>
            <a:r>
              <a:rPr lang="en-US" sz="1400" b="1" dirty="0"/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CDEAB7-DE33-14D9-574A-6FB422772892}"/>
              </a:ext>
            </a:extLst>
          </p:cNvPr>
          <p:cNvSpPr txBox="1"/>
          <p:nvPr/>
        </p:nvSpPr>
        <p:spPr>
          <a:xfrm>
            <a:off x="330811" y="2672788"/>
            <a:ext cx="112354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ctr">
              <a:spcBef>
                <a:spcPts val="0"/>
              </a:spcBef>
              <a:spcAft>
                <a:spcPts val="0"/>
              </a:spcAft>
            </a:pPr>
            <a:r>
              <a:rPr lang="en-US" sz="1800" b="1" i="0" dirty="0">
                <a:effectLst/>
                <a:latin typeface="Calibri" panose="020F0502020204030204" pitchFamily="34" charset="0"/>
              </a:rPr>
              <a:t>1- Identify state:</a:t>
            </a:r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Calibri" panose="020F0502020204030204" pitchFamily="34" charset="0"/>
              </a:rPr>
              <a:t>Using Euler angles (world frame) and body rates( body frame). </a:t>
            </a:r>
            <a:endParaRPr lang="en-US" sz="1800" b="1" i="0" dirty="0">
              <a:effectLst/>
              <a:latin typeface="Calibri" panose="020F050202020403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81C5F6F-C465-0D1C-B266-FC6C8EA3B9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4321" y="3538882"/>
            <a:ext cx="4107536" cy="291490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CF758C3-72A3-8782-8E10-40F8ADB1EF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213" y="3820045"/>
            <a:ext cx="3227350" cy="1889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385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10CDEAB7-DE33-14D9-574A-6FB422772892}"/>
              </a:ext>
            </a:extLst>
          </p:cNvPr>
          <p:cNvSpPr txBox="1"/>
          <p:nvPr/>
        </p:nvSpPr>
        <p:spPr>
          <a:xfrm>
            <a:off x="225303" y="879157"/>
            <a:ext cx="11235470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ctr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Calibri" panose="020F0502020204030204" pitchFamily="34" charset="0"/>
              </a:rPr>
              <a:t>4</a:t>
            </a:r>
            <a:r>
              <a:rPr lang="en-US" sz="1800" b="1" i="0" dirty="0">
                <a:effectLst/>
                <a:latin typeface="Calibri" panose="020F0502020204030204" pitchFamily="34" charset="0"/>
              </a:rPr>
              <a:t>- Forces and moments:</a:t>
            </a:r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Calibri" panose="020F0502020204030204" pitchFamily="34" charset="0"/>
              </a:rPr>
              <a:t>Assume the aerodynamic forces and moments are negligible</a:t>
            </a:r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endParaRPr lang="en-US" i="0" dirty="0">
              <a:effectLst/>
              <a:latin typeface="Calibri" panose="020F0502020204030204" pitchFamily="34" charset="0"/>
            </a:endParaRPr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</a:endParaRPr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endParaRPr lang="en-US" i="0" dirty="0">
              <a:effectLst/>
              <a:latin typeface="Calibri" panose="020F0502020204030204" pitchFamily="34" charset="0"/>
            </a:endParaRPr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</a:endParaRPr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endParaRPr lang="en-US" i="0" dirty="0">
              <a:effectLst/>
              <a:latin typeface="Calibri" panose="020F0502020204030204" pitchFamily="34" charset="0"/>
            </a:endParaRPr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</a:endParaRPr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endParaRPr lang="en-US" i="0" dirty="0">
              <a:effectLst/>
              <a:latin typeface="Calibri" panose="020F0502020204030204" pitchFamily="34" charset="0"/>
            </a:endParaRPr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</a:endParaRPr>
          </a:p>
          <a:p>
            <a:pPr lvl="1" fontAlgn="ctr"/>
            <a:endParaRPr lang="en-US" dirty="0">
              <a:latin typeface="Calibri" panose="020F0502020204030204" pitchFamily="34" charset="0"/>
            </a:endParaRPr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Allocation matrix</a:t>
            </a:r>
            <a:r>
              <a:rPr lang="en-US" dirty="0"/>
              <a:t> </a:t>
            </a:r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The control strategies derived in subsequent sections will specify forces and torques. The actual motors commands can be found as</a:t>
            </a:r>
            <a:r>
              <a:rPr lang="en-US" dirty="0"/>
              <a:t> </a:t>
            </a:r>
            <a:br>
              <a:rPr lang="en-US" dirty="0"/>
            </a:br>
            <a:br>
              <a:rPr lang="en-US" dirty="0"/>
            </a:br>
            <a:endParaRPr lang="en-US" i="0" dirty="0">
              <a:effectLst/>
              <a:latin typeface="Calibri" panose="020F0502020204030204" pitchFamily="34" charset="0"/>
            </a:endParaRPr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endParaRPr lang="en-US" i="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6F1A8DB-D506-DE09-040D-6B0442F64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0153"/>
            <a:ext cx="10515600" cy="531690"/>
          </a:xfrm>
        </p:spPr>
        <p:txBody>
          <a:bodyPr>
            <a:normAutofit fontScale="90000"/>
          </a:bodyPr>
          <a:lstStyle/>
          <a:p>
            <a:r>
              <a:rPr lang="en-US" dirty="0"/>
              <a:t>Quadrotor modeling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68C755-2824-FC7F-07DE-089A5633D5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482" y="1616559"/>
            <a:ext cx="2716765" cy="22976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ACDD052-850F-636B-85D5-80A0789534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2318" y="1790558"/>
            <a:ext cx="3486452" cy="16384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91FA30B-5A9B-C898-1ABA-04EC527D4C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8914" y="1726269"/>
            <a:ext cx="1546994" cy="2286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2B092E2-E6F6-FB4E-CA10-870578333B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08914" y="2045610"/>
            <a:ext cx="1070703" cy="27053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F5FE064-BEAC-F0F0-14ED-665C3720913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05104" y="2442032"/>
            <a:ext cx="1074513" cy="23243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6E3278F-F600-3290-9EC2-22936564BD5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56456" y="2765374"/>
            <a:ext cx="1493649" cy="24005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FD8C537-5582-BD24-2CBE-350D333EDBB3}"/>
                  </a:ext>
                </a:extLst>
              </p:cNvPr>
              <p:cNvSpPr txBox="1"/>
              <p:nvPr/>
            </p:nvSpPr>
            <p:spPr>
              <a:xfrm>
                <a:off x="8644566" y="4487668"/>
                <a:ext cx="2578959" cy="3329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𝜹</m:t>
                    </m:r>
                  </m:oMath>
                </a14:m>
                <a:r>
                  <a:rPr lang="en-US" sz="1050" b="0" i="1" dirty="0">
                    <a:solidFill>
                      <a:srgbClr val="000000"/>
                    </a:solidFill>
                    <a:effectLst/>
                    <a:latin typeface="CMSY8"/>
                  </a:rPr>
                  <a:t> </a:t>
                </a:r>
                <a:r>
                  <a:rPr lang="en-US" sz="1400" b="0" i="0" dirty="0">
                    <a:solidFill>
                      <a:srgbClr val="000000"/>
                    </a:solidFill>
                    <a:effectLst/>
                    <a:latin typeface="NimbusRomNo9L-Regu"/>
                  </a:rPr>
                  <a:t>is the motor command signal</a:t>
                </a:r>
                <a:r>
                  <a:rPr lang="en-US" sz="1400" dirty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FD8C537-5582-BD24-2CBE-350D333EDB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4566" y="4487668"/>
                <a:ext cx="2578959" cy="332912"/>
              </a:xfrm>
              <a:prstGeom prst="rect">
                <a:avLst/>
              </a:prstGeom>
              <a:blipFill>
                <a:blip r:embed="rId9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Picture 25">
            <a:extLst>
              <a:ext uri="{FF2B5EF4-FFF2-40B4-BE49-F238E27FC236}">
                <a16:creationId xmlns:a16="http://schemas.microsoft.com/office/drawing/2014/main" id="{40799DC8-134F-03D7-9BF8-07AAC3C2BFF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28621" y="4183372"/>
            <a:ext cx="4708489" cy="1155856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6FC7503F-DEDF-1DAF-0FD6-B94A9909802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937574" y="5654710"/>
            <a:ext cx="1898911" cy="1149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667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10CDEAB7-DE33-14D9-574A-6FB422772892}"/>
              </a:ext>
            </a:extLst>
          </p:cNvPr>
          <p:cNvSpPr txBox="1"/>
          <p:nvPr/>
        </p:nvSpPr>
        <p:spPr>
          <a:xfrm>
            <a:off x="225303" y="879157"/>
            <a:ext cx="112354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ctr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Calibri" panose="020F0502020204030204" pitchFamily="34" charset="0"/>
              </a:rPr>
              <a:t>5</a:t>
            </a:r>
            <a:r>
              <a:rPr lang="en-US" sz="1800" b="1" i="0" dirty="0">
                <a:effectLst/>
                <a:latin typeface="Calibri" panose="020F0502020204030204" pitchFamily="34" charset="0"/>
              </a:rPr>
              <a:t>- Summary of EOMs</a:t>
            </a:r>
            <a:endParaRPr lang="en-US" i="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6F1A8DB-D506-DE09-040D-6B0442F64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0153"/>
            <a:ext cx="10515600" cy="531690"/>
          </a:xfrm>
        </p:spPr>
        <p:txBody>
          <a:bodyPr>
            <a:normAutofit fontScale="90000"/>
          </a:bodyPr>
          <a:lstStyle/>
          <a:p>
            <a:r>
              <a:rPr lang="en-US" dirty="0"/>
              <a:t>Quadrotor modeling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704F5F-2E3F-3607-238A-0448EAA4CC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6120" y="1392713"/>
            <a:ext cx="6597855" cy="4137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091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10CDEAB7-DE33-14D9-574A-6FB422772892}"/>
              </a:ext>
            </a:extLst>
          </p:cNvPr>
          <p:cNvSpPr txBox="1"/>
          <p:nvPr/>
        </p:nvSpPr>
        <p:spPr>
          <a:xfrm>
            <a:off x="209628" y="842640"/>
            <a:ext cx="1123547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ctr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Calibri" panose="020F0502020204030204" pitchFamily="34" charset="0"/>
              </a:rPr>
              <a:t>5</a:t>
            </a:r>
            <a:r>
              <a:rPr lang="en-US" sz="1800" b="1" i="0" dirty="0">
                <a:effectLst/>
                <a:latin typeface="Calibri" panose="020F0502020204030204" pitchFamily="34" charset="0"/>
              </a:rPr>
              <a:t>- Simplified model for control design</a:t>
            </a:r>
          </a:p>
          <a:p>
            <a:pPr marL="1200150" lvl="2" indent="-285750" fontAlgn="ctr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NimbusRomNo9L-Regu"/>
              </a:rPr>
              <a:t>Assume Euler rates are equal to body rates (pitch and roll are small angles)</a:t>
            </a:r>
          </a:p>
          <a:p>
            <a:pPr marL="1200150" lvl="2" indent="-285750" fontAlgn="ctr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NimbusRomNo9L-Regu"/>
              </a:rPr>
              <a:t>Neglecting the Coriolis terms</a:t>
            </a:r>
          </a:p>
          <a:p>
            <a:pPr marL="1200150" lvl="2" indent="-285750" font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NimbusRomNo9L-Regu"/>
              </a:rPr>
              <a:t>Assuming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relative position and heading of the quadrotor with respect to a ground target rather than Inertial position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 </a:t>
            </a:r>
            <a:r>
              <a:rPr lang="en-US" b="1" i="0" dirty="0">
                <a:effectLst/>
                <a:latin typeface="Calibri" panose="020F0502020204030204" pitchFamily="34" charset="0"/>
              </a:rPr>
              <a:t> </a:t>
            </a:r>
            <a:endParaRPr lang="en-US" i="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6F1A8DB-D506-DE09-040D-6B0442F64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0153"/>
            <a:ext cx="10515600" cy="531690"/>
          </a:xfrm>
        </p:spPr>
        <p:txBody>
          <a:bodyPr>
            <a:normAutofit fontScale="90000"/>
          </a:bodyPr>
          <a:lstStyle/>
          <a:p>
            <a:r>
              <a:rPr lang="en-US" dirty="0"/>
              <a:t>Quadrotor modeling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A026E8-4A01-7015-A224-27D86C835C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2783" y="2142312"/>
            <a:ext cx="3738627" cy="426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263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10CDEAB7-DE33-14D9-574A-6FB422772892}"/>
              </a:ext>
            </a:extLst>
          </p:cNvPr>
          <p:cNvSpPr txBox="1"/>
          <p:nvPr/>
        </p:nvSpPr>
        <p:spPr>
          <a:xfrm>
            <a:off x="209628" y="842640"/>
            <a:ext cx="1123547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ctr">
              <a:spcBef>
                <a:spcPts val="0"/>
              </a:spcBef>
              <a:spcAft>
                <a:spcPts val="0"/>
              </a:spcAft>
            </a:pPr>
            <a:r>
              <a:rPr lang="ar-SY" b="1" dirty="0">
                <a:latin typeface="Calibri" panose="020F0502020204030204" pitchFamily="34" charset="0"/>
              </a:rPr>
              <a:t>6</a:t>
            </a:r>
            <a:r>
              <a:rPr lang="en-US" sz="1800" b="1" i="0" dirty="0">
                <a:effectLst/>
                <a:latin typeface="Calibri" panose="020F0502020204030204" pitchFamily="34" charset="0"/>
              </a:rPr>
              <a:t>- Sensor models</a:t>
            </a:r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NimbusRomNo9L-Regu"/>
              </a:rPr>
              <a:t>Gyro</a:t>
            </a:r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endParaRPr lang="en-US" b="1" dirty="0">
              <a:solidFill>
                <a:srgbClr val="000000"/>
              </a:solidFill>
              <a:latin typeface="NimbusRomNo9L-Regu"/>
            </a:endParaRPr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endParaRPr lang="en-US" b="1" dirty="0">
              <a:solidFill>
                <a:srgbClr val="000000"/>
              </a:solidFill>
              <a:latin typeface="NimbusRomNo9L-Regu"/>
            </a:endParaRPr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endParaRPr lang="en-US" b="1" dirty="0">
              <a:solidFill>
                <a:srgbClr val="000000"/>
              </a:solidFill>
              <a:latin typeface="NimbusRomNo9L-Regu"/>
            </a:endParaRPr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endParaRPr lang="en-US" b="1" dirty="0">
              <a:solidFill>
                <a:srgbClr val="000000"/>
              </a:solidFill>
              <a:latin typeface="NimbusRomNo9L-Regu"/>
            </a:endParaRPr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endParaRPr lang="en-US" b="1" dirty="0">
              <a:solidFill>
                <a:srgbClr val="000000"/>
              </a:solidFill>
              <a:latin typeface="NimbusRomNo9L-Regu"/>
            </a:endParaRPr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latin typeface="NimbusRomNo9L-Regu"/>
              </a:rPr>
              <a:t>Accelerometer</a:t>
            </a:r>
          </a:p>
          <a:p>
            <a:pPr marL="1200150" lvl="2" indent="-285750" fontAlgn="ctr">
              <a:buFont typeface="Arial" panose="020B0604020202020204" pitchFamily="34" charset="0"/>
              <a:buChar char="•"/>
            </a:pPr>
            <a:endParaRPr lang="en-US" dirty="0"/>
          </a:p>
          <a:p>
            <a:pPr marL="1200150" lvl="2" indent="-285750" fontAlgn="ctr">
              <a:buFont typeface="Arial" panose="020B0604020202020204" pitchFamily="34" charset="0"/>
              <a:buChar char="•"/>
            </a:pPr>
            <a:endParaRPr lang="en-US" dirty="0"/>
          </a:p>
          <a:p>
            <a:pPr marL="1200150" lvl="2" indent="-285750" fontAlgn="ctr">
              <a:buFont typeface="Arial" panose="020B0604020202020204" pitchFamily="34" charset="0"/>
              <a:buChar char="•"/>
            </a:pPr>
            <a:r>
              <a:rPr lang="en-US" dirty="0"/>
              <a:t>Measures specific force in body frame</a:t>
            </a:r>
          </a:p>
          <a:p>
            <a:pPr marL="1200150" lvl="2" indent="-285750" fontAlgn="ctr">
              <a:buFont typeface="Arial" panose="020B0604020202020204" pitchFamily="34" charset="0"/>
              <a:buChar char="•"/>
            </a:pPr>
            <a:br>
              <a:rPr lang="en-US" dirty="0"/>
            </a:br>
            <a:r>
              <a:rPr lang="en-US" dirty="0"/>
              <a:t> </a:t>
            </a:r>
            <a:r>
              <a:rPr lang="en-US" b="1" i="0" dirty="0">
                <a:effectLst/>
                <a:latin typeface="Calibri" panose="020F0502020204030204" pitchFamily="34" charset="0"/>
              </a:rPr>
              <a:t> </a:t>
            </a:r>
            <a:endParaRPr lang="en-US" i="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6F1A8DB-D506-DE09-040D-6B0442F64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0153"/>
            <a:ext cx="10515600" cy="531690"/>
          </a:xfrm>
        </p:spPr>
        <p:txBody>
          <a:bodyPr>
            <a:normAutofit fontScale="90000"/>
          </a:bodyPr>
          <a:lstStyle/>
          <a:p>
            <a:r>
              <a:rPr lang="en-US" dirty="0"/>
              <a:t>Quadrotor modeling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CE947F-4198-8335-CD8C-0046941DB88D}"/>
              </a:ext>
            </a:extLst>
          </p:cNvPr>
          <p:cNvSpPr txBox="1"/>
          <p:nvPr/>
        </p:nvSpPr>
        <p:spPr>
          <a:xfrm>
            <a:off x="3884479" y="806884"/>
            <a:ext cx="5695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Volt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FC8A974-5719-4D30-D086-F825232BAFA4}"/>
                  </a:ext>
                </a:extLst>
              </p:cNvPr>
              <p:cNvSpPr txBox="1"/>
              <p:nvPr/>
            </p:nvSpPr>
            <p:spPr>
              <a:xfrm>
                <a:off x="7898402" y="1222382"/>
                <a:ext cx="4293598" cy="18698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gyro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rgbClr val="000000"/>
                    </a:solidFill>
                    <a:latin typeface="CMR12"/>
                  </a:rPr>
                  <a:t> </a:t>
                </a:r>
                <a:r>
                  <a:rPr lang="en-US" sz="1600" dirty="0">
                    <a:solidFill>
                      <a:srgbClr val="000000"/>
                    </a:solidFill>
                    <a:latin typeface="NimbusRomNo9L-Regu"/>
                  </a:rPr>
                  <a:t>is the angular rate in radians per second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rgbClr val="000000"/>
                    </a:solidFill>
                    <a:latin typeface="CMR12"/>
                  </a:rPr>
                  <a:t> </a:t>
                </a:r>
                <a:r>
                  <a:rPr lang="en-US" sz="1600" dirty="0">
                    <a:solidFill>
                      <a:srgbClr val="000000"/>
                    </a:solidFill>
                    <a:latin typeface="NimbusRomNo9L-Regu"/>
                  </a:rPr>
                  <a:t>sensor bias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rgbClr val="000000"/>
                    </a:solidFill>
                    <a:latin typeface="NimbusRomNo9L-Regu"/>
                  </a:rPr>
                  <a:t> sensor gain (volts per sensor unit)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1600" b="0" i="0" dirty="0">
                    <a:solidFill>
                      <a:srgbClr val="000000"/>
                    </a:solidFill>
                    <a:effectLst/>
                    <a:latin typeface="NimbusRomNo9L-Regu"/>
                  </a:rPr>
                  <a:t>sensor zero mean white noise</a:t>
                </a:r>
              </a:p>
              <a:p>
                <a:r>
                  <a:rPr lang="en-US" sz="1600" dirty="0">
                    <a:solidFill>
                      <a:srgbClr val="000000"/>
                    </a:solidFill>
                    <a:latin typeface="NimbusRomNo9L-Regu"/>
                  </a:rPr>
                  <a:t>A </a:t>
                </a:r>
                <a:r>
                  <a:rPr lang="it-IT" sz="1800" b="0" i="0" dirty="0">
                    <a:solidFill>
                      <a:srgbClr val="000000"/>
                    </a:solidFill>
                    <a:effectLst/>
                    <a:latin typeface="NimbusRomNo9L-Regu"/>
                  </a:rPr>
                  <a:t>acceleration in meters per second</a:t>
                </a:r>
                <a:r>
                  <a:rPr lang="it-IT" sz="1600" dirty="0"/>
                  <a:t> </a:t>
                </a:r>
                <a:br>
                  <a:rPr lang="it-IT" sz="1600" dirty="0"/>
                </a:br>
                <a:br>
                  <a:rPr lang="en-US" sz="1600" dirty="0"/>
                </a:br>
                <a:endParaRPr lang="en-US" sz="1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FC8A974-5719-4D30-D086-F825232BAF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8402" y="1222382"/>
                <a:ext cx="4293598" cy="1869871"/>
              </a:xfrm>
              <a:prstGeom prst="rect">
                <a:avLst/>
              </a:prstGeom>
              <a:blipFill>
                <a:blip r:embed="rId3"/>
                <a:stretch>
                  <a:fillRect l="-852" t="-6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88E39134-4795-ECC8-8E3B-7B09E3D44D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2027" y="1250621"/>
            <a:ext cx="3999473" cy="1203788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7E1F202-BB16-1277-FCB5-8F3C23D54450}"/>
              </a:ext>
            </a:extLst>
          </p:cNvPr>
          <p:cNvCxnSpPr>
            <a:cxnSpLocks/>
          </p:cNvCxnSpPr>
          <p:nvPr/>
        </p:nvCxnSpPr>
        <p:spPr>
          <a:xfrm flipH="1">
            <a:off x="3631474" y="1140460"/>
            <a:ext cx="465038" cy="2128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7B664841-D3AF-DA70-60C5-16568A1B65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3070" y="3130704"/>
            <a:ext cx="2515691" cy="44329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3D5EFF1-C919-94BB-0C60-A23F277A5A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16623" y="4053908"/>
            <a:ext cx="2687425" cy="120378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62745A4-BC8E-7BCF-658E-8F43C39FAD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89633" y="4053908"/>
            <a:ext cx="1316177" cy="1052941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29994F0-C609-260A-59A8-2F06ABE734C6}"/>
              </a:ext>
            </a:extLst>
          </p:cNvPr>
          <p:cNvCxnSpPr>
            <a:cxnSpLocks/>
            <a:stCxn id="14" idx="2"/>
            <a:endCxn id="21" idx="1"/>
          </p:cNvCxnSpPr>
          <p:nvPr/>
        </p:nvCxnSpPr>
        <p:spPr>
          <a:xfrm>
            <a:off x="5827363" y="4535959"/>
            <a:ext cx="1462270" cy="444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6430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3640E-F896-986D-646D-0E97670C7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274559" cy="613556"/>
          </a:xfrm>
        </p:spPr>
        <p:txBody>
          <a:bodyPr>
            <a:normAutofit fontScale="90000"/>
          </a:bodyPr>
          <a:lstStyle/>
          <a:p>
            <a:r>
              <a:rPr lang="en-US" dirty="0"/>
              <a:t>Control architecture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2BB8F0C-18DC-6D7D-DF88-DA8E756A536A}"/>
              </a:ext>
            </a:extLst>
          </p:cNvPr>
          <p:cNvSpPr/>
          <p:nvPr/>
        </p:nvSpPr>
        <p:spPr>
          <a:xfrm>
            <a:off x="4317647" y="1774307"/>
            <a:ext cx="3776660" cy="54269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Position and velocity control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A0463A-7FF0-06ED-E4CC-8C8248A8996F}"/>
              </a:ext>
            </a:extLst>
          </p:cNvPr>
          <p:cNvSpPr txBox="1"/>
          <p:nvPr/>
        </p:nvSpPr>
        <p:spPr>
          <a:xfrm>
            <a:off x="2761861" y="1743195"/>
            <a:ext cx="1378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Position, Vel, yaw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278255A-598C-95D3-9FC7-3E604B2FE080}"/>
              </a:ext>
            </a:extLst>
          </p:cNvPr>
          <p:cNvCxnSpPr>
            <a:cxnSpLocks/>
            <a:stCxn id="16" idx="2"/>
            <a:endCxn id="5" idx="0"/>
          </p:cNvCxnSpPr>
          <p:nvPr/>
        </p:nvCxnSpPr>
        <p:spPr>
          <a:xfrm flipH="1">
            <a:off x="6205977" y="1467132"/>
            <a:ext cx="2105" cy="307175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51FC0DF-3973-7A79-E463-CDCC78D54053}"/>
              </a:ext>
            </a:extLst>
          </p:cNvPr>
          <p:cNvSpPr txBox="1"/>
          <p:nvPr/>
        </p:nvSpPr>
        <p:spPr>
          <a:xfrm>
            <a:off x="5184938" y="1190133"/>
            <a:ext cx="204628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Desired Position and Vel, yaw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18F5246-DA2E-76D2-3EDA-5E5F51D18808}"/>
              </a:ext>
            </a:extLst>
          </p:cNvPr>
          <p:cNvSpPr/>
          <p:nvPr/>
        </p:nvSpPr>
        <p:spPr>
          <a:xfrm>
            <a:off x="4322312" y="3366669"/>
            <a:ext cx="3776660" cy="442103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Attitude control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C1749F6-F0BE-39EF-F9B3-578D6306214F}"/>
              </a:ext>
            </a:extLst>
          </p:cNvPr>
          <p:cNvSpPr/>
          <p:nvPr/>
        </p:nvSpPr>
        <p:spPr>
          <a:xfrm>
            <a:off x="4319572" y="4089928"/>
            <a:ext cx="3776660" cy="41148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Rate control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848AA3C-4098-4956-1C7D-3151CC3B85E3}"/>
              </a:ext>
            </a:extLst>
          </p:cNvPr>
          <p:cNvSpPr/>
          <p:nvPr/>
        </p:nvSpPr>
        <p:spPr>
          <a:xfrm>
            <a:off x="4322312" y="4808583"/>
            <a:ext cx="3776660" cy="41148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Mixer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EBFEDA33-6F59-904A-4CF8-5E50D5D17D5C}"/>
              </a:ext>
            </a:extLst>
          </p:cNvPr>
          <p:cNvSpPr/>
          <p:nvPr/>
        </p:nvSpPr>
        <p:spPr>
          <a:xfrm>
            <a:off x="4322312" y="5511812"/>
            <a:ext cx="3776660" cy="41148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Motor control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9B7282A-C6E7-4A1E-24F7-BFD7E6E108D9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>
            <a:off x="6210642" y="5220063"/>
            <a:ext cx="0" cy="291749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09A11A0-FA53-6A4F-3B7F-24517B70B6BA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>
            <a:off x="6207902" y="4501408"/>
            <a:ext cx="2740" cy="307175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F953057-3DB7-6CBC-9F13-7C68C759476C}"/>
              </a:ext>
            </a:extLst>
          </p:cNvPr>
          <p:cNvSpPr txBox="1"/>
          <p:nvPr/>
        </p:nvSpPr>
        <p:spPr>
          <a:xfrm>
            <a:off x="6249828" y="5231661"/>
            <a:ext cx="1863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Motor Angular velocities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C054B0A-62BA-C801-7454-28D8455D9D25}"/>
              </a:ext>
            </a:extLst>
          </p:cNvPr>
          <p:cNvSpPr txBox="1"/>
          <p:nvPr/>
        </p:nvSpPr>
        <p:spPr>
          <a:xfrm>
            <a:off x="6250668" y="4516834"/>
            <a:ext cx="1863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torques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AF9BDB2-8495-84CF-8AA6-085218E62A39}"/>
              </a:ext>
            </a:extLst>
          </p:cNvPr>
          <p:cNvSpPr txBox="1"/>
          <p:nvPr/>
        </p:nvSpPr>
        <p:spPr>
          <a:xfrm>
            <a:off x="6221867" y="3782753"/>
            <a:ext cx="1863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Angular rates (</a:t>
            </a:r>
            <a:r>
              <a:rPr lang="en-US" sz="1200" dirty="0" err="1">
                <a:solidFill>
                  <a:srgbClr val="FF0000"/>
                </a:solidFill>
              </a:rPr>
              <a:t>pqr</a:t>
            </a:r>
            <a:r>
              <a:rPr lang="en-US" sz="1200" dirty="0">
                <a:solidFill>
                  <a:srgbClr val="FF0000"/>
                </a:solidFill>
              </a:rPr>
              <a:t>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50F68F8-FF3F-9D2F-5D01-6EEEBBBD3B1C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 flipH="1">
            <a:off x="6207902" y="3808772"/>
            <a:ext cx="2740" cy="281156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8DBE7C95-709A-9D0D-8B1C-DABBECCE5634}"/>
              </a:ext>
            </a:extLst>
          </p:cNvPr>
          <p:cNvSpPr/>
          <p:nvPr/>
        </p:nvSpPr>
        <p:spPr>
          <a:xfrm>
            <a:off x="2061003" y="2132950"/>
            <a:ext cx="1228135" cy="337571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State estimator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4779E1D-6C7B-A8BE-9925-9F37EEA68EAE}"/>
              </a:ext>
            </a:extLst>
          </p:cNvPr>
          <p:cNvSpPr txBox="1"/>
          <p:nvPr/>
        </p:nvSpPr>
        <p:spPr>
          <a:xfrm>
            <a:off x="3270613" y="3993211"/>
            <a:ext cx="10136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Angular rates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BD5D313-B6A0-3C61-361A-B23374BA73BC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3273171" y="4295668"/>
            <a:ext cx="104640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EF54E654-FF2E-5F36-4ED9-B77CBAF52C31}"/>
              </a:ext>
            </a:extLst>
          </p:cNvPr>
          <p:cNvSpPr txBox="1"/>
          <p:nvPr/>
        </p:nvSpPr>
        <p:spPr>
          <a:xfrm>
            <a:off x="3208901" y="3312381"/>
            <a:ext cx="11891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Current attitude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51395BC-0F8B-670B-A2A6-D896D3AE7F4E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3297133" y="3587719"/>
            <a:ext cx="1025179" cy="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12FFF669-AAF6-B99E-3C13-80E9E43C49A3}"/>
              </a:ext>
            </a:extLst>
          </p:cNvPr>
          <p:cNvCxnSpPr>
            <a:cxnSpLocks/>
            <a:stCxn id="43" idx="0"/>
            <a:endCxn id="5" idx="1"/>
          </p:cNvCxnSpPr>
          <p:nvPr/>
        </p:nvCxnSpPr>
        <p:spPr>
          <a:xfrm rot="5400000" flipH="1" flipV="1">
            <a:off x="3452710" y="1268013"/>
            <a:ext cx="87298" cy="1642576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DA1134E9-7E72-4072-D874-AD7B4223F646}"/>
              </a:ext>
            </a:extLst>
          </p:cNvPr>
          <p:cNvSpPr txBox="1"/>
          <p:nvPr/>
        </p:nvSpPr>
        <p:spPr>
          <a:xfrm>
            <a:off x="6249828" y="3079712"/>
            <a:ext cx="14245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Desired attitude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732944A8-5C25-67BD-5BD1-ADE896641C11}"/>
              </a:ext>
            </a:extLst>
          </p:cNvPr>
          <p:cNvSpPr/>
          <p:nvPr/>
        </p:nvSpPr>
        <p:spPr>
          <a:xfrm>
            <a:off x="7623110" y="2591828"/>
            <a:ext cx="1810139" cy="442103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altitude control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FF70FDA-BD29-D43F-8B3C-AD693CF3E18F}"/>
              </a:ext>
            </a:extLst>
          </p:cNvPr>
          <p:cNvCxnSpPr>
            <a:cxnSpLocks/>
            <a:stCxn id="5" idx="2"/>
            <a:endCxn id="67" idx="0"/>
          </p:cNvCxnSpPr>
          <p:nvPr/>
        </p:nvCxnSpPr>
        <p:spPr>
          <a:xfrm>
            <a:off x="6205977" y="2316997"/>
            <a:ext cx="2322203" cy="274831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088AAE6-64DE-DBDE-5497-9870B82AC25C}"/>
              </a:ext>
            </a:extLst>
          </p:cNvPr>
          <p:cNvCxnSpPr>
            <a:cxnSpLocks/>
            <a:stCxn id="5" idx="2"/>
            <a:endCxn id="18" idx="0"/>
          </p:cNvCxnSpPr>
          <p:nvPr/>
        </p:nvCxnSpPr>
        <p:spPr>
          <a:xfrm>
            <a:off x="6205977" y="2316997"/>
            <a:ext cx="4665" cy="1049672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E556CE12-5052-70E8-D182-ECCB964D2CD5}"/>
              </a:ext>
            </a:extLst>
          </p:cNvPr>
          <p:cNvSpPr txBox="1"/>
          <p:nvPr/>
        </p:nvSpPr>
        <p:spPr>
          <a:xfrm>
            <a:off x="8010872" y="4548103"/>
            <a:ext cx="6372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thrust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71F31F3-7112-04D3-A55E-76CF59F24F03}"/>
              </a:ext>
            </a:extLst>
          </p:cNvPr>
          <p:cNvCxnSpPr>
            <a:cxnSpLocks/>
            <a:stCxn id="67" idx="2"/>
            <a:endCxn id="20" idx="3"/>
          </p:cNvCxnSpPr>
          <p:nvPr/>
        </p:nvCxnSpPr>
        <p:spPr>
          <a:xfrm rot="5400000">
            <a:off x="7323380" y="3809523"/>
            <a:ext cx="1980392" cy="429208"/>
          </a:xfrm>
          <a:prstGeom prst="bentConnector2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755186E9-4FE1-BB96-4A80-C7696D83C83B}"/>
              </a:ext>
            </a:extLst>
          </p:cNvPr>
          <p:cNvSpPr txBox="1"/>
          <p:nvPr/>
        </p:nvSpPr>
        <p:spPr>
          <a:xfrm>
            <a:off x="1312306" y="6361520"/>
            <a:ext cx="6369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Position and velocity controller calculates the desired attitude </a:t>
            </a:r>
          </a:p>
        </p:txBody>
      </p:sp>
    </p:spTree>
    <p:extLst>
      <p:ext uri="{BB962C8B-B14F-4D97-AF65-F5344CB8AC3E}">
        <p14:creationId xmlns:p14="http://schemas.microsoft.com/office/powerpoint/2010/main" val="22515049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8F5B8A2-6776-CB4C-DA76-2037F5861429}"/>
              </a:ext>
            </a:extLst>
          </p:cNvPr>
          <p:cNvSpPr txBox="1"/>
          <p:nvPr/>
        </p:nvSpPr>
        <p:spPr>
          <a:xfrm>
            <a:off x="4624470" y="2145082"/>
            <a:ext cx="15973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Desired thrust force or acceleration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63640E-F896-986D-646D-0E97670C7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274559" cy="613556"/>
          </a:xfrm>
        </p:spPr>
        <p:txBody>
          <a:bodyPr>
            <a:normAutofit fontScale="90000"/>
          </a:bodyPr>
          <a:lstStyle/>
          <a:p>
            <a:r>
              <a:rPr lang="en-US" dirty="0"/>
              <a:t>Control architecture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2BB8F0C-18DC-6D7D-DF88-DA8E756A536A}"/>
              </a:ext>
            </a:extLst>
          </p:cNvPr>
          <p:cNvSpPr/>
          <p:nvPr/>
        </p:nvSpPr>
        <p:spPr>
          <a:xfrm>
            <a:off x="4317647" y="1550372"/>
            <a:ext cx="3776660" cy="54269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Position and velocity control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A0463A-7FF0-06ED-E4CC-8C8248A8996F}"/>
              </a:ext>
            </a:extLst>
          </p:cNvPr>
          <p:cNvSpPr txBox="1"/>
          <p:nvPr/>
        </p:nvSpPr>
        <p:spPr>
          <a:xfrm>
            <a:off x="2956986" y="1533259"/>
            <a:ext cx="11837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Position and Vel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278255A-598C-95D3-9FC7-3E604B2FE080}"/>
              </a:ext>
            </a:extLst>
          </p:cNvPr>
          <p:cNvCxnSpPr>
            <a:cxnSpLocks/>
            <a:stCxn id="16" idx="2"/>
            <a:endCxn id="5" idx="0"/>
          </p:cNvCxnSpPr>
          <p:nvPr/>
        </p:nvCxnSpPr>
        <p:spPr>
          <a:xfrm>
            <a:off x="6205977" y="1247862"/>
            <a:ext cx="0" cy="302510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51FC0DF-3973-7A79-E463-CDCC78D54053}"/>
              </a:ext>
            </a:extLst>
          </p:cNvPr>
          <p:cNvSpPr txBox="1"/>
          <p:nvPr/>
        </p:nvSpPr>
        <p:spPr>
          <a:xfrm>
            <a:off x="5217595" y="970863"/>
            <a:ext cx="197676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Desired Position and Vel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18F5246-DA2E-76D2-3EDA-5E5F51D18808}"/>
              </a:ext>
            </a:extLst>
          </p:cNvPr>
          <p:cNvSpPr/>
          <p:nvPr/>
        </p:nvSpPr>
        <p:spPr>
          <a:xfrm>
            <a:off x="4322312" y="3366669"/>
            <a:ext cx="3776660" cy="442103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Attitude control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C1749F6-F0BE-39EF-F9B3-578D6306214F}"/>
              </a:ext>
            </a:extLst>
          </p:cNvPr>
          <p:cNvSpPr/>
          <p:nvPr/>
        </p:nvSpPr>
        <p:spPr>
          <a:xfrm>
            <a:off x="4319572" y="4089928"/>
            <a:ext cx="3776660" cy="41148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Rate control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848AA3C-4098-4956-1C7D-3151CC3B85E3}"/>
              </a:ext>
            </a:extLst>
          </p:cNvPr>
          <p:cNvSpPr/>
          <p:nvPr/>
        </p:nvSpPr>
        <p:spPr>
          <a:xfrm>
            <a:off x="4322312" y="4808583"/>
            <a:ext cx="3776660" cy="41148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Mixer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EBFEDA33-6F59-904A-4CF8-5E50D5D17D5C}"/>
              </a:ext>
            </a:extLst>
          </p:cNvPr>
          <p:cNvSpPr/>
          <p:nvPr/>
        </p:nvSpPr>
        <p:spPr>
          <a:xfrm>
            <a:off x="4322312" y="5511812"/>
            <a:ext cx="3776660" cy="41148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Motor control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9B7282A-C6E7-4A1E-24F7-BFD7E6E108D9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>
            <a:off x="6210642" y="5220063"/>
            <a:ext cx="0" cy="291749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09A11A0-FA53-6A4F-3B7F-24517B70B6BA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>
            <a:off x="6207902" y="4501408"/>
            <a:ext cx="2740" cy="307175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F953057-3DB7-6CBC-9F13-7C68C759476C}"/>
              </a:ext>
            </a:extLst>
          </p:cNvPr>
          <p:cNvSpPr txBox="1"/>
          <p:nvPr/>
        </p:nvSpPr>
        <p:spPr>
          <a:xfrm>
            <a:off x="6249828" y="5231661"/>
            <a:ext cx="1863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Motor Angular velocities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C054B0A-62BA-C801-7454-28D8455D9D25}"/>
              </a:ext>
            </a:extLst>
          </p:cNvPr>
          <p:cNvSpPr txBox="1"/>
          <p:nvPr/>
        </p:nvSpPr>
        <p:spPr>
          <a:xfrm>
            <a:off x="6250668" y="4516834"/>
            <a:ext cx="1863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torques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AF9BDB2-8495-84CF-8AA6-085218E62A39}"/>
              </a:ext>
            </a:extLst>
          </p:cNvPr>
          <p:cNvSpPr txBox="1"/>
          <p:nvPr/>
        </p:nvSpPr>
        <p:spPr>
          <a:xfrm>
            <a:off x="6221867" y="3782753"/>
            <a:ext cx="1863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Angular rates (</a:t>
            </a:r>
            <a:r>
              <a:rPr lang="en-US" sz="1200" dirty="0" err="1">
                <a:solidFill>
                  <a:srgbClr val="FF0000"/>
                </a:solidFill>
              </a:rPr>
              <a:t>pqr</a:t>
            </a:r>
            <a:r>
              <a:rPr lang="en-US" sz="1200" dirty="0">
                <a:solidFill>
                  <a:srgbClr val="FF0000"/>
                </a:solidFill>
              </a:rPr>
              <a:t>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50F68F8-FF3F-9D2F-5D01-6EEEBBBD3B1C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 flipH="1">
            <a:off x="6207902" y="3808772"/>
            <a:ext cx="2740" cy="281156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8DBE7C95-709A-9D0D-8B1C-DABBECCE5634}"/>
              </a:ext>
            </a:extLst>
          </p:cNvPr>
          <p:cNvSpPr/>
          <p:nvPr/>
        </p:nvSpPr>
        <p:spPr>
          <a:xfrm>
            <a:off x="2061003" y="2132950"/>
            <a:ext cx="1228135" cy="337571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State estimator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4779E1D-6C7B-A8BE-9925-9F37EEA68EAE}"/>
              </a:ext>
            </a:extLst>
          </p:cNvPr>
          <p:cNvSpPr txBox="1"/>
          <p:nvPr/>
        </p:nvSpPr>
        <p:spPr>
          <a:xfrm>
            <a:off x="3270613" y="3993211"/>
            <a:ext cx="10136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Angular rates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BD5D313-B6A0-3C61-361A-B23374BA73BC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3273171" y="4295668"/>
            <a:ext cx="104640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EF54E654-FF2E-5F36-4ED9-B77CBAF52C31}"/>
              </a:ext>
            </a:extLst>
          </p:cNvPr>
          <p:cNvSpPr txBox="1"/>
          <p:nvPr/>
        </p:nvSpPr>
        <p:spPr>
          <a:xfrm>
            <a:off x="3208901" y="3312381"/>
            <a:ext cx="11891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Current attitude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51395BC-0F8B-670B-A2A6-D896D3AE7F4E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3297133" y="3587719"/>
            <a:ext cx="1025179" cy="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12FFF669-AAF6-B99E-3C13-80E9E43C49A3}"/>
              </a:ext>
            </a:extLst>
          </p:cNvPr>
          <p:cNvCxnSpPr>
            <a:cxnSpLocks/>
            <a:stCxn id="43" idx="0"/>
            <a:endCxn id="5" idx="1"/>
          </p:cNvCxnSpPr>
          <p:nvPr/>
        </p:nvCxnSpPr>
        <p:spPr>
          <a:xfrm rot="5400000" flipH="1" flipV="1">
            <a:off x="3340743" y="1156046"/>
            <a:ext cx="311233" cy="1642576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DA1134E9-7E72-4072-D874-AD7B4223F646}"/>
              </a:ext>
            </a:extLst>
          </p:cNvPr>
          <p:cNvSpPr txBox="1"/>
          <p:nvPr/>
        </p:nvSpPr>
        <p:spPr>
          <a:xfrm>
            <a:off x="6249828" y="3079712"/>
            <a:ext cx="14245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Desired attitude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732944A8-5C25-67BD-5BD1-ADE896641C11}"/>
              </a:ext>
            </a:extLst>
          </p:cNvPr>
          <p:cNvSpPr/>
          <p:nvPr/>
        </p:nvSpPr>
        <p:spPr>
          <a:xfrm>
            <a:off x="7623110" y="2591828"/>
            <a:ext cx="1810139" cy="442103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|Thrust|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FF70FDA-BD29-D43F-8B3C-AD693CF3E18F}"/>
              </a:ext>
            </a:extLst>
          </p:cNvPr>
          <p:cNvCxnSpPr>
            <a:cxnSpLocks/>
            <a:stCxn id="5" idx="2"/>
            <a:endCxn id="67" idx="0"/>
          </p:cNvCxnSpPr>
          <p:nvPr/>
        </p:nvCxnSpPr>
        <p:spPr>
          <a:xfrm>
            <a:off x="6205977" y="2093062"/>
            <a:ext cx="2322203" cy="498766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E556CE12-5052-70E8-D182-ECCB964D2CD5}"/>
              </a:ext>
            </a:extLst>
          </p:cNvPr>
          <p:cNvSpPr txBox="1"/>
          <p:nvPr/>
        </p:nvSpPr>
        <p:spPr>
          <a:xfrm>
            <a:off x="8010872" y="4548103"/>
            <a:ext cx="6372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thrust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71F31F3-7112-04D3-A55E-76CF59F24F03}"/>
              </a:ext>
            </a:extLst>
          </p:cNvPr>
          <p:cNvCxnSpPr>
            <a:cxnSpLocks/>
            <a:stCxn id="67" idx="2"/>
            <a:endCxn id="20" idx="3"/>
          </p:cNvCxnSpPr>
          <p:nvPr/>
        </p:nvCxnSpPr>
        <p:spPr>
          <a:xfrm rot="5400000">
            <a:off x="7323380" y="3809523"/>
            <a:ext cx="1980392" cy="429208"/>
          </a:xfrm>
          <a:prstGeom prst="bentConnector2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755186E9-4FE1-BB96-4A80-C7696D83C83B}"/>
              </a:ext>
            </a:extLst>
          </p:cNvPr>
          <p:cNvSpPr txBox="1"/>
          <p:nvPr/>
        </p:nvSpPr>
        <p:spPr>
          <a:xfrm>
            <a:off x="173971" y="6152083"/>
            <a:ext cx="11783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Position and velocity controller calculates the desired thrust force (in inertial frame) and the attitude control aligns this force with world frame 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E10388E-7819-C04E-63FC-7E840B62A845}"/>
              </a:ext>
            </a:extLst>
          </p:cNvPr>
          <p:cNvSpPr/>
          <p:nvPr/>
        </p:nvSpPr>
        <p:spPr>
          <a:xfrm>
            <a:off x="5299756" y="2581429"/>
            <a:ext cx="1810139" cy="442103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Force/acceleration to attitude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3E87FDC-89B9-1240-6B36-A20E575752C7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6204826" y="2093062"/>
            <a:ext cx="1151" cy="488367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83FC5D9-83B1-DC75-EC70-ED5FBCE4F40B}"/>
              </a:ext>
            </a:extLst>
          </p:cNvPr>
          <p:cNvCxnSpPr>
            <a:cxnSpLocks/>
            <a:stCxn id="6" idx="2"/>
            <a:endCxn id="18" idx="0"/>
          </p:cNvCxnSpPr>
          <p:nvPr/>
        </p:nvCxnSpPr>
        <p:spPr>
          <a:xfrm>
            <a:off x="6204826" y="3023532"/>
            <a:ext cx="5816" cy="343137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59541C5-577F-34DD-291D-C190A75C5044}"/>
              </a:ext>
            </a:extLst>
          </p:cNvPr>
          <p:cNvSpPr txBox="1"/>
          <p:nvPr/>
        </p:nvSpPr>
        <p:spPr>
          <a:xfrm>
            <a:off x="3928188" y="2652461"/>
            <a:ext cx="986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Desired yaw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7F706E2-F969-54F2-B9FF-43D134043040}"/>
              </a:ext>
            </a:extLst>
          </p:cNvPr>
          <p:cNvCxnSpPr>
            <a:cxnSpLocks/>
            <a:stCxn id="25" idx="3"/>
            <a:endCxn id="6" idx="1"/>
          </p:cNvCxnSpPr>
          <p:nvPr/>
        </p:nvCxnSpPr>
        <p:spPr>
          <a:xfrm>
            <a:off x="4914642" y="2790961"/>
            <a:ext cx="385114" cy="115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68238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3640E-F896-986D-646D-0E97670C7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274559" cy="613556"/>
          </a:xfrm>
        </p:spPr>
        <p:txBody>
          <a:bodyPr>
            <a:normAutofit fontScale="90000"/>
          </a:bodyPr>
          <a:lstStyle/>
          <a:p>
            <a:r>
              <a:rPr lang="en-US" dirty="0"/>
              <a:t>Quaternion Attitude Control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E92E31-FB32-A1AC-B4D1-4A0270742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2992" y="1868999"/>
            <a:ext cx="6412776" cy="16065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82D0775-F69A-904E-554D-3EB2FC087029}"/>
              </a:ext>
            </a:extLst>
          </p:cNvPr>
          <p:cNvSpPr txBox="1"/>
          <p:nvPr/>
        </p:nvSpPr>
        <p:spPr>
          <a:xfrm>
            <a:off x="8136294" y="3554963"/>
            <a:ext cx="2092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PX4 implementation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9C8FB47-515D-34C8-47C3-9CB2101AEF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496" y="1919798"/>
            <a:ext cx="4729489" cy="613556"/>
          </a:xfrm>
          <a:prstGeom prst="rect">
            <a:avLst/>
          </a:prstGeom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64284974-6235-395D-DCC8-C47441BC67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751" y="2643150"/>
            <a:ext cx="866775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F9C6B47-8F25-4367-3A75-5EA2722520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408" y="1564863"/>
            <a:ext cx="1317923" cy="30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CBEA12B-E1A3-5082-E23B-3C9F4A18A0CA}"/>
                  </a:ext>
                </a:extLst>
              </p:cNvPr>
              <p:cNvSpPr txBox="1"/>
              <p:nvPr/>
            </p:nvSpPr>
            <p:spPr>
              <a:xfrm>
                <a:off x="760445" y="4483359"/>
                <a:ext cx="10771603" cy="23580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Reduced attitude control: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800" b="0" i="0" dirty="0">
                    <a:solidFill>
                      <a:srgbClr val="000000"/>
                    </a:solidFill>
                    <a:effectLst/>
                    <a:latin typeface="CMR10"/>
                  </a:rPr>
                  <a:t>The yaw angle is not controlled directly, but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𝒔𝒑</m:t>
                        </m:r>
                      </m:sub>
                    </m:sSub>
                  </m:oMath>
                </a14:m>
                <a:r>
                  <a:rPr lang="en-US" sz="1800" b="0" i="0" dirty="0">
                    <a:solidFill>
                      <a:srgbClr val="000000"/>
                    </a:solidFill>
                    <a:effectLst/>
                    <a:latin typeface="CMBX8"/>
                  </a:rPr>
                  <a:t> </a:t>
                </a:r>
                <a:r>
                  <a:rPr lang="en-US" sz="1800" b="0" i="0" dirty="0">
                    <a:solidFill>
                      <a:srgbClr val="000000"/>
                    </a:solidFill>
                    <a:effectLst/>
                    <a:latin typeface="CMR10"/>
                  </a:rPr>
                  <a:t>is always chosen such that no</a:t>
                </a:r>
                <a:br>
                  <a:rPr lang="en-US" sz="1800" b="0" i="0" dirty="0">
                    <a:solidFill>
                      <a:srgbClr val="000000"/>
                    </a:solidFill>
                    <a:effectLst/>
                    <a:latin typeface="CMR10"/>
                  </a:rPr>
                </a:br>
                <a:r>
                  <a:rPr lang="en-US" sz="1800" b="0" i="0" dirty="0">
                    <a:solidFill>
                      <a:srgbClr val="000000"/>
                    </a:solidFill>
                    <a:effectLst/>
                    <a:latin typeface="CMR10"/>
                  </a:rPr>
                  <a:t>rotation about the yaw axis is induced</a:t>
                </a:r>
                <a:r>
                  <a:rPr lang="en-US" dirty="0"/>
                  <a:t> </a:t>
                </a:r>
                <a:br>
                  <a:rPr lang="en-US" dirty="0"/>
                </a:br>
                <a:endParaRPr lang="en-US" dirty="0"/>
              </a:p>
              <a:p>
                <a:r>
                  <a:rPr lang="en-US" b="1" dirty="0"/>
                  <a:t>Full attitude control: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800" b="0" i="0" dirty="0">
                    <a:solidFill>
                      <a:srgbClr val="000000"/>
                    </a:solidFill>
                    <a:effectLst/>
                    <a:latin typeface="CMR10"/>
                  </a:rPr>
                  <a:t>Pointing direction of the thrust vector as well as the yaw angle are controlled.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800" b="0" i="0" dirty="0">
                    <a:solidFill>
                      <a:srgbClr val="000000"/>
                    </a:solidFill>
                    <a:effectLst/>
                    <a:latin typeface="CMR1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𝒔𝒑</m:t>
                        </m:r>
                      </m:sub>
                    </m:sSub>
                  </m:oMath>
                </a14:m>
                <a:r>
                  <a:rPr lang="en-US" sz="1800" b="0" i="0" dirty="0">
                    <a:solidFill>
                      <a:srgbClr val="000000"/>
                    </a:solidFill>
                    <a:effectLst/>
                    <a:latin typeface="CMBX8"/>
                  </a:rPr>
                  <a:t>  </a:t>
                </a:r>
                <a:r>
                  <a:rPr lang="en-US" sz="1800" b="0" i="0" dirty="0">
                    <a:solidFill>
                      <a:srgbClr val="000000"/>
                    </a:solidFill>
                    <a:effectLst/>
                    <a:latin typeface="CMR10"/>
                  </a:rPr>
                  <a:t>is chosen such that the corresponding z-axis is aligned with commanded </a:t>
                </a:r>
                <a:r>
                  <a:rPr lang="en-US" sz="1800" b="0" i="0" dirty="0">
                    <a:solidFill>
                      <a:srgbClr val="000000"/>
                    </a:solidFill>
                    <a:effectLst/>
                    <a:latin typeface="CMMI10"/>
                  </a:rPr>
                  <a:t>body z-axis, </a:t>
                </a:r>
                <a:r>
                  <a:rPr lang="en-US" sz="1800" b="0" i="0" dirty="0">
                    <a:solidFill>
                      <a:srgbClr val="000000"/>
                    </a:solidFill>
                    <a:effectLst/>
                    <a:latin typeface="CMR10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sz="1800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 = </m:t>
                    </m:r>
                    <m:sSub>
                      <m:sSubPr>
                        <m:ctrlPr>
                          <a:rPr lang="en-US" sz="1800" b="0" i="1" dirty="0" err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dirty="0" err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i="1" dirty="0" err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CBEA12B-E1A3-5082-E23B-3C9F4A18A0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445" y="4483359"/>
                <a:ext cx="10771603" cy="2358081"/>
              </a:xfrm>
              <a:prstGeom prst="rect">
                <a:avLst/>
              </a:prstGeom>
              <a:blipFill>
                <a:blip r:embed="rId6"/>
                <a:stretch>
                  <a:fillRect l="-509" t="-1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70441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3640E-F896-986D-646D-0E97670C7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274559" cy="613556"/>
          </a:xfrm>
        </p:spPr>
        <p:txBody>
          <a:bodyPr>
            <a:noAutofit/>
          </a:bodyPr>
          <a:lstStyle/>
          <a:p>
            <a:r>
              <a:rPr lang="en-US" sz="3600" dirty="0"/>
              <a:t>Position/Velocity Control – </a:t>
            </a:r>
            <a:r>
              <a:rPr lang="en-US" sz="2800" dirty="0"/>
              <a:t>Quaternion representation</a:t>
            </a:r>
            <a:endParaRPr lang="en-US" sz="3600" dirty="0"/>
          </a:p>
        </p:txBody>
      </p:sp>
      <p:pic>
        <p:nvPicPr>
          <p:cNvPr id="2050" name="Picture 2" descr="MC Position Controller Diagram">
            <a:extLst>
              <a:ext uri="{FF2B5EF4-FFF2-40B4-BE49-F238E27FC236}">
                <a16:creationId xmlns:a16="http://schemas.microsoft.com/office/drawing/2014/main" id="{6725C4D4-8C44-2B88-D01B-F7F8F2E5E5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688" y="1562003"/>
            <a:ext cx="8048625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3921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3640E-F896-986D-646D-0E97670C7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274559" cy="613556"/>
          </a:xfrm>
        </p:spPr>
        <p:txBody>
          <a:bodyPr>
            <a:noAutofit/>
          </a:bodyPr>
          <a:lstStyle/>
          <a:p>
            <a:r>
              <a:rPr lang="en-US" sz="3600" dirty="0"/>
              <a:t>Position/Velocity Control 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40F0C81-A810-DAED-04EF-F289CF3C6784}"/>
              </a:ext>
            </a:extLst>
          </p:cNvPr>
          <p:cNvGrpSpPr/>
          <p:nvPr/>
        </p:nvGrpSpPr>
        <p:grpSpPr>
          <a:xfrm>
            <a:off x="9174682" y="1163434"/>
            <a:ext cx="3017318" cy="2418771"/>
            <a:chOff x="2921479" y="2106930"/>
            <a:chExt cx="3017318" cy="2418771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07CB6366-21AA-E78D-1E40-21B4C55B60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77638" y="2555310"/>
              <a:ext cx="0" cy="1970391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BCFCE039-9C75-B89B-DF77-7F26A06679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77638" y="2555310"/>
              <a:ext cx="1341871" cy="12525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155915C-FE68-8E2B-D4D2-001074C322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77638" y="2567835"/>
              <a:ext cx="1341871" cy="1957866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91F8AB3B-BF51-5929-776E-6F5CCBB94F41}"/>
                    </a:ext>
                  </a:extLst>
                </p:cNvPr>
                <p:cNvSpPr txBox="1"/>
                <p:nvPr/>
              </p:nvSpPr>
              <p:spPr>
                <a:xfrm>
                  <a:off x="4366260" y="2197100"/>
                  <a:ext cx="108204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16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𝑜𝑟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91F8AB3B-BF51-5929-776E-6F5CCBB94F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6260" y="2197100"/>
                  <a:ext cx="1082040" cy="3385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9C299CEA-DD36-197E-7338-30D217F2A016}"/>
                    </a:ext>
                  </a:extLst>
                </p:cNvPr>
                <p:cNvSpPr txBox="1"/>
                <p:nvPr/>
              </p:nvSpPr>
              <p:spPr>
                <a:xfrm>
                  <a:off x="3774439" y="3291840"/>
                  <a:ext cx="503197" cy="3468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9C299CEA-DD36-197E-7338-30D217F2A0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4439" y="3291840"/>
                  <a:ext cx="503197" cy="34682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FEE5823B-FD31-3AD6-78FD-13DAD0B58369}"/>
                    </a:ext>
                  </a:extLst>
                </p:cNvPr>
                <p:cNvSpPr txBox="1"/>
                <p:nvPr/>
              </p:nvSpPr>
              <p:spPr>
                <a:xfrm>
                  <a:off x="4856757" y="3304540"/>
                  <a:ext cx="108204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FEE5823B-FD31-3AD6-78FD-13DAD0B583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6757" y="3304540"/>
                  <a:ext cx="1082040" cy="33855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Connector: Curved 18">
              <a:extLst>
                <a:ext uri="{FF2B5EF4-FFF2-40B4-BE49-F238E27FC236}">
                  <a16:creationId xmlns:a16="http://schemas.microsoft.com/office/drawing/2014/main" id="{242C5A17-9044-014F-529C-B598421A0D6F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4272556" y="3990340"/>
              <a:ext cx="284204" cy="134620"/>
            </a:xfrm>
            <a:prstGeom prst="curvedConnector3">
              <a:avLst>
                <a:gd name="adj1" fmla="val -4517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8A88DC4F-C6AE-9E44-8E3F-41F7AC36B7AF}"/>
                    </a:ext>
                  </a:extLst>
                </p:cNvPr>
                <p:cNvSpPr txBox="1"/>
                <p:nvPr/>
              </p:nvSpPr>
              <p:spPr>
                <a:xfrm>
                  <a:off x="4275095" y="3676003"/>
                  <a:ext cx="43179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sz="1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8A88DC4F-C6AE-9E44-8E3F-41F7AC36B7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5095" y="3676003"/>
                  <a:ext cx="431799" cy="27699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C043DB00-DC9A-65A2-0E82-2D958A59D3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0439" y="2106930"/>
              <a:ext cx="0" cy="241877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08495D2A-21EF-FE55-F819-30D8BA9A0F69}"/>
                    </a:ext>
                  </a:extLst>
                </p:cNvPr>
                <p:cNvSpPr txBox="1"/>
                <p:nvPr/>
              </p:nvSpPr>
              <p:spPr>
                <a:xfrm>
                  <a:off x="2921479" y="3299460"/>
                  <a:ext cx="503197" cy="3694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𝑚𝑎𝑥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08495D2A-21EF-FE55-F819-30D8BA9A0F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1479" y="3299460"/>
                  <a:ext cx="503197" cy="369460"/>
                </a:xfrm>
                <a:prstGeom prst="rect">
                  <a:avLst/>
                </a:prstGeom>
                <a:blipFill>
                  <a:blip r:embed="rId7"/>
                  <a:stretch>
                    <a:fillRect r="-144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E311AF7-96A6-C245-1F65-D56C8DEF6902}"/>
                  </a:ext>
                </a:extLst>
              </p:cNvPr>
              <p:cNvSpPr txBox="1"/>
              <p:nvPr/>
            </p:nvSpPr>
            <p:spPr>
              <a:xfrm>
                <a:off x="196771" y="1163434"/>
                <a:ext cx="8889290" cy="58619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Limiting horizontal thrust based on maximum tilt angle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endParaRPr lang="en-US" b="1" dirty="0"/>
              </a:p>
              <a:p>
                <a:endParaRPr lang="en-US" b="1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8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sSub>
                          <m:sSubPr>
                            <m:ctrlPr>
                              <a:rPr lang="en-US" sz="1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max thrust the drone can produce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is maximum allowed tilt angle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Thrust setpoint from velocity control is (</a:t>
                </a:r>
                <a:r>
                  <a:rPr lang="en-US" dirty="0" err="1"/>
                  <a:t>Tx,Ty</a:t>
                </a:r>
                <a:r>
                  <a:rPr lang="en-US" dirty="0"/>
                  <a:t>, </a:t>
                </a:r>
                <a:r>
                  <a:rPr lang="en-US" dirty="0" err="1"/>
                  <a:t>Tz</a:t>
                </a:r>
                <a:r>
                  <a:rPr lang="en-US" dirty="0"/>
                  <a:t>)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b="1" dirty="0"/>
                  <a:t>Saturate the horizontal thrust setpoints as follow: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b="0" dirty="0">
                    <a:latin typeface="Cambria Math" panose="02040503050406030204" pitchFamily="18" charset="0"/>
                  </a:rPr>
                  <a:t>Calculate required horizontal thrust at maximum tilt</a:t>
                </a:r>
              </a:p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𝑜𝑟</m:t>
                          </m:r>
                        </m:sub>
                      </m:sSub>
                      <m:r>
                        <a:rPr lang="en-US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z</m:t>
                              </m:r>
                            </m:sub>
                          </m:sSub>
                        </m:e>
                      </m:d>
                      <m:r>
                        <a:rPr lang="en-US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tan</m:t>
                      </m:r>
                      <m:r>
                        <a:rPr lang="en-US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b="0" dirty="0">
                    <a:latin typeface="Cambria Math" panose="02040503050406030204" pitchFamily="18" charset="0"/>
                  </a:rPr>
                  <a:t>Calculate maximum allowed horizontal thrust (maximum thrust -vertical commanded thrust )</a:t>
                </a:r>
              </a:p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𝑜𝑟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sub>
                      </m:sSub>
                      <m:r>
                        <a:rPr lang="en-US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i="0" smtClea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b="0" i="0" smtClea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z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b="0" i="0" smtClea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max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z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rad>
                    </m:oMath>
                  </m:oMathPara>
                </a14:m>
                <a:endParaRPr lang="en-US" dirty="0"/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Take the minimum of the previous two as the allowed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𝑜𝑟</m:t>
                        </m:r>
                      </m:sub>
                    </m:sSub>
                  </m:oMath>
                </a14:m>
                <a:endParaRPr lang="en-US" dirty="0"/>
              </a:p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𝑜𝑟</m:t>
                          </m:r>
                        </m:sub>
                      </m:sSub>
                      <m:r>
                        <a:rPr lang="en-US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𝑜𝑟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𝑜𝑟</m:t>
                                      </m:r>
                                    </m:e>
                                    <m:sub>
                                      <m:r>
                                        <a:rPr lang="en-US" b="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Saturate set points of horizontal thrust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coming from velocity control if exceed allowed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𝑜𝑟</m:t>
                        </m:r>
                      </m:sub>
                    </m:sSub>
                  </m:oMath>
                </a14:m>
                <a:r>
                  <a:rPr lang="en-US" dirty="0"/>
                  <a:t> value</a:t>
                </a:r>
              </a:p>
              <a:p>
                <a:pPr lvl="2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        </m:t>
                              </m:r>
                              <m:f>
                                <m:fPr>
                                  <m:ctrlPr>
                                    <a:rPr lang="en-US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sub>
                                  </m:sSub>
                                </m:num>
                                <m:den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𝑜𝑟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            </m:t>
                              </m:r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sSubSup>
                                <m:sSubSupPr>
                                  <m:ctrlPr>
                                    <a:rPr lang="en-US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sSup>
                                <m:sSupPr>
                                  <m:ctrlPr>
                                    <a:rPr lang="en-US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  <m:r>
                                            <a:rPr lang="en-US" b="0" i="1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𝑜𝑟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                   </m:t>
                              </m:r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𝑒𝑙𝑠𝑒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E311AF7-96A6-C245-1F65-D56C8DEF69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771" y="1163434"/>
                <a:ext cx="8889290" cy="5861926"/>
              </a:xfrm>
              <a:prstGeom prst="rect">
                <a:avLst/>
              </a:prstGeom>
              <a:blipFill>
                <a:blip r:embed="rId8"/>
                <a:stretch>
                  <a:fillRect l="-549" t="-6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89335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3640E-F896-986D-646D-0E97670C7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274559" cy="613556"/>
          </a:xfrm>
        </p:spPr>
        <p:txBody>
          <a:bodyPr>
            <a:noAutofit/>
          </a:bodyPr>
          <a:lstStyle/>
          <a:p>
            <a:r>
              <a:rPr lang="en-US" sz="3600" dirty="0"/>
              <a:t>Thrust to attitude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E311AF7-96A6-C245-1F65-D56C8DEF6902}"/>
                  </a:ext>
                </a:extLst>
              </p:cNvPr>
              <p:cNvSpPr txBox="1"/>
              <p:nvPr/>
            </p:nvSpPr>
            <p:spPr>
              <a:xfrm>
                <a:off x="425371" y="1087233"/>
                <a:ext cx="8889290" cy="5274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Thrust setpoint from velocity control after saturation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 err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i="1" dirty="0" err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 err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 err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/>
                  <a:t> is yaw setpoint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b="1" dirty="0"/>
                  <a:t>Calculate attitude set point as follows: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b="0" dirty="0">
                    <a:latin typeface="Cambria Math" panose="02040503050406030204" pitchFamily="18" charset="0"/>
                  </a:rPr>
                  <a:t>Desired body_z axis direction</a:t>
                </a:r>
                <a:endParaRPr lang="ar-SY" i="1" dirty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b="0" dirty="0">
                    <a:latin typeface="Cambria Math" panose="02040503050406030204" pitchFamily="18" charset="0"/>
                  </a:rPr>
                  <a:t> Desired body x axis direction after projecting by desired yaw direction</a:t>
                </a:r>
                <a:endParaRPr lang="en-US" i="1" dirty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i="1" dirty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b="0" dirty="0">
                    <a:latin typeface="Cambria Math" panose="02040503050406030204" pitchFamily="18" charset="0"/>
                  </a:rPr>
                  <a:t> Desired body y axis direction</a:t>
                </a:r>
                <a:endParaRPr lang="en-US" i="1" dirty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  <m:sub>
                          <m:r>
                            <a:rPr 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i="1" dirty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Cambria Math" panose="02040503050406030204" pitchFamily="18" charset="0"/>
                  </a:rPr>
                  <a:t>Form the desired rotation matrix</a:t>
                </a:r>
              </a:p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Cambria Math" panose="02040503050406030204" pitchFamily="18" charset="0"/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Cambria Math" panose="02040503050406030204" pitchFamily="18" charset="0"/>
                  </a:rPr>
                  <a:t>Convert to quaternion setpoint</a:t>
                </a:r>
              </a:p>
              <a:p>
                <a:pPr lvl="2"/>
                <a:endParaRPr lang="en-US" i="1" dirty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E311AF7-96A6-C245-1F65-D56C8DEF69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371" y="1087233"/>
                <a:ext cx="8889290" cy="5274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7917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6FF2F-45FF-7AAD-F0EF-F8AD4FC22C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Drone dynamics and control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791DE5-1083-3496-58FE-1C6C95F16F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Tareq </a:t>
            </a:r>
            <a:r>
              <a:rPr lang="en-US" dirty="0" err="1"/>
              <a:t>Alqutami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490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B4292E3-CA9E-1A2F-AE32-11B5FF07F2EB}"/>
              </a:ext>
            </a:extLst>
          </p:cNvPr>
          <p:cNvSpPr txBox="1">
            <a:spLocks/>
          </p:cNvSpPr>
          <p:nvPr/>
        </p:nvSpPr>
        <p:spPr>
          <a:xfrm>
            <a:off x="233680" y="143330"/>
            <a:ext cx="6685866" cy="5580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000000"/>
                </a:solidFill>
                <a:latin typeface="CMBX10"/>
              </a:rPr>
              <a:t>Prerequisite Knowledge: Inertia and eigenvectors</a:t>
            </a:r>
            <a:endParaRPr lang="en-US" sz="1800" b="1" dirty="0">
              <a:solidFill>
                <a:srgbClr val="000000"/>
              </a:solidFill>
              <a:latin typeface="CMBX1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5E476A5-63C9-1ED4-2ECD-BE1E584C9B3D}"/>
                  </a:ext>
                </a:extLst>
              </p:cNvPr>
              <p:cNvSpPr txBox="1"/>
              <p:nvPr/>
            </p:nvSpPr>
            <p:spPr>
              <a:xfrm>
                <a:off x="49090" y="789379"/>
                <a:ext cx="12093819" cy="60061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solidFill>
                      <a:srgbClr val="D55000"/>
                    </a:solidFill>
                    <a:latin typeface="Helvetica" panose="020B0604020202020204" pitchFamily="34" charset="0"/>
                  </a:rPr>
                  <a:t>Angular momentum: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b="1" dirty="0">
                  <a:solidFill>
                    <a:srgbClr val="000000"/>
                  </a:solidFill>
                  <a:latin typeface="CMR1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b="1" dirty="0">
                  <a:solidFill>
                    <a:srgbClr val="000000"/>
                  </a:solidFill>
                  <a:latin typeface="CMR1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b="1" dirty="0">
                  <a:solidFill>
                    <a:srgbClr val="000000"/>
                  </a:solidFill>
                  <a:latin typeface="CMR1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b="1" i="0" u="none" strike="noStrike" dirty="0">
                    <a:solidFill>
                      <a:srgbClr val="D55000"/>
                    </a:solidFill>
                    <a:effectLst/>
                    <a:latin typeface="Helvetica" panose="020B0604020202020204" pitchFamily="34" charset="0"/>
                  </a:rPr>
                  <a:t>Eigenvalues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Helvetica" panose="020B0604020202020204" pitchFamily="34" charset="0"/>
                  </a:rPr>
                  <a:t>The eigenvalue problem for a square matrix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b="1" dirty="0">
                  <a:solidFill>
                    <a:srgbClr val="000000"/>
                  </a:solidFill>
                  <a:latin typeface="CMR1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dirty="0">
                  <a:latin typeface="Helvetica" panose="020B0604020202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Helvetica" panose="020B0604020202020204" pitchFamily="34" charset="0"/>
                  </a:rPr>
                  <a:t>Convert A into a diagonal matrix using the matrix of A's eigenvectors: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l-G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⇒ </m:t>
                    </m:r>
                    <m:r>
                      <a:rPr lang="el-GR" sz="1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𝜦</m:t>
                    </m:r>
                    <m:r>
                      <a:rPr lang="en-US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e>
                      <m:sup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sz="1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  <m:r>
                      <a:rPr lang="en-US" sz="1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1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𝑽</m:t>
                    </m:r>
                  </m:oMath>
                </a14:m>
                <a:endParaRPr lang="en-US" sz="1400" b="1" dirty="0">
                  <a:solidFill>
                    <a:srgbClr val="000000"/>
                  </a:solidFill>
                  <a:latin typeface="CMR1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en-US" sz="1600" dirty="0">
                    <a:latin typeface="Helvetica" panose="020B0604020202020204" pitchFamily="34" charset="0"/>
                  </a:rPr>
                  <a:t>When A is symmetric (</a:t>
                </a:r>
                <a14:m>
                  <m:oMath xmlns:m="http://schemas.openxmlformats.org/officeDocument/2006/math">
                    <m:r>
                      <a:rPr lang="en-US" altLang="en-US" sz="16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en-US" sz="1600" dirty="0">
                    <a:latin typeface="Helvetica" panose="020B0604020202020204" pitchFamily="34" charset="0"/>
                  </a:rPr>
                  <a:t>), the eigenvectors are ORTHOGONAL (</a:t>
                </a:r>
                <a14:m>
                  <m:oMath xmlns:m="http://schemas.openxmlformats.org/officeDocument/2006/math">
                    <m:r>
                      <a:rPr lang="en-US" sz="1600" b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𝚲</m:t>
                    </m:r>
                    <m:r>
                      <a:rPr lang="en-US" sz="16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sSup>
                      <m:sSupPr>
                        <m:ctrlPr>
                          <a:rPr lang="en-US" sz="16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p>
                        <m:r>
                          <a:rPr lang="en-US" sz="16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sz="16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× </m:t>
                    </m:r>
                    <m:r>
                      <a:rPr lang="en-US" sz="16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16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× </m:t>
                    </m:r>
                    <m:r>
                      <a:rPr lang="en-US" sz="16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en-US" sz="1600" b="1" dirty="0">
                    <a:solidFill>
                      <a:srgbClr val="000000"/>
                    </a:solidFill>
                    <a:latin typeface="CMR10"/>
                  </a:rPr>
                  <a:t> </a:t>
                </a:r>
                <a:r>
                  <a:rPr lang="en-US" altLang="en-US" sz="1600" dirty="0">
                    <a:latin typeface="Helvetica" panose="020B0604020202020204" pitchFamily="34" charset="0"/>
                  </a:rPr>
                  <a:t>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1600" dirty="0">
                  <a:solidFill>
                    <a:srgbClr val="000000"/>
                  </a:solidFill>
                  <a:latin typeface="CMR10"/>
                </a:endParaRP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solidFill>
                      <a:srgbClr val="D55000"/>
                    </a:solidFill>
                    <a:latin typeface="Helvetica" panose="020B0604020202020204" pitchFamily="34" charset="0"/>
                  </a:rPr>
                  <a:t>Principal Moments of Inertia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Helvetica" panose="020B0604020202020204" pitchFamily="34" charset="0"/>
                  </a:rPr>
                  <a:t>How to calculate the principal axes and principal moments of inertia, of a rigid body such that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1600" dirty="0">
                  <a:solidFill>
                    <a:srgbClr val="000000"/>
                  </a:solidFill>
                  <a:latin typeface="CMR1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1600" dirty="0">
                  <a:solidFill>
                    <a:srgbClr val="000000"/>
                  </a:solidFill>
                  <a:latin typeface="CMR1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1600" dirty="0">
                  <a:solidFill>
                    <a:srgbClr val="000000"/>
                  </a:solidFill>
                  <a:latin typeface="CMR1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1600" dirty="0">
                  <a:solidFill>
                    <a:srgbClr val="000000"/>
                  </a:solidFill>
                  <a:latin typeface="CMR1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solidFill>
                      <a:srgbClr val="000000"/>
                    </a:solidFill>
                    <a:latin typeface="CMR10"/>
                  </a:rPr>
                  <a:t>Inertia matrix is symmetric, hence PRINCIPAL moment of inertia matrix can be found from eigenvalues  of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en-US" sz="16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PrePr>
                      <m:sub/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sPre>
                  </m:oMath>
                </a14:m>
                <a:endParaRPr lang="en-US" sz="1600" dirty="0">
                  <a:solidFill>
                    <a:srgbClr val="000000"/>
                  </a:solidFill>
                  <a:latin typeface="CMR1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1600" dirty="0">
                  <a:solidFill>
                    <a:srgbClr val="000000"/>
                  </a:solidFill>
                  <a:latin typeface="CMR1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1600" dirty="0">
                  <a:solidFill>
                    <a:srgbClr val="000000"/>
                  </a:solidFill>
                  <a:latin typeface="CMR1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1600" dirty="0">
                  <a:solidFill>
                    <a:srgbClr val="000000"/>
                  </a:solidFill>
                  <a:latin typeface="CMR1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Pre>
                      <m:sPrePr>
                        <m:ctrlP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PrePr>
                      <m:sub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sPre>
                  </m:oMath>
                </a14:m>
                <a:endParaRPr lang="en-US" sz="1600" dirty="0">
                  <a:solidFill>
                    <a:srgbClr val="000000"/>
                  </a:solidFill>
                  <a:latin typeface="CMR1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5E476A5-63C9-1ED4-2ECD-BE1E584C9B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90" y="789379"/>
                <a:ext cx="12093819" cy="6006131"/>
              </a:xfrm>
              <a:prstGeom prst="rect">
                <a:avLst/>
              </a:prstGeom>
              <a:blipFill>
                <a:blip r:embed="rId3"/>
                <a:stretch>
                  <a:fillRect l="-454" t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>
            <a:extLst>
              <a:ext uri="{FF2B5EF4-FFF2-40B4-BE49-F238E27FC236}">
                <a16:creationId xmlns:a16="http://schemas.microsoft.com/office/drawing/2014/main" id="{2237FFE0-3A2F-92D3-9BF5-EFD4581E4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7194" y="838512"/>
            <a:ext cx="3905249" cy="1126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ED7718E6-245D-C290-7CCE-DC91369BD7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9377" y="2269665"/>
            <a:ext cx="933120" cy="295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543125B3-1CBC-1AB0-2B93-D8311B102B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6224" y="2584735"/>
            <a:ext cx="1556218" cy="486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>
            <a:extLst>
              <a:ext uri="{FF2B5EF4-FFF2-40B4-BE49-F238E27FC236}">
                <a16:creationId xmlns:a16="http://schemas.microsoft.com/office/drawing/2014/main" id="{26D9A17D-E860-2DC2-658B-70B3838246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3426" y="2670249"/>
            <a:ext cx="2244502" cy="400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986A5BC1-BD2B-D4AD-9D50-6BA7490F0A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003" y="5845101"/>
            <a:ext cx="3793541" cy="672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6A0B8F63-4BAE-151E-8003-DB103023EF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003" y="4501768"/>
            <a:ext cx="3793541" cy="896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3478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B4292E3-CA9E-1A2F-AE32-11B5FF07F2EB}"/>
              </a:ext>
            </a:extLst>
          </p:cNvPr>
          <p:cNvSpPr txBox="1">
            <a:spLocks/>
          </p:cNvSpPr>
          <p:nvPr/>
        </p:nvSpPr>
        <p:spPr>
          <a:xfrm>
            <a:off x="233680" y="143330"/>
            <a:ext cx="6685866" cy="5580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000000"/>
                </a:solidFill>
                <a:latin typeface="CMBX10"/>
              </a:rPr>
              <a:t>Prerequisite Knowledge: rotation matrix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E476A5-63C9-1ED4-2ECD-BE1E584C9B3D}"/>
              </a:ext>
            </a:extLst>
          </p:cNvPr>
          <p:cNvSpPr txBox="1"/>
          <p:nvPr/>
        </p:nvSpPr>
        <p:spPr>
          <a:xfrm>
            <a:off x="49090" y="901139"/>
            <a:ext cx="12093819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i="0" u="none" strike="noStrike" dirty="0">
                <a:solidFill>
                  <a:srgbClr val="D55000"/>
                </a:solidFill>
                <a:effectLst/>
                <a:latin typeface="Helvetica" panose="020B0604020202020204" pitchFamily="34" charset="0"/>
              </a:rPr>
              <a:t>Rotation matrix transformations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sz="1600" dirty="0">
                <a:latin typeface="Helvetica" panose="020B0604020202020204" pitchFamily="34" charset="0"/>
              </a:rPr>
              <a:t>A passive rotation is a single rotation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MR10"/>
              </a:rPr>
              <a:t>about a single coordinate axis</a:t>
            </a:r>
            <a:r>
              <a:rPr lang="en-US" sz="1600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CMR10"/>
              </a:rPr>
              <a:t>Three coordinate rotations in sequence can describe any rotation</a:t>
            </a:r>
            <a:r>
              <a:rPr lang="en-US" sz="1600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There are many sequences such as (</a:t>
            </a:r>
            <a:r>
              <a:rPr lang="en-US" sz="1600" dirty="0" err="1"/>
              <a:t>xyz</a:t>
            </a:r>
            <a:r>
              <a:rPr lang="en-US" sz="1600" dirty="0"/>
              <a:t>), (</a:t>
            </a:r>
            <a:r>
              <a:rPr lang="en-US" sz="1600" dirty="0" err="1"/>
              <a:t>zxz</a:t>
            </a:r>
            <a:r>
              <a:rPr lang="en-US" sz="1600" dirty="0"/>
              <a:t>), </a:t>
            </a:r>
            <a:r>
              <a:rPr lang="en-US" sz="1600" dirty="0" err="1"/>
              <a:t>etc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Example is the XYZ(123) sequence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en-US" sz="1600" dirty="0">
              <a:latin typeface="Helvetica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en-US" sz="1600" dirty="0">
              <a:latin typeface="Helvetica" panose="020B0604020202020204" pitchFamily="34" charset="0"/>
            </a:endParaRPr>
          </a:p>
          <a:p>
            <a:pPr lvl="1"/>
            <a:endParaRPr lang="en-US" dirty="0">
              <a:solidFill>
                <a:srgbClr val="000000"/>
              </a:solidFill>
              <a:latin typeface="CMR1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D55000"/>
                </a:solidFill>
                <a:effectLst/>
                <a:latin typeface="Helvetica" panose="020B0604020202020204" pitchFamily="34" charset="0"/>
              </a:rPr>
              <a:t>Euler angle rates and body rates (angular velocities)</a:t>
            </a:r>
            <a:endParaRPr lang="en-US" b="0" i="0" dirty="0">
              <a:solidFill>
                <a:srgbClr val="000000"/>
              </a:solidFill>
              <a:effectLst/>
              <a:latin typeface="CMR1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CMR10"/>
              </a:rPr>
              <a:t>The relationship between the Euler angle rates and the 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CMTI10"/>
              </a:rPr>
              <a:t>angular velocity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MR10"/>
              </a:rPr>
              <a:t>of the body is encoded in the 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CMTI10"/>
              </a:rPr>
              <a:t>Euler angle rates matrix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MR10"/>
              </a:rPr>
              <a:t>. Multiplying this matrix by the vector of Euler angle rates gives the angular velocity in the global coordinates</a:t>
            </a:r>
            <a:r>
              <a:rPr lang="en-US" sz="1600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CMR10"/>
            </a:endParaRPr>
          </a:p>
          <a:p>
            <a:pPr lvl="1"/>
            <a:endParaRPr lang="en-US" b="0" i="0" baseline="-25000" dirty="0">
              <a:solidFill>
                <a:srgbClr val="000000"/>
              </a:solidFill>
              <a:effectLst/>
              <a:latin typeface="CMR1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CMR1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CMR10"/>
              </a:rPr>
              <a:t>Example Euler angle rates to body rates matrix: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  <a:latin typeface="CMR1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  <a:latin typeface="CMR1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1D2E80-8B20-06CF-8867-C9B28F7FFD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556" y="2126360"/>
            <a:ext cx="3484221" cy="11485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47C92D2-869E-DAD3-A95C-1B78C40521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5350" y="4996571"/>
            <a:ext cx="3384529" cy="105139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50A406E-F735-920C-DBFA-DB1993F867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5716" y="4201282"/>
            <a:ext cx="1257300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6974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B4292E3-CA9E-1A2F-AE32-11B5FF07F2EB}"/>
              </a:ext>
            </a:extLst>
          </p:cNvPr>
          <p:cNvSpPr txBox="1">
            <a:spLocks/>
          </p:cNvSpPr>
          <p:nvPr/>
        </p:nvSpPr>
        <p:spPr>
          <a:xfrm>
            <a:off x="233680" y="143330"/>
            <a:ext cx="5397793" cy="5580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000000"/>
                </a:solidFill>
                <a:latin typeface="CMBX10"/>
              </a:rPr>
              <a:t>Prerequisite Knowledge: Rigid body F/T</a:t>
            </a:r>
            <a:endParaRPr lang="en-US" sz="1800" b="1" dirty="0">
              <a:solidFill>
                <a:srgbClr val="000000"/>
              </a:solidFill>
              <a:latin typeface="CMBX1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054178C-E7AE-8D03-5144-2F23620475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984" y="1462887"/>
            <a:ext cx="5730016" cy="213295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20B4C9C-8CC9-3CA4-0EED-CF6B647B3C3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7736"/>
          <a:stretch/>
        </p:blipFill>
        <p:spPr>
          <a:xfrm>
            <a:off x="9368039" y="67130"/>
            <a:ext cx="2757921" cy="150102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D9F08BB-3DD6-DF88-128B-74FF8ED2DD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5184" y="3837928"/>
            <a:ext cx="3915007" cy="16166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B248D084-A327-3D0F-74FC-4AAA75593F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84600" y="1002389"/>
            <a:ext cx="2893676" cy="2534547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C4A1DF4F-571B-69AC-1FBC-B0D194B73677}"/>
              </a:ext>
            </a:extLst>
          </p:cNvPr>
          <p:cNvGrpSpPr/>
          <p:nvPr/>
        </p:nvGrpSpPr>
        <p:grpSpPr>
          <a:xfrm>
            <a:off x="4597400" y="3782064"/>
            <a:ext cx="3163389" cy="1852626"/>
            <a:chOff x="5069840" y="4148341"/>
            <a:chExt cx="3163389" cy="1852626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FEBA054E-F5D9-6D5C-9EBF-E828127712C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069840" y="4148341"/>
              <a:ext cx="2394084" cy="1544096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918551ED-E622-CC0E-484D-1CFE9EB78E8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339553" y="5700095"/>
              <a:ext cx="2893676" cy="300872"/>
            </a:xfrm>
            <a:prstGeom prst="rect">
              <a:avLst/>
            </a:prstGeom>
          </p:spPr>
        </p:pic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EFA4941-56C8-59F9-869D-231C2A98AF9F}"/>
              </a:ext>
            </a:extLst>
          </p:cNvPr>
          <p:cNvCxnSpPr>
            <a:cxnSpLocks/>
          </p:cNvCxnSpPr>
          <p:nvPr/>
        </p:nvCxnSpPr>
        <p:spPr>
          <a:xfrm flipH="1">
            <a:off x="4023360" y="2153920"/>
            <a:ext cx="751840" cy="1422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42" name="Picture 41">
            <a:extLst>
              <a:ext uri="{FF2B5EF4-FFF2-40B4-BE49-F238E27FC236}">
                <a16:creationId xmlns:a16="http://schemas.microsoft.com/office/drawing/2014/main" id="{48A2139A-DE91-6712-E186-9878F8870A2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78549" y="3678863"/>
            <a:ext cx="3783658" cy="1104996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330938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B4292E3-CA9E-1A2F-AE32-11B5FF07F2EB}"/>
              </a:ext>
            </a:extLst>
          </p:cNvPr>
          <p:cNvSpPr txBox="1">
            <a:spLocks/>
          </p:cNvSpPr>
          <p:nvPr/>
        </p:nvSpPr>
        <p:spPr>
          <a:xfrm>
            <a:off x="233680" y="143330"/>
            <a:ext cx="10515600" cy="5580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000000"/>
                </a:solidFill>
                <a:latin typeface="CMBX10"/>
              </a:rPr>
              <a:t>Prerequisite Knowledge: 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CMR10"/>
              </a:rPr>
              <a:t>Attitude representation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C282171-BC5A-2AB5-63CE-5CEA2B656F69}"/>
                  </a:ext>
                </a:extLst>
              </p:cNvPr>
              <p:cNvSpPr txBox="1"/>
              <p:nvPr/>
            </p:nvSpPr>
            <p:spPr>
              <a:xfrm>
                <a:off x="201823" y="688329"/>
                <a:ext cx="10547457" cy="28007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600" b="1" dirty="0">
                    <a:solidFill>
                      <a:srgbClr val="000000"/>
                    </a:solidFill>
                    <a:latin typeface="CMR10"/>
                  </a:rPr>
                  <a:t>Euler angles: 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rgbClr val="000000"/>
                    </a:solidFill>
                    <a:latin typeface="CMR10"/>
                  </a:rPr>
                  <a:t>Uses 3 component rotation angles to parameterize the attitude (</a:t>
                </a:r>
                <a:r>
                  <a:rPr lang="en-US" sz="1400" b="1" dirty="0">
                    <a:solidFill>
                      <a:srgbClr val="000000"/>
                    </a:solidFill>
                    <a:latin typeface="CMR10"/>
                  </a:rPr>
                  <a:t>intrinsic</a:t>
                </a:r>
                <a:r>
                  <a:rPr lang="en-US" sz="1400" dirty="0">
                    <a:solidFill>
                      <a:srgbClr val="000000"/>
                    </a:solidFill>
                    <a:latin typeface="CMR10"/>
                  </a:rPr>
                  <a:t> sequence)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rgbClr val="000000"/>
                    </a:solidFill>
                    <a:latin typeface="CMR10"/>
                  </a:rPr>
                  <a:t>easy to understand but has singularities (gimbal lock)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600" b="1" dirty="0">
                    <a:solidFill>
                      <a:srgbClr val="000000"/>
                    </a:solidFill>
                    <a:latin typeface="CMR10"/>
                  </a:rPr>
                  <a:t>Axis angle: 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rgbClr val="000000"/>
                    </a:solidFill>
                    <a:latin typeface="CMR10"/>
                  </a:rPr>
                  <a:t>Every rotation in 3D is expressed with single rotation axis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acc>
                  </m:oMath>
                </a14:m>
                <a:r>
                  <a:rPr lang="en-US" sz="1400" b="1" dirty="0">
                    <a:solidFill>
                      <a:srgbClr val="000000"/>
                    </a:solidFill>
                    <a:latin typeface="CMR10"/>
                  </a:rPr>
                  <a:t> </a:t>
                </a:r>
                <a:r>
                  <a:rPr lang="en-US" sz="1400" dirty="0">
                    <a:solidFill>
                      <a:srgbClr val="000000"/>
                    </a:solidFill>
                    <a:latin typeface="CMR10"/>
                  </a:rPr>
                  <a:t>and a rotation angle </a:t>
                </a:r>
                <a14:m>
                  <m:oMath xmlns:m="http://schemas.openxmlformats.org/officeDocument/2006/math">
                    <m:r>
                      <a:rPr lang="en-US" sz="14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endParaRPr lang="en-US" sz="1400" b="1" dirty="0">
                  <a:solidFill>
                    <a:srgbClr val="000000"/>
                  </a:solidFill>
                  <a:latin typeface="CMR1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600" b="1" dirty="0">
                    <a:solidFill>
                      <a:srgbClr val="000000"/>
                    </a:solidFill>
                    <a:latin typeface="CMR10"/>
                  </a:rPr>
                  <a:t>Rotation matrices (DCM): 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rgbClr val="000000"/>
                    </a:solidFill>
                    <a:latin typeface="CMR10"/>
                  </a:rPr>
                  <a:t> Uses a 3×3 matrix to represent the linear transform mapping from one coordinate frame to another rotated coordinate frame.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600" b="1" dirty="0">
                    <a:solidFill>
                      <a:srgbClr val="000000"/>
                    </a:solidFill>
                    <a:latin typeface="CMR10"/>
                  </a:rPr>
                  <a:t>Unit quaternions: 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rgbClr val="000000"/>
                    </a:solidFill>
                    <a:latin typeface="CMR10"/>
                  </a:rPr>
                  <a:t>No singularities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rgbClr val="000000"/>
                    </a:solidFill>
                    <a:latin typeface="CMR10"/>
                  </a:rPr>
                  <a:t>Efficient in compute and memory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rgbClr val="000000"/>
                    </a:solidFill>
                    <a:latin typeface="CMR10"/>
                  </a:rPr>
                  <a:t>Not intuitive 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rgbClr val="000000"/>
                    </a:solidFill>
                    <a:latin typeface="CMR10"/>
                  </a:rPr>
                  <a:t>good for absolute attitude representation (for drones)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C282171-BC5A-2AB5-63CE-5CEA2B656F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823" y="688329"/>
                <a:ext cx="10547457" cy="2800767"/>
              </a:xfrm>
              <a:prstGeom prst="rect">
                <a:avLst/>
              </a:prstGeom>
              <a:blipFill>
                <a:blip r:embed="rId3"/>
                <a:stretch>
                  <a:fillRect t="-654" b="-13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3CAD059B-97A8-DF7B-E71B-BA4CF63B820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066"/>
          <a:stretch/>
        </p:blipFill>
        <p:spPr>
          <a:xfrm>
            <a:off x="69481" y="3616917"/>
            <a:ext cx="3381545" cy="12050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B51D3A-A3B3-0B71-696D-12C11E2431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4195" y="3780449"/>
            <a:ext cx="3381545" cy="13086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EEBCA38-60C9-337C-1F7A-0D287764C87C}"/>
              </a:ext>
            </a:extLst>
          </p:cNvPr>
          <p:cNvSpPr txBox="1"/>
          <p:nvPr/>
        </p:nvSpPr>
        <p:spPr>
          <a:xfrm>
            <a:off x="6250516" y="3389086"/>
            <a:ext cx="17881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dirty="0">
                <a:solidFill>
                  <a:srgbClr val="000000"/>
                </a:solidFill>
                <a:effectLst/>
                <a:latin typeface="NimbusRomNo9L-Regu"/>
              </a:rPr>
              <a:t>concatenation</a:t>
            </a:r>
            <a:r>
              <a:rPr lang="en-US" b="1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D19AC8-E075-1294-C6F9-9F854944BA9F}"/>
              </a:ext>
            </a:extLst>
          </p:cNvPr>
          <p:cNvSpPr txBox="1"/>
          <p:nvPr/>
        </p:nvSpPr>
        <p:spPr>
          <a:xfrm>
            <a:off x="924560" y="3358265"/>
            <a:ext cx="17881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NimbusRomNo9L-Regu"/>
              </a:rPr>
              <a:t>Conversion</a:t>
            </a:r>
            <a:endParaRPr lang="en-US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D97C681-6F34-17A7-461A-EE9417B8E0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41617" y="3678696"/>
            <a:ext cx="1668925" cy="97544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6C4A406-5E32-8F88-9703-FD90F8595046}"/>
              </a:ext>
            </a:extLst>
          </p:cNvPr>
          <p:cNvSpPr txBox="1"/>
          <p:nvPr/>
        </p:nvSpPr>
        <p:spPr>
          <a:xfrm>
            <a:off x="9255088" y="3379937"/>
            <a:ext cx="27540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dirty="0">
                <a:solidFill>
                  <a:srgbClr val="000000"/>
                </a:solidFill>
                <a:effectLst/>
                <a:latin typeface="NimbusRomNo9L-Regu"/>
              </a:rPr>
              <a:t>Inverse and derivative</a:t>
            </a:r>
            <a:endParaRPr lang="en-US" b="1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009D77C-014D-BE19-E05C-04398F7B38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41617" y="4438936"/>
            <a:ext cx="1482218" cy="7773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D2EFEE1-ADE9-0C07-6DCB-ADB803FD83B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40640" y="282411"/>
            <a:ext cx="2868479" cy="99367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EED6166-B3D7-7200-11D2-3117B7022E6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78310" y="5906824"/>
            <a:ext cx="2216916" cy="90857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F80C301-F52D-035A-20B1-BCBD70F06D84}"/>
              </a:ext>
            </a:extLst>
          </p:cNvPr>
          <p:cNvSpPr txBox="1"/>
          <p:nvPr/>
        </p:nvSpPr>
        <p:spPr>
          <a:xfrm>
            <a:off x="6039448" y="5591495"/>
            <a:ext cx="2748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NimbusRomNo9L-Regu"/>
              </a:rPr>
              <a:t>Skew Symmetric Matrix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F32E6E75-A3C5-6C33-08E7-3BE396A737A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31374" y="5271427"/>
            <a:ext cx="1078323" cy="32006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9A6B5170-B7C1-42D7-9493-0CD8BE6BC24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42452" y="4792362"/>
            <a:ext cx="4401568" cy="84759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405E000F-26EC-3CD0-5B3C-3126DF34F8E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" y="5775959"/>
            <a:ext cx="5064324" cy="1039437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26DA0D89-3292-B711-793C-69630C80EC3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915275" y="1486564"/>
            <a:ext cx="876376" cy="1402202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A2A4858B-6EA5-D7AA-75DC-62B3053BF6BB}"/>
              </a:ext>
            </a:extLst>
          </p:cNvPr>
          <p:cNvGrpSpPr/>
          <p:nvPr/>
        </p:nvGrpSpPr>
        <p:grpSpPr>
          <a:xfrm>
            <a:off x="10282726" y="5905910"/>
            <a:ext cx="1572335" cy="657225"/>
            <a:chOff x="10282726" y="5905910"/>
            <a:chExt cx="1572335" cy="657225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90B82064-1F20-7006-84E5-17963506B9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26336" y="5905910"/>
              <a:ext cx="1228725" cy="657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8469F54-80D1-7BB0-F2A8-14EB80B7D6E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0282726" y="6114496"/>
              <a:ext cx="201948" cy="240051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48789F7-F6A9-D641-2EDC-3993B43F3F8F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10493242" y="6147799"/>
              <a:ext cx="129551" cy="1828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86467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B4292E3-CA9E-1A2F-AE32-11B5FF07F2EB}"/>
              </a:ext>
            </a:extLst>
          </p:cNvPr>
          <p:cNvSpPr txBox="1">
            <a:spLocks/>
          </p:cNvSpPr>
          <p:nvPr/>
        </p:nvSpPr>
        <p:spPr>
          <a:xfrm>
            <a:off x="233680" y="143330"/>
            <a:ext cx="10515600" cy="5580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i="0" dirty="0">
                <a:solidFill>
                  <a:srgbClr val="000000"/>
                </a:solidFill>
                <a:effectLst/>
                <a:latin typeface="CMR10"/>
              </a:rPr>
              <a:t>Rotor</a:t>
            </a:r>
            <a:r>
              <a:rPr lang="en-MY" sz="2400" b="1" dirty="0">
                <a:solidFill>
                  <a:srgbClr val="000000"/>
                </a:solidFill>
                <a:latin typeface="CMBX10"/>
              </a:rPr>
              <a:t> Dynamics</a:t>
            </a:r>
            <a:r>
              <a:rPr lang="ar-SY" sz="2400" b="1" dirty="0">
                <a:solidFill>
                  <a:srgbClr val="000000"/>
                </a:solidFill>
                <a:latin typeface="CMBX10"/>
              </a:rPr>
              <a:t> </a:t>
            </a:r>
            <a:endParaRPr lang="en-US" sz="1800" b="1" dirty="0">
              <a:solidFill>
                <a:srgbClr val="000000"/>
              </a:solidFill>
              <a:latin typeface="CMBX1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282171-BC5A-2AB5-63CE-5CEA2B656F69}"/>
              </a:ext>
            </a:extLst>
          </p:cNvPr>
          <p:cNvSpPr txBox="1"/>
          <p:nvPr/>
        </p:nvSpPr>
        <p:spPr>
          <a:xfrm>
            <a:off x="201823" y="833112"/>
            <a:ext cx="9196177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600" b="1" dirty="0">
              <a:solidFill>
                <a:srgbClr val="000000"/>
              </a:solidFill>
              <a:latin typeface="CMR10"/>
            </a:endParaRPr>
          </a:p>
          <a:p>
            <a:endParaRPr lang="en-US" sz="1600" b="1" dirty="0">
              <a:solidFill>
                <a:srgbClr val="000000"/>
              </a:solidFill>
              <a:latin typeface="CMR1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CMR10"/>
              </a:rPr>
              <a:t>SS Thrust (hovering):</a:t>
            </a:r>
          </a:p>
          <a:p>
            <a:endParaRPr lang="en-US" sz="1600" dirty="0">
              <a:solidFill>
                <a:srgbClr val="000000"/>
              </a:solidFill>
              <a:latin typeface="CMR1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CMR10"/>
              </a:rPr>
              <a:t>Simple lumped model</a:t>
            </a:r>
            <a:r>
              <a:rPr lang="en-US" sz="1600" b="1" dirty="0">
                <a:solidFill>
                  <a:srgbClr val="000000"/>
                </a:solidFill>
                <a:latin typeface="CMR1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solidFill>
                <a:srgbClr val="000000"/>
              </a:solidFill>
              <a:latin typeface="CMR1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242021"/>
                </a:solidFill>
                <a:effectLst/>
                <a:latin typeface="AdvOT1ef757c0"/>
              </a:rPr>
              <a:t>reaction torque (due to rotor drag) acting on the airframe generated by a hovering rotor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E9A209D-D334-B35F-8EA2-56CFB4BA3C7B}"/>
                  </a:ext>
                </a:extLst>
              </p:cNvPr>
              <p:cNvSpPr txBox="1"/>
              <p:nvPr/>
            </p:nvSpPr>
            <p:spPr>
              <a:xfrm>
                <a:off x="9687560" y="1100854"/>
                <a:ext cx="2362200" cy="18367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sz="1400" b="0" i="1" dirty="0">
                    <a:latin typeface="Cambria Math" panose="02040503050406030204" pitchFamily="18" charset="0"/>
                  </a:rPr>
                  <a:t> rotor </a:t>
                </a:r>
                <a:r>
                  <a:rPr lang="en-US" sz="1400" b="0" i="1" dirty="0" err="1">
                    <a:latin typeface="Cambria Math" panose="02040503050406030204" pitchFamily="18" charset="0"/>
                  </a:rPr>
                  <a:t>i</a:t>
                </a:r>
                <a:endParaRPr lang="en-US" sz="14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</m:sub>
                        </m:sSub>
                      </m:e>
                      <m:sub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400" b="0" i="1" dirty="0">
                    <a:latin typeface="Cambria Math" panose="02040503050406030204" pitchFamily="18" charset="0"/>
                  </a:rPr>
                  <a:t> rotor disk area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b="0" dirty="0"/>
                  <a:t> rotor radius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𝝎</m:t>
                        </m:r>
                      </m:e>
                      <m:sub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/>
                  <a:t>angular velocity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0" smtClean="0">
                            <a:latin typeface="Cambria Math" panose="02040503050406030204" pitchFamily="18" charset="0"/>
                          </a:rPr>
                          <m:t>𝐂</m:t>
                        </m:r>
                      </m:e>
                      <m:sub>
                        <m:r>
                          <a:rPr lang="en-US" sz="1400" b="1" i="0" smtClean="0">
                            <a:latin typeface="Cambria Math" panose="02040503050406030204" pitchFamily="18" charset="0"/>
                          </a:rPr>
                          <m:t>𝐓</m:t>
                        </m:r>
                      </m:sub>
                    </m:sSub>
                  </m:oMath>
                </a14:m>
                <a:r>
                  <a:rPr lang="en-US" sz="1400" dirty="0"/>
                  <a:t> thrust coefficient </a:t>
                </a:r>
              </a:p>
              <a:p>
                <a14:m>
                  <m:oMath xmlns:m="http://schemas.openxmlformats.org/officeDocument/2006/math"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𝝆</m:t>
                    </m:r>
                  </m:oMath>
                </a14:m>
                <a:r>
                  <a:rPr lang="en-US" sz="1400" dirty="0"/>
                  <a:t> air density</a:t>
                </a:r>
              </a:p>
              <a:p>
                <a:endParaRPr lang="en-US" sz="1400" dirty="0"/>
              </a:p>
              <a:p>
                <a:endParaRPr lang="en-US" sz="1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E9A209D-D334-B35F-8EA2-56CFB4BA3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7560" y="1100854"/>
                <a:ext cx="2362200" cy="1836785"/>
              </a:xfrm>
              <a:prstGeom prst="rect">
                <a:avLst/>
              </a:prstGeom>
              <a:blipFill>
                <a:blip r:embed="rId3"/>
                <a:stretch>
                  <a:fillRect t="-9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A7CE8837-41D7-F2D9-651F-9CE534CEAB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7386" y="1290978"/>
            <a:ext cx="1928027" cy="4077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CC0D1A6-A805-FE6E-0BD3-E79CCD1306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4440" y="1678363"/>
            <a:ext cx="1447925" cy="5524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AD50044-32BC-F8C4-ED48-9188209A44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65598" y="2618246"/>
            <a:ext cx="1314564" cy="415326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4B79204D-0B4F-BF22-D79C-0DD0C812FA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9810" y="4818706"/>
            <a:ext cx="1171575" cy="20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>
            <a:extLst>
              <a:ext uri="{FF2B5EF4-FFF2-40B4-BE49-F238E27FC236}">
                <a16:creationId xmlns:a16="http://schemas.microsoft.com/office/drawing/2014/main" id="{CD1E6834-F145-82CF-06D5-4B107273DC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9810" y="5093344"/>
            <a:ext cx="1238250" cy="20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8981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10CDEAB7-DE33-14D9-574A-6FB422772892}"/>
              </a:ext>
            </a:extLst>
          </p:cNvPr>
          <p:cNvSpPr txBox="1"/>
          <p:nvPr/>
        </p:nvSpPr>
        <p:spPr>
          <a:xfrm>
            <a:off x="225303" y="879157"/>
            <a:ext cx="709534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ctr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Calibri" panose="020F0502020204030204" pitchFamily="34" charset="0"/>
              </a:rPr>
              <a:t>2</a:t>
            </a:r>
            <a:r>
              <a:rPr lang="en-US" sz="1800" b="1" i="0" dirty="0">
                <a:effectLst/>
                <a:latin typeface="Calibri" panose="020F0502020204030204" pitchFamily="34" charset="0"/>
              </a:rPr>
              <a:t>- Kinematics:</a:t>
            </a:r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Calibri" panose="020F0502020204030204" pitchFamily="34" charset="0"/>
              </a:rPr>
              <a:t>Inertial position </a:t>
            </a:r>
            <a:r>
              <a:rPr lang="en-US" dirty="0">
                <a:latin typeface="Calibri" panose="020F0502020204030204" pitchFamily="34" charset="0"/>
              </a:rPr>
              <a:t>and body velocities:</a:t>
            </a:r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endParaRPr lang="en-US" i="0" dirty="0">
              <a:effectLst/>
              <a:latin typeface="Calibri" panose="020F0502020204030204" pitchFamily="34" charset="0"/>
            </a:endParaRPr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</a:endParaRPr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endParaRPr lang="en-US" i="0" dirty="0">
              <a:effectLst/>
              <a:latin typeface="Calibri" panose="020F0502020204030204" pitchFamily="34" charset="0"/>
            </a:endParaRPr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</a:endParaRPr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endParaRPr lang="en-US" i="0" dirty="0">
              <a:effectLst/>
              <a:latin typeface="Calibri" panose="020F0502020204030204" pitchFamily="34" charset="0"/>
            </a:endParaRPr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</a:endParaRPr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endParaRPr lang="en-US" i="0" dirty="0">
              <a:effectLst/>
              <a:latin typeface="Calibri" panose="020F0502020204030204" pitchFamily="34" charset="0"/>
            </a:endParaRPr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</a:endParaRPr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endParaRPr lang="en-US" i="0" dirty="0">
              <a:effectLst/>
              <a:latin typeface="Calibri" panose="020F0502020204030204" pitchFamily="34" charset="0"/>
            </a:endParaRPr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</a:endParaRPr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Calibri" panose="020F0502020204030204" pitchFamily="34" charset="0"/>
              </a:rPr>
              <a:t>Euler rates and body rates:</a:t>
            </a:r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</a:endParaRPr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endParaRPr lang="en-US" i="0" dirty="0">
              <a:effectLst/>
              <a:latin typeface="Calibri" panose="020F0502020204030204" pitchFamily="34" charset="0"/>
            </a:endParaRPr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endParaRPr lang="en-US" i="0" dirty="0">
              <a:effectLst/>
              <a:latin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B8060B-FA46-E1AB-64AC-11EC0DA93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253" y="1617485"/>
            <a:ext cx="5200792" cy="23023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801A8D-0891-060D-D242-35291BA87F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306" y="4666907"/>
            <a:ext cx="4359511" cy="973879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3EE7405C-E23F-A926-932D-A4719C5D39BA}"/>
              </a:ext>
            </a:extLst>
          </p:cNvPr>
          <p:cNvGrpSpPr/>
          <p:nvPr/>
        </p:nvGrpSpPr>
        <p:grpSpPr>
          <a:xfrm>
            <a:off x="1278469" y="5878286"/>
            <a:ext cx="2896731" cy="846291"/>
            <a:chOff x="5513143" y="4601794"/>
            <a:chExt cx="2120750" cy="67823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21700C5-A94E-67A2-FA19-6E9736D143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43038" y="4601794"/>
              <a:ext cx="1790855" cy="643946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C935536-FC66-D933-3B76-CB7DCBF900D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13143" y="4601794"/>
              <a:ext cx="381033" cy="678239"/>
            </a:xfrm>
            <a:prstGeom prst="rect">
              <a:avLst/>
            </a:prstGeom>
          </p:spPr>
        </p:pic>
      </p:grpSp>
      <p:sp>
        <p:nvSpPr>
          <p:cNvPr id="20" name="Title 1">
            <a:extLst>
              <a:ext uri="{FF2B5EF4-FFF2-40B4-BE49-F238E27FC236}">
                <a16:creationId xmlns:a16="http://schemas.microsoft.com/office/drawing/2014/main" id="{E4214F41-9830-F07D-A4A7-4CD424624BDF}"/>
              </a:ext>
            </a:extLst>
          </p:cNvPr>
          <p:cNvSpPr txBox="1">
            <a:spLocks/>
          </p:cNvSpPr>
          <p:nvPr/>
        </p:nvSpPr>
        <p:spPr>
          <a:xfrm>
            <a:off x="838200" y="110153"/>
            <a:ext cx="10515600" cy="5316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Quadrotor modeling</a:t>
            </a:r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BCF858E-DFBA-EB46-C052-9DF0BC5D8E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52973" y="1908130"/>
            <a:ext cx="1523438" cy="106838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5FB522A-851A-E84B-36B6-2164EAFF418B}"/>
              </a:ext>
            </a:extLst>
          </p:cNvPr>
          <p:cNvSpPr txBox="1"/>
          <p:nvPr/>
        </p:nvSpPr>
        <p:spPr>
          <a:xfrm>
            <a:off x="7756070" y="1206966"/>
            <a:ext cx="3704703" cy="3733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fontAlgn="ctr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Gravity in body frame: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875A5401-16B2-411F-064B-CC872EE3F9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63865" y="3324828"/>
            <a:ext cx="2284882" cy="1829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117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10CDEAB7-DE33-14D9-574A-6FB422772892}"/>
              </a:ext>
            </a:extLst>
          </p:cNvPr>
          <p:cNvSpPr txBox="1"/>
          <p:nvPr/>
        </p:nvSpPr>
        <p:spPr>
          <a:xfrm>
            <a:off x="225303" y="879157"/>
            <a:ext cx="7411026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ctr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Calibri" panose="020F0502020204030204" pitchFamily="34" charset="0"/>
              </a:rPr>
              <a:t>3</a:t>
            </a:r>
            <a:r>
              <a:rPr lang="en-US" sz="1800" b="1" i="0" dirty="0">
                <a:effectLst/>
                <a:latin typeface="Calibri" panose="020F0502020204030204" pitchFamily="34" charset="0"/>
              </a:rPr>
              <a:t>- Dynamics:</a:t>
            </a:r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Calibri" panose="020F0502020204030204" pitchFamily="34" charset="0"/>
              </a:rPr>
              <a:t>Linear motion in body frame:</a:t>
            </a:r>
            <a:endParaRPr lang="en-US" dirty="0">
              <a:latin typeface="Calibri" panose="020F0502020204030204" pitchFamily="34" charset="0"/>
            </a:endParaRPr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endParaRPr lang="en-US" i="0" dirty="0">
              <a:effectLst/>
              <a:latin typeface="Calibri" panose="020F0502020204030204" pitchFamily="34" charset="0"/>
            </a:endParaRPr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</a:endParaRPr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endParaRPr lang="en-US" i="0" dirty="0">
              <a:effectLst/>
              <a:latin typeface="Calibri" panose="020F0502020204030204" pitchFamily="34" charset="0"/>
            </a:endParaRPr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</a:endParaRPr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endParaRPr lang="en-US" i="0" dirty="0">
              <a:effectLst/>
              <a:latin typeface="Calibri" panose="020F0502020204030204" pitchFamily="34" charset="0"/>
            </a:endParaRPr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</a:endParaRPr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endParaRPr lang="en-US" i="0" dirty="0">
              <a:effectLst/>
              <a:latin typeface="Calibri" panose="020F0502020204030204" pitchFamily="34" charset="0"/>
            </a:endParaRPr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</a:endParaRPr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endParaRPr lang="en-US" i="0" dirty="0">
              <a:effectLst/>
              <a:latin typeface="Calibri" panose="020F0502020204030204" pitchFamily="34" charset="0"/>
            </a:endParaRPr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</a:endParaRPr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Calibri" panose="020F0502020204030204" pitchFamily="34" charset="0"/>
              </a:rPr>
              <a:t>Rotational motion in body frame:</a:t>
            </a:r>
          </a:p>
          <a:p>
            <a:pPr marL="3486150" lvl="7" indent="-285750" fontAlgn="ctr">
              <a:buFont typeface="Arial" panose="020B0604020202020204" pitchFamily="34" charset="0"/>
              <a:buChar char="•"/>
            </a:pPr>
            <a:r>
              <a:rPr lang="en-US" sz="1200" b="1" i="0" dirty="0">
                <a:solidFill>
                  <a:srgbClr val="000000"/>
                </a:solidFill>
                <a:effectLst/>
                <a:latin typeface="CMBX12"/>
              </a:rPr>
              <a:t>h 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NimbusRomNo9L-Regu"/>
              </a:rPr>
              <a:t>is the angular momentum and </a:t>
            </a:r>
            <a:r>
              <a:rPr lang="en-US" sz="1200" b="1" i="0" dirty="0">
                <a:solidFill>
                  <a:srgbClr val="000000"/>
                </a:solidFill>
                <a:effectLst/>
                <a:latin typeface="CMBX12"/>
              </a:rPr>
              <a:t>m 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NimbusRomNo9L-Regu"/>
              </a:rPr>
              <a:t>is the applied torque</a:t>
            </a:r>
            <a:r>
              <a:rPr lang="en-US" sz="1200" dirty="0"/>
              <a:t> </a:t>
            </a:r>
            <a:endParaRPr lang="en-US" sz="1200" i="0" dirty="0">
              <a:effectLst/>
              <a:latin typeface="Calibri" panose="020F0502020204030204" pitchFamily="34" charset="0"/>
            </a:endParaRPr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</a:endParaRPr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endParaRPr lang="en-US" i="0" dirty="0">
              <a:effectLst/>
              <a:latin typeface="Calibri" panose="020F0502020204030204" pitchFamily="34" charset="0"/>
            </a:endParaRPr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endParaRPr lang="en-US" i="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6F1A8DB-D506-DE09-040D-6B0442F64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0153"/>
            <a:ext cx="10515600" cy="531690"/>
          </a:xfrm>
        </p:spPr>
        <p:txBody>
          <a:bodyPr>
            <a:normAutofit fontScale="90000"/>
          </a:bodyPr>
          <a:lstStyle/>
          <a:p>
            <a:r>
              <a:rPr lang="en-US" dirty="0"/>
              <a:t>Quadrotor modeling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290D963-056C-BA0C-1FC5-010AEBE653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8835" y="1628324"/>
            <a:ext cx="2442422" cy="25148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608DA2A-FB84-1095-F780-FB4BAC429D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2459" y="2175248"/>
            <a:ext cx="2206181" cy="48010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A00229E-E940-4877-62C4-D53FB5DB34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6092" y="2182378"/>
            <a:ext cx="2171888" cy="62489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8FCAA9D-C256-FD62-2F42-48DEBD5F5A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9473" y="1620703"/>
            <a:ext cx="1093565" cy="26672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8B8FE94-89EA-AA1E-77A3-7D83BA793B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20747" y="4578428"/>
            <a:ext cx="1737511" cy="42675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873C48E-A11F-01AC-0F14-FD6CD9688F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91526" y="4857720"/>
            <a:ext cx="1337426" cy="64775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AFBF299-8022-3EB3-CCB5-90E39D52F6A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61544" y="5092814"/>
            <a:ext cx="883997" cy="30863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190D4489-64D9-83BA-BEA4-24DC8544239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08192" y="5064920"/>
            <a:ext cx="1192633" cy="262913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6BE88AC3-0A37-9CA3-F20D-F2B10F0F64C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32085" y="5465119"/>
            <a:ext cx="4568413" cy="1306243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3BD17B29-C316-FB5B-0987-F64D35676B4E}"/>
              </a:ext>
            </a:extLst>
          </p:cNvPr>
          <p:cNvSpPr txBox="1"/>
          <p:nvPr/>
        </p:nvSpPr>
        <p:spPr>
          <a:xfrm>
            <a:off x="8603781" y="2415299"/>
            <a:ext cx="28466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i="0" dirty="0">
                <a:effectLst/>
                <a:latin typeface="Calibri" panose="020F0502020204030204" pitchFamily="34" charset="0"/>
              </a:rPr>
              <a:t>Generic</a:t>
            </a:r>
            <a:endParaRPr lang="en-US" sz="1600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B3E5F93D-227C-7D52-0F6A-53CF3CFAF92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521257" y="3097939"/>
            <a:ext cx="3490262" cy="594412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0E1DA6BE-A3BB-29B1-8DB9-BF26AF6875FA}"/>
              </a:ext>
            </a:extLst>
          </p:cNvPr>
          <p:cNvSpPr txBox="1"/>
          <p:nvPr/>
        </p:nvSpPr>
        <p:spPr>
          <a:xfrm>
            <a:off x="8603781" y="3225868"/>
            <a:ext cx="28466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i="0" dirty="0">
                <a:effectLst/>
                <a:latin typeface="Calibri" panose="020F0502020204030204" pitchFamily="34" charset="0"/>
              </a:rPr>
              <a:t>Gravity Thrust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65459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88301</TotalTime>
  <Words>1368</Words>
  <Application>Microsoft Office PowerPoint</Application>
  <PresentationFormat>Widescreen</PresentationFormat>
  <Paragraphs>264</Paragraphs>
  <Slides>19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41" baseType="lpstr">
      <vt:lpstr>AdvOT1ef757c0</vt:lpstr>
      <vt:lpstr>AdvOT7d6df7ab.I</vt:lpstr>
      <vt:lpstr>AdvP4C4E51</vt:lpstr>
      <vt:lpstr>AdvPSMP10</vt:lpstr>
      <vt:lpstr>Arial</vt:lpstr>
      <vt:lpstr>Arial</vt:lpstr>
      <vt:lpstr>Calibri</vt:lpstr>
      <vt:lpstr>Calibri Light</vt:lpstr>
      <vt:lpstr>Cambria Math</vt:lpstr>
      <vt:lpstr>CMBX10</vt:lpstr>
      <vt:lpstr>CMBX12</vt:lpstr>
      <vt:lpstr>CMBX8</vt:lpstr>
      <vt:lpstr>CMMI10</vt:lpstr>
      <vt:lpstr>CMR10</vt:lpstr>
      <vt:lpstr>CMR12</vt:lpstr>
      <vt:lpstr>CMSY8</vt:lpstr>
      <vt:lpstr>CMTI10</vt:lpstr>
      <vt:lpstr>Helvetica</vt:lpstr>
      <vt:lpstr>NimbusRomNo9L-Regu</vt:lpstr>
      <vt:lpstr>roboto-regular</vt:lpstr>
      <vt:lpstr>Source Sans Pro</vt:lpstr>
      <vt:lpstr>Office Theme</vt:lpstr>
      <vt:lpstr>Quadrotor modeling )from Randal Beard)</vt:lpstr>
      <vt:lpstr>Drone dynamics and control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Quadrotor modeling</vt:lpstr>
      <vt:lpstr>Quadrotor modeling</vt:lpstr>
      <vt:lpstr>Quadrotor modeling</vt:lpstr>
      <vt:lpstr>Quadrotor modeling</vt:lpstr>
      <vt:lpstr>Quadrotor modeling</vt:lpstr>
      <vt:lpstr>Control architecture</vt:lpstr>
      <vt:lpstr>Control architecture</vt:lpstr>
      <vt:lpstr>Quaternion Attitude Control</vt:lpstr>
      <vt:lpstr>Position/Velocity Control – Quaternion representation</vt:lpstr>
      <vt:lpstr>Position/Velocity Control </vt:lpstr>
      <vt:lpstr>Thrust to attitude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Tareq Aziz Hasan Al-qutami (GR&amp;T/PD&amp;T)</dc:creator>
  <cp:lastModifiedBy>Tareq Aziz Hasan Al-qutami (GR&amp;T/PD&amp;T)</cp:lastModifiedBy>
  <cp:revision>479</cp:revision>
  <dcterms:created xsi:type="dcterms:W3CDTF">2022-06-12T23:58:58Z</dcterms:created>
  <dcterms:modified xsi:type="dcterms:W3CDTF">2022-12-01T07:57:46Z</dcterms:modified>
</cp:coreProperties>
</file>