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9" r:id="rId2"/>
    <p:sldId id="270" r:id="rId3"/>
    <p:sldId id="271" r:id="rId4"/>
    <p:sldId id="272" r:id="rId5"/>
    <p:sldId id="273" r:id="rId6"/>
    <p:sldId id="281" r:id="rId7"/>
    <p:sldId id="285" r:id="rId8"/>
    <p:sldId id="282"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9E3291"/>
    <a:srgbClr val="9900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72" autoAdjust="0"/>
  </p:normalViewPr>
  <p:slideViewPr>
    <p:cSldViewPr snapToGrid="0">
      <p:cViewPr varScale="1">
        <p:scale>
          <a:sx n="52" d="100"/>
          <a:sy n="52" d="100"/>
        </p:scale>
        <p:origin x="1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E5D51-ADE7-4D23-8776-28E763133021}" type="datetimeFigureOut">
              <a:rPr lang="en-GB" smtClean="0"/>
              <a:t>18/12/2023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3D67A-1A50-469A-B5DD-E02DFF0F1325}" type="slidenum">
              <a:rPr lang="en-GB" smtClean="0"/>
              <a:t>‹#›</a:t>
            </a:fld>
            <a:endParaRPr lang="en-GB"/>
          </a:p>
        </p:txBody>
      </p:sp>
    </p:spTree>
    <p:extLst>
      <p:ext uri="{BB962C8B-B14F-4D97-AF65-F5344CB8AC3E}">
        <p14:creationId xmlns:p14="http://schemas.microsoft.com/office/powerpoint/2010/main" val="152751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6EDF3"/>
                </a:solidFill>
                <a:effectLst/>
                <a:latin typeface="-apple-system"/>
              </a:rPr>
              <a:t>We considered a </a:t>
            </a:r>
            <a:r>
              <a:rPr lang="en-GB" b="0" i="0" dirty="0" err="1">
                <a:solidFill>
                  <a:srgbClr val="E6EDF3"/>
                </a:solidFill>
                <a:effectLst/>
                <a:latin typeface="-apple-system"/>
              </a:rPr>
              <a:t>fictionary</a:t>
            </a:r>
            <a:r>
              <a:rPr lang="en-GB" b="0" i="0" dirty="0">
                <a:solidFill>
                  <a:srgbClr val="E6EDF3"/>
                </a:solidFill>
                <a:effectLst/>
                <a:latin typeface="-apple-system"/>
              </a:rPr>
              <a:t> e-commerce website, selling technological products, having two subdomains:</a:t>
            </a:r>
          </a:p>
          <a:p>
            <a:pPr algn="l">
              <a:buFont typeface="Arial" panose="020B0604020202020204" pitchFamily="34" charset="0"/>
              <a:buChar char="•"/>
            </a:pPr>
            <a:r>
              <a:rPr lang="en-GB" b="0" i="0" dirty="0">
                <a:solidFill>
                  <a:srgbClr val="E6EDF3"/>
                </a:solidFill>
                <a:effectLst/>
                <a:latin typeface="-apple-system"/>
              </a:rPr>
              <a:t>A </a:t>
            </a:r>
            <a:r>
              <a:rPr lang="en-GB" b="1" i="0" dirty="0">
                <a:solidFill>
                  <a:srgbClr val="E6EDF3"/>
                </a:solidFill>
                <a:effectLst/>
                <a:latin typeface="-apple-system"/>
              </a:rPr>
              <a:t>Product domain</a:t>
            </a:r>
            <a:r>
              <a:rPr lang="en-GB" b="0" i="0" dirty="0">
                <a:solidFill>
                  <a:srgbClr val="E6EDF3"/>
                </a:solidFill>
                <a:effectLst/>
                <a:latin typeface="-apple-system"/>
              </a:rPr>
              <a:t> storing all the information related to products (categories, subcategories, properties and details);</a:t>
            </a:r>
          </a:p>
          <a:p>
            <a:pPr algn="l">
              <a:buFont typeface="Arial" panose="020B0604020202020204" pitchFamily="34" charset="0"/>
              <a:buChar char="•"/>
            </a:pPr>
            <a:r>
              <a:rPr lang="en-GB" b="0" i="0" dirty="0">
                <a:solidFill>
                  <a:srgbClr val="E6EDF3"/>
                </a:solidFill>
                <a:effectLst/>
                <a:latin typeface="-apple-system"/>
              </a:rPr>
              <a:t>A </a:t>
            </a:r>
            <a:r>
              <a:rPr lang="en-GB" b="1" i="0" dirty="0">
                <a:solidFill>
                  <a:srgbClr val="E6EDF3"/>
                </a:solidFill>
                <a:effectLst/>
                <a:latin typeface="-apple-system"/>
              </a:rPr>
              <a:t>Customer domain</a:t>
            </a:r>
            <a:r>
              <a:rPr lang="en-GB" b="0" i="0" dirty="0">
                <a:solidFill>
                  <a:srgbClr val="E6EDF3"/>
                </a:solidFill>
                <a:effectLst/>
                <a:latin typeface="-apple-system"/>
              </a:rPr>
              <a:t> storing information related to customer accounts on the website and their activities (purchases, product visualizations, reviews,...).</a:t>
            </a:r>
          </a:p>
          <a:p>
            <a:pPr algn="l"/>
            <a:br>
              <a:rPr lang="en-GB" b="0" i="0" dirty="0">
                <a:solidFill>
                  <a:srgbClr val="E6EDF3"/>
                </a:solidFill>
                <a:effectLst/>
                <a:latin typeface="-apple-system"/>
              </a:rPr>
            </a:br>
            <a:r>
              <a:rPr lang="en-GB" b="0" i="0" dirty="0">
                <a:solidFill>
                  <a:srgbClr val="E6EDF3"/>
                </a:solidFill>
                <a:effectLst/>
                <a:latin typeface="-apple-system"/>
              </a:rPr>
              <a:t>This ontology is designed to model an Electronics and Gadgets E-commerce site, providing a structured framework for organizing and navigating the various electronic devices and gadgets that can be sold on the site. The ontology includes a hierarchy of categories and subcategories for different types of electronics, as well as characteristics and features that can be used to describe and compare these devices. It also incorporates information on accessories and peripherals that can be sold with these devices. It includes data about the products and tracks customer interactions on the website, like viewing product details, purchasing items, and writing reviews. The primary goals of this Knowledge Base are:</a:t>
            </a:r>
          </a:p>
          <a:p>
            <a:pPr algn="l">
              <a:buFont typeface="Arial" panose="020B0604020202020204" pitchFamily="34" charset="0"/>
              <a:buChar char="•"/>
            </a:pPr>
            <a:r>
              <a:rPr lang="en-GB" b="0" i="0" dirty="0">
                <a:solidFill>
                  <a:srgbClr val="E6EDF3"/>
                </a:solidFill>
                <a:effectLst/>
                <a:latin typeface="-apple-system"/>
              </a:rPr>
              <a:t>To enhance customer experience, especially in terms of product discovery,</a:t>
            </a:r>
          </a:p>
          <a:p>
            <a:pPr algn="l">
              <a:buFont typeface="Arial" panose="020B0604020202020204" pitchFamily="34" charset="0"/>
              <a:buChar char="•"/>
            </a:pPr>
            <a:r>
              <a:rPr lang="en-GB" b="0" i="0" dirty="0">
                <a:solidFill>
                  <a:srgbClr val="E6EDF3"/>
                </a:solidFill>
                <a:effectLst/>
                <a:latin typeface="-apple-system"/>
              </a:rPr>
              <a:t>To enable effective customer segmentation, and</a:t>
            </a:r>
          </a:p>
          <a:p>
            <a:pPr algn="l">
              <a:buFont typeface="Arial" panose="020B0604020202020204" pitchFamily="34" charset="0"/>
              <a:buChar char="•"/>
            </a:pPr>
            <a:r>
              <a:rPr lang="en-GB" b="0" i="0" dirty="0">
                <a:solidFill>
                  <a:srgbClr val="E6EDF3"/>
                </a:solidFill>
                <a:effectLst/>
                <a:latin typeface="-apple-system"/>
              </a:rPr>
              <a:t>To facilitate thorough analysis.</a:t>
            </a:r>
          </a:p>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1</a:t>
            </a:fld>
            <a:endParaRPr lang="en-GB"/>
          </a:p>
        </p:txBody>
      </p:sp>
    </p:spTree>
    <p:extLst>
      <p:ext uri="{BB962C8B-B14F-4D97-AF65-F5344CB8AC3E}">
        <p14:creationId xmlns:p14="http://schemas.microsoft.com/office/powerpoint/2010/main" val="171719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points you've listed are related to key design choices when creating an ontology for a domain like e-commerce. I'll explain each one in detail:</a:t>
            </a:r>
          </a:p>
          <a:p>
            <a:endParaRPr lang="en-GB" dirty="0"/>
          </a:p>
          <a:p>
            <a:r>
              <a:rPr lang="en-GB" dirty="0"/>
              <a:t>1. **Domain Scope**</a:t>
            </a:r>
          </a:p>
          <a:p>
            <a:r>
              <a:rPr lang="en-GB" dirty="0"/>
              <a:t>   - This refers to deciding what parts of the e-commerce domain I want to represent . E-commerce is a vast field, so I need to determine which aspects are most relevant to my project. Here I focused on the products, user Interaction.</a:t>
            </a:r>
          </a:p>
          <a:p>
            <a:endParaRPr lang="en-GB" dirty="0"/>
          </a:p>
          <a:p>
            <a:r>
              <a:rPr lang="en-GB" dirty="0"/>
              <a:t>2. **Class or Individual?**</a:t>
            </a:r>
          </a:p>
          <a:p>
            <a:r>
              <a:rPr lang="en-GB" dirty="0"/>
              <a:t>   - This decision involves determining whether a concept in my domain should be represented as a 'class' or an 'individual' (also known as an 'instance'). </a:t>
            </a:r>
          </a:p>
          <a:p>
            <a:r>
              <a:rPr lang="en-GB" dirty="0"/>
              <a:t>   - **Classes** are general concepts (like 'Product’ </a:t>
            </a:r>
            <a:r>
              <a:rPr lang="en-GB" dirty="0" err="1"/>
              <a:t>UserAction</a:t>
            </a:r>
            <a:r>
              <a:rPr lang="en-GB" dirty="0"/>
              <a:t>, Location'). </a:t>
            </a:r>
          </a:p>
          <a:p>
            <a:r>
              <a:rPr lang="en-GB" dirty="0"/>
              <a:t>   - **Individuals** are specific instances of these classes (</a:t>
            </a:r>
            <a:r>
              <a:rPr lang="en-GB" b="0" i="0" dirty="0">
                <a:effectLst/>
              </a:rPr>
              <a:t>'</a:t>
            </a:r>
            <a:r>
              <a:rPr lang="en-GB" b="0" i="0" dirty="0" err="1">
                <a:effectLst/>
              </a:rPr>
              <a:t>NintendoSwitch</a:t>
            </a:r>
            <a:r>
              <a:rPr lang="en-GB" b="0" i="0" dirty="0">
                <a:effectLst/>
              </a:rPr>
              <a:t>', 'ProductReview by Alice', 'Paris</a:t>
            </a:r>
            <a:r>
              <a:rPr lang="en-GB" dirty="0"/>
              <a:t>).</a:t>
            </a:r>
          </a:p>
          <a:p>
            <a:pPr algn="l"/>
            <a:r>
              <a:rPr lang="en-GB" dirty="0"/>
              <a:t>   - </a:t>
            </a:r>
            <a:r>
              <a:rPr lang="en-GB" b="1" i="0" dirty="0">
                <a:effectLst/>
              </a:rPr>
              <a:t>Application:</a:t>
            </a:r>
            <a:r>
              <a:rPr lang="en-GB" b="0" i="0" dirty="0">
                <a:effectLst/>
              </a:rPr>
              <a:t> Enables detailed representation of products and user activities.</a:t>
            </a:r>
          </a:p>
          <a:p>
            <a:endParaRPr lang="en-GB" dirty="0"/>
          </a:p>
          <a:p>
            <a:r>
              <a:rPr lang="en-GB" dirty="0"/>
              <a:t>3. **Data or Object?**</a:t>
            </a:r>
          </a:p>
          <a:p>
            <a:r>
              <a:rPr lang="en-GB" dirty="0"/>
              <a:t>   - This refers to the type of properties I assigned to classes in my ontology.</a:t>
            </a:r>
          </a:p>
          <a:p>
            <a:r>
              <a:rPr lang="en-GB" dirty="0"/>
              <a:t>   - **Data properties** are attributes that have simple values (like numbers or text).( </a:t>
            </a:r>
            <a:r>
              <a:rPr lang="en-GB" b="0" i="0" dirty="0">
                <a:effectLst/>
              </a:rPr>
              <a:t>e.g., price of 'PlayStation4', rating in 'ProductReview’)</a:t>
            </a:r>
          </a:p>
          <a:p>
            <a:r>
              <a:rPr lang="en-GB" dirty="0"/>
              <a:t>   - **Object properties** link an instance of one class to an instance of another (</a:t>
            </a:r>
            <a:r>
              <a:rPr lang="en-GB" b="0" i="0" dirty="0">
                <a:effectLst/>
              </a:rPr>
              <a:t>e.g., 'ProductBuying' linked to both 'Product' and 'Person’)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effectLst/>
              </a:rPr>
              <a:t>Usage:</a:t>
            </a:r>
            <a:r>
              <a:rPr lang="en-GB" b="0" i="0" dirty="0">
                <a:effectLst/>
              </a:rPr>
              <a:t> Facilitates rich, interconnected data representation.</a:t>
            </a:r>
          </a:p>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2</a:t>
            </a:fld>
            <a:endParaRPr lang="en-GB"/>
          </a:p>
        </p:txBody>
      </p:sp>
    </p:spTree>
    <p:extLst>
      <p:ext uri="{BB962C8B-B14F-4D97-AF65-F5344CB8AC3E}">
        <p14:creationId xmlns:p14="http://schemas.microsoft.com/office/powerpoint/2010/main" val="197470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4. **Classes for N-</a:t>
            </a:r>
            <a:r>
              <a:rPr lang="en-GB" dirty="0" err="1"/>
              <a:t>ary</a:t>
            </a:r>
            <a:r>
              <a:rPr lang="en-GB" dirty="0"/>
              <a:t> relationships**</a:t>
            </a:r>
          </a:p>
          <a:p>
            <a:r>
              <a:rPr lang="en-GB" dirty="0"/>
              <a:t>   - In some cases, I might have relationships involving more than two entities (N-</a:t>
            </a:r>
            <a:r>
              <a:rPr lang="en-GB" dirty="0" err="1"/>
              <a:t>ary</a:t>
            </a:r>
            <a:r>
              <a:rPr lang="en-GB" dirty="0"/>
              <a:t>). For example, </a:t>
            </a:r>
            <a:r>
              <a:rPr lang="en-GB" b="1" i="0" dirty="0">
                <a:effectLst/>
              </a:rPr>
              <a:t>:</a:t>
            </a:r>
            <a:r>
              <a:rPr lang="en-GB" b="0" i="0" dirty="0">
                <a:effectLst/>
              </a:rPr>
              <a:t> 'ProductBuying' involving a 'Person', a 'Product', and a 'Location’.</a:t>
            </a:r>
          </a:p>
          <a:p>
            <a:endParaRPr lang="en-GB" dirty="0"/>
          </a:p>
          <a:p>
            <a:r>
              <a:rPr lang="en-GB" dirty="0"/>
              <a:t>5. **Import definitions of existing vocabularies for interoperability**</a:t>
            </a:r>
          </a:p>
          <a:p>
            <a:r>
              <a:rPr lang="en-GB" dirty="0"/>
              <a:t>   - This refers to using established vocabularies (sets of classes and properties) that are already widely used and understood.</a:t>
            </a:r>
          </a:p>
          <a:p>
            <a:r>
              <a:rPr lang="en-GB" dirty="0"/>
              <a:t>   - Examples include:</a:t>
            </a:r>
          </a:p>
          <a:p>
            <a:r>
              <a:rPr lang="en-GB" dirty="0"/>
              <a:t>     - **FOAF (Friend of a Friend)**: A vocabulary for linking people and information about them (like names, emails).</a:t>
            </a:r>
          </a:p>
          <a:p>
            <a:r>
              <a:rPr lang="en-GB" dirty="0"/>
              <a:t>     - **VCARD(</a:t>
            </a:r>
            <a:r>
              <a:rPr lang="en-GB" b="0" i="0" dirty="0">
                <a:solidFill>
                  <a:srgbClr val="374151"/>
                </a:solidFill>
                <a:effectLst/>
                <a:latin typeface="Söhne"/>
              </a:rPr>
              <a:t>Virtual Contact File</a:t>
            </a:r>
            <a:r>
              <a:rPr lang="en-GB" dirty="0"/>
              <a:t>)**: </a:t>
            </a:r>
            <a:r>
              <a:rPr lang="en-GB" b="0" i="0" dirty="0">
                <a:solidFill>
                  <a:srgbClr val="374151"/>
                </a:solidFill>
                <a:effectLst/>
                <a:latin typeface="Söhne"/>
              </a:rPr>
              <a:t>is specifically designed for describing people and organizations in the context of contact information.</a:t>
            </a:r>
          </a:p>
          <a:p>
            <a:r>
              <a:rPr lang="en-GB" dirty="0"/>
              <a:t>     - **</a:t>
            </a:r>
            <a:r>
              <a:rPr lang="en-GB" dirty="0" err="1"/>
              <a:t>GoodRelations</a:t>
            </a:r>
            <a:r>
              <a:rPr lang="en-GB" dirty="0"/>
              <a:t>**: Specifically designed for e-commerce, describing products, prices, and company data.</a:t>
            </a:r>
          </a:p>
          <a:p>
            <a:r>
              <a:rPr lang="en-GB" dirty="0"/>
              <a:t>   - Using these vocabularies help to make ontology more interoperable, meaning it can more easily integrate with other systems and data that use the same vocabularies.</a:t>
            </a:r>
          </a:p>
          <a:p>
            <a:endParaRPr lang="en-GB" dirty="0"/>
          </a:p>
          <a:p>
            <a:endParaRPr lang="en-GB" dirty="0"/>
          </a:p>
          <a:p>
            <a:r>
              <a:rPr lang="en-GB" sz="1400" b="1" dirty="0">
                <a:solidFill>
                  <a:srgbClr val="7030A0"/>
                </a:solidFill>
              </a:rPr>
              <a:t>Tool</a:t>
            </a:r>
            <a:r>
              <a:rPr lang="en-GB" b="1" dirty="0">
                <a:solidFill>
                  <a:srgbClr val="7030A0"/>
                </a:solidFill>
              </a:rPr>
              <a:t>: </a:t>
            </a:r>
          </a:p>
          <a:p>
            <a:endParaRPr lang="en-GB" dirty="0"/>
          </a:p>
          <a:p>
            <a:pPr marL="285750" indent="-285750">
              <a:buFont typeface="Arial" panose="020B0604020202020204" pitchFamily="34" charset="0"/>
              <a:buChar char="•"/>
            </a:pPr>
            <a:r>
              <a:rPr lang="en-GB" dirty="0"/>
              <a:t>Popular</a:t>
            </a:r>
          </a:p>
          <a:p>
            <a:pPr marL="285750" indent="-285750">
              <a:buFont typeface="Arial" panose="020B0604020202020204" pitchFamily="34" charset="0"/>
              <a:buChar char="•"/>
            </a:pPr>
            <a:r>
              <a:rPr lang="en-GB" dirty="0"/>
              <a:t>Many features and plugins(different visualizations, many query languages supported, many reasoners available.)</a:t>
            </a:r>
          </a:p>
          <a:p>
            <a:pPr marL="285750" indent="-285750">
              <a:buFont typeface="Arial" panose="020B0604020202020204" pitchFamily="34" charset="0"/>
              <a:buChar char="•"/>
            </a:pPr>
            <a:r>
              <a:rPr lang="en-GB" dirty="0"/>
              <a:t>Easy to use (graphic interface, many views)</a:t>
            </a:r>
          </a:p>
          <a:p>
            <a:endParaRPr lang="en-GB" dirty="0"/>
          </a:p>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3</a:t>
            </a:fld>
            <a:endParaRPr lang="en-GB"/>
          </a:p>
        </p:txBody>
      </p:sp>
    </p:spTree>
    <p:extLst>
      <p:ext uri="{BB962C8B-B14F-4D97-AF65-F5344CB8AC3E}">
        <p14:creationId xmlns:p14="http://schemas.microsoft.com/office/powerpoint/2010/main" val="3497621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4</a:t>
            </a:fld>
            <a:endParaRPr lang="en-GB"/>
          </a:p>
        </p:txBody>
      </p:sp>
    </p:spTree>
    <p:extLst>
      <p:ext uri="{BB962C8B-B14F-4D97-AF65-F5344CB8AC3E}">
        <p14:creationId xmlns:p14="http://schemas.microsoft.com/office/powerpoint/2010/main" val="3239875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5</a:t>
            </a:fld>
            <a:endParaRPr lang="en-GB"/>
          </a:p>
        </p:txBody>
      </p:sp>
    </p:spTree>
    <p:extLst>
      <p:ext uri="{BB962C8B-B14F-4D97-AF65-F5344CB8AC3E}">
        <p14:creationId xmlns:p14="http://schemas.microsoft.com/office/powerpoint/2010/main" val="47082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6</a:t>
            </a:fld>
            <a:endParaRPr lang="en-GB"/>
          </a:p>
        </p:txBody>
      </p:sp>
    </p:spTree>
    <p:extLst>
      <p:ext uri="{BB962C8B-B14F-4D97-AF65-F5344CB8AC3E}">
        <p14:creationId xmlns:p14="http://schemas.microsoft.com/office/powerpoint/2010/main" val="321061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7</a:t>
            </a:fld>
            <a:endParaRPr lang="en-GB"/>
          </a:p>
        </p:txBody>
      </p:sp>
    </p:spTree>
    <p:extLst>
      <p:ext uri="{BB962C8B-B14F-4D97-AF65-F5344CB8AC3E}">
        <p14:creationId xmlns:p14="http://schemas.microsoft.com/office/powerpoint/2010/main" val="289355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8</a:t>
            </a:fld>
            <a:endParaRPr lang="en-GB"/>
          </a:p>
        </p:txBody>
      </p:sp>
    </p:spTree>
    <p:extLst>
      <p:ext uri="{BB962C8B-B14F-4D97-AF65-F5344CB8AC3E}">
        <p14:creationId xmlns:p14="http://schemas.microsoft.com/office/powerpoint/2010/main" val="151451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33D67A-1A50-469A-B5DD-E02DFF0F1325}" type="slidenum">
              <a:rPr lang="en-GB" smtClean="0"/>
              <a:t>9</a:t>
            </a:fld>
            <a:endParaRPr lang="en-GB"/>
          </a:p>
        </p:txBody>
      </p:sp>
    </p:spTree>
    <p:extLst>
      <p:ext uri="{BB962C8B-B14F-4D97-AF65-F5344CB8AC3E}">
        <p14:creationId xmlns:p14="http://schemas.microsoft.com/office/powerpoint/2010/main" val="311738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AD5-7435-83D3-748D-DC584D252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89DE83-72B1-F183-A746-D095D83DF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F0FD64-D2EB-260F-2704-6673CA86EF48}"/>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5" name="Footer Placeholder 4">
            <a:extLst>
              <a:ext uri="{FF2B5EF4-FFF2-40B4-BE49-F238E27FC236}">
                <a16:creationId xmlns:a16="http://schemas.microsoft.com/office/drawing/2014/main" id="{6F0D35AD-07D3-DD8C-D439-D19BD9F4CA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03EE66-1D61-F67F-EF3E-00A83640EA59}"/>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11212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76BA-E52B-7950-35B4-9E6059C678B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A41C5E-D28F-4F72-C785-48BBFC795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62581E-D736-C2D3-09C4-0410CD395771}"/>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5" name="Footer Placeholder 4">
            <a:extLst>
              <a:ext uri="{FF2B5EF4-FFF2-40B4-BE49-F238E27FC236}">
                <a16:creationId xmlns:a16="http://schemas.microsoft.com/office/drawing/2014/main" id="{8479FAD1-E49B-7240-0216-03A0DE1240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6A29F7-1C20-6488-388C-B389108D2866}"/>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125553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DEFB2C-F1C8-3773-275C-5F9F105E4B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0D2965-B872-0508-B098-97099DF10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CDB9E3-32CA-75D8-7378-E8B4E638074B}"/>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5" name="Footer Placeholder 4">
            <a:extLst>
              <a:ext uri="{FF2B5EF4-FFF2-40B4-BE49-F238E27FC236}">
                <a16:creationId xmlns:a16="http://schemas.microsoft.com/office/drawing/2014/main" id="{94FEAB2C-21E0-1FAC-8764-044333049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05670-A1FD-5C1B-4173-38B778381B54}"/>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399797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0E78-4854-F366-93D6-1F3A168D9A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77AD83-51A0-B0DF-F552-61990D86F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B4DB92-EDC4-6DEF-79E6-2EC5BFB62A53}"/>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5" name="Footer Placeholder 4">
            <a:extLst>
              <a:ext uri="{FF2B5EF4-FFF2-40B4-BE49-F238E27FC236}">
                <a16:creationId xmlns:a16="http://schemas.microsoft.com/office/drawing/2014/main" id="{F1176925-EBB9-350E-9286-DD747731E1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9BB641-A22D-0F76-A675-7CC7AA9603C0}"/>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169329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945-4B34-BC1E-206F-B3B12256E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57121F-1618-B945-7827-2E367666A7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8093B-9E10-1B4E-FD72-143931104E39}"/>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5" name="Footer Placeholder 4">
            <a:extLst>
              <a:ext uri="{FF2B5EF4-FFF2-40B4-BE49-F238E27FC236}">
                <a16:creationId xmlns:a16="http://schemas.microsoft.com/office/drawing/2014/main" id="{23011D36-44CE-2751-DEDA-F75EB1041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6FED49-A016-ECB4-EDCD-6F3B2FC54B97}"/>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278995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3B96-2B0E-A9F0-D895-BA2534204D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C8F487-4F82-1CF0-B472-21D97FE36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EEFE93-46EC-92ED-DCE7-11F507F0B6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D5BA28-B4F9-5EBD-9958-1E2231E6C351}"/>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6" name="Footer Placeholder 5">
            <a:extLst>
              <a:ext uri="{FF2B5EF4-FFF2-40B4-BE49-F238E27FC236}">
                <a16:creationId xmlns:a16="http://schemas.microsoft.com/office/drawing/2014/main" id="{318FFB38-AD4A-DD10-D561-B06F734BED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AAAAEE-C099-D754-E0C3-BE859157618C}"/>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220590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EA56-279F-7252-019B-D3F8AD8B56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B02F70-BA69-6DA0-F43B-1171670BC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40BE2-AD5D-D5F4-3DD5-0BA023BBD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570543-DBA9-A6EA-A59E-CA59922FA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DF798-6573-C5A4-8913-307D5843F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D00AD2-BBC5-853A-A6B8-768658D31FEC}"/>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8" name="Footer Placeholder 7">
            <a:extLst>
              <a:ext uri="{FF2B5EF4-FFF2-40B4-BE49-F238E27FC236}">
                <a16:creationId xmlns:a16="http://schemas.microsoft.com/office/drawing/2014/main" id="{B98A85CE-30BA-A677-9DB5-1C391B0292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B546B22-DAE1-5B19-0E75-3591F2AD35F4}"/>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321818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10D8-C61C-DB80-50C2-E71FC9EC034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A43254-36E6-23F2-5299-DC852989E3EC}"/>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4" name="Footer Placeholder 3">
            <a:extLst>
              <a:ext uri="{FF2B5EF4-FFF2-40B4-BE49-F238E27FC236}">
                <a16:creationId xmlns:a16="http://schemas.microsoft.com/office/drawing/2014/main" id="{12E4282F-59DB-02BB-10B1-67D76ECF99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243C66-A413-674F-1530-FC12CD1D26C2}"/>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41095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BBACD-92BC-7BDF-FD98-5E45C05BFDB4}"/>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3" name="Footer Placeholder 2">
            <a:extLst>
              <a:ext uri="{FF2B5EF4-FFF2-40B4-BE49-F238E27FC236}">
                <a16:creationId xmlns:a16="http://schemas.microsoft.com/office/drawing/2014/main" id="{4BFEE0D3-5593-7904-7AB3-B9FF1A5136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76D69A-5932-A248-E16A-2BFF350B3019}"/>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372330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CA57-43A7-F21D-4D57-200146A79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4454E6-9156-574E-A70A-B2F864DFC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730841-F2CB-BC94-9EFB-A095DCDBB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12A51-0DBA-C88F-DDCE-28C80C68F91D}"/>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6" name="Footer Placeholder 5">
            <a:extLst>
              <a:ext uri="{FF2B5EF4-FFF2-40B4-BE49-F238E27FC236}">
                <a16:creationId xmlns:a16="http://schemas.microsoft.com/office/drawing/2014/main" id="{F9442C2E-B3C3-34AB-4CA4-D53DF56F2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128861-17C4-A210-C424-76E720B82F24}"/>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277018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F69-2C55-F10D-34E4-0C496CF72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741F68-64C8-4C4B-901A-C5CDE6424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D311D1-072A-3F5C-262B-3AF6E11A1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6D65D-5A26-1570-19B8-99A7350BEEDF}"/>
              </a:ext>
            </a:extLst>
          </p:cNvPr>
          <p:cNvSpPr>
            <a:spLocks noGrp="1"/>
          </p:cNvSpPr>
          <p:nvPr>
            <p:ph type="dt" sz="half" idx="10"/>
          </p:nvPr>
        </p:nvSpPr>
        <p:spPr/>
        <p:txBody>
          <a:bodyPr/>
          <a:lstStyle/>
          <a:p>
            <a:fld id="{C6752F3F-BB09-4E1B-A738-E5DFBCB14901}" type="datetimeFigureOut">
              <a:rPr lang="en-GB" smtClean="0"/>
              <a:t>18/12/2023</a:t>
            </a:fld>
            <a:endParaRPr lang="en-GB"/>
          </a:p>
        </p:txBody>
      </p:sp>
      <p:sp>
        <p:nvSpPr>
          <p:cNvPr id="6" name="Footer Placeholder 5">
            <a:extLst>
              <a:ext uri="{FF2B5EF4-FFF2-40B4-BE49-F238E27FC236}">
                <a16:creationId xmlns:a16="http://schemas.microsoft.com/office/drawing/2014/main" id="{8C70F5BC-E33C-F4C1-0D95-B64A11AE3E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3CCCF3-D502-5C75-828A-E390240A2C31}"/>
              </a:ext>
            </a:extLst>
          </p:cNvPr>
          <p:cNvSpPr>
            <a:spLocks noGrp="1"/>
          </p:cNvSpPr>
          <p:nvPr>
            <p:ph type="sldNum" sz="quarter" idx="12"/>
          </p:nvPr>
        </p:nvSpPr>
        <p:spPr/>
        <p:txBody>
          <a:bodyPr/>
          <a:lstStyle/>
          <a:p>
            <a:fld id="{4D5A51A7-DD01-4E52-AD90-48A0818FB1EF}" type="slidenum">
              <a:rPr lang="en-GB" smtClean="0"/>
              <a:t>‹#›</a:t>
            </a:fld>
            <a:endParaRPr lang="en-GB"/>
          </a:p>
        </p:txBody>
      </p:sp>
    </p:spTree>
    <p:extLst>
      <p:ext uri="{BB962C8B-B14F-4D97-AF65-F5344CB8AC3E}">
        <p14:creationId xmlns:p14="http://schemas.microsoft.com/office/powerpoint/2010/main" val="222742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DFAFC-16ED-B238-A097-7D634A008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7AA532-FA27-6713-B0D5-D22DEEFBF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3CAD5F-5033-5D41-5393-B5CBF1861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52F3F-BB09-4E1B-A738-E5DFBCB14901}" type="datetimeFigureOut">
              <a:rPr lang="en-GB" smtClean="0"/>
              <a:t>18/12/2023</a:t>
            </a:fld>
            <a:endParaRPr lang="en-GB"/>
          </a:p>
        </p:txBody>
      </p:sp>
      <p:sp>
        <p:nvSpPr>
          <p:cNvPr id="5" name="Footer Placeholder 4">
            <a:extLst>
              <a:ext uri="{FF2B5EF4-FFF2-40B4-BE49-F238E27FC236}">
                <a16:creationId xmlns:a16="http://schemas.microsoft.com/office/drawing/2014/main" id="{3C58E7E5-AD36-E3A1-0563-9070C45C0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07322D-CEB7-EF0D-5764-12C0D63D7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A51A7-DD01-4E52-AD90-48A0818FB1EF}" type="slidenum">
              <a:rPr lang="en-GB" smtClean="0"/>
              <a:t>‹#›</a:t>
            </a:fld>
            <a:endParaRPr lang="en-GB"/>
          </a:p>
        </p:txBody>
      </p:sp>
    </p:spTree>
    <p:extLst>
      <p:ext uri="{BB962C8B-B14F-4D97-AF65-F5344CB8AC3E}">
        <p14:creationId xmlns:p14="http://schemas.microsoft.com/office/powerpoint/2010/main" val="317491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TareqChy1/Ecommerce-site-ontology/tree/mai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507030" y="713127"/>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860960" y="1432753"/>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860960" y="2046339"/>
            <a:ext cx="10970698" cy="707886"/>
          </a:xfrm>
          <a:prstGeom prst="rect">
            <a:avLst/>
          </a:prstGeom>
          <a:noFill/>
        </p:spPr>
        <p:txBody>
          <a:bodyPr wrap="square">
            <a:spAutoFit/>
          </a:bodyPr>
          <a:lstStyle/>
          <a:p>
            <a:r>
              <a:rPr lang="en-GB" sz="2000" b="1" dirty="0">
                <a:solidFill>
                  <a:schemeClr val="accent2">
                    <a:lumMod val="50000"/>
                  </a:schemeClr>
                </a:solidFill>
              </a:rPr>
              <a:t>Domain:</a:t>
            </a:r>
          </a:p>
          <a:p>
            <a:r>
              <a:rPr lang="en-GB" sz="2000" dirty="0"/>
              <a:t>E-commerce website, selling technological products (cell phones, pc, accessories, videogames,...)</a:t>
            </a:r>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132059" y="5652327"/>
            <a:ext cx="1059941" cy="1106278"/>
          </a:xfrm>
          <a:prstGeom prst="rect">
            <a:avLst/>
          </a:prstGeom>
        </p:spPr>
      </p:pic>
      <p:sp>
        <p:nvSpPr>
          <p:cNvPr id="15" name="TextBox 14">
            <a:extLst>
              <a:ext uri="{FF2B5EF4-FFF2-40B4-BE49-F238E27FC236}">
                <a16:creationId xmlns:a16="http://schemas.microsoft.com/office/drawing/2014/main" id="{C877A7C0-3882-48E8-8F5A-B463FB776372}"/>
              </a:ext>
            </a:extLst>
          </p:cNvPr>
          <p:cNvSpPr txBox="1"/>
          <p:nvPr/>
        </p:nvSpPr>
        <p:spPr>
          <a:xfrm>
            <a:off x="856506" y="2943631"/>
            <a:ext cx="10805523" cy="954107"/>
          </a:xfrm>
          <a:prstGeom prst="rect">
            <a:avLst/>
          </a:prstGeom>
          <a:noFill/>
        </p:spPr>
        <p:txBody>
          <a:bodyPr wrap="square">
            <a:spAutoFit/>
          </a:bodyPr>
          <a:lstStyle/>
          <a:p>
            <a:r>
              <a:rPr lang="en-GB" sz="2000" b="1" dirty="0">
                <a:solidFill>
                  <a:srgbClr val="7030A0"/>
                </a:solidFill>
              </a:rPr>
              <a:t>Subdomains:</a:t>
            </a:r>
          </a:p>
          <a:p>
            <a:pPr marL="285750" indent="-285750">
              <a:buFont typeface="Courier New" panose="02070309020205020404" pitchFamily="49" charset="0"/>
              <a:buChar char="o"/>
            </a:pPr>
            <a:r>
              <a:rPr lang="en-GB" dirty="0"/>
              <a:t>Product Domain (hierarchical organization in categories, properties,...) </a:t>
            </a:r>
          </a:p>
          <a:p>
            <a:pPr marL="285750" indent="-285750">
              <a:buFont typeface="Courier New" panose="02070309020205020404" pitchFamily="49" charset="0"/>
              <a:buChar char="o"/>
            </a:pPr>
            <a:r>
              <a:rPr lang="en-GB" dirty="0"/>
              <a:t>Customer activity Domain (clicks on products, buying, reviews,...)</a:t>
            </a:r>
            <a:endParaRPr lang="en-GB" b="1" dirty="0">
              <a:solidFill>
                <a:srgbClr val="7030A0"/>
              </a:solidFill>
            </a:endParaRPr>
          </a:p>
        </p:txBody>
      </p:sp>
      <p:sp>
        <p:nvSpPr>
          <p:cNvPr id="17" name="TextBox 16">
            <a:extLst>
              <a:ext uri="{FF2B5EF4-FFF2-40B4-BE49-F238E27FC236}">
                <a16:creationId xmlns:a16="http://schemas.microsoft.com/office/drawing/2014/main" id="{E358DB1A-F729-47DC-B69A-BB0ECB79748B}"/>
              </a:ext>
            </a:extLst>
          </p:cNvPr>
          <p:cNvSpPr txBox="1"/>
          <p:nvPr/>
        </p:nvSpPr>
        <p:spPr>
          <a:xfrm>
            <a:off x="856505" y="3940757"/>
            <a:ext cx="10970697" cy="1200329"/>
          </a:xfrm>
          <a:prstGeom prst="rect">
            <a:avLst/>
          </a:prstGeom>
          <a:noFill/>
        </p:spPr>
        <p:txBody>
          <a:bodyPr wrap="square">
            <a:spAutoFit/>
          </a:bodyPr>
          <a:lstStyle/>
          <a:p>
            <a:r>
              <a:rPr lang="en-GB" b="1" dirty="0">
                <a:solidFill>
                  <a:schemeClr val="accent5">
                    <a:lumMod val="75000"/>
                  </a:schemeClr>
                </a:solidFill>
              </a:rPr>
              <a:t>Goals:</a:t>
            </a:r>
            <a:endParaRPr lang="en-GB" dirty="0"/>
          </a:p>
          <a:p>
            <a:pPr marL="285750" indent="-285750">
              <a:buFont typeface="Courier New" panose="02070309020205020404" pitchFamily="49" charset="0"/>
              <a:buChar char="o"/>
            </a:pPr>
            <a:r>
              <a:rPr lang="en-GB" dirty="0"/>
              <a:t>Improve products retrieval and customer experience </a:t>
            </a:r>
          </a:p>
          <a:p>
            <a:pPr marL="285750" indent="-285750">
              <a:buFont typeface="Courier New" panose="02070309020205020404" pitchFamily="49" charset="0"/>
              <a:buChar char="o"/>
            </a:pPr>
            <a:r>
              <a:rPr lang="en-GB" dirty="0"/>
              <a:t>Customer segmentation (infer new customer classes based on their activities) </a:t>
            </a:r>
          </a:p>
          <a:p>
            <a:pPr marL="285750" indent="-285750">
              <a:buFont typeface="Courier New" panose="02070309020205020404" pitchFamily="49" charset="0"/>
              <a:buChar char="o"/>
            </a:pPr>
            <a:r>
              <a:rPr lang="en-GB" dirty="0"/>
              <a:t>Query for similar customers and similar products (co-view, co-buy)</a:t>
            </a:r>
          </a:p>
        </p:txBody>
      </p:sp>
    </p:spTree>
    <p:extLst>
      <p:ext uri="{BB962C8B-B14F-4D97-AF65-F5344CB8AC3E}">
        <p14:creationId xmlns:p14="http://schemas.microsoft.com/office/powerpoint/2010/main" val="296917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1015663"/>
          </a:xfrm>
          <a:prstGeom prst="rect">
            <a:avLst/>
          </a:prstGeom>
          <a:noFill/>
        </p:spPr>
        <p:txBody>
          <a:bodyPr wrap="square">
            <a:spAutoFit/>
          </a:bodyPr>
          <a:lstStyle/>
          <a:p>
            <a:r>
              <a:rPr lang="en-GB" sz="2000" b="1" dirty="0">
                <a:solidFill>
                  <a:schemeClr val="accent2">
                    <a:lumMod val="50000"/>
                  </a:schemeClr>
                </a:solidFill>
              </a:rPr>
              <a:t>Key Design Choices in Building an E-Commerce Ontology</a:t>
            </a:r>
          </a:p>
          <a:p>
            <a:endParaRPr lang="en-GB" sz="2000" b="1" dirty="0">
              <a:solidFill>
                <a:schemeClr val="accent2">
                  <a:lumMod val="50000"/>
                </a:schemeClr>
              </a:solidFill>
            </a:endParaRPr>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132059" y="5652327"/>
            <a:ext cx="1059941" cy="1106278"/>
          </a:xfrm>
          <a:prstGeom prst="rect">
            <a:avLst/>
          </a:prstGeom>
        </p:spPr>
      </p:pic>
      <p:sp>
        <p:nvSpPr>
          <p:cNvPr id="15" name="TextBox 14">
            <a:extLst>
              <a:ext uri="{FF2B5EF4-FFF2-40B4-BE49-F238E27FC236}">
                <a16:creationId xmlns:a16="http://schemas.microsoft.com/office/drawing/2014/main" id="{C877A7C0-3882-48E8-8F5A-B463FB776372}"/>
              </a:ext>
            </a:extLst>
          </p:cNvPr>
          <p:cNvSpPr txBox="1"/>
          <p:nvPr/>
        </p:nvSpPr>
        <p:spPr>
          <a:xfrm>
            <a:off x="939091" y="2588507"/>
            <a:ext cx="10805523" cy="369332"/>
          </a:xfrm>
          <a:prstGeom prst="rect">
            <a:avLst/>
          </a:prstGeom>
          <a:noFill/>
        </p:spPr>
        <p:txBody>
          <a:bodyPr wrap="square">
            <a:spAutoFit/>
          </a:bodyPr>
          <a:lstStyle/>
          <a:p>
            <a:endParaRPr lang="en-GB" b="1" dirty="0">
              <a:solidFill>
                <a:srgbClr val="7030A0"/>
              </a:solidFill>
            </a:endParaRPr>
          </a:p>
        </p:txBody>
      </p:sp>
      <p:sp>
        <p:nvSpPr>
          <p:cNvPr id="17" name="TextBox 16">
            <a:extLst>
              <a:ext uri="{FF2B5EF4-FFF2-40B4-BE49-F238E27FC236}">
                <a16:creationId xmlns:a16="http://schemas.microsoft.com/office/drawing/2014/main" id="{E358DB1A-F729-47DC-B69A-BB0ECB79748B}"/>
              </a:ext>
            </a:extLst>
          </p:cNvPr>
          <p:cNvSpPr txBox="1"/>
          <p:nvPr/>
        </p:nvSpPr>
        <p:spPr>
          <a:xfrm>
            <a:off x="856505" y="3940757"/>
            <a:ext cx="10970697" cy="369332"/>
          </a:xfrm>
          <a:prstGeom prst="rect">
            <a:avLst/>
          </a:prstGeom>
          <a:noFill/>
        </p:spPr>
        <p:txBody>
          <a:bodyPr wrap="square">
            <a:spAutoFit/>
          </a:bodyPr>
          <a:lstStyle/>
          <a:p>
            <a:endParaRPr lang="en-GB" dirty="0"/>
          </a:p>
        </p:txBody>
      </p:sp>
      <p:sp>
        <p:nvSpPr>
          <p:cNvPr id="9" name="TextBox 8">
            <a:extLst>
              <a:ext uri="{FF2B5EF4-FFF2-40B4-BE49-F238E27FC236}">
                <a16:creationId xmlns:a16="http://schemas.microsoft.com/office/drawing/2014/main" id="{60B8FE65-A821-4E49-980A-2CCD976874F0}"/>
              </a:ext>
            </a:extLst>
          </p:cNvPr>
          <p:cNvSpPr txBox="1"/>
          <p:nvPr/>
        </p:nvSpPr>
        <p:spPr>
          <a:xfrm>
            <a:off x="791052" y="1905135"/>
            <a:ext cx="11135514" cy="4801314"/>
          </a:xfrm>
          <a:prstGeom prst="rect">
            <a:avLst/>
          </a:prstGeom>
          <a:noFill/>
        </p:spPr>
        <p:txBody>
          <a:bodyPr wrap="square">
            <a:spAutoFit/>
          </a:bodyPr>
          <a:lstStyle/>
          <a:p>
            <a:pPr algn="l"/>
            <a:r>
              <a:rPr lang="en-GB" b="1" i="0" dirty="0">
                <a:effectLst/>
                <a:latin typeface="Söhne"/>
              </a:rPr>
              <a:t>1. Domain Scope</a:t>
            </a:r>
            <a:endParaRPr lang="en-GB" b="0" i="0" dirty="0">
              <a:effectLst/>
              <a:latin typeface="Söhne"/>
            </a:endParaRPr>
          </a:p>
          <a:p>
            <a:pPr algn="l"/>
            <a:r>
              <a:rPr lang="en-GB" b="1" i="0" dirty="0">
                <a:effectLst/>
                <a:latin typeface="Söhne"/>
              </a:rPr>
              <a:t>Description:</a:t>
            </a:r>
            <a:r>
              <a:rPr lang="en-GB" b="0" i="0" dirty="0">
                <a:effectLst/>
                <a:latin typeface="Söhne"/>
              </a:rPr>
              <a:t> This ontology spans diverse e-commerce categories.</a:t>
            </a:r>
          </a:p>
          <a:p>
            <a:pPr algn="l"/>
            <a:r>
              <a:rPr lang="en-GB" b="1" i="0" dirty="0">
                <a:effectLst/>
                <a:latin typeface="Söhne"/>
              </a:rPr>
              <a:t>Example Aspects: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Products: Electronics, Gaming, Informatics</a:t>
            </a:r>
          </a:p>
          <a:p>
            <a:pPr marL="742950" lvl="1" indent="-285750" algn="l">
              <a:buFont typeface="Arial" panose="020B0604020202020204" pitchFamily="34" charset="0"/>
              <a:buChar char="•"/>
            </a:pPr>
            <a:r>
              <a:rPr lang="en-GB" b="0" i="0" dirty="0">
                <a:effectLst/>
                <a:latin typeface="Söhne"/>
              </a:rPr>
              <a:t>User Interactions: Buying, Reviewing, Visualizing</a:t>
            </a:r>
          </a:p>
          <a:p>
            <a:pPr marL="742950" lvl="1" indent="-285750" algn="l">
              <a:buFont typeface="Arial" panose="020B0604020202020204" pitchFamily="34" charset="0"/>
              <a:buChar char="•"/>
            </a:pPr>
            <a:endParaRPr lang="en-GB" dirty="0"/>
          </a:p>
          <a:p>
            <a:pPr algn="l"/>
            <a:r>
              <a:rPr lang="en-GB" b="1" i="0" dirty="0">
                <a:effectLst/>
              </a:rPr>
              <a:t>2. Class vs. Individual</a:t>
            </a:r>
            <a:endParaRPr lang="en-GB" b="0" i="0" dirty="0">
              <a:effectLst/>
            </a:endParaRPr>
          </a:p>
          <a:p>
            <a:pPr algn="l"/>
            <a:r>
              <a:rPr lang="en-GB" b="1" i="0" dirty="0">
                <a:effectLst/>
              </a:rPr>
              <a:t>Classes:</a:t>
            </a:r>
            <a:r>
              <a:rPr lang="en-GB" b="0" i="0" dirty="0">
                <a:effectLst/>
              </a:rPr>
              <a:t> Broad categories (e.g., 'Product', '</a:t>
            </a:r>
            <a:r>
              <a:rPr lang="en-GB" b="0" i="0" dirty="0" err="1">
                <a:effectLst/>
              </a:rPr>
              <a:t>UserAction</a:t>
            </a:r>
            <a:r>
              <a:rPr lang="en-GB" b="0" i="0" dirty="0">
                <a:effectLst/>
              </a:rPr>
              <a:t>', 'Location').</a:t>
            </a:r>
          </a:p>
          <a:p>
            <a:pPr algn="l"/>
            <a:r>
              <a:rPr lang="en-GB" b="1" i="0" dirty="0">
                <a:effectLst/>
              </a:rPr>
              <a:t>Individuals:</a:t>
            </a:r>
            <a:r>
              <a:rPr lang="en-GB" b="0" i="0" dirty="0">
                <a:effectLst/>
              </a:rPr>
              <a:t> Specific entities (e.g., '</a:t>
            </a:r>
            <a:r>
              <a:rPr lang="en-GB" b="0" i="0" dirty="0" err="1">
                <a:effectLst/>
              </a:rPr>
              <a:t>NintendoSwitch</a:t>
            </a:r>
            <a:r>
              <a:rPr lang="en-GB" b="0" i="0" dirty="0">
                <a:effectLst/>
              </a:rPr>
              <a:t>', '</a:t>
            </a:r>
            <a:r>
              <a:rPr lang="en-GB" b="0" i="0" dirty="0" err="1">
                <a:effectLst/>
              </a:rPr>
              <a:t>ProductReview</a:t>
            </a:r>
            <a:r>
              <a:rPr lang="en-GB" b="0" i="0" dirty="0">
                <a:effectLst/>
              </a:rPr>
              <a:t> by Alice', 'Paris').</a:t>
            </a:r>
          </a:p>
          <a:p>
            <a:pPr algn="l"/>
            <a:r>
              <a:rPr lang="en-GB" b="1" i="0" dirty="0">
                <a:effectLst/>
              </a:rPr>
              <a:t>Application:</a:t>
            </a:r>
            <a:r>
              <a:rPr lang="en-GB" b="0" i="0" dirty="0">
                <a:effectLst/>
              </a:rPr>
              <a:t> Enables detailed representation of products and user activities.</a:t>
            </a:r>
          </a:p>
          <a:p>
            <a:pPr algn="l"/>
            <a:endParaRPr lang="en-GB" dirty="0"/>
          </a:p>
          <a:p>
            <a:pPr algn="l"/>
            <a:r>
              <a:rPr lang="en-GB" b="1" i="0" dirty="0">
                <a:effectLst/>
              </a:rPr>
              <a:t>3. Data vs. Object Properties</a:t>
            </a:r>
            <a:endParaRPr lang="en-GB" b="0" i="0" dirty="0">
              <a:effectLst/>
            </a:endParaRPr>
          </a:p>
          <a:p>
            <a:pPr algn="l"/>
            <a:r>
              <a:rPr lang="en-GB" b="1" i="0" dirty="0">
                <a:effectLst/>
              </a:rPr>
              <a:t>Data Properties:</a:t>
            </a:r>
            <a:r>
              <a:rPr lang="en-GB" b="0" i="0" dirty="0">
                <a:effectLst/>
              </a:rPr>
              <a:t> Specific attributes (e.g., price of 'PlayStation4', rating in '</a:t>
            </a:r>
            <a:r>
              <a:rPr lang="en-GB" b="0" i="0" dirty="0" err="1">
                <a:effectLst/>
              </a:rPr>
              <a:t>ProductReview</a:t>
            </a:r>
            <a:r>
              <a:rPr lang="en-GB" b="0" i="0" dirty="0">
                <a:effectLst/>
              </a:rPr>
              <a:t>').</a:t>
            </a:r>
          </a:p>
          <a:p>
            <a:pPr algn="l"/>
            <a:r>
              <a:rPr lang="en-GB" b="1" i="0" dirty="0">
                <a:effectLst/>
              </a:rPr>
              <a:t>Object Properties:</a:t>
            </a:r>
            <a:r>
              <a:rPr lang="en-GB" b="0" i="0" dirty="0">
                <a:effectLst/>
              </a:rPr>
              <a:t> Relationships (e.g., '</a:t>
            </a:r>
            <a:r>
              <a:rPr lang="en-GB" b="0" i="0" dirty="0" err="1">
                <a:effectLst/>
              </a:rPr>
              <a:t>ProductBuying</a:t>
            </a:r>
            <a:r>
              <a:rPr lang="en-GB" b="0" i="0" dirty="0">
                <a:effectLst/>
              </a:rPr>
              <a:t>' linked to both 'Product' and 'Person').</a:t>
            </a:r>
          </a:p>
          <a:p>
            <a:pPr algn="l"/>
            <a:r>
              <a:rPr lang="en-GB" b="1" i="0" dirty="0">
                <a:effectLst/>
              </a:rPr>
              <a:t>Usage:</a:t>
            </a:r>
            <a:r>
              <a:rPr lang="en-GB" b="0" i="0" dirty="0">
                <a:effectLst/>
              </a:rPr>
              <a:t> Facilitates rich, interconnected data representation.</a:t>
            </a:r>
          </a:p>
          <a:p>
            <a:br>
              <a:rPr lang="en-GB" dirty="0"/>
            </a:br>
            <a:endParaRPr lang="en-GB" dirty="0"/>
          </a:p>
        </p:txBody>
      </p:sp>
    </p:spTree>
    <p:extLst>
      <p:ext uri="{BB962C8B-B14F-4D97-AF65-F5344CB8AC3E}">
        <p14:creationId xmlns:p14="http://schemas.microsoft.com/office/powerpoint/2010/main" val="54411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1015663"/>
          </a:xfrm>
          <a:prstGeom prst="rect">
            <a:avLst/>
          </a:prstGeom>
          <a:noFill/>
        </p:spPr>
        <p:txBody>
          <a:bodyPr wrap="square">
            <a:spAutoFit/>
          </a:bodyPr>
          <a:lstStyle/>
          <a:p>
            <a:r>
              <a:rPr lang="en-GB" sz="2000" b="1" dirty="0">
                <a:solidFill>
                  <a:schemeClr val="accent2">
                    <a:lumMod val="50000"/>
                  </a:schemeClr>
                </a:solidFill>
              </a:rPr>
              <a:t>Key Design Choices in Building an E-Commerce Ontology</a:t>
            </a:r>
          </a:p>
          <a:p>
            <a:endParaRPr lang="en-GB" sz="2000" b="1" dirty="0">
              <a:solidFill>
                <a:schemeClr val="accent2">
                  <a:lumMod val="50000"/>
                </a:schemeClr>
              </a:solidFill>
            </a:endParaRPr>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sp>
        <p:nvSpPr>
          <p:cNvPr id="15" name="TextBox 14">
            <a:extLst>
              <a:ext uri="{FF2B5EF4-FFF2-40B4-BE49-F238E27FC236}">
                <a16:creationId xmlns:a16="http://schemas.microsoft.com/office/drawing/2014/main" id="{C877A7C0-3882-48E8-8F5A-B463FB776372}"/>
              </a:ext>
            </a:extLst>
          </p:cNvPr>
          <p:cNvSpPr txBox="1"/>
          <p:nvPr/>
        </p:nvSpPr>
        <p:spPr>
          <a:xfrm>
            <a:off x="939091" y="2588507"/>
            <a:ext cx="10805523" cy="369332"/>
          </a:xfrm>
          <a:prstGeom prst="rect">
            <a:avLst/>
          </a:prstGeom>
          <a:noFill/>
        </p:spPr>
        <p:txBody>
          <a:bodyPr wrap="square">
            <a:spAutoFit/>
          </a:bodyPr>
          <a:lstStyle/>
          <a:p>
            <a:endParaRPr lang="en-GB" b="1" dirty="0">
              <a:solidFill>
                <a:srgbClr val="7030A0"/>
              </a:solidFill>
            </a:endParaRPr>
          </a:p>
        </p:txBody>
      </p:sp>
      <p:sp>
        <p:nvSpPr>
          <p:cNvPr id="17" name="TextBox 16">
            <a:extLst>
              <a:ext uri="{FF2B5EF4-FFF2-40B4-BE49-F238E27FC236}">
                <a16:creationId xmlns:a16="http://schemas.microsoft.com/office/drawing/2014/main" id="{E358DB1A-F729-47DC-B69A-BB0ECB79748B}"/>
              </a:ext>
            </a:extLst>
          </p:cNvPr>
          <p:cNvSpPr txBox="1"/>
          <p:nvPr/>
        </p:nvSpPr>
        <p:spPr>
          <a:xfrm>
            <a:off x="856505" y="3940757"/>
            <a:ext cx="10970697" cy="369332"/>
          </a:xfrm>
          <a:prstGeom prst="rect">
            <a:avLst/>
          </a:prstGeom>
          <a:noFill/>
        </p:spPr>
        <p:txBody>
          <a:bodyPr wrap="square">
            <a:spAutoFit/>
          </a:bodyPr>
          <a:lstStyle/>
          <a:p>
            <a:endParaRPr lang="en-GB" dirty="0"/>
          </a:p>
        </p:txBody>
      </p:sp>
      <p:sp>
        <p:nvSpPr>
          <p:cNvPr id="9" name="TextBox 8">
            <a:extLst>
              <a:ext uri="{FF2B5EF4-FFF2-40B4-BE49-F238E27FC236}">
                <a16:creationId xmlns:a16="http://schemas.microsoft.com/office/drawing/2014/main" id="{60B8FE65-A821-4E49-980A-2CCD976874F0}"/>
              </a:ext>
            </a:extLst>
          </p:cNvPr>
          <p:cNvSpPr txBox="1"/>
          <p:nvPr/>
        </p:nvSpPr>
        <p:spPr>
          <a:xfrm>
            <a:off x="807658" y="1905877"/>
            <a:ext cx="11135514" cy="4278094"/>
          </a:xfrm>
          <a:prstGeom prst="rect">
            <a:avLst/>
          </a:prstGeom>
          <a:noFill/>
        </p:spPr>
        <p:txBody>
          <a:bodyPr wrap="square">
            <a:spAutoFit/>
          </a:bodyPr>
          <a:lstStyle/>
          <a:p>
            <a:pPr algn="l"/>
            <a:r>
              <a:rPr lang="en-GB" b="1" i="0" dirty="0">
                <a:effectLst/>
              </a:rPr>
              <a:t>4. N-</a:t>
            </a:r>
            <a:r>
              <a:rPr lang="en-GB" b="1" i="0" dirty="0" err="1">
                <a:effectLst/>
              </a:rPr>
              <a:t>ary</a:t>
            </a:r>
            <a:r>
              <a:rPr lang="en-GB" b="1" i="0" dirty="0">
                <a:effectLst/>
              </a:rPr>
              <a:t> Relationships</a:t>
            </a:r>
            <a:endParaRPr lang="en-GB" b="0" i="0" dirty="0">
              <a:effectLst/>
            </a:endParaRPr>
          </a:p>
          <a:p>
            <a:pPr algn="l"/>
            <a:r>
              <a:rPr lang="en-GB" b="1" i="0" dirty="0">
                <a:effectLst/>
              </a:rPr>
              <a:t>Description:</a:t>
            </a:r>
            <a:r>
              <a:rPr lang="en-GB" b="0" i="0" dirty="0">
                <a:effectLst/>
              </a:rPr>
              <a:t> Captures complex multi-entity interactions.</a:t>
            </a:r>
          </a:p>
          <a:p>
            <a:pPr algn="l"/>
            <a:r>
              <a:rPr lang="en-GB" b="1" i="0" dirty="0">
                <a:effectLst/>
              </a:rPr>
              <a:t>Example:</a:t>
            </a:r>
            <a:r>
              <a:rPr lang="en-GB" b="0" i="0" dirty="0">
                <a:effectLst/>
              </a:rPr>
              <a:t> '</a:t>
            </a:r>
            <a:r>
              <a:rPr lang="en-GB" b="0" i="0" dirty="0" err="1">
                <a:effectLst/>
              </a:rPr>
              <a:t>ProductBuying</a:t>
            </a:r>
            <a:r>
              <a:rPr lang="en-GB" b="0" i="0" dirty="0">
                <a:effectLst/>
              </a:rPr>
              <a:t>' involving a 'Person', a 'Product', and a 'Location'.</a:t>
            </a:r>
          </a:p>
          <a:p>
            <a:pPr algn="l"/>
            <a:r>
              <a:rPr lang="en-GB" b="1" i="0" dirty="0">
                <a:effectLst/>
              </a:rPr>
              <a:t>Implementation:</a:t>
            </a:r>
            <a:r>
              <a:rPr lang="en-GB" b="0" i="0" dirty="0">
                <a:effectLst/>
              </a:rPr>
              <a:t> Enhances the depth of user interaction modeling.</a:t>
            </a:r>
          </a:p>
          <a:p>
            <a:pPr algn="l"/>
            <a:endParaRPr lang="en-GB" dirty="0"/>
          </a:p>
          <a:p>
            <a:pPr algn="l"/>
            <a:r>
              <a:rPr lang="en-GB" b="1" i="0" dirty="0">
                <a:effectLst/>
              </a:rPr>
              <a:t>5. Using Existing Vocabularies for Interoperability</a:t>
            </a:r>
            <a:endParaRPr lang="en-GB" b="0" i="0" dirty="0">
              <a:effectLst/>
            </a:endParaRPr>
          </a:p>
          <a:p>
            <a:pPr algn="l"/>
            <a:r>
              <a:rPr lang="en-GB" b="1" i="0" dirty="0">
                <a:effectLst/>
              </a:rPr>
              <a:t>Vocabularies:</a:t>
            </a:r>
            <a:r>
              <a:rPr lang="en-GB" b="0" i="0" dirty="0">
                <a:effectLst/>
              </a:rPr>
              <a:t> Incorporates standards like </a:t>
            </a:r>
            <a:r>
              <a:rPr lang="en-GB" b="1" i="0" dirty="0">
                <a:solidFill>
                  <a:srgbClr val="7030A0"/>
                </a:solidFill>
                <a:effectLst/>
              </a:rPr>
              <a:t>FOAF, VCARD, </a:t>
            </a:r>
            <a:r>
              <a:rPr lang="en-GB" b="1" i="0" dirty="0" err="1">
                <a:solidFill>
                  <a:srgbClr val="7030A0"/>
                </a:solidFill>
                <a:effectLst/>
              </a:rPr>
              <a:t>GoodRelations</a:t>
            </a:r>
            <a:r>
              <a:rPr lang="en-GB" b="0" i="0" dirty="0">
                <a:effectLst/>
              </a:rPr>
              <a:t>.</a:t>
            </a:r>
          </a:p>
          <a:p>
            <a:pPr algn="l"/>
            <a:r>
              <a:rPr lang="en-GB" b="1" i="0" dirty="0">
                <a:effectLst/>
              </a:rPr>
              <a:t>Purpose:</a:t>
            </a:r>
            <a:r>
              <a:rPr lang="en-GB" b="0" i="0" dirty="0">
                <a:effectLst/>
              </a:rPr>
              <a:t> Ensures broad compatibility and ease of data integration.</a:t>
            </a:r>
          </a:p>
          <a:p>
            <a:pPr algn="l"/>
            <a:r>
              <a:rPr lang="en-GB" b="1" i="0" dirty="0">
                <a:effectLst/>
              </a:rPr>
              <a:t>Benefit:</a:t>
            </a:r>
            <a:r>
              <a:rPr lang="en-GB" b="0" i="0" dirty="0">
                <a:effectLst/>
              </a:rPr>
              <a:t> Makes the ontology versatile and widely applicable.</a:t>
            </a:r>
          </a:p>
          <a:p>
            <a:endParaRPr lang="en-GB" dirty="0"/>
          </a:p>
          <a:p>
            <a:r>
              <a:rPr lang="en-GB" sz="2000" b="1" dirty="0">
                <a:solidFill>
                  <a:srgbClr val="7030A0"/>
                </a:solidFill>
              </a:rPr>
              <a:t>Tool</a:t>
            </a:r>
            <a:r>
              <a:rPr lang="en-GB" b="1" dirty="0">
                <a:solidFill>
                  <a:srgbClr val="7030A0"/>
                </a:solidFill>
              </a:rPr>
              <a:t>: </a:t>
            </a:r>
          </a:p>
          <a:p>
            <a:endParaRPr lang="en-GB" dirty="0"/>
          </a:p>
          <a:p>
            <a:pPr marL="285750" indent="-285750">
              <a:buFont typeface="Arial" panose="020B0604020202020204" pitchFamily="34" charset="0"/>
              <a:buChar char="•"/>
            </a:pPr>
            <a:r>
              <a:rPr lang="en-GB" dirty="0"/>
              <a:t>Popular</a:t>
            </a:r>
          </a:p>
          <a:p>
            <a:pPr marL="285750" indent="-285750">
              <a:buFont typeface="Arial" panose="020B0604020202020204" pitchFamily="34" charset="0"/>
              <a:buChar char="•"/>
            </a:pPr>
            <a:r>
              <a:rPr lang="en-GB" dirty="0"/>
              <a:t>Many features and plugins(different visualizations, many query languages supported, many reasoners available.)</a:t>
            </a:r>
          </a:p>
          <a:p>
            <a:pPr marL="285750" indent="-285750">
              <a:buFont typeface="Arial" panose="020B0604020202020204" pitchFamily="34" charset="0"/>
              <a:buChar char="•"/>
            </a:pPr>
            <a:r>
              <a:rPr lang="en-GB" dirty="0"/>
              <a:t>Easy to use (graphic interface, many views)</a:t>
            </a:r>
          </a:p>
        </p:txBody>
      </p:sp>
      <p:pic>
        <p:nvPicPr>
          <p:cNvPr id="3" name="Picture 2">
            <a:extLst>
              <a:ext uri="{FF2B5EF4-FFF2-40B4-BE49-F238E27FC236}">
                <a16:creationId xmlns:a16="http://schemas.microsoft.com/office/drawing/2014/main" id="{198EDD06-1742-4569-BE54-A38C499707AE}"/>
              </a:ext>
            </a:extLst>
          </p:cNvPr>
          <p:cNvPicPr>
            <a:picLocks noChangeAspect="1"/>
          </p:cNvPicPr>
          <p:nvPr/>
        </p:nvPicPr>
        <p:blipFill>
          <a:blip r:embed="rId4"/>
          <a:stretch>
            <a:fillRect/>
          </a:stretch>
        </p:blipFill>
        <p:spPr>
          <a:xfrm>
            <a:off x="1460811" y="4691292"/>
            <a:ext cx="992458" cy="370492"/>
          </a:xfrm>
          <a:prstGeom prst="rect">
            <a:avLst/>
          </a:prstGeom>
        </p:spPr>
      </p:pic>
    </p:spTree>
    <p:extLst>
      <p:ext uri="{BB962C8B-B14F-4D97-AF65-F5344CB8AC3E}">
        <p14:creationId xmlns:p14="http://schemas.microsoft.com/office/powerpoint/2010/main" val="347567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7"/>
            <a:ext cx="10739309" cy="1508105"/>
          </a:xfrm>
          <a:prstGeom prst="rect">
            <a:avLst/>
          </a:prstGeom>
          <a:noFill/>
        </p:spPr>
        <p:txBody>
          <a:bodyPr wrap="square">
            <a:spAutoFit/>
          </a:bodyPr>
          <a:lstStyle/>
          <a:p>
            <a:r>
              <a:rPr lang="en-GB" sz="2000" b="1" dirty="0">
                <a:solidFill>
                  <a:srgbClr val="7030A0"/>
                </a:solidFill>
              </a:rPr>
              <a:t>Querying and Reasoning</a:t>
            </a:r>
          </a:p>
          <a:p>
            <a:pPr marL="342900" indent="-342900">
              <a:buFont typeface="Wingdings" panose="05000000000000000000" pitchFamily="2" charset="2"/>
              <a:buChar char="q"/>
            </a:pPr>
            <a:r>
              <a:rPr lang="en-GB" b="1" dirty="0"/>
              <a:t>DL</a:t>
            </a:r>
            <a:r>
              <a:rPr lang="en-GB" b="1" i="0" dirty="0">
                <a:effectLst/>
              </a:rPr>
              <a:t>(Description Logic)</a:t>
            </a:r>
            <a:r>
              <a:rPr lang="en-GB" b="1" dirty="0"/>
              <a:t> </a:t>
            </a:r>
            <a:r>
              <a:rPr lang="en-GB" dirty="0"/>
              <a:t>Queries</a:t>
            </a:r>
          </a:p>
          <a:p>
            <a:pPr marL="342900" indent="-342900">
              <a:buFont typeface="Wingdings" panose="05000000000000000000" pitchFamily="2" charset="2"/>
              <a:buChar char="q"/>
            </a:pPr>
            <a:r>
              <a:rPr lang="en-GB" dirty="0"/>
              <a:t>Used </a:t>
            </a:r>
            <a:r>
              <a:rPr lang="en-GB" b="1" dirty="0"/>
              <a:t>Pellet</a:t>
            </a:r>
            <a:r>
              <a:rPr lang="en-GB" dirty="0"/>
              <a:t> reasoner (</a:t>
            </a:r>
            <a:r>
              <a:rPr lang="en-GB" b="1" dirty="0"/>
              <a:t>support for Owl DL and SWRL</a:t>
            </a:r>
            <a:r>
              <a:rPr lang="en-GB" dirty="0"/>
              <a:t>)</a:t>
            </a:r>
          </a:p>
          <a:p>
            <a:pPr marL="342900" indent="-342900">
              <a:buFont typeface="Wingdings" panose="05000000000000000000" pitchFamily="2" charset="2"/>
              <a:buChar char="q"/>
            </a:pPr>
            <a:endParaRPr lang="en-GB" dirty="0"/>
          </a:p>
          <a:p>
            <a:endParaRPr lang="en-GB" dirty="0"/>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sp>
        <p:nvSpPr>
          <p:cNvPr id="7" name="Rectangle 6">
            <a:extLst>
              <a:ext uri="{FF2B5EF4-FFF2-40B4-BE49-F238E27FC236}">
                <a16:creationId xmlns:a16="http://schemas.microsoft.com/office/drawing/2014/main" id="{C30B6C85-60B7-4E2B-8B9B-E15FE1144869}"/>
              </a:ext>
            </a:extLst>
          </p:cNvPr>
          <p:cNvSpPr/>
          <p:nvPr/>
        </p:nvSpPr>
        <p:spPr>
          <a:xfrm>
            <a:off x="1344651" y="3234880"/>
            <a:ext cx="3113328" cy="125451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dirty="0"/>
              <a:t>Product_Gaming </a:t>
            </a:r>
            <a:r>
              <a:rPr lang="en-GB" b="1" dirty="0">
                <a:solidFill>
                  <a:srgbClr val="33CCFF"/>
                </a:solidFill>
              </a:rPr>
              <a:t>and</a:t>
            </a:r>
            <a:r>
              <a:rPr lang="en-GB" dirty="0"/>
              <a:t> hasPrice </a:t>
            </a:r>
          </a:p>
          <a:p>
            <a:r>
              <a:rPr lang="en-GB" b="1" dirty="0">
                <a:solidFill>
                  <a:srgbClr val="9E3291"/>
                </a:solidFill>
              </a:rPr>
              <a:t>some</a:t>
            </a:r>
            <a:r>
              <a:rPr lang="en-GB" dirty="0"/>
              <a:t> xsd:double[ &lt; 25.0]</a:t>
            </a:r>
          </a:p>
        </p:txBody>
      </p:sp>
      <p:sp>
        <p:nvSpPr>
          <p:cNvPr id="13" name="Rectangle 12">
            <a:extLst>
              <a:ext uri="{FF2B5EF4-FFF2-40B4-BE49-F238E27FC236}">
                <a16:creationId xmlns:a16="http://schemas.microsoft.com/office/drawing/2014/main" id="{0CBA4937-A289-4734-89A8-98D38603BF1C}"/>
              </a:ext>
            </a:extLst>
          </p:cNvPr>
          <p:cNvSpPr/>
          <p:nvPr/>
        </p:nvSpPr>
        <p:spPr>
          <a:xfrm>
            <a:off x="5838078" y="3234880"/>
            <a:ext cx="4135280" cy="125451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dirty="0"/>
              <a:t>performsAction </a:t>
            </a:r>
            <a:r>
              <a:rPr lang="en-GB" b="1" dirty="0">
                <a:solidFill>
                  <a:srgbClr val="9E3291"/>
                </a:solidFill>
              </a:rPr>
              <a:t>some</a:t>
            </a:r>
            <a:r>
              <a:rPr lang="en-GB" dirty="0"/>
              <a:t> (ProductReview </a:t>
            </a:r>
            <a:r>
              <a:rPr lang="en-GB" b="1" dirty="0">
                <a:solidFill>
                  <a:srgbClr val="33CCFF"/>
                </a:solidFill>
              </a:rPr>
              <a:t>and</a:t>
            </a:r>
            <a:r>
              <a:rPr lang="en-GB" dirty="0"/>
              <a:t> reviewRating </a:t>
            </a:r>
            <a:r>
              <a:rPr lang="en-GB" b="1" dirty="0">
                <a:solidFill>
                  <a:srgbClr val="9E3291"/>
                </a:solidFill>
              </a:rPr>
              <a:t>value</a:t>
            </a:r>
            <a:r>
              <a:rPr lang="en-GB" dirty="0"/>
              <a:t> 5 </a:t>
            </a:r>
            <a:r>
              <a:rPr lang="en-GB" b="1" dirty="0">
                <a:solidFill>
                  <a:srgbClr val="33CCFF"/>
                </a:solidFill>
              </a:rPr>
              <a:t>and</a:t>
            </a:r>
            <a:r>
              <a:rPr lang="en-GB" dirty="0"/>
              <a:t> ofProduct </a:t>
            </a:r>
            <a:r>
              <a:rPr lang="en-GB" b="1" dirty="0">
                <a:solidFill>
                  <a:srgbClr val="9E3291"/>
                </a:solidFill>
              </a:rPr>
              <a:t>value</a:t>
            </a:r>
            <a:r>
              <a:rPr lang="en-GB" dirty="0"/>
              <a:t> B08BPTKHJH)</a:t>
            </a:r>
          </a:p>
        </p:txBody>
      </p:sp>
      <p:sp>
        <p:nvSpPr>
          <p:cNvPr id="16" name="TextBox 15">
            <a:extLst>
              <a:ext uri="{FF2B5EF4-FFF2-40B4-BE49-F238E27FC236}">
                <a16:creationId xmlns:a16="http://schemas.microsoft.com/office/drawing/2014/main" id="{80DE3FB4-1E1A-4A67-A6B5-79BF5953CEFD}"/>
              </a:ext>
            </a:extLst>
          </p:cNvPr>
          <p:cNvSpPr txBox="1"/>
          <p:nvPr/>
        </p:nvSpPr>
        <p:spPr>
          <a:xfrm>
            <a:off x="1344651" y="2476103"/>
            <a:ext cx="3337002" cy="369332"/>
          </a:xfrm>
          <a:prstGeom prst="rect">
            <a:avLst/>
          </a:prstGeom>
          <a:noFill/>
        </p:spPr>
        <p:txBody>
          <a:bodyPr wrap="square">
            <a:spAutoFit/>
          </a:bodyPr>
          <a:lstStyle/>
          <a:p>
            <a:r>
              <a:rPr lang="en-GB" b="1" dirty="0"/>
              <a:t>LOW COST GAMING PRODUCT</a:t>
            </a:r>
          </a:p>
        </p:txBody>
      </p:sp>
      <p:cxnSp>
        <p:nvCxnSpPr>
          <p:cNvPr id="14" name="Straight Connector 13">
            <a:extLst>
              <a:ext uri="{FF2B5EF4-FFF2-40B4-BE49-F238E27FC236}">
                <a16:creationId xmlns:a16="http://schemas.microsoft.com/office/drawing/2014/main" id="{A9EA144B-910D-4D12-8590-75284C1C6DD2}"/>
              </a:ext>
            </a:extLst>
          </p:cNvPr>
          <p:cNvCxnSpPr>
            <a:cxnSpLocks/>
            <a:stCxn id="7" idx="0"/>
          </p:cNvCxnSpPr>
          <p:nvPr/>
        </p:nvCxnSpPr>
        <p:spPr>
          <a:xfrm flipV="1">
            <a:off x="2901315" y="2816439"/>
            <a:ext cx="0" cy="41844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14B2B8C-BCD5-423B-9A3D-ED3113940F7E}"/>
              </a:ext>
            </a:extLst>
          </p:cNvPr>
          <p:cNvSpPr txBox="1"/>
          <p:nvPr/>
        </p:nvSpPr>
        <p:spPr>
          <a:xfrm>
            <a:off x="5985345" y="2480226"/>
            <a:ext cx="3794274" cy="369332"/>
          </a:xfrm>
          <a:prstGeom prst="rect">
            <a:avLst/>
          </a:prstGeom>
          <a:noFill/>
        </p:spPr>
        <p:txBody>
          <a:bodyPr wrap="square">
            <a:spAutoFit/>
          </a:bodyPr>
          <a:lstStyle/>
          <a:p>
            <a:r>
              <a:rPr lang="en-GB" b="1" dirty="0"/>
              <a:t>CUSTOMERS WHO LIKED PRODUCT X</a:t>
            </a:r>
          </a:p>
        </p:txBody>
      </p:sp>
      <p:cxnSp>
        <p:nvCxnSpPr>
          <p:cNvPr id="22" name="Straight Connector 21">
            <a:extLst>
              <a:ext uri="{FF2B5EF4-FFF2-40B4-BE49-F238E27FC236}">
                <a16:creationId xmlns:a16="http://schemas.microsoft.com/office/drawing/2014/main" id="{6E57882A-DAFB-4EDC-BBD3-61064997091F}"/>
              </a:ext>
            </a:extLst>
          </p:cNvPr>
          <p:cNvCxnSpPr>
            <a:cxnSpLocks/>
            <a:stCxn id="13" idx="0"/>
          </p:cNvCxnSpPr>
          <p:nvPr/>
        </p:nvCxnSpPr>
        <p:spPr>
          <a:xfrm flipH="1" flipV="1">
            <a:off x="7905717" y="2865548"/>
            <a:ext cx="1" cy="36933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A6420AD-79A2-4A4E-999B-497440F954D6}"/>
              </a:ext>
            </a:extLst>
          </p:cNvPr>
          <p:cNvSpPr txBox="1"/>
          <p:nvPr/>
        </p:nvSpPr>
        <p:spPr>
          <a:xfrm>
            <a:off x="4025590" y="4786264"/>
            <a:ext cx="6094140" cy="646331"/>
          </a:xfrm>
          <a:prstGeom prst="rect">
            <a:avLst/>
          </a:prstGeom>
          <a:noFill/>
        </p:spPr>
        <p:txBody>
          <a:bodyPr wrap="square">
            <a:spAutoFit/>
          </a:bodyPr>
          <a:lstStyle/>
          <a:p>
            <a:r>
              <a:rPr lang="en-GB" b="1" dirty="0"/>
              <a:t>GAMER CUSTOMER</a:t>
            </a:r>
            <a:br>
              <a:rPr lang="en-GB" b="1" dirty="0"/>
            </a:br>
            <a:r>
              <a:rPr lang="en-GB" b="1" dirty="0"/>
              <a:t>             segmentation by Product Category</a:t>
            </a:r>
          </a:p>
        </p:txBody>
      </p:sp>
      <p:cxnSp>
        <p:nvCxnSpPr>
          <p:cNvPr id="39" name="Straight Arrow Connector 38">
            <a:extLst>
              <a:ext uri="{FF2B5EF4-FFF2-40B4-BE49-F238E27FC236}">
                <a16:creationId xmlns:a16="http://schemas.microsoft.com/office/drawing/2014/main" id="{49E0B23D-A6F7-479E-B257-DDB562F0984B}"/>
              </a:ext>
            </a:extLst>
          </p:cNvPr>
          <p:cNvCxnSpPr>
            <a:cxnSpLocks/>
          </p:cNvCxnSpPr>
          <p:nvPr/>
        </p:nvCxnSpPr>
        <p:spPr>
          <a:xfrm>
            <a:off x="4145745" y="5248081"/>
            <a:ext cx="62446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45861A7-D580-4DF1-85A6-422186AFC149}"/>
              </a:ext>
            </a:extLst>
          </p:cNvPr>
          <p:cNvSpPr/>
          <p:nvPr/>
        </p:nvSpPr>
        <p:spPr>
          <a:xfrm>
            <a:off x="1344651" y="5577978"/>
            <a:ext cx="8775079" cy="725531"/>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dirty="0"/>
              <a:t>performsAction </a:t>
            </a:r>
            <a:r>
              <a:rPr lang="en-GB" b="1" dirty="0">
                <a:solidFill>
                  <a:srgbClr val="9E3291"/>
                </a:solidFill>
              </a:rPr>
              <a:t>some</a:t>
            </a:r>
            <a:r>
              <a:rPr lang="en-GB" dirty="0"/>
              <a:t> (ofProduct </a:t>
            </a:r>
            <a:r>
              <a:rPr lang="en-GB" b="1" dirty="0">
                <a:solidFill>
                  <a:srgbClr val="9E3291"/>
                </a:solidFill>
              </a:rPr>
              <a:t>some</a:t>
            </a:r>
            <a:r>
              <a:rPr lang="en-GB" dirty="0"/>
              <a:t> Videogame) </a:t>
            </a:r>
            <a:r>
              <a:rPr lang="en-GB" b="1" dirty="0">
                <a:solidFill>
                  <a:srgbClr val="33CCFF"/>
                </a:solidFill>
              </a:rPr>
              <a:t>and</a:t>
            </a:r>
            <a:r>
              <a:rPr lang="en-GB" dirty="0"/>
              <a:t> (performsAction </a:t>
            </a:r>
            <a:r>
              <a:rPr lang="en-GB" b="1" dirty="0">
                <a:solidFill>
                  <a:srgbClr val="9E3291"/>
                </a:solidFill>
              </a:rPr>
              <a:t>some</a:t>
            </a:r>
            <a:r>
              <a:rPr lang="en-GB" dirty="0"/>
              <a:t> (ofProduct </a:t>
            </a:r>
            <a:r>
              <a:rPr lang="en-GB" b="1" dirty="0">
                <a:solidFill>
                  <a:srgbClr val="9E3291"/>
                </a:solidFill>
              </a:rPr>
              <a:t>some</a:t>
            </a:r>
            <a:r>
              <a:rPr lang="en-GB" dirty="0"/>
              <a:t> VideogameConsole) </a:t>
            </a:r>
            <a:r>
              <a:rPr lang="en-GB" b="1" dirty="0">
                <a:solidFill>
                  <a:srgbClr val="33CCFF"/>
                </a:solidFill>
              </a:rPr>
              <a:t>or</a:t>
            </a:r>
            <a:r>
              <a:rPr lang="en-GB" dirty="0"/>
              <a:t> performsAction </a:t>
            </a:r>
            <a:r>
              <a:rPr lang="en-GB" b="1" dirty="0">
                <a:solidFill>
                  <a:srgbClr val="9E3291"/>
                </a:solidFill>
              </a:rPr>
              <a:t>some</a:t>
            </a:r>
            <a:r>
              <a:rPr lang="en-GB" dirty="0"/>
              <a:t> (ofProduct </a:t>
            </a:r>
            <a:r>
              <a:rPr lang="en-GB" b="1" dirty="0">
                <a:solidFill>
                  <a:srgbClr val="9E3291"/>
                </a:solidFill>
              </a:rPr>
              <a:t>some</a:t>
            </a:r>
            <a:r>
              <a:rPr lang="en-GB" dirty="0"/>
              <a:t> VideogameAccessory)) </a:t>
            </a:r>
          </a:p>
        </p:txBody>
      </p:sp>
      <p:cxnSp>
        <p:nvCxnSpPr>
          <p:cNvPr id="42" name="Straight Connector 41">
            <a:extLst>
              <a:ext uri="{FF2B5EF4-FFF2-40B4-BE49-F238E27FC236}">
                <a16:creationId xmlns:a16="http://schemas.microsoft.com/office/drawing/2014/main" id="{E9848584-8809-4D7F-AB18-93D2E623B94B}"/>
              </a:ext>
            </a:extLst>
          </p:cNvPr>
          <p:cNvCxnSpPr>
            <a:cxnSpLocks/>
            <a:stCxn id="41" idx="0"/>
          </p:cNvCxnSpPr>
          <p:nvPr/>
        </p:nvCxnSpPr>
        <p:spPr>
          <a:xfrm flipH="1" flipV="1">
            <a:off x="5732190" y="5330283"/>
            <a:ext cx="1" cy="247695"/>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01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4585871"/>
          </a:xfrm>
          <a:prstGeom prst="rect">
            <a:avLst/>
          </a:prstGeom>
          <a:noFill/>
        </p:spPr>
        <p:txBody>
          <a:bodyPr wrap="square">
            <a:spAutoFit/>
          </a:bodyPr>
          <a:lstStyle/>
          <a:p>
            <a:r>
              <a:rPr lang="en-GB" sz="2000" b="1" dirty="0">
                <a:solidFill>
                  <a:srgbClr val="7030A0"/>
                </a:solidFill>
              </a:rPr>
              <a:t>Querying and Reasoning</a:t>
            </a:r>
          </a:p>
          <a:p>
            <a:pPr marL="342900" indent="-342900">
              <a:buFont typeface="Wingdings" panose="05000000000000000000" pitchFamily="2" charset="2"/>
              <a:buChar char="q"/>
            </a:pPr>
            <a:r>
              <a:rPr lang="en-GB" b="1" dirty="0"/>
              <a:t>SPARQL</a:t>
            </a:r>
            <a:r>
              <a:rPr lang="en-GB" dirty="0"/>
              <a:t> Queries</a:t>
            </a:r>
          </a:p>
          <a:p>
            <a:pPr marL="342900" indent="-342900">
              <a:buFont typeface="Wingdings" panose="05000000000000000000" pitchFamily="2" charset="2"/>
              <a:buChar char="q"/>
            </a:pPr>
            <a:r>
              <a:rPr lang="en-GB" dirty="0"/>
              <a:t>Plugins: </a:t>
            </a:r>
          </a:p>
          <a:p>
            <a:pPr marL="342900" indent="-342900">
              <a:buFont typeface="Wingdings" panose="05000000000000000000" pitchFamily="2" charset="2"/>
              <a:buChar char="q"/>
            </a:pPr>
            <a:endParaRPr lang="en-GB" dirty="0"/>
          </a:p>
          <a:p>
            <a:r>
              <a:rPr lang="en-GB" dirty="0"/>
              <a:t>We will always use these prefixes:</a:t>
            </a:r>
          </a:p>
          <a:p>
            <a:endParaRPr lang="en-GB" dirty="0"/>
          </a:p>
          <a:p>
            <a:r>
              <a:rPr lang="en-GB" b="1" dirty="0"/>
              <a:t>PREFIX</a:t>
            </a:r>
            <a:r>
              <a:rPr lang="en-GB" dirty="0"/>
              <a:t> </a:t>
            </a:r>
            <a:r>
              <a:rPr lang="en-GB" dirty="0">
                <a:solidFill>
                  <a:srgbClr val="0070C0"/>
                </a:solidFill>
              </a:rPr>
              <a:t>rdf</a:t>
            </a:r>
            <a:r>
              <a:rPr lang="en-GB" dirty="0"/>
              <a:t>: &lt;http://www.w3.org/1999/02/22-rdf-syntax-ns#&gt;</a:t>
            </a:r>
          </a:p>
          <a:p>
            <a:r>
              <a:rPr lang="en-GB" b="1" dirty="0"/>
              <a:t>PREFIX</a:t>
            </a:r>
            <a:r>
              <a:rPr lang="en-GB" dirty="0"/>
              <a:t> </a:t>
            </a:r>
            <a:r>
              <a:rPr lang="en-GB" dirty="0">
                <a:solidFill>
                  <a:srgbClr val="0070C0"/>
                </a:solidFill>
              </a:rPr>
              <a:t>owl</a:t>
            </a:r>
            <a:r>
              <a:rPr lang="en-GB" dirty="0"/>
              <a:t>: &lt;http://www.w3.org/2002/07/owl#&gt;</a:t>
            </a:r>
          </a:p>
          <a:p>
            <a:r>
              <a:rPr lang="en-GB" b="1" dirty="0"/>
              <a:t>PREFIX</a:t>
            </a:r>
            <a:r>
              <a:rPr lang="en-GB" dirty="0"/>
              <a:t> </a:t>
            </a:r>
            <a:r>
              <a:rPr lang="en-GB" dirty="0">
                <a:solidFill>
                  <a:srgbClr val="0070C0"/>
                </a:solidFill>
              </a:rPr>
              <a:t>rdfs</a:t>
            </a:r>
            <a:r>
              <a:rPr lang="en-GB" dirty="0"/>
              <a:t>: &lt;http://www.w3.org/2000/01/rdf-schema#&gt;</a:t>
            </a:r>
          </a:p>
          <a:p>
            <a:r>
              <a:rPr lang="en-GB" b="1" dirty="0"/>
              <a:t>PREFIX</a:t>
            </a:r>
            <a:r>
              <a:rPr lang="en-GB" dirty="0"/>
              <a:t> </a:t>
            </a:r>
            <a:r>
              <a:rPr lang="en-GB" dirty="0">
                <a:solidFill>
                  <a:srgbClr val="0070C0"/>
                </a:solidFill>
              </a:rPr>
              <a:t>xsd</a:t>
            </a:r>
            <a:r>
              <a:rPr lang="en-GB" dirty="0"/>
              <a:t>: &lt;http://www.w3.org/2001/XMLSchema#&gt;</a:t>
            </a:r>
          </a:p>
          <a:p>
            <a:r>
              <a:rPr lang="en-GB" b="1" dirty="0"/>
              <a:t>PREFIX</a:t>
            </a:r>
            <a:r>
              <a:rPr lang="en-GB" dirty="0"/>
              <a:t> </a:t>
            </a:r>
            <a:r>
              <a:rPr lang="en-GB" dirty="0">
                <a:solidFill>
                  <a:srgbClr val="0070C0"/>
                </a:solidFill>
              </a:rPr>
              <a:t>foaf</a:t>
            </a:r>
            <a:r>
              <a:rPr lang="en-GB" dirty="0"/>
              <a:t>: &lt;http://xmlns.com/foaf/0.1/&gt;</a:t>
            </a:r>
          </a:p>
          <a:p>
            <a:r>
              <a:rPr lang="en-GB" b="1" dirty="0"/>
              <a:t>PREFIX</a:t>
            </a:r>
            <a:r>
              <a:rPr lang="en-GB" dirty="0"/>
              <a:t> </a:t>
            </a:r>
            <a:r>
              <a:rPr lang="en-GB" dirty="0">
                <a:solidFill>
                  <a:srgbClr val="0070C0"/>
                </a:solidFill>
              </a:rPr>
              <a:t>gr</a:t>
            </a:r>
            <a:r>
              <a:rPr lang="en-GB" dirty="0"/>
              <a:t>: &lt;http://purl.org/goodrelations/v1#&gt;</a:t>
            </a:r>
          </a:p>
          <a:p>
            <a:r>
              <a:rPr lang="en-GB" b="1" dirty="0"/>
              <a:t>PREFIX</a:t>
            </a:r>
            <a:r>
              <a:rPr lang="en-GB" dirty="0"/>
              <a:t> </a:t>
            </a:r>
            <a:r>
              <a:rPr lang="en-GB" dirty="0">
                <a:solidFill>
                  <a:srgbClr val="0070C0"/>
                </a:solidFill>
              </a:rPr>
              <a:t>vcard</a:t>
            </a:r>
            <a:r>
              <a:rPr lang="en-GB" dirty="0"/>
              <a:t>: &lt;http://www.w3.org/2006/vcard/ns#&gt;</a:t>
            </a:r>
          </a:p>
          <a:p>
            <a:r>
              <a:rPr lang="en-GB" b="1" dirty="0"/>
              <a:t>PREFIX</a:t>
            </a:r>
            <a:r>
              <a:rPr lang="en-GB" dirty="0"/>
              <a:t> : &lt;http://www.semanticweb.org/ontologies/2022/e-commerce#&gt;</a:t>
            </a:r>
          </a:p>
          <a:p>
            <a:endParaRPr lang="en-GB" dirty="0"/>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pic>
        <p:nvPicPr>
          <p:cNvPr id="13" name="Picture 12">
            <a:extLst>
              <a:ext uri="{FF2B5EF4-FFF2-40B4-BE49-F238E27FC236}">
                <a16:creationId xmlns:a16="http://schemas.microsoft.com/office/drawing/2014/main" id="{8A158E24-9EE7-4420-998F-1F4231A69E4F}"/>
              </a:ext>
            </a:extLst>
          </p:cNvPr>
          <p:cNvPicPr>
            <a:picLocks noChangeAspect="1"/>
          </p:cNvPicPr>
          <p:nvPr/>
        </p:nvPicPr>
        <p:blipFill rotWithShape="1">
          <a:blip r:embed="rId4"/>
          <a:srcRect r="7674" b="-2293"/>
          <a:stretch/>
        </p:blipFill>
        <p:spPr>
          <a:xfrm>
            <a:off x="2021973" y="2074125"/>
            <a:ext cx="1185389" cy="214196"/>
          </a:xfrm>
          <a:prstGeom prst="rect">
            <a:avLst/>
          </a:prstGeom>
        </p:spPr>
      </p:pic>
    </p:spTree>
    <p:extLst>
      <p:ext uri="{BB962C8B-B14F-4D97-AF65-F5344CB8AC3E}">
        <p14:creationId xmlns:p14="http://schemas.microsoft.com/office/powerpoint/2010/main" val="164176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1815882"/>
          </a:xfrm>
          <a:prstGeom prst="rect">
            <a:avLst/>
          </a:prstGeom>
          <a:noFill/>
        </p:spPr>
        <p:txBody>
          <a:bodyPr wrap="square">
            <a:spAutoFit/>
          </a:bodyPr>
          <a:lstStyle/>
          <a:p>
            <a:r>
              <a:rPr lang="en-GB" sz="2000" b="1" dirty="0">
                <a:solidFill>
                  <a:srgbClr val="7030A0"/>
                </a:solidFill>
              </a:rPr>
              <a:t>Querying and Reasoning</a:t>
            </a:r>
          </a:p>
          <a:p>
            <a:pPr marL="342900" indent="-342900">
              <a:buFont typeface="Wingdings" panose="05000000000000000000" pitchFamily="2" charset="2"/>
              <a:buChar char="q"/>
            </a:pPr>
            <a:r>
              <a:rPr lang="en-GB" b="1" dirty="0"/>
              <a:t>SPARQL</a:t>
            </a:r>
            <a:r>
              <a:rPr lang="en-GB" dirty="0"/>
              <a:t> Queries</a:t>
            </a:r>
          </a:p>
          <a:p>
            <a:pPr marL="342900" indent="-342900">
              <a:buFont typeface="Wingdings" panose="05000000000000000000" pitchFamily="2" charset="2"/>
              <a:buChar char="q"/>
            </a:pPr>
            <a:r>
              <a:rPr lang="en-GB" dirty="0"/>
              <a:t>Plugins: </a:t>
            </a:r>
          </a:p>
          <a:p>
            <a:pPr marL="342900" indent="-342900">
              <a:buFont typeface="Wingdings" panose="05000000000000000000" pitchFamily="2" charset="2"/>
              <a:buChar char="q"/>
            </a:pPr>
            <a:endParaRPr lang="en-GB" dirty="0"/>
          </a:p>
          <a:p>
            <a:endParaRPr lang="en-GB" dirty="0"/>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pic>
        <p:nvPicPr>
          <p:cNvPr id="13" name="Picture 12">
            <a:extLst>
              <a:ext uri="{FF2B5EF4-FFF2-40B4-BE49-F238E27FC236}">
                <a16:creationId xmlns:a16="http://schemas.microsoft.com/office/drawing/2014/main" id="{8A158E24-9EE7-4420-998F-1F4231A69E4F}"/>
              </a:ext>
            </a:extLst>
          </p:cNvPr>
          <p:cNvPicPr>
            <a:picLocks noChangeAspect="1"/>
          </p:cNvPicPr>
          <p:nvPr/>
        </p:nvPicPr>
        <p:blipFill rotWithShape="1">
          <a:blip r:embed="rId4"/>
          <a:srcRect r="7674" b="-2293"/>
          <a:stretch/>
        </p:blipFill>
        <p:spPr>
          <a:xfrm>
            <a:off x="2021973" y="2074125"/>
            <a:ext cx="1185389" cy="214196"/>
          </a:xfrm>
          <a:prstGeom prst="rect">
            <a:avLst/>
          </a:prstGeom>
        </p:spPr>
      </p:pic>
      <p:sp>
        <p:nvSpPr>
          <p:cNvPr id="9" name="TextBox 8">
            <a:extLst>
              <a:ext uri="{FF2B5EF4-FFF2-40B4-BE49-F238E27FC236}">
                <a16:creationId xmlns:a16="http://schemas.microsoft.com/office/drawing/2014/main" id="{4CB3FE12-265F-43C9-92EE-87A7AD801B49}"/>
              </a:ext>
            </a:extLst>
          </p:cNvPr>
          <p:cNvSpPr txBox="1"/>
          <p:nvPr/>
        </p:nvSpPr>
        <p:spPr>
          <a:xfrm>
            <a:off x="1523070" y="2671571"/>
            <a:ext cx="2029980" cy="369332"/>
          </a:xfrm>
          <a:prstGeom prst="rect">
            <a:avLst/>
          </a:prstGeom>
          <a:noFill/>
        </p:spPr>
        <p:txBody>
          <a:bodyPr wrap="square">
            <a:spAutoFit/>
          </a:bodyPr>
          <a:lstStyle/>
          <a:p>
            <a:r>
              <a:rPr lang="en-GB" b="1" dirty="0"/>
              <a:t>GET ALL PRODUCTS</a:t>
            </a:r>
          </a:p>
        </p:txBody>
      </p:sp>
      <p:sp>
        <p:nvSpPr>
          <p:cNvPr id="10" name="Rectangle 9">
            <a:extLst>
              <a:ext uri="{FF2B5EF4-FFF2-40B4-BE49-F238E27FC236}">
                <a16:creationId xmlns:a16="http://schemas.microsoft.com/office/drawing/2014/main" id="{C9D5567C-F274-40D0-8E03-4F4CCE08A30F}"/>
              </a:ext>
            </a:extLst>
          </p:cNvPr>
          <p:cNvSpPr/>
          <p:nvPr/>
        </p:nvSpPr>
        <p:spPr>
          <a:xfrm>
            <a:off x="1025229" y="3041805"/>
            <a:ext cx="3725191" cy="1445648"/>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 DISTINCT </a:t>
            </a:r>
            <a:r>
              <a:rPr lang="en-GB" dirty="0"/>
              <a:t>?p ?category</a:t>
            </a:r>
          </a:p>
          <a:p>
            <a:r>
              <a:rPr lang="en-GB" b="1" dirty="0"/>
              <a:t>WHERE</a:t>
            </a:r>
            <a:r>
              <a:rPr lang="en-GB" dirty="0"/>
              <a:t> {</a:t>
            </a:r>
          </a:p>
          <a:p>
            <a:r>
              <a:rPr lang="en-GB" dirty="0"/>
              <a:t>?p a ?category.</a:t>
            </a:r>
          </a:p>
          <a:p>
            <a:r>
              <a:rPr lang="en-GB" dirty="0"/>
              <a:t>?category(rdfs:subClassOf)+:Product.</a:t>
            </a:r>
          </a:p>
          <a:p>
            <a:r>
              <a:rPr lang="en-GB" dirty="0"/>
              <a:t>}</a:t>
            </a:r>
          </a:p>
        </p:txBody>
      </p:sp>
      <p:sp>
        <p:nvSpPr>
          <p:cNvPr id="14" name="TextBox 13">
            <a:extLst>
              <a:ext uri="{FF2B5EF4-FFF2-40B4-BE49-F238E27FC236}">
                <a16:creationId xmlns:a16="http://schemas.microsoft.com/office/drawing/2014/main" id="{C841803C-C7A3-4786-9E54-19B6289D878B}"/>
              </a:ext>
            </a:extLst>
          </p:cNvPr>
          <p:cNvSpPr txBox="1"/>
          <p:nvPr/>
        </p:nvSpPr>
        <p:spPr>
          <a:xfrm>
            <a:off x="6276401" y="2672473"/>
            <a:ext cx="3641586" cy="369332"/>
          </a:xfrm>
          <a:prstGeom prst="rect">
            <a:avLst/>
          </a:prstGeom>
          <a:noFill/>
        </p:spPr>
        <p:txBody>
          <a:bodyPr wrap="square">
            <a:spAutoFit/>
          </a:bodyPr>
          <a:lstStyle/>
          <a:p>
            <a:r>
              <a:rPr lang="en-GB" b="1" dirty="0"/>
              <a:t>USER(</a:t>
            </a:r>
            <a:r>
              <a:rPr lang="en-GB" b="1" dirty="0">
                <a:solidFill>
                  <a:schemeClr val="accent2">
                    <a:lumMod val="75000"/>
                  </a:schemeClr>
                </a:solidFill>
              </a:rPr>
              <a:t>Cristian_the_gamer</a:t>
            </a:r>
            <a:r>
              <a:rPr lang="en-GB" b="1" dirty="0"/>
              <a:t>) HISTORY </a:t>
            </a:r>
          </a:p>
        </p:txBody>
      </p:sp>
      <p:sp>
        <p:nvSpPr>
          <p:cNvPr id="18" name="Rectangle 17">
            <a:extLst>
              <a:ext uri="{FF2B5EF4-FFF2-40B4-BE49-F238E27FC236}">
                <a16:creationId xmlns:a16="http://schemas.microsoft.com/office/drawing/2014/main" id="{2EA86BCD-F49E-4E07-9621-908EA95A1E11}"/>
              </a:ext>
            </a:extLst>
          </p:cNvPr>
          <p:cNvSpPr/>
          <p:nvPr/>
        </p:nvSpPr>
        <p:spPr>
          <a:xfrm>
            <a:off x="5804489" y="3026991"/>
            <a:ext cx="4620321" cy="2913754"/>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?datetime ?action ?product </a:t>
            </a:r>
          </a:p>
          <a:p>
            <a:r>
              <a:rPr lang="en-GB" b="1" dirty="0"/>
              <a:t>WHERE</a:t>
            </a:r>
            <a:r>
              <a:rPr lang="en-GB" dirty="0"/>
              <a:t> { </a:t>
            </a:r>
          </a:p>
          <a:p>
            <a:r>
              <a:rPr lang="en-GB" dirty="0"/>
              <a:t>?a :performedByUser </a:t>
            </a:r>
            <a:r>
              <a:rPr lang="en-GB" dirty="0">
                <a:solidFill>
                  <a:schemeClr val="accent2">
                    <a:lumMod val="75000"/>
                  </a:schemeClr>
                </a:solidFill>
              </a:rPr>
              <a:t>:Cristian_the_gamer</a:t>
            </a:r>
            <a:r>
              <a:rPr lang="en-GB" dirty="0"/>
              <a:t>;</a:t>
            </a:r>
          </a:p>
          <a:p>
            <a:r>
              <a:rPr lang="en-GB" dirty="0"/>
              <a:t>	 a ?action; </a:t>
            </a:r>
          </a:p>
          <a:p>
            <a:r>
              <a:rPr lang="en-GB" dirty="0"/>
              <a:t>	:actionDatetime ?datetime; 	:ofProduct ?p. </a:t>
            </a:r>
          </a:p>
          <a:p>
            <a:r>
              <a:rPr lang="en-GB" dirty="0"/>
              <a:t>?p gr:name ?product. </a:t>
            </a:r>
          </a:p>
          <a:p>
            <a:r>
              <a:rPr lang="en-GB" b="1" dirty="0"/>
              <a:t>FILTER</a:t>
            </a:r>
            <a:r>
              <a:rPr lang="en-GB" dirty="0"/>
              <a:t> (?action != owl:NamedIndividual)</a:t>
            </a:r>
          </a:p>
          <a:p>
            <a:r>
              <a:rPr lang="en-GB" dirty="0"/>
              <a:t> } </a:t>
            </a:r>
          </a:p>
          <a:p>
            <a:r>
              <a:rPr lang="en-GB" b="1" dirty="0"/>
              <a:t>ORDER</a:t>
            </a:r>
            <a:r>
              <a:rPr lang="en-GB" dirty="0"/>
              <a:t> </a:t>
            </a:r>
            <a:r>
              <a:rPr lang="en-GB" b="1" dirty="0"/>
              <a:t>BY</a:t>
            </a:r>
            <a:r>
              <a:rPr lang="en-GB" dirty="0"/>
              <a:t> ?datetime</a:t>
            </a:r>
          </a:p>
        </p:txBody>
      </p:sp>
    </p:spTree>
    <p:extLst>
      <p:ext uri="{BB962C8B-B14F-4D97-AF65-F5344CB8AC3E}">
        <p14:creationId xmlns:p14="http://schemas.microsoft.com/office/powerpoint/2010/main" val="323274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1815882"/>
          </a:xfrm>
          <a:prstGeom prst="rect">
            <a:avLst/>
          </a:prstGeom>
          <a:noFill/>
        </p:spPr>
        <p:txBody>
          <a:bodyPr wrap="square">
            <a:spAutoFit/>
          </a:bodyPr>
          <a:lstStyle/>
          <a:p>
            <a:r>
              <a:rPr lang="en-GB" sz="2000" b="1" dirty="0">
                <a:solidFill>
                  <a:srgbClr val="7030A0"/>
                </a:solidFill>
              </a:rPr>
              <a:t>Querying and Reasoning</a:t>
            </a:r>
          </a:p>
          <a:p>
            <a:pPr marL="342900" indent="-342900">
              <a:buFont typeface="Wingdings" panose="05000000000000000000" pitchFamily="2" charset="2"/>
              <a:buChar char="q"/>
            </a:pPr>
            <a:r>
              <a:rPr lang="en-GB" b="1" dirty="0"/>
              <a:t>SPARQL</a:t>
            </a:r>
            <a:r>
              <a:rPr lang="en-GB" dirty="0"/>
              <a:t> Queries</a:t>
            </a:r>
          </a:p>
          <a:p>
            <a:pPr marL="342900" indent="-342900">
              <a:buFont typeface="Wingdings" panose="05000000000000000000" pitchFamily="2" charset="2"/>
              <a:buChar char="q"/>
            </a:pPr>
            <a:r>
              <a:rPr lang="en-GB" dirty="0"/>
              <a:t>Plugins: </a:t>
            </a:r>
          </a:p>
          <a:p>
            <a:pPr marL="342900" indent="-342900">
              <a:buFont typeface="Wingdings" panose="05000000000000000000" pitchFamily="2" charset="2"/>
              <a:buChar char="q"/>
            </a:pPr>
            <a:endParaRPr lang="en-GB" dirty="0"/>
          </a:p>
          <a:p>
            <a:endParaRPr lang="en-GB" dirty="0"/>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pic>
        <p:nvPicPr>
          <p:cNvPr id="13" name="Picture 12">
            <a:extLst>
              <a:ext uri="{FF2B5EF4-FFF2-40B4-BE49-F238E27FC236}">
                <a16:creationId xmlns:a16="http://schemas.microsoft.com/office/drawing/2014/main" id="{8A158E24-9EE7-4420-998F-1F4231A69E4F}"/>
              </a:ext>
            </a:extLst>
          </p:cNvPr>
          <p:cNvPicPr>
            <a:picLocks noChangeAspect="1"/>
          </p:cNvPicPr>
          <p:nvPr/>
        </p:nvPicPr>
        <p:blipFill rotWithShape="1">
          <a:blip r:embed="rId4"/>
          <a:srcRect r="7674" b="-2293"/>
          <a:stretch/>
        </p:blipFill>
        <p:spPr>
          <a:xfrm>
            <a:off x="2021973" y="2074125"/>
            <a:ext cx="1185389" cy="214196"/>
          </a:xfrm>
          <a:prstGeom prst="rect">
            <a:avLst/>
          </a:prstGeom>
        </p:spPr>
      </p:pic>
      <p:sp>
        <p:nvSpPr>
          <p:cNvPr id="9" name="TextBox 8">
            <a:extLst>
              <a:ext uri="{FF2B5EF4-FFF2-40B4-BE49-F238E27FC236}">
                <a16:creationId xmlns:a16="http://schemas.microsoft.com/office/drawing/2014/main" id="{4CB3FE12-265F-43C9-92EE-87A7AD801B49}"/>
              </a:ext>
            </a:extLst>
          </p:cNvPr>
          <p:cNvSpPr txBox="1"/>
          <p:nvPr/>
        </p:nvSpPr>
        <p:spPr>
          <a:xfrm>
            <a:off x="979144" y="2672473"/>
            <a:ext cx="4165342" cy="369332"/>
          </a:xfrm>
          <a:prstGeom prst="rect">
            <a:avLst/>
          </a:prstGeom>
          <a:noFill/>
        </p:spPr>
        <p:txBody>
          <a:bodyPr wrap="square">
            <a:spAutoFit/>
          </a:bodyPr>
          <a:lstStyle/>
          <a:p>
            <a:r>
              <a:rPr lang="en-GB" b="1" dirty="0"/>
              <a:t>PRODUCT’S INFORMATION RETRIEVAL</a:t>
            </a:r>
          </a:p>
        </p:txBody>
      </p:sp>
      <p:sp>
        <p:nvSpPr>
          <p:cNvPr id="10" name="Rectangle 9">
            <a:extLst>
              <a:ext uri="{FF2B5EF4-FFF2-40B4-BE49-F238E27FC236}">
                <a16:creationId xmlns:a16="http://schemas.microsoft.com/office/drawing/2014/main" id="{C9D5567C-F274-40D0-8E03-4F4CCE08A30F}"/>
              </a:ext>
            </a:extLst>
          </p:cNvPr>
          <p:cNvSpPr/>
          <p:nvPr/>
        </p:nvSpPr>
        <p:spPr>
          <a:xfrm>
            <a:off x="1025229" y="3041805"/>
            <a:ext cx="3725191" cy="1445648"/>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a:t>
            </a:r>
            <a:r>
              <a:rPr lang="en-GB" b="1" dirty="0"/>
              <a:t>DISTINCT</a:t>
            </a:r>
            <a:r>
              <a:rPr lang="en-GB" dirty="0"/>
              <a:t> ?property ?value</a:t>
            </a:r>
          </a:p>
          <a:p>
            <a:r>
              <a:rPr lang="en-GB" b="1" dirty="0"/>
              <a:t>WHERE</a:t>
            </a:r>
            <a:r>
              <a:rPr lang="en-GB" dirty="0"/>
              <a:t> {</a:t>
            </a:r>
          </a:p>
          <a:p>
            <a:r>
              <a:rPr lang="en-GB" dirty="0">
                <a:solidFill>
                  <a:schemeClr val="accent2">
                    <a:lumMod val="75000"/>
                  </a:schemeClr>
                </a:solidFill>
              </a:rPr>
              <a:t>:B079Z3V9WT </a:t>
            </a:r>
            <a:r>
              <a:rPr lang="en-GB" dirty="0"/>
              <a:t>?property ?value</a:t>
            </a:r>
          </a:p>
          <a:p>
            <a:r>
              <a:rPr lang="en-GB" b="1" dirty="0"/>
              <a:t>FILTER</a:t>
            </a:r>
            <a:r>
              <a:rPr lang="en-GB" dirty="0"/>
              <a:t> ( ?property != rdf:type )</a:t>
            </a:r>
          </a:p>
          <a:p>
            <a:r>
              <a:rPr lang="en-GB" dirty="0"/>
              <a:t>}</a:t>
            </a:r>
          </a:p>
        </p:txBody>
      </p:sp>
      <p:sp>
        <p:nvSpPr>
          <p:cNvPr id="14" name="TextBox 13">
            <a:extLst>
              <a:ext uri="{FF2B5EF4-FFF2-40B4-BE49-F238E27FC236}">
                <a16:creationId xmlns:a16="http://schemas.microsoft.com/office/drawing/2014/main" id="{C841803C-C7A3-4786-9E54-19B6289D878B}"/>
              </a:ext>
            </a:extLst>
          </p:cNvPr>
          <p:cNvSpPr txBox="1"/>
          <p:nvPr/>
        </p:nvSpPr>
        <p:spPr>
          <a:xfrm>
            <a:off x="5954388" y="1545150"/>
            <a:ext cx="4337455" cy="369332"/>
          </a:xfrm>
          <a:prstGeom prst="rect">
            <a:avLst/>
          </a:prstGeom>
          <a:noFill/>
        </p:spPr>
        <p:txBody>
          <a:bodyPr wrap="square">
            <a:spAutoFit/>
          </a:bodyPr>
          <a:lstStyle/>
          <a:p>
            <a:r>
              <a:rPr lang="en-GB" b="1" dirty="0"/>
              <a:t>RELATED PRODUCTS OF </a:t>
            </a:r>
            <a:r>
              <a:rPr lang="en-GB" b="1" dirty="0">
                <a:solidFill>
                  <a:schemeClr val="accent2">
                    <a:lumMod val="75000"/>
                  </a:schemeClr>
                </a:solidFill>
              </a:rPr>
              <a:t>B079Z3V9WT </a:t>
            </a:r>
          </a:p>
        </p:txBody>
      </p:sp>
      <p:sp>
        <p:nvSpPr>
          <p:cNvPr id="18" name="Rectangle 17">
            <a:extLst>
              <a:ext uri="{FF2B5EF4-FFF2-40B4-BE49-F238E27FC236}">
                <a16:creationId xmlns:a16="http://schemas.microsoft.com/office/drawing/2014/main" id="{2EA86BCD-F49E-4E07-9621-908EA95A1E11}"/>
              </a:ext>
            </a:extLst>
          </p:cNvPr>
          <p:cNvSpPr/>
          <p:nvPr/>
        </p:nvSpPr>
        <p:spPr>
          <a:xfrm>
            <a:off x="5144486" y="2430966"/>
            <a:ext cx="5957260" cy="4199386"/>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a:t>
            </a:r>
            <a:r>
              <a:rPr lang="en-GB" b="1" dirty="0"/>
              <a:t>DISTINCT</a:t>
            </a:r>
            <a:r>
              <a:rPr lang="en-GB" dirty="0"/>
              <a:t> ?productID ?name ?price ?brand ?category</a:t>
            </a:r>
          </a:p>
          <a:p>
            <a:r>
              <a:rPr lang="en-GB" b="1" dirty="0"/>
              <a:t>WHERE</a:t>
            </a:r>
            <a:r>
              <a:rPr lang="en-GB" dirty="0"/>
              <a:t> { </a:t>
            </a:r>
            <a:r>
              <a:rPr lang="en-GB" dirty="0">
                <a:solidFill>
                  <a:srgbClr val="0070C0"/>
                </a:solidFill>
              </a:rPr>
              <a:t>#Products of the same category </a:t>
            </a:r>
          </a:p>
          <a:p>
            <a:r>
              <a:rPr lang="en-GB" dirty="0"/>
              <a:t>{</a:t>
            </a:r>
            <a:r>
              <a:rPr lang="en-GB" dirty="0">
                <a:solidFill>
                  <a:schemeClr val="accent2">
                    <a:lumMod val="75000"/>
                  </a:schemeClr>
                </a:solidFill>
              </a:rPr>
              <a:t>:B079Z3V9WT </a:t>
            </a:r>
            <a:r>
              <a:rPr lang="en-GB" dirty="0"/>
              <a:t>a ?category. </a:t>
            </a:r>
          </a:p>
          <a:p>
            <a:r>
              <a:rPr lang="en-GB" dirty="0"/>
              <a:t>?productID a ?category; </a:t>
            </a:r>
          </a:p>
          <a:p>
            <a:r>
              <a:rPr lang="en-GB" dirty="0"/>
              <a:t>         gr:name ?name; </a:t>
            </a:r>
          </a:p>
          <a:p>
            <a:r>
              <a:rPr lang="en-GB" dirty="0"/>
              <a:t>         gr:hasBrand ?brand; </a:t>
            </a:r>
          </a:p>
          <a:p>
            <a:r>
              <a:rPr lang="en-GB" dirty="0"/>
              <a:t>         :hasPrice ?price.</a:t>
            </a:r>
          </a:p>
          <a:p>
            <a:r>
              <a:rPr lang="en-GB" b="1" dirty="0"/>
              <a:t>FILTER</a:t>
            </a:r>
            <a:r>
              <a:rPr lang="en-GB" dirty="0"/>
              <a:t> (?productID != </a:t>
            </a:r>
            <a:r>
              <a:rPr lang="en-GB" dirty="0">
                <a:solidFill>
                  <a:schemeClr val="accent2">
                    <a:lumMod val="75000"/>
                  </a:schemeClr>
                </a:solidFill>
              </a:rPr>
              <a:t>:B079Z3V9WT </a:t>
            </a:r>
            <a:r>
              <a:rPr lang="en-GB" dirty="0"/>
              <a:t>) }</a:t>
            </a:r>
          </a:p>
          <a:p>
            <a:r>
              <a:rPr lang="en-GB" b="1" dirty="0"/>
              <a:t>UNION</a:t>
            </a:r>
            <a:r>
              <a:rPr lang="en-GB" dirty="0"/>
              <a:t> </a:t>
            </a:r>
            <a:r>
              <a:rPr lang="en-GB" dirty="0">
                <a:solidFill>
                  <a:srgbClr val="0070C0"/>
                </a:solidFill>
              </a:rPr>
              <a:t>#Products of the same brand </a:t>
            </a:r>
          </a:p>
          <a:p>
            <a:r>
              <a:rPr lang="en-GB" dirty="0"/>
              <a:t>{?productID a ?category; </a:t>
            </a:r>
          </a:p>
          <a:p>
            <a:r>
              <a:rPr lang="en-GB" dirty="0"/>
              <a:t>          gr:name ?name; </a:t>
            </a:r>
          </a:p>
          <a:p>
            <a:r>
              <a:rPr lang="en-GB" dirty="0"/>
              <a:t>          gr:hasBrand ?brand; </a:t>
            </a:r>
          </a:p>
          <a:p>
            <a:r>
              <a:rPr lang="en-GB" dirty="0"/>
              <a:t>          :hasPrice ?price. </a:t>
            </a:r>
          </a:p>
          <a:p>
            <a:r>
              <a:rPr lang="en-GB" dirty="0">
                <a:solidFill>
                  <a:schemeClr val="accent2">
                    <a:lumMod val="75000"/>
                  </a:schemeClr>
                </a:solidFill>
              </a:rPr>
              <a:t>:B079Z3V9WT </a:t>
            </a:r>
            <a:r>
              <a:rPr lang="en-GB" dirty="0"/>
              <a:t>gr:hasBrand ?brand. } </a:t>
            </a:r>
          </a:p>
          <a:p>
            <a:r>
              <a:rPr lang="en-GB" b="1" dirty="0"/>
              <a:t>FILTER</a:t>
            </a:r>
            <a:r>
              <a:rPr lang="en-GB" dirty="0"/>
              <a:t> (?category != owl:NamedIndividual) }</a:t>
            </a:r>
          </a:p>
        </p:txBody>
      </p:sp>
      <p:sp>
        <p:nvSpPr>
          <p:cNvPr id="12" name="TextBox 11">
            <a:extLst>
              <a:ext uri="{FF2B5EF4-FFF2-40B4-BE49-F238E27FC236}">
                <a16:creationId xmlns:a16="http://schemas.microsoft.com/office/drawing/2014/main" id="{5161535E-7373-4683-B9A0-C60C0C6B5B4E}"/>
              </a:ext>
            </a:extLst>
          </p:cNvPr>
          <p:cNvSpPr txBox="1"/>
          <p:nvPr/>
        </p:nvSpPr>
        <p:spPr>
          <a:xfrm>
            <a:off x="5937570" y="1831400"/>
            <a:ext cx="6094140" cy="646331"/>
          </a:xfrm>
          <a:prstGeom prst="rect">
            <a:avLst/>
          </a:prstGeom>
          <a:noFill/>
        </p:spPr>
        <p:txBody>
          <a:bodyPr wrap="square">
            <a:spAutoFit/>
          </a:bodyPr>
          <a:lstStyle/>
          <a:p>
            <a:r>
              <a:rPr lang="en-GB" dirty="0">
                <a:solidFill>
                  <a:srgbClr val="33CCFF"/>
                </a:solidFill>
              </a:rPr>
              <a:t>→</a:t>
            </a:r>
            <a:r>
              <a:rPr lang="en-GB" dirty="0"/>
              <a:t> improved product retrieval</a:t>
            </a:r>
          </a:p>
          <a:p>
            <a:r>
              <a:rPr lang="en-GB" dirty="0">
                <a:solidFill>
                  <a:srgbClr val="33CCFF"/>
                </a:solidFill>
              </a:rPr>
              <a:t>→</a:t>
            </a:r>
            <a:r>
              <a:rPr lang="en-GB" dirty="0"/>
              <a:t> recommendations</a:t>
            </a:r>
          </a:p>
        </p:txBody>
      </p:sp>
    </p:spTree>
    <p:extLst>
      <p:ext uri="{BB962C8B-B14F-4D97-AF65-F5344CB8AC3E}">
        <p14:creationId xmlns:p14="http://schemas.microsoft.com/office/powerpoint/2010/main" val="20870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1815882"/>
          </a:xfrm>
          <a:prstGeom prst="rect">
            <a:avLst/>
          </a:prstGeom>
          <a:noFill/>
        </p:spPr>
        <p:txBody>
          <a:bodyPr wrap="square">
            <a:spAutoFit/>
          </a:bodyPr>
          <a:lstStyle/>
          <a:p>
            <a:r>
              <a:rPr lang="en-GB" sz="2000" b="1" dirty="0">
                <a:solidFill>
                  <a:srgbClr val="7030A0"/>
                </a:solidFill>
              </a:rPr>
              <a:t>Querying and Reasoning</a:t>
            </a:r>
          </a:p>
          <a:p>
            <a:pPr marL="342900" indent="-342900">
              <a:buFont typeface="Wingdings" panose="05000000000000000000" pitchFamily="2" charset="2"/>
              <a:buChar char="q"/>
            </a:pPr>
            <a:r>
              <a:rPr lang="en-GB" b="1" dirty="0"/>
              <a:t>SPARQL</a:t>
            </a:r>
            <a:r>
              <a:rPr lang="en-GB" dirty="0"/>
              <a:t> Queries</a:t>
            </a:r>
          </a:p>
          <a:p>
            <a:pPr marL="342900" indent="-342900">
              <a:buFont typeface="Wingdings" panose="05000000000000000000" pitchFamily="2" charset="2"/>
              <a:buChar char="q"/>
            </a:pPr>
            <a:r>
              <a:rPr lang="en-GB" dirty="0"/>
              <a:t>Plugins: </a:t>
            </a:r>
          </a:p>
          <a:p>
            <a:pPr marL="342900" indent="-342900">
              <a:buFont typeface="Wingdings" panose="05000000000000000000" pitchFamily="2" charset="2"/>
              <a:buChar char="q"/>
            </a:pPr>
            <a:endParaRPr lang="en-GB" dirty="0"/>
          </a:p>
          <a:p>
            <a:endParaRPr lang="en-GB" dirty="0"/>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pic>
        <p:nvPicPr>
          <p:cNvPr id="13" name="Picture 12">
            <a:extLst>
              <a:ext uri="{FF2B5EF4-FFF2-40B4-BE49-F238E27FC236}">
                <a16:creationId xmlns:a16="http://schemas.microsoft.com/office/drawing/2014/main" id="{8A158E24-9EE7-4420-998F-1F4231A69E4F}"/>
              </a:ext>
            </a:extLst>
          </p:cNvPr>
          <p:cNvPicPr>
            <a:picLocks noChangeAspect="1"/>
          </p:cNvPicPr>
          <p:nvPr/>
        </p:nvPicPr>
        <p:blipFill rotWithShape="1">
          <a:blip r:embed="rId4"/>
          <a:srcRect r="7674" b="-2293"/>
          <a:stretch/>
        </p:blipFill>
        <p:spPr>
          <a:xfrm>
            <a:off x="2021973" y="2074125"/>
            <a:ext cx="1185389" cy="214196"/>
          </a:xfrm>
          <a:prstGeom prst="rect">
            <a:avLst/>
          </a:prstGeom>
        </p:spPr>
      </p:pic>
      <p:sp>
        <p:nvSpPr>
          <p:cNvPr id="12" name="TextBox 11">
            <a:extLst>
              <a:ext uri="{FF2B5EF4-FFF2-40B4-BE49-F238E27FC236}">
                <a16:creationId xmlns:a16="http://schemas.microsoft.com/office/drawing/2014/main" id="{6B72E261-37F7-49D8-9D4D-DF11AD4CB382}"/>
              </a:ext>
            </a:extLst>
          </p:cNvPr>
          <p:cNvSpPr txBox="1"/>
          <p:nvPr/>
        </p:nvSpPr>
        <p:spPr>
          <a:xfrm>
            <a:off x="1449856" y="2690956"/>
            <a:ext cx="4165342" cy="369332"/>
          </a:xfrm>
          <a:prstGeom prst="rect">
            <a:avLst/>
          </a:prstGeom>
          <a:noFill/>
        </p:spPr>
        <p:txBody>
          <a:bodyPr wrap="square">
            <a:spAutoFit/>
          </a:bodyPr>
          <a:lstStyle/>
          <a:p>
            <a:r>
              <a:rPr lang="en-GB" b="1" dirty="0"/>
              <a:t>VERIFIED PURCHASE</a:t>
            </a:r>
          </a:p>
        </p:txBody>
      </p:sp>
      <p:sp>
        <p:nvSpPr>
          <p:cNvPr id="14" name="Rectangle 13">
            <a:extLst>
              <a:ext uri="{FF2B5EF4-FFF2-40B4-BE49-F238E27FC236}">
                <a16:creationId xmlns:a16="http://schemas.microsoft.com/office/drawing/2014/main" id="{75498CB5-9B63-4D83-9B3D-0B230C58DA6A}"/>
              </a:ext>
            </a:extLst>
          </p:cNvPr>
          <p:cNvSpPr/>
          <p:nvPr/>
        </p:nvSpPr>
        <p:spPr>
          <a:xfrm>
            <a:off x="1025230" y="3041804"/>
            <a:ext cx="3156477" cy="265646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?review ?user ?product </a:t>
            </a:r>
            <a:r>
              <a:rPr lang="en-GB" b="1" dirty="0"/>
              <a:t>WHERE</a:t>
            </a:r>
            <a:r>
              <a:rPr lang="en-GB" dirty="0"/>
              <a:t> { </a:t>
            </a:r>
          </a:p>
          <a:p>
            <a:r>
              <a:rPr lang="en-GB" dirty="0"/>
              <a:t>?review a :ProductReview; </a:t>
            </a:r>
          </a:p>
          <a:p>
            <a:r>
              <a:rPr lang="en-GB" dirty="0"/>
              <a:t>         :ofProduct ?product;         </a:t>
            </a:r>
          </a:p>
          <a:p>
            <a:r>
              <a:rPr lang="en-GB" dirty="0"/>
              <a:t>         :performedByUser ?user. </a:t>
            </a:r>
          </a:p>
          <a:p>
            <a:r>
              <a:rPr lang="en-GB" dirty="0"/>
              <a:t>?buy a :ProductBuying; </a:t>
            </a:r>
          </a:p>
          <a:p>
            <a:r>
              <a:rPr lang="en-GB" dirty="0"/>
              <a:t>         :ofProduct ?product;     </a:t>
            </a:r>
            <a:br>
              <a:rPr lang="en-GB" dirty="0"/>
            </a:br>
            <a:r>
              <a:rPr lang="en-GB" dirty="0"/>
              <a:t>         :performedByUser ?user. </a:t>
            </a:r>
          </a:p>
          <a:p>
            <a:r>
              <a:rPr lang="en-GB" dirty="0"/>
              <a:t>} </a:t>
            </a:r>
          </a:p>
        </p:txBody>
      </p:sp>
      <p:sp>
        <p:nvSpPr>
          <p:cNvPr id="15" name="TextBox 14">
            <a:extLst>
              <a:ext uri="{FF2B5EF4-FFF2-40B4-BE49-F238E27FC236}">
                <a16:creationId xmlns:a16="http://schemas.microsoft.com/office/drawing/2014/main" id="{620E53A3-BAF1-4592-8032-8B557CE7C16D}"/>
              </a:ext>
            </a:extLst>
          </p:cNvPr>
          <p:cNvSpPr txBox="1"/>
          <p:nvPr/>
        </p:nvSpPr>
        <p:spPr>
          <a:xfrm>
            <a:off x="6625010" y="2672473"/>
            <a:ext cx="4337455" cy="369332"/>
          </a:xfrm>
          <a:prstGeom prst="rect">
            <a:avLst/>
          </a:prstGeom>
          <a:noFill/>
        </p:spPr>
        <p:txBody>
          <a:bodyPr wrap="square">
            <a:spAutoFit/>
          </a:bodyPr>
          <a:lstStyle/>
          <a:p>
            <a:r>
              <a:rPr lang="en-GB" b="1" dirty="0"/>
              <a:t>BEST SELLERS</a:t>
            </a:r>
          </a:p>
        </p:txBody>
      </p:sp>
      <p:sp>
        <p:nvSpPr>
          <p:cNvPr id="16" name="Rectangle 15">
            <a:extLst>
              <a:ext uri="{FF2B5EF4-FFF2-40B4-BE49-F238E27FC236}">
                <a16:creationId xmlns:a16="http://schemas.microsoft.com/office/drawing/2014/main" id="{21D804E3-8CA4-4B1B-99BE-32753B4A43AB}"/>
              </a:ext>
            </a:extLst>
          </p:cNvPr>
          <p:cNvSpPr/>
          <p:nvPr/>
        </p:nvSpPr>
        <p:spPr>
          <a:xfrm>
            <a:off x="5332578" y="3036985"/>
            <a:ext cx="3789120" cy="3028988"/>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a:t>
            </a:r>
            <a:r>
              <a:rPr lang="en-GB" b="1" dirty="0"/>
              <a:t>DISTINCT</a:t>
            </a:r>
            <a:r>
              <a:rPr lang="en-GB" dirty="0"/>
              <a:t> ?product_name </a:t>
            </a:r>
          </a:p>
          <a:p>
            <a:r>
              <a:rPr lang="en-GB" dirty="0"/>
              <a:t>           (</a:t>
            </a:r>
            <a:r>
              <a:rPr lang="en-GB" b="1" dirty="0"/>
              <a:t>COUNT</a:t>
            </a:r>
            <a:r>
              <a:rPr lang="en-GB" dirty="0"/>
              <a:t> (?buy) </a:t>
            </a:r>
            <a:r>
              <a:rPr lang="en-GB" b="1" dirty="0"/>
              <a:t>AS</a:t>
            </a:r>
            <a:r>
              <a:rPr lang="en-GB" dirty="0"/>
              <a:t> ?n_buying) </a:t>
            </a:r>
          </a:p>
          <a:p>
            <a:r>
              <a:rPr lang="en-GB" b="1" dirty="0"/>
              <a:t>WHERE</a:t>
            </a:r>
            <a:r>
              <a:rPr lang="en-GB" dirty="0"/>
              <a:t> {</a:t>
            </a:r>
          </a:p>
          <a:p>
            <a:r>
              <a:rPr lang="en-GB" dirty="0"/>
              <a:t> ?buy a :ProductBuying; </a:t>
            </a:r>
          </a:p>
          <a:p>
            <a:r>
              <a:rPr lang="en-GB" dirty="0"/>
              <a:t>          :ofProduct ?p. </a:t>
            </a:r>
          </a:p>
          <a:p>
            <a:r>
              <a:rPr lang="en-GB" dirty="0"/>
              <a:t>?p gr:name ?product_name </a:t>
            </a:r>
          </a:p>
          <a:p>
            <a:r>
              <a:rPr lang="en-GB" dirty="0"/>
              <a:t>} </a:t>
            </a:r>
          </a:p>
          <a:p>
            <a:r>
              <a:rPr lang="en-GB" b="1" dirty="0"/>
              <a:t>GROUP</a:t>
            </a:r>
            <a:r>
              <a:rPr lang="en-GB" dirty="0"/>
              <a:t> </a:t>
            </a:r>
            <a:r>
              <a:rPr lang="en-GB" b="1" dirty="0"/>
              <a:t>BY</a:t>
            </a:r>
            <a:r>
              <a:rPr lang="en-GB" dirty="0"/>
              <a:t> ?product_name </a:t>
            </a:r>
          </a:p>
          <a:p>
            <a:r>
              <a:rPr lang="en-GB" b="1" dirty="0"/>
              <a:t>HAVING</a:t>
            </a:r>
            <a:r>
              <a:rPr lang="en-GB" dirty="0"/>
              <a:t> (?n_buying &gt; 1) </a:t>
            </a:r>
          </a:p>
          <a:p>
            <a:r>
              <a:rPr lang="en-GB" b="1" dirty="0"/>
              <a:t>ORDER</a:t>
            </a:r>
            <a:r>
              <a:rPr lang="en-GB" dirty="0"/>
              <a:t> </a:t>
            </a:r>
            <a:r>
              <a:rPr lang="en-GB" b="1" dirty="0"/>
              <a:t>BY</a:t>
            </a:r>
            <a:r>
              <a:rPr lang="en-GB" dirty="0"/>
              <a:t> </a:t>
            </a:r>
            <a:r>
              <a:rPr lang="en-GB" b="1" dirty="0"/>
              <a:t>DESC</a:t>
            </a:r>
            <a:r>
              <a:rPr lang="en-GB" dirty="0"/>
              <a:t> (?n_buying)</a:t>
            </a:r>
          </a:p>
        </p:txBody>
      </p:sp>
    </p:spTree>
    <p:extLst>
      <p:ext uri="{BB962C8B-B14F-4D97-AF65-F5344CB8AC3E}">
        <p14:creationId xmlns:p14="http://schemas.microsoft.com/office/powerpoint/2010/main" val="25783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4AA12D-8F63-3892-9960-2F1B5EA7EF60}"/>
              </a:ext>
            </a:extLst>
          </p:cNvPr>
          <p:cNvSpPr txBox="1"/>
          <p:nvPr/>
        </p:nvSpPr>
        <p:spPr>
          <a:xfrm>
            <a:off x="373215" y="189065"/>
            <a:ext cx="10051596" cy="830997"/>
          </a:xfrm>
          <a:prstGeom prst="rect">
            <a:avLst/>
          </a:prstGeom>
          <a:noFill/>
        </p:spPr>
        <p:txBody>
          <a:bodyPr wrap="square" rtlCol="0">
            <a:spAutoFit/>
          </a:bodyPr>
          <a:lstStyle/>
          <a:p>
            <a:r>
              <a:rPr lang="en-GB" sz="4800" b="1" dirty="0">
                <a:cs typeface="Times New Roman" panose="02020603050405020304" pitchFamily="18" charset="0"/>
              </a:rPr>
              <a:t>Project Work</a:t>
            </a:r>
          </a:p>
        </p:txBody>
      </p:sp>
      <p:sp>
        <p:nvSpPr>
          <p:cNvPr id="6" name="TextBox 5">
            <a:extLst>
              <a:ext uri="{FF2B5EF4-FFF2-40B4-BE49-F238E27FC236}">
                <a16:creationId xmlns:a16="http://schemas.microsoft.com/office/drawing/2014/main" id="{36957B1A-E555-DCC4-A2CF-5A45E3DCE860}"/>
              </a:ext>
            </a:extLst>
          </p:cNvPr>
          <p:cNvSpPr txBox="1"/>
          <p:nvPr/>
        </p:nvSpPr>
        <p:spPr>
          <a:xfrm>
            <a:off x="791052" y="917255"/>
            <a:ext cx="9095586" cy="461665"/>
          </a:xfrm>
          <a:prstGeom prst="rect">
            <a:avLst/>
          </a:prstGeom>
          <a:noFill/>
        </p:spPr>
        <p:txBody>
          <a:bodyPr wrap="square">
            <a:spAutoFit/>
          </a:bodyPr>
          <a:lstStyle/>
          <a:p>
            <a:pPr algn="l"/>
            <a:r>
              <a:rPr lang="en-GB" sz="2400" b="1" i="0" dirty="0">
                <a:effectLst/>
                <a:cs typeface="Times New Roman" panose="02020603050405020304" pitchFamily="18" charset="0"/>
              </a:rPr>
              <a:t>E-commerce(Electronics and Gadgets) site ontology</a:t>
            </a:r>
          </a:p>
        </p:txBody>
      </p:sp>
      <p:sp>
        <p:nvSpPr>
          <p:cNvPr id="11" name="TextBox 10">
            <a:extLst>
              <a:ext uri="{FF2B5EF4-FFF2-40B4-BE49-F238E27FC236}">
                <a16:creationId xmlns:a16="http://schemas.microsoft.com/office/drawing/2014/main" id="{9D04EDD5-63A2-4556-8879-601AD7268DCF}"/>
              </a:ext>
            </a:extLst>
          </p:cNvPr>
          <p:cNvSpPr txBox="1"/>
          <p:nvPr/>
        </p:nvSpPr>
        <p:spPr>
          <a:xfrm>
            <a:off x="791052" y="1398046"/>
            <a:ext cx="10970698" cy="1815882"/>
          </a:xfrm>
          <a:prstGeom prst="rect">
            <a:avLst/>
          </a:prstGeom>
          <a:noFill/>
        </p:spPr>
        <p:txBody>
          <a:bodyPr wrap="square">
            <a:spAutoFit/>
          </a:bodyPr>
          <a:lstStyle/>
          <a:p>
            <a:r>
              <a:rPr lang="en-GB" sz="2000" b="1" dirty="0">
                <a:solidFill>
                  <a:srgbClr val="7030A0"/>
                </a:solidFill>
              </a:rPr>
              <a:t>Querying and Reasoning</a:t>
            </a:r>
          </a:p>
          <a:p>
            <a:pPr marL="342900" indent="-342900">
              <a:buFont typeface="Wingdings" panose="05000000000000000000" pitchFamily="2" charset="2"/>
              <a:buChar char="q"/>
            </a:pPr>
            <a:r>
              <a:rPr lang="en-GB" b="1" dirty="0"/>
              <a:t>SPARQL</a:t>
            </a:r>
            <a:r>
              <a:rPr lang="en-GB" dirty="0"/>
              <a:t> Queries</a:t>
            </a:r>
          </a:p>
          <a:p>
            <a:pPr marL="342900" indent="-342900">
              <a:buFont typeface="Wingdings" panose="05000000000000000000" pitchFamily="2" charset="2"/>
              <a:buChar char="q"/>
            </a:pPr>
            <a:r>
              <a:rPr lang="en-GB" dirty="0"/>
              <a:t>Plugins: </a:t>
            </a:r>
          </a:p>
          <a:p>
            <a:pPr marL="342900" indent="-342900">
              <a:buFont typeface="Wingdings" panose="05000000000000000000" pitchFamily="2" charset="2"/>
              <a:buChar char="q"/>
            </a:pPr>
            <a:endParaRPr lang="en-GB" dirty="0"/>
          </a:p>
          <a:p>
            <a:endParaRPr lang="en-GB" dirty="0"/>
          </a:p>
          <a:p>
            <a:endParaRPr lang="en-GB" sz="2000" b="1" dirty="0">
              <a:solidFill>
                <a:schemeClr val="accent2">
                  <a:lumMod val="50000"/>
                </a:schemeClr>
              </a:solidFill>
            </a:endParaRPr>
          </a:p>
        </p:txBody>
      </p:sp>
      <p:pic>
        <p:nvPicPr>
          <p:cNvPr id="5" name="Picture 4">
            <a:extLst>
              <a:ext uri="{FF2B5EF4-FFF2-40B4-BE49-F238E27FC236}">
                <a16:creationId xmlns:a16="http://schemas.microsoft.com/office/drawing/2014/main" id="{EFBAD90D-5EEA-42BE-AB43-157ABAE4669F}"/>
              </a:ext>
            </a:extLst>
          </p:cNvPr>
          <p:cNvPicPr>
            <a:picLocks noChangeAspect="1"/>
          </p:cNvPicPr>
          <p:nvPr/>
        </p:nvPicPr>
        <p:blipFill>
          <a:blip r:embed="rId3"/>
          <a:stretch>
            <a:fillRect/>
          </a:stretch>
        </p:blipFill>
        <p:spPr>
          <a:xfrm>
            <a:off x="11384342" y="6065973"/>
            <a:ext cx="695143" cy="725532"/>
          </a:xfrm>
          <a:prstGeom prst="rect">
            <a:avLst/>
          </a:prstGeom>
        </p:spPr>
      </p:pic>
      <p:pic>
        <p:nvPicPr>
          <p:cNvPr id="13" name="Picture 12">
            <a:extLst>
              <a:ext uri="{FF2B5EF4-FFF2-40B4-BE49-F238E27FC236}">
                <a16:creationId xmlns:a16="http://schemas.microsoft.com/office/drawing/2014/main" id="{8A158E24-9EE7-4420-998F-1F4231A69E4F}"/>
              </a:ext>
            </a:extLst>
          </p:cNvPr>
          <p:cNvPicPr>
            <a:picLocks noChangeAspect="1"/>
          </p:cNvPicPr>
          <p:nvPr/>
        </p:nvPicPr>
        <p:blipFill rotWithShape="1">
          <a:blip r:embed="rId4"/>
          <a:srcRect r="7674" b="-2293"/>
          <a:stretch/>
        </p:blipFill>
        <p:spPr>
          <a:xfrm>
            <a:off x="2021973" y="2074125"/>
            <a:ext cx="1185389" cy="214196"/>
          </a:xfrm>
          <a:prstGeom prst="rect">
            <a:avLst/>
          </a:prstGeom>
        </p:spPr>
      </p:pic>
      <p:sp>
        <p:nvSpPr>
          <p:cNvPr id="12" name="TextBox 11">
            <a:extLst>
              <a:ext uri="{FF2B5EF4-FFF2-40B4-BE49-F238E27FC236}">
                <a16:creationId xmlns:a16="http://schemas.microsoft.com/office/drawing/2014/main" id="{6B72E261-37F7-49D8-9D4D-DF11AD4CB382}"/>
              </a:ext>
            </a:extLst>
          </p:cNvPr>
          <p:cNvSpPr txBox="1"/>
          <p:nvPr/>
        </p:nvSpPr>
        <p:spPr>
          <a:xfrm>
            <a:off x="1901105" y="2667653"/>
            <a:ext cx="4165342" cy="369332"/>
          </a:xfrm>
          <a:prstGeom prst="rect">
            <a:avLst/>
          </a:prstGeom>
          <a:noFill/>
        </p:spPr>
        <p:txBody>
          <a:bodyPr wrap="square">
            <a:spAutoFit/>
          </a:bodyPr>
          <a:lstStyle/>
          <a:p>
            <a:r>
              <a:rPr lang="en-GB" b="1" dirty="0"/>
              <a:t>POPULAR BRANDS</a:t>
            </a:r>
          </a:p>
        </p:txBody>
      </p:sp>
      <p:sp>
        <p:nvSpPr>
          <p:cNvPr id="14" name="Rectangle 13">
            <a:extLst>
              <a:ext uri="{FF2B5EF4-FFF2-40B4-BE49-F238E27FC236}">
                <a16:creationId xmlns:a16="http://schemas.microsoft.com/office/drawing/2014/main" id="{75498CB5-9B63-4D83-9B3D-0B230C58DA6A}"/>
              </a:ext>
            </a:extLst>
          </p:cNvPr>
          <p:cNvSpPr/>
          <p:nvPr/>
        </p:nvSpPr>
        <p:spPr>
          <a:xfrm>
            <a:off x="1025230" y="3041804"/>
            <a:ext cx="3680585" cy="302416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a:t>
            </a:r>
            <a:r>
              <a:rPr lang="en-GB" b="1" dirty="0"/>
              <a:t>DISTINCT</a:t>
            </a:r>
            <a:r>
              <a:rPr lang="en-GB" dirty="0"/>
              <a:t> ?brand</a:t>
            </a:r>
          </a:p>
          <a:p>
            <a:r>
              <a:rPr lang="en-GB" dirty="0"/>
              <a:t>         (</a:t>
            </a:r>
            <a:r>
              <a:rPr lang="en-GB" b="1" dirty="0"/>
              <a:t>COUNT</a:t>
            </a:r>
            <a:r>
              <a:rPr lang="en-GB" dirty="0"/>
              <a:t> (?buy) </a:t>
            </a:r>
            <a:r>
              <a:rPr lang="en-GB" b="1" dirty="0"/>
              <a:t>AS</a:t>
            </a:r>
            <a:r>
              <a:rPr lang="en-GB" dirty="0"/>
              <a:t> ?n_buying) </a:t>
            </a:r>
            <a:r>
              <a:rPr lang="en-GB" b="1" dirty="0"/>
              <a:t>WHERE</a:t>
            </a:r>
            <a:r>
              <a:rPr lang="en-GB" dirty="0"/>
              <a:t> { </a:t>
            </a:r>
          </a:p>
          <a:p>
            <a:r>
              <a:rPr lang="en-GB" dirty="0"/>
              <a:t>?p gr:hasBrand ?brand.</a:t>
            </a:r>
          </a:p>
          <a:p>
            <a:r>
              <a:rPr lang="en-GB" dirty="0"/>
              <a:t>?buy a :ProductBuying; </a:t>
            </a:r>
          </a:p>
          <a:p>
            <a:r>
              <a:rPr lang="en-GB" dirty="0"/>
              <a:t>         :ofProduct ?p</a:t>
            </a:r>
          </a:p>
          <a:p>
            <a:r>
              <a:rPr lang="en-GB" dirty="0"/>
              <a:t>} </a:t>
            </a:r>
          </a:p>
          <a:p>
            <a:r>
              <a:rPr lang="en-GB" b="1" dirty="0"/>
              <a:t>GROUP</a:t>
            </a:r>
            <a:r>
              <a:rPr lang="en-GB" dirty="0"/>
              <a:t> </a:t>
            </a:r>
            <a:r>
              <a:rPr lang="en-GB" b="1" dirty="0"/>
              <a:t>BY</a:t>
            </a:r>
            <a:r>
              <a:rPr lang="en-GB" dirty="0"/>
              <a:t> ?brand </a:t>
            </a:r>
          </a:p>
          <a:p>
            <a:r>
              <a:rPr lang="en-GB" b="1" dirty="0"/>
              <a:t>HAVING</a:t>
            </a:r>
            <a:r>
              <a:rPr lang="en-GB" dirty="0"/>
              <a:t> (?n_buying &gt; 1) </a:t>
            </a:r>
          </a:p>
          <a:p>
            <a:r>
              <a:rPr lang="en-GB" b="1" dirty="0"/>
              <a:t>ORDER</a:t>
            </a:r>
            <a:r>
              <a:rPr lang="en-GB" dirty="0"/>
              <a:t> </a:t>
            </a:r>
            <a:r>
              <a:rPr lang="en-GB" b="1" dirty="0"/>
              <a:t>BY</a:t>
            </a:r>
            <a:r>
              <a:rPr lang="en-GB" dirty="0"/>
              <a:t> </a:t>
            </a:r>
            <a:r>
              <a:rPr lang="en-GB" b="1" dirty="0"/>
              <a:t>DESC</a:t>
            </a:r>
            <a:r>
              <a:rPr lang="en-GB" dirty="0"/>
              <a:t> (?n_buying) </a:t>
            </a:r>
          </a:p>
        </p:txBody>
      </p:sp>
      <p:sp>
        <p:nvSpPr>
          <p:cNvPr id="15" name="TextBox 14">
            <a:extLst>
              <a:ext uri="{FF2B5EF4-FFF2-40B4-BE49-F238E27FC236}">
                <a16:creationId xmlns:a16="http://schemas.microsoft.com/office/drawing/2014/main" id="{620E53A3-BAF1-4592-8032-8B557CE7C16D}"/>
              </a:ext>
            </a:extLst>
          </p:cNvPr>
          <p:cNvSpPr txBox="1"/>
          <p:nvPr/>
        </p:nvSpPr>
        <p:spPr>
          <a:xfrm>
            <a:off x="5702547" y="2667653"/>
            <a:ext cx="3049181" cy="369332"/>
          </a:xfrm>
          <a:prstGeom prst="rect">
            <a:avLst/>
          </a:prstGeom>
          <a:noFill/>
        </p:spPr>
        <p:txBody>
          <a:bodyPr wrap="square">
            <a:spAutoFit/>
          </a:bodyPr>
          <a:lstStyle/>
          <a:p>
            <a:r>
              <a:rPr lang="en-GB" b="1" dirty="0"/>
              <a:t>MOST BOUGHT CATEGORIES </a:t>
            </a:r>
          </a:p>
        </p:txBody>
      </p:sp>
      <p:sp>
        <p:nvSpPr>
          <p:cNvPr id="16" name="Rectangle 15">
            <a:extLst>
              <a:ext uri="{FF2B5EF4-FFF2-40B4-BE49-F238E27FC236}">
                <a16:creationId xmlns:a16="http://schemas.microsoft.com/office/drawing/2014/main" id="{21D804E3-8CA4-4B1B-99BE-32753B4A43AB}"/>
              </a:ext>
            </a:extLst>
          </p:cNvPr>
          <p:cNvSpPr/>
          <p:nvPr/>
        </p:nvSpPr>
        <p:spPr>
          <a:xfrm>
            <a:off x="5332577" y="3036985"/>
            <a:ext cx="4368983" cy="3028988"/>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SELECT</a:t>
            </a:r>
            <a:r>
              <a:rPr lang="en-GB" dirty="0"/>
              <a:t> </a:t>
            </a:r>
            <a:r>
              <a:rPr lang="en-GB" b="1" dirty="0"/>
              <a:t>DISTINCT</a:t>
            </a:r>
            <a:r>
              <a:rPr lang="en-GB" dirty="0"/>
              <a:t> ?category</a:t>
            </a:r>
          </a:p>
          <a:p>
            <a:r>
              <a:rPr lang="en-GB" dirty="0"/>
              <a:t>        (</a:t>
            </a:r>
            <a:r>
              <a:rPr lang="en-GB" b="1" dirty="0"/>
              <a:t>COUNT</a:t>
            </a:r>
            <a:r>
              <a:rPr lang="en-GB" dirty="0"/>
              <a:t> (?buy) </a:t>
            </a:r>
            <a:r>
              <a:rPr lang="en-GB" b="1" dirty="0"/>
              <a:t>AS</a:t>
            </a:r>
            <a:r>
              <a:rPr lang="en-GB" dirty="0"/>
              <a:t> ?n_buying)</a:t>
            </a:r>
          </a:p>
          <a:p>
            <a:r>
              <a:rPr lang="en-GB" b="1" dirty="0"/>
              <a:t>WHERE</a:t>
            </a:r>
            <a:r>
              <a:rPr lang="en-GB" dirty="0"/>
              <a:t> { </a:t>
            </a:r>
          </a:p>
          <a:p>
            <a:r>
              <a:rPr lang="en-GB" dirty="0"/>
              <a:t>?p a ?category. </a:t>
            </a:r>
          </a:p>
          <a:p>
            <a:r>
              <a:rPr lang="en-GB" b="1" dirty="0"/>
              <a:t>FILTER</a:t>
            </a:r>
            <a:r>
              <a:rPr lang="en-GB" dirty="0"/>
              <a:t> (?category != owl:NamedIndividual) ?buy a :ProductBuying; </a:t>
            </a:r>
          </a:p>
          <a:p>
            <a:r>
              <a:rPr lang="en-GB" dirty="0"/>
              <a:t>        :ofProduct ?p </a:t>
            </a:r>
          </a:p>
          <a:p>
            <a:r>
              <a:rPr lang="en-GB" dirty="0"/>
              <a:t>} </a:t>
            </a:r>
          </a:p>
          <a:p>
            <a:r>
              <a:rPr lang="en-GB" b="1" dirty="0"/>
              <a:t>GROUP</a:t>
            </a:r>
            <a:r>
              <a:rPr lang="en-GB" dirty="0"/>
              <a:t> </a:t>
            </a:r>
            <a:r>
              <a:rPr lang="en-GB" b="1" dirty="0"/>
              <a:t>BY</a:t>
            </a:r>
            <a:r>
              <a:rPr lang="en-GB" dirty="0"/>
              <a:t> ?category </a:t>
            </a:r>
          </a:p>
          <a:p>
            <a:r>
              <a:rPr lang="en-GB" b="1" dirty="0"/>
              <a:t>HAVING</a:t>
            </a:r>
            <a:r>
              <a:rPr lang="en-GB" dirty="0"/>
              <a:t> (?n_buying &gt; 1) </a:t>
            </a:r>
          </a:p>
          <a:p>
            <a:r>
              <a:rPr lang="en-GB" b="1" dirty="0"/>
              <a:t>ORDER</a:t>
            </a:r>
            <a:r>
              <a:rPr lang="en-GB" dirty="0"/>
              <a:t> </a:t>
            </a:r>
            <a:r>
              <a:rPr lang="en-GB" b="1" dirty="0"/>
              <a:t>BY</a:t>
            </a:r>
            <a:r>
              <a:rPr lang="en-GB" dirty="0"/>
              <a:t> </a:t>
            </a:r>
            <a:r>
              <a:rPr lang="en-GB" b="1" dirty="0"/>
              <a:t>DESC</a:t>
            </a:r>
            <a:r>
              <a:rPr lang="en-GB" dirty="0"/>
              <a:t> (?n_buying)</a:t>
            </a:r>
          </a:p>
        </p:txBody>
      </p:sp>
      <p:sp>
        <p:nvSpPr>
          <p:cNvPr id="17" name="TextBox 16">
            <a:extLst>
              <a:ext uri="{FF2B5EF4-FFF2-40B4-BE49-F238E27FC236}">
                <a16:creationId xmlns:a16="http://schemas.microsoft.com/office/drawing/2014/main" id="{FB3F11B0-BEED-4170-B4B1-DC96D7B216F0}"/>
              </a:ext>
            </a:extLst>
          </p:cNvPr>
          <p:cNvSpPr txBox="1"/>
          <p:nvPr/>
        </p:nvSpPr>
        <p:spPr>
          <a:xfrm>
            <a:off x="4984878" y="6435305"/>
            <a:ext cx="5106976" cy="369332"/>
          </a:xfrm>
          <a:prstGeom prst="rect">
            <a:avLst/>
          </a:prstGeom>
          <a:noFill/>
        </p:spPr>
        <p:txBody>
          <a:bodyPr wrap="square">
            <a:spAutoFit/>
          </a:bodyPr>
          <a:lstStyle/>
          <a:p>
            <a:pPr algn="l"/>
            <a:r>
              <a:rPr lang="en-GB" b="1" i="0" dirty="0">
                <a:effectLst/>
                <a:hlinkClick r:id="rId5"/>
              </a:rPr>
              <a:t>E-commerce(Electronics and Gadgets) site ontology</a:t>
            </a:r>
            <a:endParaRPr lang="en-GB" b="1" i="0" dirty="0">
              <a:effectLst/>
            </a:endParaRPr>
          </a:p>
        </p:txBody>
      </p:sp>
    </p:spTree>
    <p:extLst>
      <p:ext uri="{BB962C8B-B14F-4D97-AF65-F5344CB8AC3E}">
        <p14:creationId xmlns:p14="http://schemas.microsoft.com/office/powerpoint/2010/main" val="254710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1847</Words>
  <Application>Microsoft Office PowerPoint</Application>
  <PresentationFormat>Widescreen</PresentationFormat>
  <Paragraphs>232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Calibri Light</vt:lpstr>
      <vt:lpstr>Courier New</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Tareq Md Rabiul Hossain CHY</dc:creator>
  <cp:lastModifiedBy>Tareq Chy</cp:lastModifiedBy>
  <cp:revision>457</cp:revision>
  <dcterms:created xsi:type="dcterms:W3CDTF">2023-01-13T09:08:49Z</dcterms:created>
  <dcterms:modified xsi:type="dcterms:W3CDTF">2023-12-18T12:00:08Z</dcterms:modified>
</cp:coreProperties>
</file>