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5" r:id="rId4"/>
    <p:sldId id="257" r:id="rId5"/>
    <p:sldId id="261" r:id="rId6"/>
    <p:sldId id="262" r:id="rId7"/>
    <p:sldId id="263" r:id="rId8"/>
    <p:sldId id="264" r:id="rId9"/>
    <p:sldId id="266"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10" autoAdjust="0"/>
    <p:restoredTop sz="78824" autoAdjust="0"/>
  </p:normalViewPr>
  <p:slideViewPr>
    <p:cSldViewPr snapToGrid="0">
      <p:cViewPr>
        <p:scale>
          <a:sx n="66" d="100"/>
          <a:sy n="66" d="100"/>
        </p:scale>
        <p:origin x="83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7C345-6965-4EE1-8236-9B0F473CAF34}" type="datetimeFigureOut">
              <a:rPr lang="en-GB" smtClean="0"/>
              <a:t>11/01/2024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CEF70-DE7D-450C-9D7A-3864B5AE93CC}" type="slidenum">
              <a:rPr lang="en-GB" smtClean="0"/>
              <a:t>‹#›</a:t>
            </a:fld>
            <a:endParaRPr lang="en-GB"/>
          </a:p>
        </p:txBody>
      </p:sp>
    </p:spTree>
    <p:extLst>
      <p:ext uri="{BB962C8B-B14F-4D97-AF65-F5344CB8AC3E}">
        <p14:creationId xmlns:p14="http://schemas.microsoft.com/office/powerpoint/2010/main" val="342256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6CEF70-DE7D-450C-9D7A-3864B5AE93CC}" type="slidenum">
              <a:rPr lang="en-GB" smtClean="0"/>
              <a:t>2</a:t>
            </a:fld>
            <a:endParaRPr lang="en-GB"/>
          </a:p>
        </p:txBody>
      </p:sp>
    </p:spTree>
    <p:extLst>
      <p:ext uri="{BB962C8B-B14F-4D97-AF65-F5344CB8AC3E}">
        <p14:creationId xmlns:p14="http://schemas.microsoft.com/office/powerpoint/2010/main" val="378102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the provided information about the Semantic Web project, here's a concise summary of what you can learn from this project:</a:t>
            </a:r>
          </a:p>
          <a:p>
            <a:endParaRPr lang="en-GB" dirty="0"/>
          </a:p>
          <a:p>
            <a:r>
              <a:rPr lang="en-GB" dirty="0"/>
              <a:t>1. **Integration of Semantic Web Technologies:** You'll learn how to apply various Semantic Web technologies in a practical scenario. This includes designing and implementing a food delivery discovery service using standard vocabularies and Linked Data principles.</a:t>
            </a:r>
          </a:p>
          <a:p>
            <a:endParaRPr lang="en-GB" dirty="0"/>
          </a:p>
          <a:p>
            <a:r>
              <a:rPr lang="en-GB" dirty="0"/>
              <a:t>2. **Data Handling and Querying:** The project will teach you to handle different forms of data, including RDF (Resource Description Framework) and JSON-LD. You will gain experience in SPARQL querying to retrieve relevant information from a triplestore, a type of database used for storing and querying RDF data.</a:t>
            </a:r>
          </a:p>
          <a:p>
            <a:endParaRPr lang="en-GB" dirty="0"/>
          </a:p>
          <a:p>
            <a:r>
              <a:rPr lang="en-GB" dirty="0"/>
              <a:t>3. **Semantic Web Programming:** Developing this application requires software development skills, particularly in Semantic Web programming frameworks. This includes data serialization and deserialization in RDF, using SPARQL for data querying, and SHACL for data validation.</a:t>
            </a:r>
          </a:p>
          <a:p>
            <a:endParaRPr lang="en-GB" dirty="0"/>
          </a:p>
          <a:p>
            <a:r>
              <a:rPr lang="en-GB" dirty="0"/>
              <a:t>4. **Data Integration and Validation:** You will learn to integrate and validate heterogeneous data sources, ensuring that the application dynamically discovers new businesses and includes them in query results.</a:t>
            </a:r>
          </a:p>
          <a:p>
            <a:endParaRPr lang="en-GB" dirty="0"/>
          </a:p>
          <a:p>
            <a:r>
              <a:rPr lang="en-GB" dirty="0"/>
              <a:t>5. **User Preference Handling:** The project involves creating mechanisms to store and retrieve user preferences related to location, time, price range, and food type, enhancing your understanding of user-centric application design.</a:t>
            </a:r>
          </a:p>
          <a:p>
            <a:endParaRPr lang="en-GB" dirty="0"/>
          </a:p>
          <a:p>
            <a:r>
              <a:rPr lang="en-GB" dirty="0"/>
              <a:t>6. **Command-line Interface Development:** Developing a command-line interface for the application will improve your skills in creating user-friendly, efficient, and effective command-line tools.</a:t>
            </a:r>
          </a:p>
          <a:p>
            <a:endParaRPr lang="en-GB" dirty="0"/>
          </a:p>
          <a:p>
            <a:r>
              <a:rPr lang="en-GB" dirty="0"/>
              <a:t>7. **Practical Application of Theoretical Knowledge:** By working on this project, you will apply theoretical concepts learned in your course to a real-world application, solidifying your understanding and skills in the Semantic Web domain.</a:t>
            </a:r>
          </a:p>
          <a:p>
            <a:endParaRPr lang="en-GB" dirty="0"/>
          </a:p>
          <a:p>
            <a:r>
              <a:rPr lang="en-GB" dirty="0"/>
              <a:t>This project provides a comprehensive learning experience in Semantic Web technologies, data handling, application development, and user-centric design, essential for students in the field of computer science and web technologies.</a:t>
            </a:r>
          </a:p>
        </p:txBody>
      </p:sp>
      <p:sp>
        <p:nvSpPr>
          <p:cNvPr id="4" name="Slide Number Placeholder 3"/>
          <p:cNvSpPr>
            <a:spLocks noGrp="1"/>
          </p:cNvSpPr>
          <p:nvPr>
            <p:ph type="sldNum" sz="quarter" idx="5"/>
          </p:nvPr>
        </p:nvSpPr>
        <p:spPr/>
        <p:txBody>
          <a:bodyPr/>
          <a:lstStyle/>
          <a:p>
            <a:fld id="{BB6CEF70-DE7D-450C-9D7A-3864B5AE93CC}" type="slidenum">
              <a:rPr lang="en-GB" smtClean="0"/>
              <a:t>9</a:t>
            </a:fld>
            <a:endParaRPr lang="en-GB"/>
          </a:p>
        </p:txBody>
      </p:sp>
    </p:spTree>
    <p:extLst>
      <p:ext uri="{BB962C8B-B14F-4D97-AF65-F5344CB8AC3E}">
        <p14:creationId xmlns:p14="http://schemas.microsoft.com/office/powerpoint/2010/main" val="211745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6B75-D35D-40BF-A789-51B2382678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193DD7-34B2-4D2F-9132-12E1EC83A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B5C94D-5E10-42C9-A261-9A89A6AFE599}"/>
              </a:ext>
            </a:extLst>
          </p:cNvPr>
          <p:cNvSpPr>
            <a:spLocks noGrp="1"/>
          </p:cNvSpPr>
          <p:nvPr>
            <p:ph type="dt" sz="half" idx="10"/>
          </p:nvPr>
        </p:nvSpPr>
        <p:spPr/>
        <p:txBody>
          <a:bodyPr/>
          <a:lstStyle/>
          <a:p>
            <a:r>
              <a:rPr lang="en-US"/>
              <a:t>January 12, 2024</a:t>
            </a:r>
            <a:endParaRPr lang="en-GB"/>
          </a:p>
        </p:txBody>
      </p:sp>
      <p:sp>
        <p:nvSpPr>
          <p:cNvPr id="5" name="Footer Placeholder 4">
            <a:extLst>
              <a:ext uri="{FF2B5EF4-FFF2-40B4-BE49-F238E27FC236}">
                <a16:creationId xmlns:a16="http://schemas.microsoft.com/office/drawing/2014/main" id="{38A9F5CE-6981-4F5B-8365-64C7271C85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7324EF-791F-4292-A136-626F5BE2D1D6}"/>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429338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599D-919B-4802-9186-150BADA48E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8D8026-7692-46A3-8931-1704DA06DB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B14119-9DF7-45EE-B7EC-2892ED9462AA}"/>
              </a:ext>
            </a:extLst>
          </p:cNvPr>
          <p:cNvSpPr>
            <a:spLocks noGrp="1"/>
          </p:cNvSpPr>
          <p:nvPr>
            <p:ph type="dt" sz="half" idx="10"/>
          </p:nvPr>
        </p:nvSpPr>
        <p:spPr/>
        <p:txBody>
          <a:bodyPr/>
          <a:lstStyle/>
          <a:p>
            <a:r>
              <a:rPr lang="en-US"/>
              <a:t>January 12, 2024</a:t>
            </a:r>
            <a:endParaRPr lang="en-GB"/>
          </a:p>
        </p:txBody>
      </p:sp>
      <p:sp>
        <p:nvSpPr>
          <p:cNvPr id="5" name="Footer Placeholder 4">
            <a:extLst>
              <a:ext uri="{FF2B5EF4-FFF2-40B4-BE49-F238E27FC236}">
                <a16:creationId xmlns:a16="http://schemas.microsoft.com/office/drawing/2014/main" id="{16C94688-9C56-4BB1-9D79-78CB9E7162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A302FA-09E0-43B7-99B0-18EBC4642166}"/>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90641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424F4-03A7-4F96-9338-94D37D0EA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4E2000-9E30-4BAA-BE25-F274FE2E0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597B42-5971-47A7-ABB4-C3A25DDE57AB}"/>
              </a:ext>
            </a:extLst>
          </p:cNvPr>
          <p:cNvSpPr>
            <a:spLocks noGrp="1"/>
          </p:cNvSpPr>
          <p:nvPr>
            <p:ph type="dt" sz="half" idx="10"/>
          </p:nvPr>
        </p:nvSpPr>
        <p:spPr/>
        <p:txBody>
          <a:bodyPr/>
          <a:lstStyle/>
          <a:p>
            <a:r>
              <a:rPr lang="en-US"/>
              <a:t>January 12, 2024</a:t>
            </a:r>
            <a:endParaRPr lang="en-GB"/>
          </a:p>
        </p:txBody>
      </p:sp>
      <p:sp>
        <p:nvSpPr>
          <p:cNvPr id="5" name="Footer Placeholder 4">
            <a:extLst>
              <a:ext uri="{FF2B5EF4-FFF2-40B4-BE49-F238E27FC236}">
                <a16:creationId xmlns:a16="http://schemas.microsoft.com/office/drawing/2014/main" id="{C1D25004-4F80-4242-8897-BA87B7700E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D799F0-19BC-4597-8B1D-0CEEE58514D0}"/>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63977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5DA8-BF04-41B1-A9CA-E5193A512A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434094-9473-4574-862F-1D3B19C46B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1C5176-C2ED-4914-86BC-DB99EE523F41}"/>
              </a:ext>
            </a:extLst>
          </p:cNvPr>
          <p:cNvSpPr>
            <a:spLocks noGrp="1"/>
          </p:cNvSpPr>
          <p:nvPr>
            <p:ph type="dt" sz="half" idx="10"/>
          </p:nvPr>
        </p:nvSpPr>
        <p:spPr/>
        <p:txBody>
          <a:bodyPr/>
          <a:lstStyle/>
          <a:p>
            <a:r>
              <a:rPr lang="en-US"/>
              <a:t>January 12, 2024</a:t>
            </a:r>
            <a:endParaRPr lang="en-GB"/>
          </a:p>
        </p:txBody>
      </p:sp>
      <p:sp>
        <p:nvSpPr>
          <p:cNvPr id="5" name="Footer Placeholder 4">
            <a:extLst>
              <a:ext uri="{FF2B5EF4-FFF2-40B4-BE49-F238E27FC236}">
                <a16:creationId xmlns:a16="http://schemas.microsoft.com/office/drawing/2014/main" id="{ED74BD2E-8AC0-4E69-A7D1-574D9F22B2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82C4F5-2E7F-4B18-91BA-5F73036E36DC}"/>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13626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CE65-E368-47D2-ACBC-3B828ABF3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9564F5-0F63-4278-97AD-88A854BD3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82722-67D6-492B-B4B0-8A40989A088B}"/>
              </a:ext>
            </a:extLst>
          </p:cNvPr>
          <p:cNvSpPr>
            <a:spLocks noGrp="1"/>
          </p:cNvSpPr>
          <p:nvPr>
            <p:ph type="dt" sz="half" idx="10"/>
          </p:nvPr>
        </p:nvSpPr>
        <p:spPr/>
        <p:txBody>
          <a:bodyPr/>
          <a:lstStyle/>
          <a:p>
            <a:r>
              <a:rPr lang="en-US"/>
              <a:t>January 12, 2024</a:t>
            </a:r>
            <a:endParaRPr lang="en-GB"/>
          </a:p>
        </p:txBody>
      </p:sp>
      <p:sp>
        <p:nvSpPr>
          <p:cNvPr id="5" name="Footer Placeholder 4">
            <a:extLst>
              <a:ext uri="{FF2B5EF4-FFF2-40B4-BE49-F238E27FC236}">
                <a16:creationId xmlns:a16="http://schemas.microsoft.com/office/drawing/2014/main" id="{B5809D04-73B4-48A9-9782-029D265BF7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BC94F5-C512-4A11-A421-B0ED941B6164}"/>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422581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DEA1-DFA7-45E7-81FC-C1FEA44658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6B121F-3DE4-4245-8C34-3C7E254D8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60A36B-A5C8-4334-B057-E550B4711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2B06BA-BE84-4E13-8CFE-AD4C08CCBA01}"/>
              </a:ext>
            </a:extLst>
          </p:cNvPr>
          <p:cNvSpPr>
            <a:spLocks noGrp="1"/>
          </p:cNvSpPr>
          <p:nvPr>
            <p:ph type="dt" sz="half" idx="10"/>
          </p:nvPr>
        </p:nvSpPr>
        <p:spPr/>
        <p:txBody>
          <a:bodyPr/>
          <a:lstStyle/>
          <a:p>
            <a:r>
              <a:rPr lang="en-US"/>
              <a:t>January 12, 2024</a:t>
            </a:r>
            <a:endParaRPr lang="en-GB"/>
          </a:p>
        </p:txBody>
      </p:sp>
      <p:sp>
        <p:nvSpPr>
          <p:cNvPr id="6" name="Footer Placeholder 5">
            <a:extLst>
              <a:ext uri="{FF2B5EF4-FFF2-40B4-BE49-F238E27FC236}">
                <a16:creationId xmlns:a16="http://schemas.microsoft.com/office/drawing/2014/main" id="{018E7902-677B-485F-A33A-D0AB8D42CC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1319CE-D383-44DB-A20B-E9E01A684430}"/>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427783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3246-E2F2-4CC9-9E88-285AF367C5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73D49D-A397-4FC7-8B9C-CCC7BDC8E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628A0-66C4-40DE-999B-2186FBB8C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3862EC-F891-49F4-821A-EA28EAEFE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B9E9C-5239-4B73-B257-5A3A605FAC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68BD2B-C20B-4B3C-9EEC-6C95703932E9}"/>
              </a:ext>
            </a:extLst>
          </p:cNvPr>
          <p:cNvSpPr>
            <a:spLocks noGrp="1"/>
          </p:cNvSpPr>
          <p:nvPr>
            <p:ph type="dt" sz="half" idx="10"/>
          </p:nvPr>
        </p:nvSpPr>
        <p:spPr/>
        <p:txBody>
          <a:bodyPr/>
          <a:lstStyle/>
          <a:p>
            <a:r>
              <a:rPr lang="en-US"/>
              <a:t>January 12, 2024</a:t>
            </a:r>
            <a:endParaRPr lang="en-GB"/>
          </a:p>
        </p:txBody>
      </p:sp>
      <p:sp>
        <p:nvSpPr>
          <p:cNvPr id="8" name="Footer Placeholder 7">
            <a:extLst>
              <a:ext uri="{FF2B5EF4-FFF2-40B4-BE49-F238E27FC236}">
                <a16:creationId xmlns:a16="http://schemas.microsoft.com/office/drawing/2014/main" id="{45426B7E-14D6-4A8E-A22A-AD29FE596F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CE2E04A-FA67-4E2D-BC4C-F950BAF8EBF9}"/>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10306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46E1-3117-46AE-B177-47E60CDA67A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1FAC4F-007B-4178-8577-87F16DFD790B}"/>
              </a:ext>
            </a:extLst>
          </p:cNvPr>
          <p:cNvSpPr>
            <a:spLocks noGrp="1"/>
          </p:cNvSpPr>
          <p:nvPr>
            <p:ph type="dt" sz="half" idx="10"/>
          </p:nvPr>
        </p:nvSpPr>
        <p:spPr/>
        <p:txBody>
          <a:bodyPr/>
          <a:lstStyle/>
          <a:p>
            <a:r>
              <a:rPr lang="en-US"/>
              <a:t>January 12, 2024</a:t>
            </a:r>
            <a:endParaRPr lang="en-GB"/>
          </a:p>
        </p:txBody>
      </p:sp>
      <p:sp>
        <p:nvSpPr>
          <p:cNvPr id="4" name="Footer Placeholder 3">
            <a:extLst>
              <a:ext uri="{FF2B5EF4-FFF2-40B4-BE49-F238E27FC236}">
                <a16:creationId xmlns:a16="http://schemas.microsoft.com/office/drawing/2014/main" id="{F1D5A949-010D-4E75-A51A-C5E4EEAECD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351B01E-D8E9-44E4-B0C6-0F783D79BD5F}"/>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115071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20177-4B4E-4A9F-A989-96FE345004E0}"/>
              </a:ext>
            </a:extLst>
          </p:cNvPr>
          <p:cNvSpPr>
            <a:spLocks noGrp="1"/>
          </p:cNvSpPr>
          <p:nvPr>
            <p:ph type="dt" sz="half" idx="10"/>
          </p:nvPr>
        </p:nvSpPr>
        <p:spPr/>
        <p:txBody>
          <a:bodyPr/>
          <a:lstStyle/>
          <a:p>
            <a:r>
              <a:rPr lang="en-US"/>
              <a:t>January 12, 2024</a:t>
            </a:r>
            <a:endParaRPr lang="en-GB"/>
          </a:p>
        </p:txBody>
      </p:sp>
      <p:sp>
        <p:nvSpPr>
          <p:cNvPr id="3" name="Footer Placeholder 2">
            <a:extLst>
              <a:ext uri="{FF2B5EF4-FFF2-40B4-BE49-F238E27FC236}">
                <a16:creationId xmlns:a16="http://schemas.microsoft.com/office/drawing/2014/main" id="{D4A62EC2-77EC-4A2B-A5B3-1A36FB79DE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EAF3D9-05DB-4F2B-9801-EE1CE4F660A0}"/>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156002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0E8C-91BE-4B0A-A173-678741C7A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DEAD8E-1D23-4439-A452-613070310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6B2D84-167F-4CA8-BEE3-09C30C891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DA5E9-578E-4348-838E-AF0E7ADAAFCB}"/>
              </a:ext>
            </a:extLst>
          </p:cNvPr>
          <p:cNvSpPr>
            <a:spLocks noGrp="1"/>
          </p:cNvSpPr>
          <p:nvPr>
            <p:ph type="dt" sz="half" idx="10"/>
          </p:nvPr>
        </p:nvSpPr>
        <p:spPr/>
        <p:txBody>
          <a:bodyPr/>
          <a:lstStyle/>
          <a:p>
            <a:r>
              <a:rPr lang="en-US"/>
              <a:t>January 12, 2024</a:t>
            </a:r>
            <a:endParaRPr lang="en-GB"/>
          </a:p>
        </p:txBody>
      </p:sp>
      <p:sp>
        <p:nvSpPr>
          <p:cNvPr id="6" name="Footer Placeholder 5">
            <a:extLst>
              <a:ext uri="{FF2B5EF4-FFF2-40B4-BE49-F238E27FC236}">
                <a16:creationId xmlns:a16="http://schemas.microsoft.com/office/drawing/2014/main" id="{B4421586-9E01-4F6C-8A33-748506410F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9C1538-61EF-4911-8B15-09785254B297}"/>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63901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50B1-3DAA-4881-815D-1FF748113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4E12BD-DE62-4FDB-BD63-B9C92997D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8C4EF6-2D5A-4AC8-B6EB-0A2568BB6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6298E-00B7-4121-8E78-4C83AA938CD2}"/>
              </a:ext>
            </a:extLst>
          </p:cNvPr>
          <p:cNvSpPr>
            <a:spLocks noGrp="1"/>
          </p:cNvSpPr>
          <p:nvPr>
            <p:ph type="dt" sz="half" idx="10"/>
          </p:nvPr>
        </p:nvSpPr>
        <p:spPr/>
        <p:txBody>
          <a:bodyPr/>
          <a:lstStyle/>
          <a:p>
            <a:r>
              <a:rPr lang="en-US"/>
              <a:t>January 12, 2024</a:t>
            </a:r>
            <a:endParaRPr lang="en-GB"/>
          </a:p>
        </p:txBody>
      </p:sp>
      <p:sp>
        <p:nvSpPr>
          <p:cNvPr id="6" name="Footer Placeholder 5">
            <a:extLst>
              <a:ext uri="{FF2B5EF4-FFF2-40B4-BE49-F238E27FC236}">
                <a16:creationId xmlns:a16="http://schemas.microsoft.com/office/drawing/2014/main" id="{256CADBB-1159-4C01-93AB-37519F2B4A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5F0A3A-3EEC-45CF-83B3-9302C9F1C799}"/>
              </a:ext>
            </a:extLst>
          </p:cNvPr>
          <p:cNvSpPr>
            <a:spLocks noGrp="1"/>
          </p:cNvSpPr>
          <p:nvPr>
            <p:ph type="sldNum" sz="quarter" idx="12"/>
          </p:nvPr>
        </p:nvSpPr>
        <p:spPr/>
        <p:txBody>
          <a:bodyPr/>
          <a:lstStyle/>
          <a:p>
            <a:fld id="{2519C5BF-53E6-4932-A61B-4CF4877D306F}" type="slidenum">
              <a:rPr lang="en-GB" smtClean="0"/>
              <a:t>‹#›</a:t>
            </a:fld>
            <a:endParaRPr lang="en-GB"/>
          </a:p>
        </p:txBody>
      </p:sp>
    </p:spTree>
    <p:extLst>
      <p:ext uri="{BB962C8B-B14F-4D97-AF65-F5344CB8AC3E}">
        <p14:creationId xmlns:p14="http://schemas.microsoft.com/office/powerpoint/2010/main" val="171061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5F4CB-B556-44E8-984D-97C88C459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1047A5-DA2E-4411-AAA6-86B61C80C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3AB8E8-0D53-44A4-BD1C-B4594DE06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January 12, 2024</a:t>
            </a:r>
            <a:endParaRPr lang="en-GB"/>
          </a:p>
        </p:txBody>
      </p:sp>
      <p:sp>
        <p:nvSpPr>
          <p:cNvPr id="5" name="Footer Placeholder 4">
            <a:extLst>
              <a:ext uri="{FF2B5EF4-FFF2-40B4-BE49-F238E27FC236}">
                <a16:creationId xmlns:a16="http://schemas.microsoft.com/office/drawing/2014/main" id="{200ABFD2-D024-4C15-8911-84C3C8297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F23A9CE-F565-4EF9-8C4F-276F041B8F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9C5BF-53E6-4932-A61B-4CF4877D306F}" type="slidenum">
              <a:rPr lang="en-GB" smtClean="0"/>
              <a:t>‹#›</a:t>
            </a:fld>
            <a:endParaRPr lang="en-GB"/>
          </a:p>
        </p:txBody>
      </p:sp>
    </p:spTree>
    <p:extLst>
      <p:ext uri="{BB962C8B-B14F-4D97-AF65-F5344CB8AC3E}">
        <p14:creationId xmlns:p14="http://schemas.microsoft.com/office/powerpoint/2010/main" val="181465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hyperlink" Target="https://coopcycle.org/en/federatio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193.49.165.77:3000/semweb/chy-workspace/pref-chy.tt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4A1448C2-2933-41E0-8A1B-AE7D4464882D}"/>
              </a:ext>
            </a:extLst>
          </p:cNvPr>
          <p:cNvSpPr>
            <a:spLocks noGrp="1"/>
          </p:cNvSpPr>
          <p:nvPr>
            <p:ph type="ctrTitle"/>
          </p:nvPr>
        </p:nvSpPr>
        <p:spPr>
          <a:xfrm>
            <a:off x="297069" y="1097722"/>
            <a:ext cx="11597861" cy="1915946"/>
          </a:xfrm>
        </p:spPr>
        <p:txBody>
          <a:bodyPr>
            <a:normAutofit/>
          </a:bodyPr>
          <a:lstStyle/>
          <a:p>
            <a:r>
              <a:rPr lang="en-US" sz="5400" b="1" dirty="0">
                <a:latin typeface="Times New Roman" panose="02020603050405020304" pitchFamily="18" charset="0"/>
                <a:cs typeface="Times New Roman" panose="02020603050405020304" pitchFamily="18" charset="0"/>
              </a:rPr>
              <a:t>SemWeb Project: Food Delivery Discovery Service</a:t>
            </a:r>
          </a:p>
        </p:txBody>
      </p:sp>
      <p:sp>
        <p:nvSpPr>
          <p:cNvPr id="81" name="Subtitle 2">
            <a:extLst>
              <a:ext uri="{FF2B5EF4-FFF2-40B4-BE49-F238E27FC236}">
                <a16:creationId xmlns:a16="http://schemas.microsoft.com/office/drawing/2014/main" id="{A00EE265-E9C1-4187-9284-36C1AFEFBE55}"/>
              </a:ext>
            </a:extLst>
          </p:cNvPr>
          <p:cNvSpPr>
            <a:spLocks noGrp="1"/>
          </p:cNvSpPr>
          <p:nvPr>
            <p:ph type="subTitle" idx="1"/>
          </p:nvPr>
        </p:nvSpPr>
        <p:spPr>
          <a:xfrm>
            <a:off x="1524000" y="2859916"/>
            <a:ext cx="9144000" cy="2900362"/>
          </a:xfrm>
        </p:spPr>
        <p:txBody>
          <a:bodyPr>
            <a:normAutofit fontScale="92500" lnSpcReduction="20000"/>
          </a:bodyPr>
          <a:lstStyle/>
          <a:p>
            <a:endParaRPr lang="en-US" sz="19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Course Teacher:</a:t>
            </a:r>
          </a:p>
          <a:p>
            <a:r>
              <a:rPr lang="en-GB" b="1" i="0" dirty="0">
                <a:effectLst/>
                <a:latin typeface="Times New Roman" panose="02020603050405020304" pitchFamily="18" charset="0"/>
                <a:cs typeface="Times New Roman" panose="02020603050405020304" pitchFamily="18" charset="0"/>
              </a:rPr>
              <a:t>Antoine Zimmermann	</a:t>
            </a:r>
          </a:p>
          <a:p>
            <a:r>
              <a:rPr lang="en-GB" b="1" i="0" dirty="0">
                <a:effectLst/>
                <a:latin typeface="Times New Roman" panose="02020603050405020304" pitchFamily="18" charset="0"/>
                <a:cs typeface="Times New Roman" panose="02020603050405020304" pitchFamily="18" charset="0"/>
              </a:rPr>
              <a:t>Victor Charpenay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Presented by : Group 1</a:t>
            </a:r>
          </a:p>
          <a:p>
            <a:r>
              <a:rPr lang="en-US" b="1" dirty="0">
                <a:latin typeface="Times New Roman" panose="02020603050405020304" pitchFamily="18" charset="0"/>
                <a:cs typeface="Times New Roman" panose="02020603050405020304" pitchFamily="18" charset="0"/>
              </a:rPr>
              <a:t>Tareq Md Rabiul Hossain CHY </a:t>
            </a:r>
          </a:p>
          <a:p>
            <a:r>
              <a:rPr lang="en-US" b="1" dirty="0">
                <a:latin typeface="Times New Roman" panose="02020603050405020304" pitchFamily="18" charset="0"/>
                <a:cs typeface="Times New Roman" panose="02020603050405020304" pitchFamily="18" charset="0"/>
              </a:rPr>
              <a:t>Nushrat JAHAN </a:t>
            </a:r>
          </a:p>
        </p:txBody>
      </p:sp>
      <p:pic>
        <p:nvPicPr>
          <p:cNvPr id="83" name="Picture 82">
            <a:extLst>
              <a:ext uri="{FF2B5EF4-FFF2-40B4-BE49-F238E27FC236}">
                <a16:creationId xmlns:a16="http://schemas.microsoft.com/office/drawing/2014/main" id="{085E1C86-0EF2-4E3C-904F-0D90686364AE}"/>
              </a:ext>
            </a:extLst>
          </p:cNvPr>
          <p:cNvPicPr>
            <a:picLocks noChangeAspect="1"/>
          </p:cNvPicPr>
          <p:nvPr/>
        </p:nvPicPr>
        <p:blipFill>
          <a:blip r:embed="rId2"/>
          <a:stretch>
            <a:fillRect/>
          </a:stretch>
        </p:blipFill>
        <p:spPr>
          <a:xfrm>
            <a:off x="105984" y="67240"/>
            <a:ext cx="2270165" cy="712580"/>
          </a:xfrm>
          <a:prstGeom prst="rect">
            <a:avLst/>
          </a:prstGeom>
        </p:spPr>
      </p:pic>
      <p:sp>
        <p:nvSpPr>
          <p:cNvPr id="84" name="Date Placeholder 1">
            <a:extLst>
              <a:ext uri="{FF2B5EF4-FFF2-40B4-BE49-F238E27FC236}">
                <a16:creationId xmlns:a16="http://schemas.microsoft.com/office/drawing/2014/main" id="{D17B8B5D-676F-4231-BE31-4C9870A551D1}"/>
              </a:ext>
            </a:extLst>
          </p:cNvPr>
          <p:cNvSpPr>
            <a:spLocks noGrp="1"/>
          </p:cNvSpPr>
          <p:nvPr>
            <p:ph type="dt" sz="half" idx="10"/>
          </p:nvPr>
        </p:nvSpPr>
        <p:spPr>
          <a:xfrm>
            <a:off x="424447" y="6346624"/>
            <a:ext cx="2743200" cy="365125"/>
          </a:xfrm>
        </p:spPr>
        <p:txBody>
          <a:bodyPr/>
          <a:lstStyle/>
          <a:p>
            <a:r>
              <a:rPr lang="en-US">
                <a:solidFill>
                  <a:prstClr val="black">
                    <a:tint val="75000"/>
                  </a:prstClr>
                </a:solidFill>
              </a:rPr>
              <a:t>January 12, 2024</a:t>
            </a:r>
            <a:endParaRPr lang="en-US" dirty="0">
              <a:solidFill>
                <a:prstClr val="black">
                  <a:tint val="75000"/>
                </a:prstClr>
              </a:solidFill>
            </a:endParaRPr>
          </a:p>
        </p:txBody>
      </p:sp>
      <p:sp>
        <p:nvSpPr>
          <p:cNvPr id="86" name="Slide Number Placeholder 85">
            <a:extLst>
              <a:ext uri="{FF2B5EF4-FFF2-40B4-BE49-F238E27FC236}">
                <a16:creationId xmlns:a16="http://schemas.microsoft.com/office/drawing/2014/main" id="{555F340C-DCAC-46D6-AE57-2B277BA925F4}"/>
              </a:ext>
            </a:extLst>
          </p:cNvPr>
          <p:cNvSpPr>
            <a:spLocks noGrp="1"/>
          </p:cNvSpPr>
          <p:nvPr>
            <p:ph type="sldNum" sz="quarter" idx="12"/>
          </p:nvPr>
        </p:nvSpPr>
        <p:spPr/>
        <p:txBody>
          <a:bodyPr/>
          <a:lstStyle/>
          <a:p>
            <a:fld id="{2519C5BF-53E6-4932-A61B-4CF4877D306F}" type="slidenum">
              <a:rPr lang="en-GB" smtClean="0"/>
              <a:t>1</a:t>
            </a:fld>
            <a:endParaRPr lang="en-GB"/>
          </a:p>
        </p:txBody>
      </p:sp>
    </p:spTree>
    <p:extLst>
      <p:ext uri="{BB962C8B-B14F-4D97-AF65-F5344CB8AC3E}">
        <p14:creationId xmlns:p14="http://schemas.microsoft.com/office/powerpoint/2010/main" val="3623883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8C9CB-C1DF-4807-9A91-D8CCBB33167F}"/>
              </a:ext>
            </a:extLst>
          </p:cNvPr>
          <p:cNvSpPr>
            <a:spLocks noGrp="1"/>
          </p:cNvSpPr>
          <p:nvPr>
            <p:ph type="dt" sz="half" idx="10"/>
          </p:nvPr>
        </p:nvSpPr>
        <p:spPr/>
        <p:txBody>
          <a:bodyPr/>
          <a:lstStyle/>
          <a:p>
            <a:r>
              <a:rPr lang="en-US"/>
              <a:t>January 12, 2024</a:t>
            </a:r>
            <a:endParaRPr lang="en-GB"/>
          </a:p>
        </p:txBody>
      </p:sp>
      <p:sp>
        <p:nvSpPr>
          <p:cNvPr id="3" name="Slide Number Placeholder 2">
            <a:extLst>
              <a:ext uri="{FF2B5EF4-FFF2-40B4-BE49-F238E27FC236}">
                <a16:creationId xmlns:a16="http://schemas.microsoft.com/office/drawing/2014/main" id="{86718FB9-D970-4A85-97AF-694130F6C11E}"/>
              </a:ext>
            </a:extLst>
          </p:cNvPr>
          <p:cNvSpPr>
            <a:spLocks noGrp="1"/>
          </p:cNvSpPr>
          <p:nvPr>
            <p:ph type="sldNum" sz="quarter" idx="12"/>
          </p:nvPr>
        </p:nvSpPr>
        <p:spPr/>
        <p:txBody>
          <a:bodyPr/>
          <a:lstStyle/>
          <a:p>
            <a:fld id="{2519C5BF-53E6-4932-A61B-4CF4877D306F}" type="slidenum">
              <a:rPr lang="en-GB" smtClean="0"/>
              <a:t>10</a:t>
            </a:fld>
            <a:endParaRPr lang="en-GB"/>
          </a:p>
        </p:txBody>
      </p:sp>
      <p:pic>
        <p:nvPicPr>
          <p:cNvPr id="4" name="Picture 3">
            <a:extLst>
              <a:ext uri="{FF2B5EF4-FFF2-40B4-BE49-F238E27FC236}">
                <a16:creationId xmlns:a16="http://schemas.microsoft.com/office/drawing/2014/main" id="{EF66BB71-CB6A-43D6-8915-65AE11E3A547}"/>
              </a:ext>
            </a:extLst>
          </p:cNvPr>
          <p:cNvPicPr>
            <a:picLocks noChangeAspect="1"/>
          </p:cNvPicPr>
          <p:nvPr/>
        </p:nvPicPr>
        <p:blipFill rotWithShape="1">
          <a:blip r:embed="rId2"/>
          <a:srcRect b="10932"/>
          <a:stretch/>
        </p:blipFill>
        <p:spPr>
          <a:xfrm>
            <a:off x="545050" y="369002"/>
            <a:ext cx="11258067" cy="5437558"/>
          </a:xfrm>
          <a:prstGeom prst="rect">
            <a:avLst/>
          </a:prstGeom>
        </p:spPr>
      </p:pic>
    </p:spTree>
    <p:extLst>
      <p:ext uri="{BB962C8B-B14F-4D97-AF65-F5344CB8AC3E}">
        <p14:creationId xmlns:p14="http://schemas.microsoft.com/office/powerpoint/2010/main" val="311336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8C9CB-C1DF-4807-9A91-D8CCBB33167F}"/>
              </a:ext>
            </a:extLst>
          </p:cNvPr>
          <p:cNvSpPr>
            <a:spLocks noGrp="1"/>
          </p:cNvSpPr>
          <p:nvPr>
            <p:ph type="dt" sz="half" idx="10"/>
          </p:nvPr>
        </p:nvSpPr>
        <p:spPr/>
        <p:txBody>
          <a:bodyPr/>
          <a:lstStyle/>
          <a:p>
            <a:r>
              <a:rPr lang="en-US"/>
              <a:t>January 12, 2024</a:t>
            </a:r>
            <a:endParaRPr lang="en-GB"/>
          </a:p>
        </p:txBody>
      </p:sp>
      <p:sp>
        <p:nvSpPr>
          <p:cNvPr id="3" name="Slide Number Placeholder 2">
            <a:extLst>
              <a:ext uri="{FF2B5EF4-FFF2-40B4-BE49-F238E27FC236}">
                <a16:creationId xmlns:a16="http://schemas.microsoft.com/office/drawing/2014/main" id="{86718FB9-D970-4A85-97AF-694130F6C11E}"/>
              </a:ext>
            </a:extLst>
          </p:cNvPr>
          <p:cNvSpPr>
            <a:spLocks noGrp="1"/>
          </p:cNvSpPr>
          <p:nvPr>
            <p:ph type="sldNum" sz="quarter" idx="12"/>
          </p:nvPr>
        </p:nvSpPr>
        <p:spPr/>
        <p:txBody>
          <a:bodyPr/>
          <a:lstStyle/>
          <a:p>
            <a:fld id="{2519C5BF-53E6-4932-A61B-4CF4877D306F}" type="slidenum">
              <a:rPr lang="en-GB" smtClean="0"/>
              <a:t>2</a:t>
            </a:fld>
            <a:endParaRPr lang="en-GB"/>
          </a:p>
        </p:txBody>
      </p:sp>
      <p:sp>
        <p:nvSpPr>
          <p:cNvPr id="7" name="TextBox 6">
            <a:extLst>
              <a:ext uri="{FF2B5EF4-FFF2-40B4-BE49-F238E27FC236}">
                <a16:creationId xmlns:a16="http://schemas.microsoft.com/office/drawing/2014/main" id="{8D581426-658D-4DD6-BE56-AAC9BB64C77A}"/>
              </a:ext>
            </a:extLst>
          </p:cNvPr>
          <p:cNvSpPr txBox="1"/>
          <p:nvPr/>
        </p:nvSpPr>
        <p:spPr>
          <a:xfrm>
            <a:off x="698500" y="1546642"/>
            <a:ext cx="10248900" cy="2862322"/>
          </a:xfrm>
          <a:prstGeom prst="rect">
            <a:avLst/>
          </a:prstGeom>
          <a:noFill/>
        </p:spPr>
        <p:txBody>
          <a:bodyPr wrap="square">
            <a:spAutoFit/>
          </a:bodyPr>
          <a:lstStyle/>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Development of a Semantic Web-based food delivery service.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Integration with CoopCycle and use of Apache Jena Fuseki for RDF data storage.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Utilizes RDF, SPARQL, SHACL, and Python in a command-line application.</a:t>
            </a:r>
          </a:p>
          <a:p>
            <a:pPr marL="285750" indent="-28575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Objectives</a:t>
            </a:r>
          </a:p>
          <a:p>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Offer personalized food ordering options based on location, time, and price.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Scripts for data collection/validation and user preference settings.</a:t>
            </a:r>
          </a:p>
        </p:txBody>
      </p:sp>
      <p:sp>
        <p:nvSpPr>
          <p:cNvPr id="9" name="TextBox 8">
            <a:extLst>
              <a:ext uri="{FF2B5EF4-FFF2-40B4-BE49-F238E27FC236}">
                <a16:creationId xmlns:a16="http://schemas.microsoft.com/office/drawing/2014/main" id="{DFB73143-8150-4C39-83A2-C36EC8F8C0DE}"/>
              </a:ext>
            </a:extLst>
          </p:cNvPr>
          <p:cNvSpPr txBox="1"/>
          <p:nvPr/>
        </p:nvSpPr>
        <p:spPr>
          <a:xfrm>
            <a:off x="558800" y="409655"/>
            <a:ext cx="6673850"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Context</a:t>
            </a:r>
          </a:p>
        </p:txBody>
      </p:sp>
    </p:spTree>
    <p:extLst>
      <p:ext uri="{BB962C8B-B14F-4D97-AF65-F5344CB8AC3E}">
        <p14:creationId xmlns:p14="http://schemas.microsoft.com/office/powerpoint/2010/main" val="360267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937814B7-B047-41D6-9DBA-77D126E03ADE}"/>
              </a:ext>
            </a:extLst>
          </p:cNvPr>
          <p:cNvSpPr/>
          <p:nvPr/>
        </p:nvSpPr>
        <p:spPr>
          <a:xfrm>
            <a:off x="8899309" y="1503113"/>
            <a:ext cx="2034126" cy="335364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45" name="Rectangle: Rounded Corners 44">
            <a:extLst>
              <a:ext uri="{FF2B5EF4-FFF2-40B4-BE49-F238E27FC236}">
                <a16:creationId xmlns:a16="http://schemas.microsoft.com/office/drawing/2014/main" id="{58BADE30-3CE3-4500-B36C-9434832A0287}"/>
              </a:ext>
            </a:extLst>
          </p:cNvPr>
          <p:cNvSpPr/>
          <p:nvPr/>
        </p:nvSpPr>
        <p:spPr>
          <a:xfrm>
            <a:off x="9188561" y="1702926"/>
            <a:ext cx="1425461" cy="520965"/>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4" name="Rectangle: Rounded Corners 43">
            <a:extLst>
              <a:ext uri="{FF2B5EF4-FFF2-40B4-BE49-F238E27FC236}">
                <a16:creationId xmlns:a16="http://schemas.microsoft.com/office/drawing/2014/main" id="{3F6F473F-982D-42A0-899A-7A2BD2F3130E}"/>
              </a:ext>
            </a:extLst>
          </p:cNvPr>
          <p:cNvSpPr/>
          <p:nvPr/>
        </p:nvSpPr>
        <p:spPr>
          <a:xfrm>
            <a:off x="7446708" y="5180636"/>
            <a:ext cx="1452602" cy="126826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DAF713E5-A42F-4E41-8C20-444D75DB4244}"/>
              </a:ext>
            </a:extLst>
          </p:cNvPr>
          <p:cNvSpPr/>
          <p:nvPr/>
        </p:nvSpPr>
        <p:spPr>
          <a:xfrm>
            <a:off x="4947715" y="4228151"/>
            <a:ext cx="1452603" cy="1268259"/>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5" name="Rectangle: Rounded Corners 24">
            <a:extLst>
              <a:ext uri="{FF2B5EF4-FFF2-40B4-BE49-F238E27FC236}">
                <a16:creationId xmlns:a16="http://schemas.microsoft.com/office/drawing/2014/main" id="{5C124FA1-2BD8-4BD6-B6FA-86FF7BF15A56}"/>
              </a:ext>
            </a:extLst>
          </p:cNvPr>
          <p:cNvSpPr/>
          <p:nvPr/>
        </p:nvSpPr>
        <p:spPr>
          <a:xfrm>
            <a:off x="4904272" y="2744881"/>
            <a:ext cx="1452603" cy="1268259"/>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4" name="Rectangle: Rounded Corners 23">
            <a:extLst>
              <a:ext uri="{FF2B5EF4-FFF2-40B4-BE49-F238E27FC236}">
                <a16:creationId xmlns:a16="http://schemas.microsoft.com/office/drawing/2014/main" id="{C3D5ABDA-F934-46FE-BBEA-3EDB5A9E2600}"/>
              </a:ext>
            </a:extLst>
          </p:cNvPr>
          <p:cNvSpPr/>
          <p:nvPr/>
        </p:nvSpPr>
        <p:spPr>
          <a:xfrm>
            <a:off x="4904272" y="1175316"/>
            <a:ext cx="1452602" cy="126826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E1734E69-7EEA-4D7F-9952-792C76C065FC}"/>
              </a:ext>
            </a:extLst>
          </p:cNvPr>
          <p:cNvSpPr/>
          <p:nvPr/>
        </p:nvSpPr>
        <p:spPr>
          <a:xfrm>
            <a:off x="781520" y="2404960"/>
            <a:ext cx="2098308" cy="2016056"/>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Date Placeholder 3">
            <a:extLst>
              <a:ext uri="{FF2B5EF4-FFF2-40B4-BE49-F238E27FC236}">
                <a16:creationId xmlns:a16="http://schemas.microsoft.com/office/drawing/2014/main" id="{0A2FC62B-FF9E-409F-8FE4-BB8EF0C60D9A}"/>
              </a:ext>
            </a:extLst>
          </p:cNvPr>
          <p:cNvSpPr>
            <a:spLocks noGrp="1"/>
          </p:cNvSpPr>
          <p:nvPr>
            <p:ph type="dt" sz="half" idx="10"/>
          </p:nvPr>
        </p:nvSpPr>
        <p:spPr/>
        <p:txBody>
          <a:bodyPr/>
          <a:lstStyle/>
          <a:p>
            <a:r>
              <a:rPr lang="en-US"/>
              <a:t>January 12, 2024</a:t>
            </a:r>
            <a:endParaRPr lang="en-GB"/>
          </a:p>
        </p:txBody>
      </p:sp>
      <p:sp>
        <p:nvSpPr>
          <p:cNvPr id="5" name="Slide Number Placeholder 4">
            <a:extLst>
              <a:ext uri="{FF2B5EF4-FFF2-40B4-BE49-F238E27FC236}">
                <a16:creationId xmlns:a16="http://schemas.microsoft.com/office/drawing/2014/main" id="{11BB1395-ACE9-4564-BC59-1ADD18125CBE}"/>
              </a:ext>
            </a:extLst>
          </p:cNvPr>
          <p:cNvSpPr>
            <a:spLocks noGrp="1"/>
          </p:cNvSpPr>
          <p:nvPr>
            <p:ph type="sldNum" sz="quarter" idx="12"/>
          </p:nvPr>
        </p:nvSpPr>
        <p:spPr/>
        <p:txBody>
          <a:bodyPr/>
          <a:lstStyle/>
          <a:p>
            <a:fld id="{2519C5BF-53E6-4932-A61B-4CF4877D306F}" type="slidenum">
              <a:rPr lang="en-GB" smtClean="0"/>
              <a:t>3</a:t>
            </a:fld>
            <a:endParaRPr lang="en-GB"/>
          </a:p>
        </p:txBody>
      </p:sp>
      <p:sp>
        <p:nvSpPr>
          <p:cNvPr id="6" name="TextBox 5">
            <a:extLst>
              <a:ext uri="{FF2B5EF4-FFF2-40B4-BE49-F238E27FC236}">
                <a16:creationId xmlns:a16="http://schemas.microsoft.com/office/drawing/2014/main" id="{1A86573A-6B04-4628-B0D8-AD1C11ECAD50}"/>
              </a:ext>
            </a:extLst>
          </p:cNvPr>
          <p:cNvSpPr txBox="1"/>
          <p:nvPr/>
        </p:nvSpPr>
        <p:spPr>
          <a:xfrm>
            <a:off x="308037" y="215331"/>
            <a:ext cx="6391418"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Use Case Scenario</a:t>
            </a:r>
          </a:p>
        </p:txBody>
      </p:sp>
      <p:pic>
        <p:nvPicPr>
          <p:cNvPr id="4098" name="Picture 2" descr="Order Food Icon #103240 - Free Icons Library">
            <a:extLst>
              <a:ext uri="{FF2B5EF4-FFF2-40B4-BE49-F238E27FC236}">
                <a16:creationId xmlns:a16="http://schemas.microsoft.com/office/drawing/2014/main" id="{05E487DC-53CB-4E64-A5E3-9F4109AF08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16"/>
          <a:stretch/>
        </p:blipFill>
        <p:spPr bwMode="auto">
          <a:xfrm>
            <a:off x="1047748" y="2572820"/>
            <a:ext cx="1530505" cy="145341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conExperience » G-Collection » Money Euro Icon">
            <a:extLst>
              <a:ext uri="{FF2B5EF4-FFF2-40B4-BE49-F238E27FC236}">
                <a16:creationId xmlns:a16="http://schemas.microsoft.com/office/drawing/2014/main" id="{9071BDBA-18FB-4CBA-90F6-489694DA28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977" b="16314"/>
          <a:stretch/>
        </p:blipFill>
        <p:spPr bwMode="auto">
          <a:xfrm>
            <a:off x="5164390" y="1347016"/>
            <a:ext cx="957845" cy="69643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estaurant Detailed Straight Lineal color icon">
            <a:extLst>
              <a:ext uri="{FF2B5EF4-FFF2-40B4-BE49-F238E27FC236}">
                <a16:creationId xmlns:a16="http://schemas.microsoft.com/office/drawing/2014/main" id="{69163E6E-44ED-45AF-9117-8A38982BB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056" y="5261598"/>
            <a:ext cx="859544" cy="8595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559C59D-4169-4D0D-8612-6E0025CF7E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390" y="4228151"/>
            <a:ext cx="953527" cy="819971"/>
          </a:xfrm>
          <a:prstGeom prst="rect">
            <a:avLst/>
          </a:prstGeom>
        </p:spPr>
      </p:pic>
      <p:pic>
        <p:nvPicPr>
          <p:cNvPr id="4108" name="Picture 12" descr="Food time line icon. Meal order clock sign. Restaurant opening hours symbol.  Quality design element. Line style food time icon. Editable stroke. Vector  Stock Vector | Adobe Stock">
            <a:extLst>
              <a:ext uri="{FF2B5EF4-FFF2-40B4-BE49-F238E27FC236}">
                <a16:creationId xmlns:a16="http://schemas.microsoft.com/office/drawing/2014/main" id="{185EA150-D38E-4808-920E-1A3CBFF8B3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238" t="13518" r="18690" b="11853"/>
          <a:stretch/>
        </p:blipFill>
        <p:spPr bwMode="auto">
          <a:xfrm>
            <a:off x="5219029" y="2800969"/>
            <a:ext cx="780091" cy="74673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C95F838-8797-4DC4-B834-9E0D2845ED21}"/>
              </a:ext>
            </a:extLst>
          </p:cNvPr>
          <p:cNvSpPr txBox="1"/>
          <p:nvPr/>
        </p:nvSpPr>
        <p:spPr>
          <a:xfrm>
            <a:off x="5048494" y="1971422"/>
            <a:ext cx="1263316" cy="36933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Price range</a:t>
            </a:r>
          </a:p>
        </p:txBody>
      </p:sp>
      <p:sp>
        <p:nvSpPr>
          <p:cNvPr id="22" name="TextBox 21">
            <a:extLst>
              <a:ext uri="{FF2B5EF4-FFF2-40B4-BE49-F238E27FC236}">
                <a16:creationId xmlns:a16="http://schemas.microsoft.com/office/drawing/2014/main" id="{1A127618-C054-447B-834E-CB73335C9514}"/>
              </a:ext>
            </a:extLst>
          </p:cNvPr>
          <p:cNvSpPr txBox="1"/>
          <p:nvPr/>
        </p:nvSpPr>
        <p:spPr>
          <a:xfrm>
            <a:off x="1258565" y="3965387"/>
            <a:ext cx="1263316" cy="36933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Customer</a:t>
            </a:r>
          </a:p>
        </p:txBody>
      </p:sp>
      <p:sp>
        <p:nvSpPr>
          <p:cNvPr id="26" name="TextBox 25">
            <a:extLst>
              <a:ext uri="{FF2B5EF4-FFF2-40B4-BE49-F238E27FC236}">
                <a16:creationId xmlns:a16="http://schemas.microsoft.com/office/drawing/2014/main" id="{F25CAE22-28E5-41C5-950B-AD6B168C305D}"/>
              </a:ext>
            </a:extLst>
          </p:cNvPr>
          <p:cNvSpPr txBox="1"/>
          <p:nvPr/>
        </p:nvSpPr>
        <p:spPr>
          <a:xfrm>
            <a:off x="5100475" y="3504358"/>
            <a:ext cx="1299843" cy="523220"/>
          </a:xfrm>
          <a:prstGeom prst="rect">
            <a:avLst/>
          </a:prstGeom>
          <a:noFill/>
        </p:spPr>
        <p:txBody>
          <a:bodyPr wrap="square">
            <a:spAutoFit/>
          </a:bodyPr>
          <a:lstStyle/>
          <a:p>
            <a:r>
              <a:rPr lang="en-GB" sz="1400" dirty="0">
                <a:latin typeface="Times New Roman" panose="02020603050405020304" pitchFamily="18" charset="0"/>
                <a:cs typeface="Times New Roman" panose="02020603050405020304" pitchFamily="18" charset="0"/>
              </a:rPr>
              <a:t>Opening &amp; </a:t>
            </a:r>
          </a:p>
          <a:p>
            <a:r>
              <a:rPr lang="en-GB" sz="1400" dirty="0">
                <a:latin typeface="Times New Roman" panose="02020603050405020304" pitchFamily="18" charset="0"/>
                <a:cs typeface="Times New Roman" panose="02020603050405020304" pitchFamily="18" charset="0"/>
              </a:rPr>
              <a:t>Closing time</a:t>
            </a:r>
          </a:p>
        </p:txBody>
      </p:sp>
      <p:sp>
        <p:nvSpPr>
          <p:cNvPr id="28" name="TextBox 27">
            <a:extLst>
              <a:ext uri="{FF2B5EF4-FFF2-40B4-BE49-F238E27FC236}">
                <a16:creationId xmlns:a16="http://schemas.microsoft.com/office/drawing/2014/main" id="{31C29040-D3EF-43D2-878C-E4FCCE1809E4}"/>
              </a:ext>
            </a:extLst>
          </p:cNvPr>
          <p:cNvSpPr txBox="1"/>
          <p:nvPr/>
        </p:nvSpPr>
        <p:spPr>
          <a:xfrm>
            <a:off x="5149884" y="4918943"/>
            <a:ext cx="1263316" cy="36933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Location</a:t>
            </a:r>
          </a:p>
        </p:txBody>
      </p:sp>
      <p:pic>
        <p:nvPicPr>
          <p:cNvPr id="16" name="Picture 15">
            <a:extLst>
              <a:ext uri="{FF2B5EF4-FFF2-40B4-BE49-F238E27FC236}">
                <a16:creationId xmlns:a16="http://schemas.microsoft.com/office/drawing/2014/main" id="{3E1228F6-F381-4EDC-9FD8-3529492A9111}"/>
              </a:ext>
            </a:extLst>
          </p:cNvPr>
          <p:cNvPicPr>
            <a:picLocks noChangeAspect="1"/>
          </p:cNvPicPr>
          <p:nvPr/>
        </p:nvPicPr>
        <p:blipFill>
          <a:blip r:embed="rId7"/>
          <a:stretch>
            <a:fillRect/>
          </a:stretch>
        </p:blipFill>
        <p:spPr>
          <a:xfrm>
            <a:off x="9256696" y="1796413"/>
            <a:ext cx="1262480" cy="385081"/>
          </a:xfrm>
          <a:prstGeom prst="rect">
            <a:avLst/>
          </a:prstGeom>
        </p:spPr>
      </p:pic>
      <p:cxnSp>
        <p:nvCxnSpPr>
          <p:cNvPr id="18" name="Straight Arrow Connector 17">
            <a:extLst>
              <a:ext uri="{FF2B5EF4-FFF2-40B4-BE49-F238E27FC236}">
                <a16:creationId xmlns:a16="http://schemas.microsoft.com/office/drawing/2014/main" id="{8458BE5B-2D70-4CED-A8CE-48EEC116A54C}"/>
              </a:ext>
            </a:extLst>
          </p:cNvPr>
          <p:cNvCxnSpPr>
            <a:cxnSpLocks/>
            <a:stCxn id="14" idx="3"/>
            <a:endCxn id="24" idx="1"/>
          </p:cNvCxnSpPr>
          <p:nvPr/>
        </p:nvCxnSpPr>
        <p:spPr>
          <a:xfrm flipV="1">
            <a:off x="2879828" y="1809446"/>
            <a:ext cx="2024444" cy="1603542"/>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8DF3ADC-22E4-4B92-95C9-DF823E884F08}"/>
              </a:ext>
            </a:extLst>
          </p:cNvPr>
          <p:cNvCxnSpPr>
            <a:cxnSpLocks/>
            <a:stCxn id="14" idx="3"/>
            <a:endCxn id="25" idx="1"/>
          </p:cNvCxnSpPr>
          <p:nvPr/>
        </p:nvCxnSpPr>
        <p:spPr>
          <a:xfrm flipV="1">
            <a:off x="2879828" y="3379011"/>
            <a:ext cx="2024444" cy="3397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54DCD9D-93C9-4FDA-B724-0E37413F9744}"/>
              </a:ext>
            </a:extLst>
          </p:cNvPr>
          <p:cNvCxnSpPr>
            <a:cxnSpLocks/>
            <a:stCxn id="14" idx="3"/>
            <a:endCxn id="27" idx="1"/>
          </p:cNvCxnSpPr>
          <p:nvPr/>
        </p:nvCxnSpPr>
        <p:spPr>
          <a:xfrm>
            <a:off x="2879828" y="3412988"/>
            <a:ext cx="2067887" cy="1449293"/>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4782D0F-2DBA-45FB-8748-3D2B3BE73161}"/>
              </a:ext>
            </a:extLst>
          </p:cNvPr>
          <p:cNvSpPr txBox="1"/>
          <p:nvPr/>
        </p:nvSpPr>
        <p:spPr>
          <a:xfrm rot="19193563">
            <a:off x="3331842" y="2099318"/>
            <a:ext cx="1598221" cy="276999"/>
          </a:xfrm>
          <a:prstGeom prst="rect">
            <a:avLst/>
          </a:prstGeom>
          <a:noFill/>
        </p:spPr>
        <p:txBody>
          <a:bodyPr wrap="square" rtlCol="0">
            <a:spAutoFit/>
          </a:bodyPr>
          <a:lstStyle/>
          <a:p>
            <a:r>
              <a:rPr lang="en-GB" sz="1200" dirty="0"/>
              <a:t>Preference</a:t>
            </a:r>
          </a:p>
        </p:txBody>
      </p:sp>
      <p:sp>
        <p:nvSpPr>
          <p:cNvPr id="41" name="TextBox 40">
            <a:extLst>
              <a:ext uri="{FF2B5EF4-FFF2-40B4-BE49-F238E27FC236}">
                <a16:creationId xmlns:a16="http://schemas.microsoft.com/office/drawing/2014/main" id="{1776DD3F-9A56-4A4A-9908-131FD10C6344}"/>
              </a:ext>
            </a:extLst>
          </p:cNvPr>
          <p:cNvSpPr txBox="1"/>
          <p:nvPr/>
        </p:nvSpPr>
        <p:spPr>
          <a:xfrm rot="2297080">
            <a:off x="3397826" y="4411398"/>
            <a:ext cx="1598221" cy="276999"/>
          </a:xfrm>
          <a:prstGeom prst="rect">
            <a:avLst/>
          </a:prstGeom>
          <a:noFill/>
        </p:spPr>
        <p:txBody>
          <a:bodyPr wrap="square" rtlCol="0">
            <a:spAutoFit/>
          </a:bodyPr>
          <a:lstStyle/>
          <a:p>
            <a:r>
              <a:rPr lang="en-GB" sz="1200" dirty="0"/>
              <a:t>Preference</a:t>
            </a:r>
            <a:endParaRPr lang="en-GB" dirty="0"/>
          </a:p>
        </p:txBody>
      </p:sp>
      <p:sp>
        <p:nvSpPr>
          <p:cNvPr id="42" name="TextBox 41">
            <a:extLst>
              <a:ext uri="{FF2B5EF4-FFF2-40B4-BE49-F238E27FC236}">
                <a16:creationId xmlns:a16="http://schemas.microsoft.com/office/drawing/2014/main" id="{770056D8-0C84-43E5-A65F-92BA608F9A00}"/>
              </a:ext>
            </a:extLst>
          </p:cNvPr>
          <p:cNvSpPr txBox="1"/>
          <p:nvPr/>
        </p:nvSpPr>
        <p:spPr>
          <a:xfrm rot="21445478">
            <a:off x="3471556" y="3093536"/>
            <a:ext cx="1598221" cy="276999"/>
          </a:xfrm>
          <a:prstGeom prst="rect">
            <a:avLst/>
          </a:prstGeom>
          <a:noFill/>
        </p:spPr>
        <p:txBody>
          <a:bodyPr wrap="square" rtlCol="0">
            <a:spAutoFit/>
          </a:bodyPr>
          <a:lstStyle/>
          <a:p>
            <a:r>
              <a:rPr lang="en-GB" sz="1200" dirty="0"/>
              <a:t>Preference</a:t>
            </a:r>
            <a:endParaRPr lang="en-GB" dirty="0"/>
          </a:p>
        </p:txBody>
      </p:sp>
      <p:sp>
        <p:nvSpPr>
          <p:cNvPr id="43" name="TextBox 42">
            <a:extLst>
              <a:ext uri="{FF2B5EF4-FFF2-40B4-BE49-F238E27FC236}">
                <a16:creationId xmlns:a16="http://schemas.microsoft.com/office/drawing/2014/main" id="{1977FC8B-2DFA-4AD9-B3A6-2556F4125664}"/>
              </a:ext>
            </a:extLst>
          </p:cNvPr>
          <p:cNvSpPr txBox="1"/>
          <p:nvPr/>
        </p:nvSpPr>
        <p:spPr>
          <a:xfrm>
            <a:off x="7541007" y="6061784"/>
            <a:ext cx="1452601" cy="307777"/>
          </a:xfrm>
          <a:prstGeom prst="rect">
            <a:avLst/>
          </a:prstGeom>
          <a:noFill/>
        </p:spPr>
        <p:txBody>
          <a:bodyPr wrap="square">
            <a:spAutoFit/>
          </a:bodyPr>
          <a:lstStyle/>
          <a:p>
            <a:r>
              <a:rPr lang="en-GB" sz="1400" dirty="0">
                <a:latin typeface="Times New Roman" panose="02020603050405020304" pitchFamily="18" charset="0"/>
                <a:cs typeface="Times New Roman" panose="02020603050405020304" pitchFamily="18" charset="0"/>
              </a:rPr>
              <a:t>Restaurant Data</a:t>
            </a:r>
            <a:endParaRPr lang="en-GB" dirty="0">
              <a:latin typeface="Times New Roman" panose="02020603050405020304" pitchFamily="18"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0316AA6D-22DF-4EA5-A512-6707879E3DF4}"/>
              </a:ext>
            </a:extLst>
          </p:cNvPr>
          <p:cNvCxnSpPr>
            <a:cxnSpLocks/>
            <a:stCxn id="24" idx="3"/>
            <a:endCxn id="46" idx="1"/>
          </p:cNvCxnSpPr>
          <p:nvPr/>
        </p:nvCxnSpPr>
        <p:spPr>
          <a:xfrm>
            <a:off x="6356874" y="1809446"/>
            <a:ext cx="2542435" cy="137048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3D1D577-A959-45B6-8DC1-6F882D65D7B7}"/>
              </a:ext>
            </a:extLst>
          </p:cNvPr>
          <p:cNvCxnSpPr>
            <a:cxnSpLocks/>
            <a:stCxn id="25" idx="3"/>
            <a:endCxn id="46" idx="1"/>
          </p:cNvCxnSpPr>
          <p:nvPr/>
        </p:nvCxnSpPr>
        <p:spPr>
          <a:xfrm flipV="1">
            <a:off x="6356875" y="3179933"/>
            <a:ext cx="2542434" cy="1990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3D50ACE-51B9-481C-9B90-125C85D4368E}"/>
              </a:ext>
            </a:extLst>
          </p:cNvPr>
          <p:cNvCxnSpPr>
            <a:cxnSpLocks/>
            <a:stCxn id="27" idx="3"/>
            <a:endCxn id="46" idx="1"/>
          </p:cNvCxnSpPr>
          <p:nvPr/>
        </p:nvCxnSpPr>
        <p:spPr>
          <a:xfrm flipV="1">
            <a:off x="6400318" y="3179933"/>
            <a:ext cx="2498991" cy="168234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052AE3C5-8D91-41F0-A49B-52026580EBE0}"/>
              </a:ext>
            </a:extLst>
          </p:cNvPr>
          <p:cNvSpPr/>
          <p:nvPr/>
        </p:nvSpPr>
        <p:spPr>
          <a:xfrm>
            <a:off x="9211793" y="2343452"/>
            <a:ext cx="1444768" cy="550254"/>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62" name="Picture 61">
            <a:extLst>
              <a:ext uri="{FF2B5EF4-FFF2-40B4-BE49-F238E27FC236}">
                <a16:creationId xmlns:a16="http://schemas.microsoft.com/office/drawing/2014/main" id="{328E5CDE-0388-4421-8C4C-8FF7D9B023E6}"/>
              </a:ext>
            </a:extLst>
          </p:cNvPr>
          <p:cNvPicPr>
            <a:picLocks noChangeAspect="1"/>
          </p:cNvPicPr>
          <p:nvPr/>
        </p:nvPicPr>
        <p:blipFill rotWithShape="1">
          <a:blip r:embed="rId8">
            <a:extLst>
              <a:ext uri="{28A0092B-C50C-407E-A947-70E740481C1C}">
                <a14:useLocalDpi xmlns:a14="http://schemas.microsoft.com/office/drawing/2010/main" val="0"/>
              </a:ext>
            </a:extLst>
          </a:blip>
          <a:srcRect t="-1" b="51254"/>
          <a:stretch/>
        </p:blipFill>
        <p:spPr>
          <a:xfrm>
            <a:off x="9253239" y="2464883"/>
            <a:ext cx="1315528" cy="351270"/>
          </a:xfrm>
          <a:prstGeom prst="rect">
            <a:avLst/>
          </a:prstGeom>
        </p:spPr>
      </p:pic>
      <p:sp>
        <p:nvSpPr>
          <p:cNvPr id="63" name="Rectangle: Rounded Corners 62">
            <a:extLst>
              <a:ext uri="{FF2B5EF4-FFF2-40B4-BE49-F238E27FC236}">
                <a16:creationId xmlns:a16="http://schemas.microsoft.com/office/drawing/2014/main" id="{1C14B1EA-BAAF-4D84-8F86-DCD0954CC88C}"/>
              </a:ext>
            </a:extLst>
          </p:cNvPr>
          <p:cNvSpPr/>
          <p:nvPr/>
        </p:nvSpPr>
        <p:spPr>
          <a:xfrm>
            <a:off x="9234056" y="2990972"/>
            <a:ext cx="1444768" cy="550254"/>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SPARQL Endpoint interface to Python — SPARQLWrapper documentation">
            <a:extLst>
              <a:ext uri="{FF2B5EF4-FFF2-40B4-BE49-F238E27FC236}">
                <a16:creationId xmlns:a16="http://schemas.microsoft.com/office/drawing/2014/main" id="{65B902CB-9981-6C8E-5A3C-F23217E880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19760" y="2980333"/>
            <a:ext cx="1273359" cy="57555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230CF8C2-8BF0-A0C6-79EF-4C3488FCC5E2}"/>
              </a:ext>
            </a:extLst>
          </p:cNvPr>
          <p:cNvSpPr/>
          <p:nvPr/>
        </p:nvSpPr>
        <p:spPr>
          <a:xfrm>
            <a:off x="9253239" y="3648037"/>
            <a:ext cx="1444768" cy="550254"/>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8" name="Picture 7">
            <a:extLst>
              <a:ext uri="{FF2B5EF4-FFF2-40B4-BE49-F238E27FC236}">
                <a16:creationId xmlns:a16="http://schemas.microsoft.com/office/drawing/2014/main" id="{6969F0F0-0C3C-7F22-CF34-BFF295DBEBF0}"/>
              </a:ext>
            </a:extLst>
          </p:cNvPr>
          <p:cNvPicPr>
            <a:picLocks noChangeAspect="1"/>
          </p:cNvPicPr>
          <p:nvPr/>
        </p:nvPicPr>
        <p:blipFill rotWithShape="1">
          <a:blip r:embed="rId10">
            <a:extLst>
              <a:ext uri="{28A0092B-C50C-407E-A947-70E740481C1C}">
                <a14:useLocalDpi xmlns:a14="http://schemas.microsoft.com/office/drawing/2010/main" val="0"/>
              </a:ext>
            </a:extLst>
          </a:blip>
          <a:srcRect l="21669" t="33990" r="8572" b="46219"/>
          <a:stretch/>
        </p:blipFill>
        <p:spPr>
          <a:xfrm>
            <a:off x="9338943" y="3726354"/>
            <a:ext cx="1273359" cy="343066"/>
          </a:xfrm>
          <a:prstGeom prst="rect">
            <a:avLst/>
          </a:prstGeom>
        </p:spPr>
      </p:pic>
      <p:cxnSp>
        <p:nvCxnSpPr>
          <p:cNvPr id="33" name="Connector: Elbow 32">
            <a:extLst>
              <a:ext uri="{FF2B5EF4-FFF2-40B4-BE49-F238E27FC236}">
                <a16:creationId xmlns:a16="http://schemas.microsoft.com/office/drawing/2014/main" id="{62BE954B-1440-18C7-BD68-710C5A94AF2E}"/>
              </a:ext>
            </a:extLst>
          </p:cNvPr>
          <p:cNvCxnSpPr>
            <a:cxnSpLocks/>
            <a:stCxn id="46" idx="3"/>
            <a:endCxn id="44" idx="3"/>
          </p:cNvCxnSpPr>
          <p:nvPr/>
        </p:nvCxnSpPr>
        <p:spPr>
          <a:xfrm flipH="1">
            <a:off x="8899310" y="3179933"/>
            <a:ext cx="2034125" cy="2634833"/>
          </a:xfrm>
          <a:prstGeom prst="bentConnector3">
            <a:avLst>
              <a:gd name="adj1" fmla="val -11238"/>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1497FFED-E27C-B09B-8A82-8192CD231B35}"/>
              </a:ext>
            </a:extLst>
          </p:cNvPr>
          <p:cNvCxnSpPr>
            <a:cxnSpLocks/>
            <a:stCxn id="44" idx="1"/>
          </p:cNvCxnSpPr>
          <p:nvPr/>
        </p:nvCxnSpPr>
        <p:spPr>
          <a:xfrm rot="10800000">
            <a:off x="1713054" y="4433412"/>
            <a:ext cx="5733655" cy="1381354"/>
          </a:xfrm>
          <a:prstGeom prst="bentConnector3">
            <a:avLst>
              <a:gd name="adj1" fmla="val 9986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BFBC930-A0FC-7404-C7F1-361A62AAED1E}"/>
              </a:ext>
            </a:extLst>
          </p:cNvPr>
          <p:cNvSpPr txBox="1"/>
          <p:nvPr/>
        </p:nvSpPr>
        <p:spPr>
          <a:xfrm>
            <a:off x="8942752" y="4376526"/>
            <a:ext cx="2195807" cy="261610"/>
          </a:xfrm>
          <a:prstGeom prst="rect">
            <a:avLst/>
          </a:prstGeom>
          <a:noFill/>
        </p:spPr>
        <p:txBody>
          <a:bodyPr wrap="square">
            <a:spAutoFit/>
          </a:bodyPr>
          <a:lstStyle/>
          <a:p>
            <a:r>
              <a:rPr lang="en-US" sz="1050" b="1" dirty="0">
                <a:latin typeface="Times New Roman" panose="02020603050405020304" pitchFamily="18" charset="0"/>
                <a:cs typeface="Times New Roman" panose="02020603050405020304" pitchFamily="18" charset="0"/>
              </a:rPr>
              <a:t>Food Delivery Discovery Service</a:t>
            </a:r>
            <a:endParaRPr lang="en-GB" sz="1050" dirty="0"/>
          </a:p>
        </p:txBody>
      </p:sp>
    </p:spTree>
    <p:extLst>
      <p:ext uri="{BB962C8B-B14F-4D97-AF65-F5344CB8AC3E}">
        <p14:creationId xmlns:p14="http://schemas.microsoft.com/office/powerpoint/2010/main" val="402266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90F68-7D8C-4376-921C-8688ED875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067" y="2661035"/>
            <a:ext cx="958377" cy="1064210"/>
          </a:xfrm>
          <a:prstGeom prst="rect">
            <a:avLst/>
          </a:prstGeom>
        </p:spPr>
      </p:pic>
      <p:sp>
        <p:nvSpPr>
          <p:cNvPr id="7" name="TextBox 6">
            <a:extLst>
              <a:ext uri="{FF2B5EF4-FFF2-40B4-BE49-F238E27FC236}">
                <a16:creationId xmlns:a16="http://schemas.microsoft.com/office/drawing/2014/main" id="{701F86C0-D1DE-405B-885A-6EB5977A9358}"/>
              </a:ext>
            </a:extLst>
          </p:cNvPr>
          <p:cNvSpPr txBox="1"/>
          <p:nvPr/>
        </p:nvSpPr>
        <p:spPr>
          <a:xfrm>
            <a:off x="974067" y="3620201"/>
            <a:ext cx="1140342" cy="369332"/>
          </a:xfrm>
          <a:prstGeom prst="rect">
            <a:avLst/>
          </a:prstGeom>
          <a:noFill/>
        </p:spPr>
        <p:txBody>
          <a:bodyPr wrap="square">
            <a:spAutoFit/>
          </a:bodyPr>
          <a:lstStyle/>
          <a:p>
            <a:r>
              <a:rPr lang="en-GB" b="1" dirty="0"/>
              <a:t>main.py</a:t>
            </a:r>
          </a:p>
        </p:txBody>
      </p:sp>
      <p:pic>
        <p:nvPicPr>
          <p:cNvPr id="14" name="Picture 13">
            <a:extLst>
              <a:ext uri="{FF2B5EF4-FFF2-40B4-BE49-F238E27FC236}">
                <a16:creationId xmlns:a16="http://schemas.microsoft.com/office/drawing/2014/main" id="{4EA99CDA-4BE1-45B3-A9E5-10651558D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221" y="710257"/>
            <a:ext cx="427577" cy="474794"/>
          </a:xfrm>
          <a:prstGeom prst="rect">
            <a:avLst/>
          </a:prstGeom>
        </p:spPr>
      </p:pic>
      <p:sp>
        <p:nvSpPr>
          <p:cNvPr id="15" name="TextBox 14">
            <a:extLst>
              <a:ext uri="{FF2B5EF4-FFF2-40B4-BE49-F238E27FC236}">
                <a16:creationId xmlns:a16="http://schemas.microsoft.com/office/drawing/2014/main" id="{8A77ACB9-D782-4F72-8217-10E2C0E69735}"/>
              </a:ext>
            </a:extLst>
          </p:cNvPr>
          <p:cNvSpPr txBox="1"/>
          <p:nvPr/>
        </p:nvSpPr>
        <p:spPr>
          <a:xfrm>
            <a:off x="4264474" y="1111242"/>
            <a:ext cx="805979" cy="261610"/>
          </a:xfrm>
          <a:prstGeom prst="rect">
            <a:avLst/>
          </a:prstGeom>
          <a:noFill/>
        </p:spPr>
        <p:txBody>
          <a:bodyPr wrap="square">
            <a:spAutoFit/>
          </a:bodyPr>
          <a:lstStyle/>
          <a:p>
            <a:r>
              <a:rPr lang="en-GB" sz="1100" b="1" dirty="0"/>
              <a:t>collect.py</a:t>
            </a:r>
          </a:p>
        </p:txBody>
      </p:sp>
      <p:pic>
        <p:nvPicPr>
          <p:cNvPr id="28" name="Picture 27">
            <a:extLst>
              <a:ext uri="{FF2B5EF4-FFF2-40B4-BE49-F238E27FC236}">
                <a16:creationId xmlns:a16="http://schemas.microsoft.com/office/drawing/2014/main" id="{432509C9-41FB-4D4E-94DE-5A46D3F8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221" y="1372852"/>
            <a:ext cx="427577" cy="474794"/>
          </a:xfrm>
          <a:prstGeom prst="rect">
            <a:avLst/>
          </a:prstGeom>
        </p:spPr>
      </p:pic>
      <p:sp>
        <p:nvSpPr>
          <p:cNvPr id="29" name="TextBox 28">
            <a:extLst>
              <a:ext uri="{FF2B5EF4-FFF2-40B4-BE49-F238E27FC236}">
                <a16:creationId xmlns:a16="http://schemas.microsoft.com/office/drawing/2014/main" id="{349E1767-DF09-493E-B8E4-D77F57CBF5DB}"/>
              </a:ext>
            </a:extLst>
          </p:cNvPr>
          <p:cNvSpPr txBox="1"/>
          <p:nvPr/>
        </p:nvSpPr>
        <p:spPr>
          <a:xfrm>
            <a:off x="4264474" y="1773837"/>
            <a:ext cx="805979" cy="261610"/>
          </a:xfrm>
          <a:prstGeom prst="rect">
            <a:avLst/>
          </a:prstGeom>
          <a:noFill/>
        </p:spPr>
        <p:txBody>
          <a:bodyPr wrap="square">
            <a:spAutoFit/>
          </a:bodyPr>
          <a:lstStyle/>
          <a:p>
            <a:r>
              <a:rPr lang="en-GB" sz="1100" b="1" dirty="0"/>
              <a:t>query1.py</a:t>
            </a:r>
          </a:p>
        </p:txBody>
      </p:sp>
      <p:pic>
        <p:nvPicPr>
          <p:cNvPr id="30" name="Picture 29">
            <a:extLst>
              <a:ext uri="{FF2B5EF4-FFF2-40B4-BE49-F238E27FC236}">
                <a16:creationId xmlns:a16="http://schemas.microsoft.com/office/drawing/2014/main" id="{3498C909-7CEF-4E05-B287-FC8652231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252" y="2011234"/>
            <a:ext cx="427577" cy="474794"/>
          </a:xfrm>
          <a:prstGeom prst="rect">
            <a:avLst/>
          </a:prstGeom>
        </p:spPr>
      </p:pic>
      <p:sp>
        <p:nvSpPr>
          <p:cNvPr id="31" name="TextBox 30">
            <a:extLst>
              <a:ext uri="{FF2B5EF4-FFF2-40B4-BE49-F238E27FC236}">
                <a16:creationId xmlns:a16="http://schemas.microsoft.com/office/drawing/2014/main" id="{CDB320AE-0DAA-4543-B0D3-A4A781617715}"/>
              </a:ext>
            </a:extLst>
          </p:cNvPr>
          <p:cNvSpPr txBox="1"/>
          <p:nvPr/>
        </p:nvSpPr>
        <p:spPr>
          <a:xfrm>
            <a:off x="4282505" y="2412219"/>
            <a:ext cx="805979" cy="261610"/>
          </a:xfrm>
          <a:prstGeom prst="rect">
            <a:avLst/>
          </a:prstGeom>
          <a:noFill/>
        </p:spPr>
        <p:txBody>
          <a:bodyPr wrap="square">
            <a:spAutoFit/>
          </a:bodyPr>
          <a:lstStyle/>
          <a:p>
            <a:r>
              <a:rPr lang="en-GB" sz="1100" b="1" dirty="0"/>
              <a:t>query2.py</a:t>
            </a:r>
          </a:p>
        </p:txBody>
      </p:sp>
      <p:pic>
        <p:nvPicPr>
          <p:cNvPr id="32" name="Picture 31">
            <a:extLst>
              <a:ext uri="{FF2B5EF4-FFF2-40B4-BE49-F238E27FC236}">
                <a16:creationId xmlns:a16="http://schemas.microsoft.com/office/drawing/2014/main" id="{AA334126-5F16-4B3A-A639-4F66E370F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539" y="2625403"/>
            <a:ext cx="427577" cy="474794"/>
          </a:xfrm>
          <a:prstGeom prst="rect">
            <a:avLst/>
          </a:prstGeom>
        </p:spPr>
      </p:pic>
      <p:sp>
        <p:nvSpPr>
          <p:cNvPr id="33" name="TextBox 32">
            <a:extLst>
              <a:ext uri="{FF2B5EF4-FFF2-40B4-BE49-F238E27FC236}">
                <a16:creationId xmlns:a16="http://schemas.microsoft.com/office/drawing/2014/main" id="{81579F2F-2FAF-436A-A606-31882A237D0F}"/>
              </a:ext>
            </a:extLst>
          </p:cNvPr>
          <p:cNvSpPr txBox="1"/>
          <p:nvPr/>
        </p:nvSpPr>
        <p:spPr>
          <a:xfrm>
            <a:off x="4299792" y="3026388"/>
            <a:ext cx="805979" cy="261610"/>
          </a:xfrm>
          <a:prstGeom prst="rect">
            <a:avLst/>
          </a:prstGeom>
          <a:noFill/>
        </p:spPr>
        <p:txBody>
          <a:bodyPr wrap="square">
            <a:spAutoFit/>
          </a:bodyPr>
          <a:lstStyle/>
          <a:p>
            <a:r>
              <a:rPr lang="en-GB" sz="1100" b="1" dirty="0"/>
              <a:t>query3.py</a:t>
            </a:r>
          </a:p>
        </p:txBody>
      </p:sp>
      <p:pic>
        <p:nvPicPr>
          <p:cNvPr id="34" name="Picture 33">
            <a:extLst>
              <a:ext uri="{FF2B5EF4-FFF2-40B4-BE49-F238E27FC236}">
                <a16:creationId xmlns:a16="http://schemas.microsoft.com/office/drawing/2014/main" id="{A932B970-9A4D-43A9-9D15-E7261E66F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539" y="3239572"/>
            <a:ext cx="427577" cy="474794"/>
          </a:xfrm>
          <a:prstGeom prst="rect">
            <a:avLst/>
          </a:prstGeom>
        </p:spPr>
      </p:pic>
      <p:sp>
        <p:nvSpPr>
          <p:cNvPr id="35" name="TextBox 34">
            <a:extLst>
              <a:ext uri="{FF2B5EF4-FFF2-40B4-BE49-F238E27FC236}">
                <a16:creationId xmlns:a16="http://schemas.microsoft.com/office/drawing/2014/main" id="{1E8682BA-7189-4CF5-808E-E745B09AC47E}"/>
              </a:ext>
            </a:extLst>
          </p:cNvPr>
          <p:cNvSpPr txBox="1"/>
          <p:nvPr/>
        </p:nvSpPr>
        <p:spPr>
          <a:xfrm>
            <a:off x="4299792" y="3640557"/>
            <a:ext cx="805979" cy="261610"/>
          </a:xfrm>
          <a:prstGeom prst="rect">
            <a:avLst/>
          </a:prstGeom>
          <a:noFill/>
        </p:spPr>
        <p:txBody>
          <a:bodyPr wrap="square">
            <a:spAutoFit/>
          </a:bodyPr>
          <a:lstStyle/>
          <a:p>
            <a:r>
              <a:rPr lang="en-GB" sz="1100" b="1" dirty="0"/>
              <a:t>query4.py</a:t>
            </a:r>
          </a:p>
        </p:txBody>
      </p:sp>
      <p:pic>
        <p:nvPicPr>
          <p:cNvPr id="36" name="Picture 35">
            <a:extLst>
              <a:ext uri="{FF2B5EF4-FFF2-40B4-BE49-F238E27FC236}">
                <a16:creationId xmlns:a16="http://schemas.microsoft.com/office/drawing/2014/main" id="{21A092CA-06A7-4B8A-8ABB-7F368D2FD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762" y="3849828"/>
            <a:ext cx="427577" cy="474794"/>
          </a:xfrm>
          <a:prstGeom prst="rect">
            <a:avLst/>
          </a:prstGeom>
        </p:spPr>
      </p:pic>
      <p:sp>
        <p:nvSpPr>
          <p:cNvPr id="37" name="TextBox 36">
            <a:extLst>
              <a:ext uri="{FF2B5EF4-FFF2-40B4-BE49-F238E27FC236}">
                <a16:creationId xmlns:a16="http://schemas.microsoft.com/office/drawing/2014/main" id="{88E640E3-483C-46D4-AC90-46AE0F6DB1F6}"/>
              </a:ext>
            </a:extLst>
          </p:cNvPr>
          <p:cNvSpPr txBox="1"/>
          <p:nvPr/>
        </p:nvSpPr>
        <p:spPr>
          <a:xfrm>
            <a:off x="4305015" y="4250813"/>
            <a:ext cx="805979" cy="261610"/>
          </a:xfrm>
          <a:prstGeom prst="rect">
            <a:avLst/>
          </a:prstGeom>
          <a:noFill/>
        </p:spPr>
        <p:txBody>
          <a:bodyPr wrap="square">
            <a:spAutoFit/>
          </a:bodyPr>
          <a:lstStyle/>
          <a:p>
            <a:r>
              <a:rPr lang="en-GB" sz="1100" b="1" dirty="0"/>
              <a:t>query5.py</a:t>
            </a:r>
          </a:p>
        </p:txBody>
      </p:sp>
      <p:pic>
        <p:nvPicPr>
          <p:cNvPr id="38" name="Picture 37">
            <a:extLst>
              <a:ext uri="{FF2B5EF4-FFF2-40B4-BE49-F238E27FC236}">
                <a16:creationId xmlns:a16="http://schemas.microsoft.com/office/drawing/2014/main" id="{8CBF16F4-8FC4-4DEA-BB45-896A4B7EC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539" y="4460084"/>
            <a:ext cx="427577" cy="474794"/>
          </a:xfrm>
          <a:prstGeom prst="rect">
            <a:avLst/>
          </a:prstGeom>
        </p:spPr>
      </p:pic>
      <p:sp>
        <p:nvSpPr>
          <p:cNvPr id="39" name="TextBox 38">
            <a:extLst>
              <a:ext uri="{FF2B5EF4-FFF2-40B4-BE49-F238E27FC236}">
                <a16:creationId xmlns:a16="http://schemas.microsoft.com/office/drawing/2014/main" id="{24D4B6CE-37D7-434F-B801-0B031F07AC12}"/>
              </a:ext>
            </a:extLst>
          </p:cNvPr>
          <p:cNvSpPr txBox="1"/>
          <p:nvPr/>
        </p:nvSpPr>
        <p:spPr>
          <a:xfrm>
            <a:off x="4299792" y="4861069"/>
            <a:ext cx="805979" cy="261610"/>
          </a:xfrm>
          <a:prstGeom prst="rect">
            <a:avLst/>
          </a:prstGeom>
          <a:noFill/>
        </p:spPr>
        <p:txBody>
          <a:bodyPr wrap="square">
            <a:spAutoFit/>
          </a:bodyPr>
          <a:lstStyle/>
          <a:p>
            <a:r>
              <a:rPr lang="en-GB" sz="1100" b="1" dirty="0"/>
              <a:t>query6.py</a:t>
            </a:r>
          </a:p>
        </p:txBody>
      </p:sp>
      <p:pic>
        <p:nvPicPr>
          <p:cNvPr id="40" name="Picture 39">
            <a:extLst>
              <a:ext uri="{FF2B5EF4-FFF2-40B4-BE49-F238E27FC236}">
                <a16:creationId xmlns:a16="http://schemas.microsoft.com/office/drawing/2014/main" id="{B5892DAA-CDAE-4F24-87A7-BBF3EE898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387" y="5070340"/>
            <a:ext cx="427577" cy="474794"/>
          </a:xfrm>
          <a:prstGeom prst="rect">
            <a:avLst/>
          </a:prstGeom>
        </p:spPr>
      </p:pic>
      <p:sp>
        <p:nvSpPr>
          <p:cNvPr id="41" name="TextBox 40">
            <a:extLst>
              <a:ext uri="{FF2B5EF4-FFF2-40B4-BE49-F238E27FC236}">
                <a16:creationId xmlns:a16="http://schemas.microsoft.com/office/drawing/2014/main" id="{C07692D2-DA92-44BC-A1DA-5B02ACEF1270}"/>
              </a:ext>
            </a:extLst>
          </p:cNvPr>
          <p:cNvSpPr txBox="1"/>
          <p:nvPr/>
        </p:nvSpPr>
        <p:spPr>
          <a:xfrm>
            <a:off x="4124673" y="5499873"/>
            <a:ext cx="1530582" cy="230832"/>
          </a:xfrm>
          <a:prstGeom prst="rect">
            <a:avLst/>
          </a:prstGeom>
          <a:noFill/>
        </p:spPr>
        <p:txBody>
          <a:bodyPr wrap="square">
            <a:spAutoFit/>
          </a:bodyPr>
          <a:lstStyle/>
          <a:p>
            <a:r>
              <a:rPr lang="en-GB" sz="900" b="1" dirty="0"/>
              <a:t>collecShapeValidation.py</a:t>
            </a:r>
          </a:p>
        </p:txBody>
      </p:sp>
      <p:pic>
        <p:nvPicPr>
          <p:cNvPr id="42" name="Picture 41">
            <a:extLst>
              <a:ext uri="{FF2B5EF4-FFF2-40B4-BE49-F238E27FC236}">
                <a16:creationId xmlns:a16="http://schemas.microsoft.com/office/drawing/2014/main" id="{EB55FE48-E829-4867-B1B7-FDA5444B5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387" y="5691344"/>
            <a:ext cx="427577" cy="474794"/>
          </a:xfrm>
          <a:prstGeom prst="rect">
            <a:avLst/>
          </a:prstGeom>
        </p:spPr>
      </p:pic>
      <p:sp>
        <p:nvSpPr>
          <p:cNvPr id="43" name="TextBox 42">
            <a:extLst>
              <a:ext uri="{FF2B5EF4-FFF2-40B4-BE49-F238E27FC236}">
                <a16:creationId xmlns:a16="http://schemas.microsoft.com/office/drawing/2014/main" id="{619B1C93-5E03-4538-AE14-4A71FC9FF04C}"/>
              </a:ext>
            </a:extLst>
          </p:cNvPr>
          <p:cNvSpPr txBox="1"/>
          <p:nvPr/>
        </p:nvSpPr>
        <p:spPr>
          <a:xfrm>
            <a:off x="4264474" y="6094740"/>
            <a:ext cx="1021553" cy="261610"/>
          </a:xfrm>
          <a:prstGeom prst="rect">
            <a:avLst/>
          </a:prstGeom>
          <a:noFill/>
        </p:spPr>
        <p:txBody>
          <a:bodyPr wrap="square">
            <a:spAutoFit/>
          </a:bodyPr>
          <a:lstStyle/>
          <a:p>
            <a:r>
              <a:rPr lang="en-GB" sz="1100" b="1" dirty="0"/>
              <a:t>describe.py</a:t>
            </a:r>
          </a:p>
        </p:txBody>
      </p:sp>
      <p:cxnSp>
        <p:nvCxnSpPr>
          <p:cNvPr id="45" name="Straight Arrow Connector 44">
            <a:extLst>
              <a:ext uri="{FF2B5EF4-FFF2-40B4-BE49-F238E27FC236}">
                <a16:creationId xmlns:a16="http://schemas.microsoft.com/office/drawing/2014/main" id="{F0D8151F-EC2F-4102-A800-5D46489AADC9}"/>
              </a:ext>
            </a:extLst>
          </p:cNvPr>
          <p:cNvCxnSpPr>
            <a:cxnSpLocks/>
          </p:cNvCxnSpPr>
          <p:nvPr/>
        </p:nvCxnSpPr>
        <p:spPr>
          <a:xfrm flipV="1">
            <a:off x="1821862" y="960354"/>
            <a:ext cx="2571309" cy="23310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09B6771-05AC-47EA-B209-2DFB4FC35255}"/>
              </a:ext>
            </a:extLst>
          </p:cNvPr>
          <p:cNvCxnSpPr>
            <a:cxnSpLocks/>
          </p:cNvCxnSpPr>
          <p:nvPr/>
        </p:nvCxnSpPr>
        <p:spPr>
          <a:xfrm flipV="1">
            <a:off x="1822881" y="1622949"/>
            <a:ext cx="2589340" cy="16777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3235D6D-4A58-44B8-940E-B270EFB7B88C}"/>
              </a:ext>
            </a:extLst>
          </p:cNvPr>
          <p:cNvCxnSpPr>
            <a:cxnSpLocks/>
            <a:endCxn id="30" idx="1"/>
          </p:cNvCxnSpPr>
          <p:nvPr/>
        </p:nvCxnSpPr>
        <p:spPr>
          <a:xfrm flipV="1">
            <a:off x="1822881" y="2248631"/>
            <a:ext cx="2607371" cy="10651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EF9B404-DF5D-4B2B-ACAF-37F9BEC81F14}"/>
              </a:ext>
            </a:extLst>
          </p:cNvPr>
          <p:cNvCxnSpPr>
            <a:cxnSpLocks/>
            <a:endCxn id="32" idx="1"/>
          </p:cNvCxnSpPr>
          <p:nvPr/>
        </p:nvCxnSpPr>
        <p:spPr>
          <a:xfrm flipV="1">
            <a:off x="1821862" y="2862800"/>
            <a:ext cx="2625677" cy="4315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E587C3D-16DD-4393-B5FF-50444BE68301}"/>
              </a:ext>
            </a:extLst>
          </p:cNvPr>
          <p:cNvCxnSpPr>
            <a:cxnSpLocks/>
            <a:endCxn id="34" idx="1"/>
          </p:cNvCxnSpPr>
          <p:nvPr/>
        </p:nvCxnSpPr>
        <p:spPr>
          <a:xfrm>
            <a:off x="1821862" y="3316691"/>
            <a:ext cx="2625677" cy="1602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40FFD8F-42B7-44F0-9C9C-EA70CF4D451E}"/>
              </a:ext>
            </a:extLst>
          </p:cNvPr>
          <p:cNvCxnSpPr>
            <a:cxnSpLocks/>
            <a:endCxn id="36" idx="1"/>
          </p:cNvCxnSpPr>
          <p:nvPr/>
        </p:nvCxnSpPr>
        <p:spPr>
          <a:xfrm>
            <a:off x="1821862" y="3327359"/>
            <a:ext cx="2630900" cy="759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5DDC6E7-2D81-4856-A27C-F0057BAF30EF}"/>
              </a:ext>
            </a:extLst>
          </p:cNvPr>
          <p:cNvCxnSpPr>
            <a:cxnSpLocks/>
            <a:endCxn id="38" idx="1"/>
          </p:cNvCxnSpPr>
          <p:nvPr/>
        </p:nvCxnSpPr>
        <p:spPr>
          <a:xfrm>
            <a:off x="1816639" y="3330813"/>
            <a:ext cx="2630900" cy="13666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658824F-E456-4101-BCDE-E3B8CD59E5A7}"/>
              </a:ext>
            </a:extLst>
          </p:cNvPr>
          <p:cNvCxnSpPr>
            <a:cxnSpLocks/>
            <a:endCxn id="40" idx="1"/>
          </p:cNvCxnSpPr>
          <p:nvPr/>
        </p:nvCxnSpPr>
        <p:spPr>
          <a:xfrm>
            <a:off x="1811416" y="3324434"/>
            <a:ext cx="2650971" cy="19833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492E3AA-1D08-40D1-835D-7DB7BBD23131}"/>
              </a:ext>
            </a:extLst>
          </p:cNvPr>
          <p:cNvCxnSpPr>
            <a:cxnSpLocks/>
            <a:endCxn id="42" idx="1"/>
          </p:cNvCxnSpPr>
          <p:nvPr/>
        </p:nvCxnSpPr>
        <p:spPr>
          <a:xfrm>
            <a:off x="1816639" y="3337134"/>
            <a:ext cx="2645748" cy="25916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3C6366-FF5A-46DC-A01B-BDCF8E3AF40D}"/>
              </a:ext>
            </a:extLst>
          </p:cNvPr>
          <p:cNvSpPr txBox="1"/>
          <p:nvPr/>
        </p:nvSpPr>
        <p:spPr>
          <a:xfrm>
            <a:off x="248970" y="301831"/>
            <a:ext cx="3366947" cy="707886"/>
          </a:xfrm>
          <a:prstGeom prst="rect">
            <a:avLst/>
          </a:prstGeom>
          <a:noFill/>
        </p:spPr>
        <p:txBody>
          <a:bodyPr wrap="none" rtlCol="0">
            <a:spAutoFit/>
          </a:bodyPr>
          <a:lstStyle/>
          <a:p>
            <a:r>
              <a:rPr lang="en-GB" sz="4000" b="1" dirty="0">
                <a:latin typeface="Times New Roman" panose="02020603050405020304" pitchFamily="18" charset="0"/>
                <a:cs typeface="Times New Roman" panose="02020603050405020304" pitchFamily="18" charset="0"/>
              </a:rPr>
              <a:t>File Structure </a:t>
            </a:r>
          </a:p>
        </p:txBody>
      </p:sp>
      <p:sp>
        <p:nvSpPr>
          <p:cNvPr id="2" name="Date Placeholder 1">
            <a:extLst>
              <a:ext uri="{FF2B5EF4-FFF2-40B4-BE49-F238E27FC236}">
                <a16:creationId xmlns:a16="http://schemas.microsoft.com/office/drawing/2014/main" id="{9EC1854D-F4C1-4182-A77D-C06CD49FF861}"/>
              </a:ext>
            </a:extLst>
          </p:cNvPr>
          <p:cNvSpPr>
            <a:spLocks noGrp="1"/>
          </p:cNvSpPr>
          <p:nvPr>
            <p:ph type="dt" sz="half" idx="10"/>
          </p:nvPr>
        </p:nvSpPr>
        <p:spPr/>
        <p:txBody>
          <a:bodyPr/>
          <a:lstStyle/>
          <a:p>
            <a:r>
              <a:rPr lang="en-US"/>
              <a:t>January 12, 2024</a:t>
            </a:r>
            <a:endParaRPr lang="en-GB"/>
          </a:p>
        </p:txBody>
      </p:sp>
      <p:sp>
        <p:nvSpPr>
          <p:cNvPr id="3" name="Slide Number Placeholder 2">
            <a:extLst>
              <a:ext uri="{FF2B5EF4-FFF2-40B4-BE49-F238E27FC236}">
                <a16:creationId xmlns:a16="http://schemas.microsoft.com/office/drawing/2014/main" id="{E21D0F9E-AA1F-44EA-B361-FFD10B366313}"/>
              </a:ext>
            </a:extLst>
          </p:cNvPr>
          <p:cNvSpPr>
            <a:spLocks noGrp="1"/>
          </p:cNvSpPr>
          <p:nvPr>
            <p:ph type="sldNum" sz="quarter" idx="12"/>
          </p:nvPr>
        </p:nvSpPr>
        <p:spPr/>
        <p:txBody>
          <a:bodyPr/>
          <a:lstStyle/>
          <a:p>
            <a:fld id="{2519C5BF-53E6-4932-A61B-4CF4877D306F}" type="slidenum">
              <a:rPr lang="en-GB" smtClean="0"/>
              <a:t>4</a:t>
            </a:fld>
            <a:endParaRPr lang="en-GB"/>
          </a:p>
        </p:txBody>
      </p:sp>
      <p:pic>
        <p:nvPicPr>
          <p:cNvPr id="6" name="Picture 5">
            <a:extLst>
              <a:ext uri="{FF2B5EF4-FFF2-40B4-BE49-F238E27FC236}">
                <a16:creationId xmlns:a16="http://schemas.microsoft.com/office/drawing/2014/main" id="{4D396490-135F-4E33-9691-4AB72AECF9D7}"/>
              </a:ext>
            </a:extLst>
          </p:cNvPr>
          <p:cNvPicPr>
            <a:picLocks noChangeAspect="1"/>
          </p:cNvPicPr>
          <p:nvPr/>
        </p:nvPicPr>
        <p:blipFill rotWithShape="1">
          <a:blip r:embed="rId3">
            <a:extLst>
              <a:ext uri="{28A0092B-C50C-407E-A947-70E740481C1C}">
                <a14:useLocalDpi xmlns:a14="http://schemas.microsoft.com/office/drawing/2010/main" val="0"/>
              </a:ext>
            </a:extLst>
          </a:blip>
          <a:srcRect l="2335" b="2496"/>
          <a:stretch/>
        </p:blipFill>
        <p:spPr>
          <a:xfrm>
            <a:off x="5443485" y="2368504"/>
            <a:ext cx="6253848" cy="2143919"/>
          </a:xfrm>
          <a:prstGeom prst="rect">
            <a:avLst/>
          </a:prstGeom>
          <a:ln>
            <a:solidFill>
              <a:schemeClr val="tx1"/>
            </a:solidFill>
          </a:ln>
        </p:spPr>
      </p:pic>
    </p:spTree>
    <p:extLst>
      <p:ext uri="{BB962C8B-B14F-4D97-AF65-F5344CB8AC3E}">
        <p14:creationId xmlns:p14="http://schemas.microsoft.com/office/powerpoint/2010/main" val="38346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500"/>
                                        <p:tgtEl>
                                          <p:spTgt spid="6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fade">
                                      <p:cBhvr>
                                        <p:cTn id="101" dur="500"/>
                                        <p:tgtEl>
                                          <p:spTgt spid="3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0"/>
                                        </p:tgtEl>
                                        <p:attrNameLst>
                                          <p:attrName>style.visibility</p:attrName>
                                        </p:attrNameLst>
                                      </p:cBhvr>
                                      <p:to>
                                        <p:strVal val="visible"/>
                                      </p:to>
                                    </p:set>
                                    <p:animEffect transition="in" filter="fade">
                                      <p:cBhvr>
                                        <p:cTn id="106" dur="500"/>
                                        <p:tgtEl>
                                          <p:spTgt spid="7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fade">
                                      <p:cBhvr>
                                        <p:cTn id="119" dur="500"/>
                                        <p:tgtEl>
                                          <p:spTgt spid="7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fade">
                                      <p:cBhvr>
                                        <p:cTn id="124" dur="500"/>
                                        <p:tgtEl>
                                          <p:spTgt spid="42"/>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6"/>
                                        </p:tgtEl>
                                        <p:attrNameLst>
                                          <p:attrName>style.visibility</p:attrName>
                                        </p:attrNameLst>
                                      </p:cBhvr>
                                      <p:to>
                                        <p:strVal val="visible"/>
                                      </p:to>
                                    </p:set>
                                    <p:animEffect transition="in" filter="fade">
                                      <p:cBhvr>
                                        <p:cTn id="1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9" grpId="0"/>
      <p:bldP spid="31" grpId="0"/>
      <p:bldP spid="33" grpId="0"/>
      <p:bldP spid="35" grpId="0"/>
      <p:bldP spid="37" grpId="0"/>
      <p:bldP spid="39" grpId="0"/>
      <p:bldP spid="41"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8C9CB-C1DF-4807-9A91-D8CCBB33167F}"/>
              </a:ext>
            </a:extLst>
          </p:cNvPr>
          <p:cNvSpPr>
            <a:spLocks noGrp="1"/>
          </p:cNvSpPr>
          <p:nvPr>
            <p:ph type="dt" sz="half" idx="10"/>
          </p:nvPr>
        </p:nvSpPr>
        <p:spPr/>
        <p:txBody>
          <a:bodyPr/>
          <a:lstStyle/>
          <a:p>
            <a:r>
              <a:rPr lang="en-US"/>
              <a:t>January 12, 2024</a:t>
            </a:r>
            <a:endParaRPr lang="en-GB"/>
          </a:p>
        </p:txBody>
      </p:sp>
      <p:sp>
        <p:nvSpPr>
          <p:cNvPr id="3" name="Slide Number Placeholder 2">
            <a:extLst>
              <a:ext uri="{FF2B5EF4-FFF2-40B4-BE49-F238E27FC236}">
                <a16:creationId xmlns:a16="http://schemas.microsoft.com/office/drawing/2014/main" id="{86718FB9-D970-4A85-97AF-694130F6C11E}"/>
              </a:ext>
            </a:extLst>
          </p:cNvPr>
          <p:cNvSpPr>
            <a:spLocks noGrp="1"/>
          </p:cNvSpPr>
          <p:nvPr>
            <p:ph type="sldNum" sz="quarter" idx="12"/>
          </p:nvPr>
        </p:nvSpPr>
        <p:spPr/>
        <p:txBody>
          <a:bodyPr/>
          <a:lstStyle/>
          <a:p>
            <a:fld id="{2519C5BF-53E6-4932-A61B-4CF4877D306F}" type="slidenum">
              <a:rPr lang="en-GB" smtClean="0"/>
              <a:t>5</a:t>
            </a:fld>
            <a:endParaRPr lang="en-GB"/>
          </a:p>
        </p:txBody>
      </p:sp>
      <p:sp>
        <p:nvSpPr>
          <p:cNvPr id="9" name="TextBox 8">
            <a:extLst>
              <a:ext uri="{FF2B5EF4-FFF2-40B4-BE49-F238E27FC236}">
                <a16:creationId xmlns:a16="http://schemas.microsoft.com/office/drawing/2014/main" id="{DFB73143-8150-4C39-83A2-C36EC8F8C0DE}"/>
              </a:ext>
            </a:extLst>
          </p:cNvPr>
          <p:cNvSpPr txBox="1"/>
          <p:nvPr/>
        </p:nvSpPr>
        <p:spPr>
          <a:xfrm>
            <a:off x="558800" y="409655"/>
            <a:ext cx="6673850"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collect.py</a:t>
            </a:r>
          </a:p>
        </p:txBody>
      </p:sp>
      <p:pic>
        <p:nvPicPr>
          <p:cNvPr id="5" name="Picture 4">
            <a:extLst>
              <a:ext uri="{FF2B5EF4-FFF2-40B4-BE49-F238E27FC236}">
                <a16:creationId xmlns:a16="http://schemas.microsoft.com/office/drawing/2014/main" id="{A7E70F5F-5693-4364-B1E5-93AAF0104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3358"/>
            <a:ext cx="5875669" cy="2288885"/>
          </a:xfrm>
          <a:prstGeom prst="rect">
            <a:avLst/>
          </a:prstGeom>
          <a:ln>
            <a:solidFill>
              <a:schemeClr val="tx1"/>
            </a:solidFill>
          </a:ln>
        </p:spPr>
      </p:pic>
      <p:pic>
        <p:nvPicPr>
          <p:cNvPr id="8" name="Picture 7">
            <a:extLst>
              <a:ext uri="{FF2B5EF4-FFF2-40B4-BE49-F238E27FC236}">
                <a16:creationId xmlns:a16="http://schemas.microsoft.com/office/drawing/2014/main" id="{E02574AE-4399-4375-86E6-B70CB37FBEA0}"/>
              </a:ext>
            </a:extLst>
          </p:cNvPr>
          <p:cNvPicPr>
            <a:picLocks noChangeAspect="1"/>
          </p:cNvPicPr>
          <p:nvPr/>
        </p:nvPicPr>
        <p:blipFill rotWithShape="1">
          <a:blip r:embed="rId3">
            <a:extLst>
              <a:ext uri="{28A0092B-C50C-407E-A947-70E740481C1C}">
                <a14:useLocalDpi xmlns:a14="http://schemas.microsoft.com/office/drawing/2010/main" val="0"/>
              </a:ext>
            </a:extLst>
          </a:blip>
          <a:srcRect t="-1" b="51254"/>
          <a:stretch/>
        </p:blipFill>
        <p:spPr>
          <a:xfrm>
            <a:off x="8458200" y="2649574"/>
            <a:ext cx="1823357" cy="486869"/>
          </a:xfrm>
          <a:prstGeom prst="rect">
            <a:avLst/>
          </a:prstGeom>
        </p:spPr>
      </p:pic>
      <p:sp>
        <p:nvSpPr>
          <p:cNvPr id="11" name="TextBox 10">
            <a:extLst>
              <a:ext uri="{FF2B5EF4-FFF2-40B4-BE49-F238E27FC236}">
                <a16:creationId xmlns:a16="http://schemas.microsoft.com/office/drawing/2014/main" id="{D7799716-D1AF-4BCD-ACEA-C0CB84A68741}"/>
              </a:ext>
            </a:extLst>
          </p:cNvPr>
          <p:cNvSpPr txBox="1"/>
          <p:nvPr/>
        </p:nvSpPr>
        <p:spPr>
          <a:xfrm>
            <a:off x="8078159" y="6231135"/>
            <a:ext cx="3048000" cy="307777"/>
          </a:xfrm>
          <a:prstGeom prst="rect">
            <a:avLst/>
          </a:prstGeom>
          <a:noFill/>
        </p:spPr>
        <p:txBody>
          <a:bodyPr wrap="square">
            <a:spAutoFit/>
          </a:bodyPr>
          <a:lstStyle/>
          <a:p>
            <a:r>
              <a:rPr lang="en-GB" sz="1400" dirty="0">
                <a:hlinkClick r:id="rId4"/>
              </a:rPr>
              <a:t>https://coopcycle.org/en/federation/</a:t>
            </a:r>
            <a:r>
              <a:rPr lang="en-GB" sz="1400" dirty="0"/>
              <a:t> </a:t>
            </a:r>
          </a:p>
        </p:txBody>
      </p:sp>
      <p:pic>
        <p:nvPicPr>
          <p:cNvPr id="13" name="Picture 12">
            <a:extLst>
              <a:ext uri="{FF2B5EF4-FFF2-40B4-BE49-F238E27FC236}">
                <a16:creationId xmlns:a16="http://schemas.microsoft.com/office/drawing/2014/main" id="{2BEFA659-93B2-4E24-8952-97C42416F9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650" y="3468300"/>
            <a:ext cx="4695825" cy="2765319"/>
          </a:xfrm>
          <a:prstGeom prst="rect">
            <a:avLst/>
          </a:prstGeom>
          <a:ln>
            <a:solidFill>
              <a:schemeClr val="tx1"/>
            </a:solidFill>
          </a:ln>
        </p:spPr>
      </p:pic>
      <p:pic>
        <p:nvPicPr>
          <p:cNvPr id="14" name="Picture 13">
            <a:extLst>
              <a:ext uri="{FF2B5EF4-FFF2-40B4-BE49-F238E27FC236}">
                <a16:creationId xmlns:a16="http://schemas.microsoft.com/office/drawing/2014/main" id="{A8407A8F-E5AE-40FA-BBEA-31F7B071F8C8}"/>
              </a:ext>
            </a:extLst>
          </p:cNvPr>
          <p:cNvPicPr>
            <a:picLocks noChangeAspect="1"/>
          </p:cNvPicPr>
          <p:nvPr/>
        </p:nvPicPr>
        <p:blipFill rotWithShape="1">
          <a:blip r:embed="rId3">
            <a:extLst>
              <a:ext uri="{28A0092B-C50C-407E-A947-70E740481C1C}">
                <a14:useLocalDpi xmlns:a14="http://schemas.microsoft.com/office/drawing/2010/main" val="0"/>
              </a:ext>
            </a:extLst>
          </a:blip>
          <a:srcRect t="75627" b="1966"/>
          <a:stretch/>
        </p:blipFill>
        <p:spPr>
          <a:xfrm>
            <a:off x="8460539" y="3157035"/>
            <a:ext cx="1823353" cy="223795"/>
          </a:xfrm>
          <a:prstGeom prst="rect">
            <a:avLst/>
          </a:prstGeom>
        </p:spPr>
      </p:pic>
      <p:sp>
        <p:nvSpPr>
          <p:cNvPr id="15" name="TextBox 14">
            <a:extLst>
              <a:ext uri="{FF2B5EF4-FFF2-40B4-BE49-F238E27FC236}">
                <a16:creationId xmlns:a16="http://schemas.microsoft.com/office/drawing/2014/main" id="{EF6E69C9-76F1-4083-8417-DDF1E396FC2D}"/>
              </a:ext>
            </a:extLst>
          </p:cNvPr>
          <p:cNvSpPr txBox="1"/>
          <p:nvPr/>
        </p:nvSpPr>
        <p:spPr>
          <a:xfrm>
            <a:off x="635000" y="1536377"/>
            <a:ext cx="6997700"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Collect coopcycle.json from </a:t>
            </a:r>
            <a:r>
              <a:rPr lang="en-GB" sz="2000" dirty="0">
                <a:latin typeface="Times New Roman" panose="02020603050405020304" pitchFamily="18" charset="0"/>
                <a:cs typeface="Times New Roman" panose="02020603050405020304" pitchFamily="18" charset="0"/>
                <a:hlinkClick r:id="rId4"/>
              </a:rPr>
              <a:t>CoopCycle</a:t>
            </a:r>
            <a:r>
              <a:rPr lang="en-GB"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Take coopcycle urls  from the collected json file (coopcycle.json). </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Collect data.</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Data check before uploading to the </a:t>
            </a:r>
            <a:r>
              <a:rPr lang="en-GB" sz="2000" b="0" i="0" dirty="0">
                <a:solidFill>
                  <a:srgbClr val="000000"/>
                </a:solidFill>
                <a:effectLst/>
                <a:latin typeface="Times New Roman" panose="02020603050405020304" pitchFamily="18" charset="0"/>
                <a:cs typeface="Times New Roman" panose="02020603050405020304" pitchFamily="18" charset="0"/>
              </a:rPr>
              <a:t>triplestore (e.g. Fuseki).</a:t>
            </a:r>
          </a:p>
          <a:p>
            <a:pPr marL="285750" indent="-285750">
              <a:lnSpc>
                <a:spcPct val="150000"/>
              </a:lnSpc>
              <a:buFont typeface="Arial" panose="020B0604020202020204" pitchFamily="34" charset="0"/>
              <a:buChar char="•"/>
            </a:pPr>
            <a:r>
              <a:rPr lang="en-GB" sz="2000" dirty="0">
                <a:solidFill>
                  <a:srgbClr val="000000"/>
                </a:solidFill>
                <a:latin typeface="Times New Roman" panose="02020603050405020304" pitchFamily="18" charset="0"/>
                <a:cs typeface="Times New Roman" panose="02020603050405020304" pitchFamily="18" charset="0"/>
              </a:rPr>
              <a:t>Data upload in the </a:t>
            </a:r>
            <a:r>
              <a:rPr lang="en-GB" sz="2000" b="0" i="0" dirty="0">
                <a:solidFill>
                  <a:srgbClr val="000000"/>
                </a:solidFill>
                <a:effectLst/>
                <a:latin typeface="Times New Roman" panose="02020603050405020304" pitchFamily="18" charset="0"/>
                <a:cs typeface="Times New Roman" panose="02020603050405020304" pitchFamily="18" charset="0"/>
              </a:rPr>
              <a:t>triplestore (e.g. Fuseki)</a:t>
            </a:r>
            <a:r>
              <a:rPr lang="en-GB" sz="2000" dirty="0">
                <a:solidFill>
                  <a:srgbClr val="000000"/>
                </a:solidFill>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12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8C9CB-C1DF-4807-9A91-D8CCBB33167F}"/>
              </a:ext>
            </a:extLst>
          </p:cNvPr>
          <p:cNvSpPr>
            <a:spLocks noGrp="1"/>
          </p:cNvSpPr>
          <p:nvPr>
            <p:ph type="dt" sz="half" idx="10"/>
          </p:nvPr>
        </p:nvSpPr>
        <p:spPr/>
        <p:txBody>
          <a:bodyPr/>
          <a:lstStyle/>
          <a:p>
            <a:r>
              <a:rPr lang="en-US"/>
              <a:t>January 12, 2024</a:t>
            </a:r>
            <a:endParaRPr lang="en-GB"/>
          </a:p>
        </p:txBody>
      </p:sp>
      <p:sp>
        <p:nvSpPr>
          <p:cNvPr id="3" name="Slide Number Placeholder 2">
            <a:extLst>
              <a:ext uri="{FF2B5EF4-FFF2-40B4-BE49-F238E27FC236}">
                <a16:creationId xmlns:a16="http://schemas.microsoft.com/office/drawing/2014/main" id="{86718FB9-D970-4A85-97AF-694130F6C11E}"/>
              </a:ext>
            </a:extLst>
          </p:cNvPr>
          <p:cNvSpPr>
            <a:spLocks noGrp="1"/>
          </p:cNvSpPr>
          <p:nvPr>
            <p:ph type="sldNum" sz="quarter" idx="12"/>
          </p:nvPr>
        </p:nvSpPr>
        <p:spPr/>
        <p:txBody>
          <a:bodyPr/>
          <a:lstStyle/>
          <a:p>
            <a:fld id="{2519C5BF-53E6-4932-A61B-4CF4877D306F}" type="slidenum">
              <a:rPr lang="en-GB" smtClean="0"/>
              <a:t>6</a:t>
            </a:fld>
            <a:endParaRPr lang="en-GB"/>
          </a:p>
        </p:txBody>
      </p:sp>
      <p:sp>
        <p:nvSpPr>
          <p:cNvPr id="9" name="TextBox 8">
            <a:extLst>
              <a:ext uri="{FF2B5EF4-FFF2-40B4-BE49-F238E27FC236}">
                <a16:creationId xmlns:a16="http://schemas.microsoft.com/office/drawing/2014/main" id="{DFB73143-8150-4C39-83A2-C36EC8F8C0DE}"/>
              </a:ext>
            </a:extLst>
          </p:cNvPr>
          <p:cNvSpPr txBox="1"/>
          <p:nvPr/>
        </p:nvSpPr>
        <p:spPr>
          <a:xfrm>
            <a:off x="558800" y="409655"/>
            <a:ext cx="11633200"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Query(</a:t>
            </a:r>
            <a:r>
              <a:rPr lang="en-GB" sz="2400" b="1" i="1" dirty="0">
                <a:latin typeface="Times New Roman" panose="02020603050405020304" pitchFamily="18" charset="0"/>
                <a:cs typeface="Times New Roman" panose="02020603050405020304" pitchFamily="18" charset="0"/>
              </a:rPr>
              <a:t>query1.py, query2.py, query3.py, query4.py, query5.py, query6.py</a:t>
            </a:r>
            <a:r>
              <a:rPr lang="en-GB" sz="40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AA30424E-D202-4AE0-B7E2-CD7E7265FB70}"/>
              </a:ext>
            </a:extLst>
          </p:cNvPr>
          <p:cNvSpPr txBox="1"/>
          <p:nvPr/>
        </p:nvSpPr>
        <p:spPr>
          <a:xfrm>
            <a:off x="635000" y="1536377"/>
            <a:ext cx="11061700" cy="3730317"/>
          </a:xfrm>
          <a:prstGeom prst="rect">
            <a:avLst/>
          </a:prstGeom>
          <a:noFill/>
        </p:spPr>
        <p:txBody>
          <a:bodyPr wrap="square" rtlCol="0">
            <a:spAutoFit/>
          </a:bodyPr>
          <a:lstStyle/>
          <a:p>
            <a:pPr>
              <a:lnSpc>
                <a:spcPct val="150000"/>
              </a:lnSpc>
            </a:pPr>
            <a:r>
              <a:rPr lang="en-GB" sz="2000" dirty="0">
                <a:latin typeface="Times New Roman" panose="02020603050405020304" pitchFamily="18" charset="0"/>
                <a:cs typeface="Times New Roman" panose="02020603050405020304" pitchFamily="18" charset="0"/>
              </a:rPr>
              <a:t>Use SPARQL query to collect data from </a:t>
            </a:r>
            <a:r>
              <a:rPr lang="en-GB" sz="2000" b="0" i="0" dirty="0">
                <a:solidFill>
                  <a:srgbClr val="000000"/>
                </a:solidFill>
                <a:effectLst/>
                <a:latin typeface="Times New Roman" panose="02020603050405020304" pitchFamily="18" charset="0"/>
                <a:cs typeface="Times New Roman" panose="02020603050405020304" pitchFamily="18" charset="0"/>
              </a:rPr>
              <a:t>Fuseki triplestore.</a:t>
            </a:r>
          </a:p>
          <a:p>
            <a:pPr marL="800100" lvl="1" indent="-342900">
              <a:lnSpc>
                <a:spcPct val="150000"/>
              </a:lnSpc>
              <a:buFont typeface="Arial" panose="020B0604020202020204" pitchFamily="34" charset="0"/>
              <a:buChar char="•"/>
            </a:pPr>
            <a:r>
              <a:rPr lang="en-GB" sz="2000" b="1" i="1" dirty="0">
                <a:solidFill>
                  <a:srgbClr val="000000"/>
                </a:solidFill>
                <a:latin typeface="Times New Roman" panose="02020603050405020304" pitchFamily="18" charset="0"/>
                <a:cs typeface="Times New Roman" panose="02020603050405020304" pitchFamily="18" charset="0"/>
              </a:rPr>
              <a:t>query1.py</a:t>
            </a:r>
            <a:r>
              <a:rPr lang="en-GB" sz="2000" dirty="0">
                <a:solidFill>
                  <a:srgbClr val="000000"/>
                </a:solidFill>
                <a:latin typeface="Times New Roman" panose="02020603050405020304" pitchFamily="18" charset="0"/>
                <a:cs typeface="Times New Roman" panose="02020603050405020304" pitchFamily="18" charset="0"/>
              </a:rPr>
              <a:t>: Find restaurants open at specific dates/times. Command-line interface only.</a:t>
            </a:r>
          </a:p>
          <a:p>
            <a:pPr marL="800100" lvl="1" indent="-342900">
              <a:lnSpc>
                <a:spcPct val="150000"/>
              </a:lnSpc>
              <a:buFont typeface="Arial" panose="020B0604020202020204" pitchFamily="34" charset="0"/>
              <a:buChar char="•"/>
            </a:pPr>
            <a:r>
              <a:rPr lang="en-GB" sz="2000" b="1" i="1" dirty="0">
                <a:solidFill>
                  <a:srgbClr val="000000"/>
                </a:solidFill>
                <a:latin typeface="Times New Roman" panose="02020603050405020304" pitchFamily="18" charset="0"/>
                <a:cs typeface="Times New Roman" panose="02020603050405020304" pitchFamily="18" charset="0"/>
              </a:rPr>
              <a:t>query2.py</a:t>
            </a:r>
            <a:r>
              <a:rPr lang="en-GB" sz="2000" dirty="0">
                <a:solidFill>
                  <a:srgbClr val="000000"/>
                </a:solidFill>
                <a:latin typeface="Times New Roman" panose="02020603050405020304" pitchFamily="18" charset="0"/>
                <a:cs typeface="Times New Roman" panose="02020603050405020304" pitchFamily="18" charset="0"/>
              </a:rPr>
              <a:t>: Add location-based search functionality to </a:t>
            </a:r>
            <a:r>
              <a:rPr lang="en-GB" sz="2000" b="1" i="1" dirty="0">
                <a:solidFill>
                  <a:srgbClr val="000000"/>
                </a:solidFill>
                <a:latin typeface="Times New Roman" panose="02020603050405020304" pitchFamily="18" charset="0"/>
                <a:cs typeface="Times New Roman" panose="02020603050405020304" pitchFamily="18" charset="0"/>
              </a:rPr>
              <a:t>query1.py</a:t>
            </a:r>
          </a:p>
          <a:p>
            <a:pPr marL="800100" lvl="1" indent="-342900">
              <a:lnSpc>
                <a:spcPct val="150000"/>
              </a:lnSpc>
              <a:buFont typeface="Arial" panose="020B0604020202020204" pitchFamily="34" charset="0"/>
              <a:buChar char="•"/>
            </a:pPr>
            <a:r>
              <a:rPr lang="en-GB" sz="2000" b="1" i="1" dirty="0">
                <a:solidFill>
                  <a:srgbClr val="000000"/>
                </a:solidFill>
                <a:latin typeface="Times New Roman" panose="02020603050405020304" pitchFamily="18" charset="0"/>
                <a:cs typeface="Times New Roman" panose="02020603050405020304" pitchFamily="18" charset="0"/>
              </a:rPr>
              <a:t>query3.py</a:t>
            </a:r>
            <a:r>
              <a:rPr lang="en-GB" sz="2000" dirty="0">
                <a:solidFill>
                  <a:srgbClr val="000000"/>
                </a:solidFill>
                <a:latin typeface="Times New Roman" panose="02020603050405020304" pitchFamily="18" charset="0"/>
                <a:cs typeface="Times New Roman" panose="02020603050405020304" pitchFamily="18" charset="0"/>
              </a:rPr>
              <a:t>: Add price-based(accepting delivery below a certain price) search into </a:t>
            </a:r>
            <a:r>
              <a:rPr lang="en-GB" sz="2000" b="1" i="1" dirty="0">
                <a:solidFill>
                  <a:srgbClr val="000000"/>
                </a:solidFill>
                <a:latin typeface="Times New Roman" panose="02020603050405020304" pitchFamily="18" charset="0"/>
                <a:cs typeface="Times New Roman" panose="02020603050405020304" pitchFamily="18" charset="0"/>
              </a:rPr>
              <a:t>query2.py</a:t>
            </a:r>
          </a:p>
          <a:p>
            <a:pPr marL="800100" lvl="1" indent="-342900">
              <a:lnSpc>
                <a:spcPct val="150000"/>
              </a:lnSpc>
              <a:buFont typeface="Arial" panose="020B0604020202020204" pitchFamily="34" charset="0"/>
              <a:buChar char="•"/>
            </a:pPr>
            <a:r>
              <a:rPr lang="en-GB" sz="2000" b="1" i="1" dirty="0">
                <a:solidFill>
                  <a:srgbClr val="000000"/>
                </a:solidFill>
                <a:latin typeface="Times New Roman" panose="02020603050405020304" pitchFamily="18" charset="0"/>
                <a:cs typeface="Times New Roman" panose="02020603050405020304" pitchFamily="18" charset="0"/>
              </a:rPr>
              <a:t>query4.py</a:t>
            </a:r>
            <a:r>
              <a:rPr lang="en-GB" sz="2000" dirty="0">
                <a:solidFill>
                  <a:srgbClr val="000000"/>
                </a:solidFill>
                <a:latin typeface="Times New Roman" panose="02020603050405020304" pitchFamily="18" charset="0"/>
                <a:cs typeface="Times New Roman" panose="02020603050405020304" pitchFamily="18" charset="0"/>
              </a:rPr>
              <a:t>: Enable ranking of restaurants by distance or price into </a:t>
            </a:r>
            <a:r>
              <a:rPr lang="en-GB" sz="2000" b="1" i="1" dirty="0">
                <a:solidFill>
                  <a:srgbClr val="000000"/>
                </a:solidFill>
                <a:latin typeface="Times New Roman" panose="02020603050405020304" pitchFamily="18" charset="0"/>
                <a:cs typeface="Times New Roman" panose="02020603050405020304" pitchFamily="18" charset="0"/>
              </a:rPr>
              <a:t>query3.py</a:t>
            </a:r>
          </a:p>
          <a:p>
            <a:pPr marL="800100" lvl="1" indent="-342900">
              <a:lnSpc>
                <a:spcPct val="150000"/>
              </a:lnSpc>
              <a:buFont typeface="Arial" panose="020B0604020202020204" pitchFamily="34" charset="0"/>
              <a:buChar char="•"/>
            </a:pPr>
            <a:r>
              <a:rPr lang="en-GB" sz="2000" b="1" i="1" dirty="0">
                <a:solidFill>
                  <a:srgbClr val="000000"/>
                </a:solidFill>
                <a:latin typeface="Times New Roman" panose="02020603050405020304" pitchFamily="18" charset="0"/>
                <a:cs typeface="Times New Roman" panose="02020603050405020304" pitchFamily="18" charset="0"/>
              </a:rPr>
              <a:t>query5.py</a:t>
            </a:r>
            <a:r>
              <a:rPr lang="en-GB" sz="2000" dirty="0">
                <a:solidFill>
                  <a:srgbClr val="000000"/>
                </a:solidFill>
                <a:latin typeface="Times New Roman" panose="02020603050405020304" pitchFamily="18" charset="0"/>
                <a:cs typeface="Times New Roman" panose="02020603050405020304" pitchFamily="18" charset="0"/>
              </a:rPr>
              <a:t>: Modify </a:t>
            </a:r>
            <a:r>
              <a:rPr lang="en-GB" sz="2000" b="1" i="1" dirty="0">
                <a:solidFill>
                  <a:srgbClr val="000000"/>
                </a:solidFill>
                <a:latin typeface="Times New Roman" panose="02020603050405020304" pitchFamily="18" charset="0"/>
                <a:cs typeface="Times New Roman" panose="02020603050405020304" pitchFamily="18" charset="0"/>
              </a:rPr>
              <a:t>query4.py </a:t>
            </a:r>
            <a:r>
              <a:rPr lang="en-GB" sz="2000" dirty="0">
                <a:solidFill>
                  <a:srgbClr val="000000"/>
                </a:solidFill>
                <a:latin typeface="Times New Roman" panose="02020603050405020304" pitchFamily="18" charset="0"/>
                <a:cs typeface="Times New Roman" panose="02020603050405020304" pitchFamily="18" charset="0"/>
              </a:rPr>
              <a:t>to fetch and Integrate user preferences from RDF URIs.</a:t>
            </a:r>
          </a:p>
          <a:p>
            <a:pPr marL="800100" lvl="1" indent="-342900">
              <a:lnSpc>
                <a:spcPct val="150000"/>
              </a:lnSpc>
              <a:buFont typeface="Arial" panose="020B0604020202020204" pitchFamily="34" charset="0"/>
              <a:buChar char="•"/>
            </a:pPr>
            <a:r>
              <a:rPr lang="en-GB" sz="2000" b="1" i="1" dirty="0">
                <a:solidFill>
                  <a:srgbClr val="000000"/>
                </a:solidFill>
                <a:latin typeface="Times New Roman" panose="02020603050405020304" pitchFamily="18" charset="0"/>
                <a:cs typeface="Times New Roman" panose="02020603050405020304" pitchFamily="18" charset="0"/>
              </a:rPr>
              <a:t>query6.py</a:t>
            </a:r>
            <a:r>
              <a:rPr lang="en-GB" sz="2000" dirty="0">
                <a:solidFill>
                  <a:srgbClr val="000000"/>
                </a:solidFill>
                <a:latin typeface="Times New Roman" panose="02020603050405020304" pitchFamily="18" charset="0"/>
                <a:cs typeface="Times New Roman" panose="02020603050405020304" pitchFamily="18" charset="0"/>
              </a:rPr>
              <a:t>: Modify </a:t>
            </a:r>
            <a:r>
              <a:rPr lang="en-GB" sz="2000" b="1" i="1" dirty="0">
                <a:solidFill>
                  <a:srgbClr val="000000"/>
                </a:solidFill>
                <a:latin typeface="Times New Roman" panose="02020603050405020304" pitchFamily="18" charset="0"/>
                <a:cs typeface="Times New Roman" panose="02020603050405020304" pitchFamily="18" charset="0"/>
              </a:rPr>
              <a:t>query5.py </a:t>
            </a:r>
            <a:r>
              <a:rPr lang="en-GB" sz="2000" dirty="0">
                <a:solidFill>
                  <a:srgbClr val="000000"/>
                </a:solidFill>
                <a:latin typeface="Times New Roman" panose="02020603050405020304" pitchFamily="18" charset="0"/>
                <a:cs typeface="Times New Roman" panose="02020603050405020304" pitchFamily="18" charset="0"/>
              </a:rPr>
              <a:t>to Test with different sets of user preferences from the Linked Data Platform </a:t>
            </a:r>
            <a:r>
              <a:rPr lang="en-GB" sz="2000" dirty="0">
                <a:solidFill>
                  <a:srgbClr val="000000"/>
                </a:solidFill>
                <a:latin typeface="Times New Roman" panose="02020603050405020304" pitchFamily="18" charset="0"/>
                <a:cs typeface="Times New Roman" panose="02020603050405020304" pitchFamily="18" charset="0"/>
                <a:hlinkClick r:id="rId2"/>
              </a:rPr>
              <a:t>Server Community Solid Server Workspace</a:t>
            </a:r>
            <a:r>
              <a:rPr lang="en-GB"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6716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8C9CB-C1DF-4807-9A91-D8CCBB33167F}"/>
              </a:ext>
            </a:extLst>
          </p:cNvPr>
          <p:cNvSpPr>
            <a:spLocks noGrp="1"/>
          </p:cNvSpPr>
          <p:nvPr>
            <p:ph type="dt" sz="half" idx="10"/>
          </p:nvPr>
        </p:nvSpPr>
        <p:spPr/>
        <p:txBody>
          <a:bodyPr/>
          <a:lstStyle/>
          <a:p>
            <a:r>
              <a:rPr lang="en-US"/>
              <a:t>January 12, 2024</a:t>
            </a:r>
            <a:endParaRPr lang="en-GB"/>
          </a:p>
        </p:txBody>
      </p:sp>
      <p:sp>
        <p:nvSpPr>
          <p:cNvPr id="3" name="Slide Number Placeholder 2">
            <a:extLst>
              <a:ext uri="{FF2B5EF4-FFF2-40B4-BE49-F238E27FC236}">
                <a16:creationId xmlns:a16="http://schemas.microsoft.com/office/drawing/2014/main" id="{86718FB9-D970-4A85-97AF-694130F6C11E}"/>
              </a:ext>
            </a:extLst>
          </p:cNvPr>
          <p:cNvSpPr>
            <a:spLocks noGrp="1"/>
          </p:cNvSpPr>
          <p:nvPr>
            <p:ph type="sldNum" sz="quarter" idx="12"/>
          </p:nvPr>
        </p:nvSpPr>
        <p:spPr/>
        <p:txBody>
          <a:bodyPr/>
          <a:lstStyle/>
          <a:p>
            <a:fld id="{2519C5BF-53E6-4932-A61B-4CF4877D306F}" type="slidenum">
              <a:rPr lang="en-GB" smtClean="0"/>
              <a:t>7</a:t>
            </a:fld>
            <a:endParaRPr lang="en-GB" dirty="0"/>
          </a:p>
        </p:txBody>
      </p:sp>
      <p:sp>
        <p:nvSpPr>
          <p:cNvPr id="9" name="TextBox 8">
            <a:extLst>
              <a:ext uri="{FF2B5EF4-FFF2-40B4-BE49-F238E27FC236}">
                <a16:creationId xmlns:a16="http://schemas.microsoft.com/office/drawing/2014/main" id="{DFB73143-8150-4C39-83A2-C36EC8F8C0DE}"/>
              </a:ext>
            </a:extLst>
          </p:cNvPr>
          <p:cNvSpPr txBox="1"/>
          <p:nvPr/>
        </p:nvSpPr>
        <p:spPr>
          <a:xfrm>
            <a:off x="558800" y="409655"/>
            <a:ext cx="6673850"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collectShapeValidation.py</a:t>
            </a:r>
          </a:p>
        </p:txBody>
      </p:sp>
      <p:sp>
        <p:nvSpPr>
          <p:cNvPr id="5" name="TextBox 4">
            <a:extLst>
              <a:ext uri="{FF2B5EF4-FFF2-40B4-BE49-F238E27FC236}">
                <a16:creationId xmlns:a16="http://schemas.microsoft.com/office/drawing/2014/main" id="{AC52E8C0-B720-4CBE-8AEC-960DDFD3F212}"/>
              </a:ext>
            </a:extLst>
          </p:cNvPr>
          <p:cNvSpPr txBox="1"/>
          <p:nvPr/>
        </p:nvSpPr>
        <p:spPr>
          <a:xfrm>
            <a:off x="571500" y="1244277"/>
            <a:ext cx="11074400" cy="1323439"/>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Use SPARQL query to collect data from </a:t>
            </a:r>
            <a:r>
              <a:rPr lang="en-GB" sz="2000" b="0" i="0" dirty="0">
                <a:solidFill>
                  <a:srgbClr val="000000"/>
                </a:solidFill>
                <a:effectLst/>
                <a:latin typeface="Times New Roman" panose="02020603050405020304" pitchFamily="18" charset="0"/>
                <a:cs typeface="Times New Roman" panose="02020603050405020304" pitchFamily="18" charset="0"/>
              </a:rPr>
              <a:t>Fuseki triplestore.</a:t>
            </a:r>
          </a:p>
          <a:p>
            <a:pPr algn="just"/>
            <a:endParaRPr lang="en-GB" sz="2000" dirty="0">
              <a:solidFill>
                <a:srgbClr val="00000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GB" sz="2000" dirty="0">
                <a:solidFill>
                  <a:srgbClr val="000000"/>
                </a:solidFill>
                <a:latin typeface="Times New Roman" panose="02020603050405020304" pitchFamily="18" charset="0"/>
                <a:cs typeface="Times New Roman" panose="02020603050405020304" pitchFamily="18" charset="0"/>
              </a:rPr>
              <a:t>Modify </a:t>
            </a:r>
            <a:r>
              <a:rPr lang="en-GB" sz="2000" b="1" i="1" dirty="0">
                <a:solidFill>
                  <a:srgbClr val="000000"/>
                </a:solidFill>
                <a:latin typeface="Times New Roman" panose="02020603050405020304" pitchFamily="18" charset="0"/>
                <a:cs typeface="Times New Roman" panose="02020603050405020304" pitchFamily="18" charset="0"/>
              </a:rPr>
              <a:t>collect.py </a:t>
            </a:r>
            <a:r>
              <a:rPr lang="en-GB" sz="2000" dirty="0">
                <a:solidFill>
                  <a:srgbClr val="000000"/>
                </a:solidFill>
                <a:latin typeface="Times New Roman" panose="02020603050405020304" pitchFamily="18" charset="0"/>
                <a:cs typeface="Times New Roman" panose="02020603050405020304" pitchFamily="18" charset="0"/>
              </a:rPr>
              <a:t>to validate RDF data using SHACL </a:t>
            </a:r>
            <a:r>
              <a:rPr lang="en-GB" sz="2000" b="1" i="1" dirty="0">
                <a:solidFill>
                  <a:srgbClr val="000000"/>
                </a:solidFill>
                <a:latin typeface="Times New Roman" panose="02020603050405020304" pitchFamily="18" charset="0"/>
                <a:cs typeface="Times New Roman" panose="02020603050405020304" pitchFamily="18" charset="0"/>
              </a:rPr>
              <a:t>shape.ttl </a:t>
            </a:r>
            <a:r>
              <a:rPr lang="en-GB" sz="2000" dirty="0">
                <a:solidFill>
                  <a:srgbClr val="000000"/>
                </a:solidFill>
                <a:latin typeface="Times New Roman" panose="02020603050405020304" pitchFamily="18" charset="0"/>
                <a:cs typeface="Times New Roman" panose="02020603050405020304" pitchFamily="18" charset="0"/>
              </a:rPr>
              <a:t>before storage and to collect data from any CoopCycle member.</a:t>
            </a:r>
          </a:p>
        </p:txBody>
      </p:sp>
      <p:pic>
        <p:nvPicPr>
          <p:cNvPr id="7" name="Picture 6">
            <a:extLst>
              <a:ext uri="{FF2B5EF4-FFF2-40B4-BE49-F238E27FC236}">
                <a16:creationId xmlns:a16="http://schemas.microsoft.com/office/drawing/2014/main" id="{8BEB6F8C-3C76-4B54-9C99-BEFCA0A64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097" y="2694452"/>
            <a:ext cx="5851127" cy="2733991"/>
          </a:xfrm>
          <a:prstGeom prst="rect">
            <a:avLst/>
          </a:prstGeom>
          <a:ln>
            <a:solidFill>
              <a:schemeClr val="tx1"/>
            </a:solidFill>
          </a:ln>
        </p:spPr>
      </p:pic>
      <p:pic>
        <p:nvPicPr>
          <p:cNvPr id="10" name="Picture 9">
            <a:extLst>
              <a:ext uri="{FF2B5EF4-FFF2-40B4-BE49-F238E27FC236}">
                <a16:creationId xmlns:a16="http://schemas.microsoft.com/office/drawing/2014/main" id="{D6DBDE8C-8235-48E8-8FA4-B3341D25ED43}"/>
              </a:ext>
            </a:extLst>
          </p:cNvPr>
          <p:cNvPicPr>
            <a:picLocks noChangeAspect="1"/>
          </p:cNvPicPr>
          <p:nvPr/>
        </p:nvPicPr>
        <p:blipFill rotWithShape="1">
          <a:blip r:embed="rId3">
            <a:extLst>
              <a:ext uri="{28A0092B-C50C-407E-A947-70E740481C1C}">
                <a14:useLocalDpi xmlns:a14="http://schemas.microsoft.com/office/drawing/2010/main" val="0"/>
              </a:ext>
            </a:extLst>
          </a:blip>
          <a:srcRect b="7315"/>
          <a:stretch/>
        </p:blipFill>
        <p:spPr>
          <a:xfrm>
            <a:off x="7627821" y="2456239"/>
            <a:ext cx="2528150" cy="3494837"/>
          </a:xfrm>
          <a:prstGeom prst="rect">
            <a:avLst/>
          </a:prstGeom>
          <a:ln>
            <a:solidFill>
              <a:schemeClr val="tx1"/>
            </a:solidFill>
          </a:ln>
        </p:spPr>
      </p:pic>
      <p:sp>
        <p:nvSpPr>
          <p:cNvPr id="14" name="TextBox 13">
            <a:extLst>
              <a:ext uri="{FF2B5EF4-FFF2-40B4-BE49-F238E27FC236}">
                <a16:creationId xmlns:a16="http://schemas.microsoft.com/office/drawing/2014/main" id="{7F9D5F07-590D-4D7E-8AD5-6752B521AD50}"/>
              </a:ext>
            </a:extLst>
          </p:cNvPr>
          <p:cNvSpPr txBox="1"/>
          <p:nvPr/>
        </p:nvSpPr>
        <p:spPr>
          <a:xfrm>
            <a:off x="8304998" y="5899837"/>
            <a:ext cx="6097604"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shape.ttl </a:t>
            </a:r>
          </a:p>
        </p:txBody>
      </p:sp>
    </p:spTree>
    <p:extLst>
      <p:ext uri="{BB962C8B-B14F-4D97-AF65-F5344CB8AC3E}">
        <p14:creationId xmlns:p14="http://schemas.microsoft.com/office/powerpoint/2010/main" val="65026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8C9CB-C1DF-4807-9A91-D8CCBB33167F}"/>
              </a:ext>
            </a:extLst>
          </p:cNvPr>
          <p:cNvSpPr>
            <a:spLocks noGrp="1"/>
          </p:cNvSpPr>
          <p:nvPr>
            <p:ph type="dt" sz="half" idx="10"/>
          </p:nvPr>
        </p:nvSpPr>
        <p:spPr/>
        <p:txBody>
          <a:bodyPr/>
          <a:lstStyle/>
          <a:p>
            <a:r>
              <a:rPr lang="en-US"/>
              <a:t>January 12, 2024</a:t>
            </a:r>
            <a:endParaRPr lang="en-GB"/>
          </a:p>
        </p:txBody>
      </p:sp>
      <p:sp>
        <p:nvSpPr>
          <p:cNvPr id="3" name="Slide Number Placeholder 2">
            <a:extLst>
              <a:ext uri="{FF2B5EF4-FFF2-40B4-BE49-F238E27FC236}">
                <a16:creationId xmlns:a16="http://schemas.microsoft.com/office/drawing/2014/main" id="{86718FB9-D970-4A85-97AF-694130F6C11E}"/>
              </a:ext>
            </a:extLst>
          </p:cNvPr>
          <p:cNvSpPr>
            <a:spLocks noGrp="1"/>
          </p:cNvSpPr>
          <p:nvPr>
            <p:ph type="sldNum" sz="quarter" idx="12"/>
          </p:nvPr>
        </p:nvSpPr>
        <p:spPr/>
        <p:txBody>
          <a:bodyPr/>
          <a:lstStyle/>
          <a:p>
            <a:fld id="{2519C5BF-53E6-4932-A61B-4CF4877D306F}" type="slidenum">
              <a:rPr lang="en-GB" smtClean="0"/>
              <a:t>8</a:t>
            </a:fld>
            <a:endParaRPr lang="en-GB"/>
          </a:p>
        </p:txBody>
      </p:sp>
      <p:sp>
        <p:nvSpPr>
          <p:cNvPr id="9" name="TextBox 8">
            <a:extLst>
              <a:ext uri="{FF2B5EF4-FFF2-40B4-BE49-F238E27FC236}">
                <a16:creationId xmlns:a16="http://schemas.microsoft.com/office/drawing/2014/main" id="{DFB73143-8150-4C39-83A2-C36EC8F8C0DE}"/>
              </a:ext>
            </a:extLst>
          </p:cNvPr>
          <p:cNvSpPr txBox="1"/>
          <p:nvPr/>
        </p:nvSpPr>
        <p:spPr>
          <a:xfrm>
            <a:off x="571500" y="536391"/>
            <a:ext cx="6673850"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describe.py</a:t>
            </a:r>
          </a:p>
        </p:txBody>
      </p:sp>
      <p:sp>
        <p:nvSpPr>
          <p:cNvPr id="11" name="TextBox 10">
            <a:extLst>
              <a:ext uri="{FF2B5EF4-FFF2-40B4-BE49-F238E27FC236}">
                <a16:creationId xmlns:a16="http://schemas.microsoft.com/office/drawing/2014/main" id="{289AE932-3ED9-466E-B28A-D6AE403FB321}"/>
              </a:ext>
            </a:extLst>
          </p:cNvPr>
          <p:cNvSpPr txBox="1"/>
          <p:nvPr/>
        </p:nvSpPr>
        <p:spPr>
          <a:xfrm>
            <a:off x="571500" y="1353489"/>
            <a:ext cx="4800600" cy="1631216"/>
          </a:xfrm>
          <a:prstGeom prst="rect">
            <a:avLst/>
          </a:prstGeom>
          <a:noFill/>
        </p:spPr>
        <p:txBody>
          <a:bodyPr wrap="square" rtlCol="0">
            <a:spAutoFit/>
          </a:bodyPr>
          <a:lstStyle/>
          <a:p>
            <a:pPr algn="just"/>
            <a:r>
              <a:rPr lang="en-GB" sz="2000" dirty="0">
                <a:solidFill>
                  <a:srgbClr val="000000"/>
                </a:solidFill>
                <a:latin typeface="Times New Roman" panose="02020603050405020304" pitchFamily="18" charset="0"/>
                <a:cs typeface="Times New Roman" panose="02020603050405020304" pitchFamily="18" charset="0"/>
              </a:rPr>
              <a:t>Preference Setting Program</a:t>
            </a:r>
          </a:p>
          <a:p>
            <a:pPr algn="just"/>
            <a:endParaRPr lang="en-GB" sz="2000" dirty="0">
              <a:solidFill>
                <a:srgbClr val="00000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GB" sz="2000" dirty="0">
                <a:solidFill>
                  <a:srgbClr val="000000"/>
                </a:solidFill>
                <a:latin typeface="Times New Roman" panose="02020603050405020304" pitchFamily="18" charset="0"/>
                <a:cs typeface="Times New Roman" panose="02020603050405020304" pitchFamily="18" charset="0"/>
              </a:rPr>
              <a:t>Assist users in setting preferences via Q&amp;A. Publishes preferences as RDF on the Linked Data Platform.</a:t>
            </a:r>
          </a:p>
        </p:txBody>
      </p:sp>
      <p:pic>
        <p:nvPicPr>
          <p:cNvPr id="15" name="Picture 14">
            <a:extLst>
              <a:ext uri="{FF2B5EF4-FFF2-40B4-BE49-F238E27FC236}">
                <a16:creationId xmlns:a16="http://schemas.microsoft.com/office/drawing/2014/main" id="{4308A9C3-DADF-4383-8246-BBAC86023E0C}"/>
              </a:ext>
            </a:extLst>
          </p:cNvPr>
          <p:cNvPicPr>
            <a:picLocks noChangeAspect="1"/>
          </p:cNvPicPr>
          <p:nvPr/>
        </p:nvPicPr>
        <p:blipFill rotWithShape="1">
          <a:blip r:embed="rId2">
            <a:extLst>
              <a:ext uri="{28A0092B-C50C-407E-A947-70E740481C1C}">
                <a14:useLocalDpi xmlns:a14="http://schemas.microsoft.com/office/drawing/2010/main" val="0"/>
              </a:ext>
            </a:extLst>
          </a:blip>
          <a:srcRect r="48518"/>
          <a:stretch/>
        </p:blipFill>
        <p:spPr>
          <a:xfrm>
            <a:off x="5707915" y="579877"/>
            <a:ext cx="6175260" cy="2415749"/>
          </a:xfrm>
          <a:prstGeom prst="rect">
            <a:avLst/>
          </a:prstGeom>
        </p:spPr>
      </p:pic>
      <p:pic>
        <p:nvPicPr>
          <p:cNvPr id="17" name="Picture 16">
            <a:extLst>
              <a:ext uri="{FF2B5EF4-FFF2-40B4-BE49-F238E27FC236}">
                <a16:creationId xmlns:a16="http://schemas.microsoft.com/office/drawing/2014/main" id="{C34ADAD5-95D0-44F4-B3DB-C3E8D699F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907" y="3371322"/>
            <a:ext cx="4069193" cy="2761991"/>
          </a:xfrm>
          <a:prstGeom prst="rect">
            <a:avLst/>
          </a:prstGeom>
        </p:spPr>
      </p:pic>
      <p:pic>
        <p:nvPicPr>
          <p:cNvPr id="19" name="Picture 18">
            <a:extLst>
              <a:ext uri="{FF2B5EF4-FFF2-40B4-BE49-F238E27FC236}">
                <a16:creationId xmlns:a16="http://schemas.microsoft.com/office/drawing/2014/main" id="{8146330A-26FB-4747-8A38-39EABE602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914" y="3221838"/>
            <a:ext cx="6175261" cy="2908300"/>
          </a:xfrm>
          <a:prstGeom prst="rect">
            <a:avLst/>
          </a:prstGeom>
        </p:spPr>
      </p:pic>
      <p:sp>
        <p:nvSpPr>
          <p:cNvPr id="20" name="TextBox 19">
            <a:extLst>
              <a:ext uri="{FF2B5EF4-FFF2-40B4-BE49-F238E27FC236}">
                <a16:creationId xmlns:a16="http://schemas.microsoft.com/office/drawing/2014/main" id="{2119D685-3F42-4532-B762-89DA185EF951}"/>
              </a:ext>
            </a:extLst>
          </p:cNvPr>
          <p:cNvSpPr txBox="1"/>
          <p:nvPr/>
        </p:nvSpPr>
        <p:spPr>
          <a:xfrm>
            <a:off x="2735801" y="5696245"/>
            <a:ext cx="982000" cy="369332"/>
          </a:xfrm>
          <a:prstGeom prst="rect">
            <a:avLst/>
          </a:prstGeom>
          <a:noFill/>
        </p:spPr>
        <p:txBody>
          <a:bodyPr wrap="none" rtlCol="0">
            <a:spAutoFit/>
          </a:bodyPr>
          <a:lstStyle/>
          <a:p>
            <a:r>
              <a:rPr lang="en-GB" b="1" dirty="0">
                <a:latin typeface="Times New Roman" panose="02020603050405020304" pitchFamily="18" charset="0"/>
                <a:cs typeface="Times New Roman" panose="02020603050405020304" pitchFamily="18" charset="0"/>
              </a:rPr>
              <a:t>tareq.ttl</a:t>
            </a:r>
          </a:p>
        </p:txBody>
      </p:sp>
    </p:spTree>
    <p:extLst>
      <p:ext uri="{BB962C8B-B14F-4D97-AF65-F5344CB8AC3E}">
        <p14:creationId xmlns:p14="http://schemas.microsoft.com/office/powerpoint/2010/main" val="416510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2FC62B-FF9E-409F-8FE4-BB8EF0C60D9A}"/>
              </a:ext>
            </a:extLst>
          </p:cNvPr>
          <p:cNvSpPr>
            <a:spLocks noGrp="1"/>
          </p:cNvSpPr>
          <p:nvPr>
            <p:ph type="dt" sz="half" idx="10"/>
          </p:nvPr>
        </p:nvSpPr>
        <p:spPr/>
        <p:txBody>
          <a:bodyPr/>
          <a:lstStyle/>
          <a:p>
            <a:r>
              <a:rPr lang="en-US"/>
              <a:t>January 12, 2024</a:t>
            </a:r>
            <a:endParaRPr lang="en-GB"/>
          </a:p>
        </p:txBody>
      </p:sp>
      <p:sp>
        <p:nvSpPr>
          <p:cNvPr id="5" name="Slide Number Placeholder 4">
            <a:extLst>
              <a:ext uri="{FF2B5EF4-FFF2-40B4-BE49-F238E27FC236}">
                <a16:creationId xmlns:a16="http://schemas.microsoft.com/office/drawing/2014/main" id="{11BB1395-ACE9-4564-BC59-1ADD18125CBE}"/>
              </a:ext>
            </a:extLst>
          </p:cNvPr>
          <p:cNvSpPr>
            <a:spLocks noGrp="1"/>
          </p:cNvSpPr>
          <p:nvPr>
            <p:ph type="sldNum" sz="quarter" idx="12"/>
          </p:nvPr>
        </p:nvSpPr>
        <p:spPr/>
        <p:txBody>
          <a:bodyPr/>
          <a:lstStyle/>
          <a:p>
            <a:fld id="{2519C5BF-53E6-4932-A61B-4CF4877D306F}" type="slidenum">
              <a:rPr lang="en-GB" smtClean="0"/>
              <a:t>9</a:t>
            </a:fld>
            <a:endParaRPr lang="en-GB"/>
          </a:p>
        </p:txBody>
      </p:sp>
      <p:sp>
        <p:nvSpPr>
          <p:cNvPr id="6" name="TextBox 5">
            <a:extLst>
              <a:ext uri="{FF2B5EF4-FFF2-40B4-BE49-F238E27FC236}">
                <a16:creationId xmlns:a16="http://schemas.microsoft.com/office/drawing/2014/main" id="{1A86573A-6B04-4628-B0D8-AD1C11ECAD50}"/>
              </a:ext>
            </a:extLst>
          </p:cNvPr>
          <p:cNvSpPr txBox="1"/>
          <p:nvPr/>
        </p:nvSpPr>
        <p:spPr>
          <a:xfrm>
            <a:off x="571500" y="536391"/>
            <a:ext cx="10782300" cy="707886"/>
          </a:xfrm>
          <a:prstGeom prst="rect">
            <a:avLst/>
          </a:prstGeom>
          <a:noFill/>
        </p:spPr>
        <p:txBody>
          <a:bodyPr wrap="square">
            <a:spAutoFit/>
          </a:bodyPr>
          <a:lstStyle/>
          <a:p>
            <a:r>
              <a:rPr lang="en-GB" sz="4000" b="1" dirty="0">
                <a:latin typeface="Times New Roman" panose="02020603050405020304" pitchFamily="18" charset="0"/>
                <a:cs typeface="Times New Roman" panose="02020603050405020304" pitchFamily="18" charset="0"/>
              </a:rPr>
              <a:t>What we learn from the project?</a:t>
            </a:r>
          </a:p>
        </p:txBody>
      </p:sp>
      <p:sp>
        <p:nvSpPr>
          <p:cNvPr id="7" name="TextBox 6">
            <a:extLst>
              <a:ext uri="{FF2B5EF4-FFF2-40B4-BE49-F238E27FC236}">
                <a16:creationId xmlns:a16="http://schemas.microsoft.com/office/drawing/2014/main" id="{2E9524C7-3A87-4117-8010-4C4DC8761C1F}"/>
              </a:ext>
            </a:extLst>
          </p:cNvPr>
          <p:cNvSpPr txBox="1"/>
          <p:nvPr/>
        </p:nvSpPr>
        <p:spPr>
          <a:xfrm>
            <a:off x="635000" y="1536377"/>
            <a:ext cx="10782300"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Integration of Semantic Web Technologies</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Data Handling and Querying</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Data Integration and Validation</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User Preference Handling</a:t>
            </a:r>
          </a:p>
          <a:p>
            <a:pPr marL="285750" indent="-28575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Practical Application of Theoretical Knowledge </a:t>
            </a:r>
          </a:p>
        </p:txBody>
      </p:sp>
    </p:spTree>
    <p:extLst>
      <p:ext uri="{BB962C8B-B14F-4D97-AF65-F5344CB8AC3E}">
        <p14:creationId xmlns:p14="http://schemas.microsoft.com/office/powerpoint/2010/main" val="1752797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841</Words>
  <Application>Microsoft Office PowerPoint</Application>
  <PresentationFormat>Widescreen</PresentationFormat>
  <Paragraphs>111</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SemWeb Project: Food Delivery Discovery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Tareq Chy</dc:creator>
  <cp:lastModifiedBy>NUSHRAT JAHAN</cp:lastModifiedBy>
  <cp:revision>105</cp:revision>
  <dcterms:created xsi:type="dcterms:W3CDTF">2024-01-11T14:52:14Z</dcterms:created>
  <dcterms:modified xsi:type="dcterms:W3CDTF">2024-01-11T23:30:38Z</dcterms:modified>
</cp:coreProperties>
</file>