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slide" Target="slides/slide5.xml"/><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e92b95a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e92b95a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e92b95a4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e92b95a4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e92b95a4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e92b95a4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fea15604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fea1560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lab.emse.fr/tareq.chy/integrative-development-of-a-cps2-project" TargetMode="External"/><Relationship Id="rId4" Type="http://schemas.openxmlformats.org/officeDocument/2006/relationships/image" Target="../media/image2.png"/><Relationship Id="rId9" Type="http://schemas.openxmlformats.org/officeDocument/2006/relationships/slide" Target="/ppt/slides/slide4.xml"/><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 Target="/ppt/slides/slide2.xml"/><Relationship Id="rId8"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 Id="rId11" Type="http://schemas.openxmlformats.org/officeDocument/2006/relationships/slide" Target="/ppt/slides/slide5.xml"/><Relationship Id="rId10" Type="http://schemas.openxmlformats.org/officeDocument/2006/relationships/image" Target="../media/image1.png"/><Relationship Id="rId12" Type="http://schemas.openxmlformats.org/officeDocument/2006/relationships/slide" Target="/ppt/slides/slide5.xml"/><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10" Type="http://schemas.openxmlformats.org/officeDocument/2006/relationships/image" Target="../media/image6.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949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highlight>
                  <a:schemeClr val="lt1"/>
                </a:highlight>
                <a:uFill>
                  <a:noFill/>
                </a:uFill>
                <a:hlinkClick r:id="rId3">
                  <a:extLst>
                    <a:ext uri="{A12FA001-AC4F-418D-AE19-62706E023703}">
                      <ahyp:hlinkClr val="tx"/>
                    </a:ext>
                  </a:extLst>
                </a:hlinkClick>
              </a:rPr>
              <a:t>Gitlab</a:t>
            </a:r>
            <a:endParaRPr b="1" sz="1100">
              <a:solidFill>
                <a:schemeClr val="dk2"/>
              </a:solidFill>
              <a:highlight>
                <a:schemeClr val="lt1"/>
              </a:highlight>
            </a:endParaRPr>
          </a:p>
        </p:txBody>
      </p:sp>
      <p:sp>
        <p:nvSpPr>
          <p:cNvPr id="55" name="Google Shape;55;p13"/>
          <p:cNvSpPr txBox="1"/>
          <p:nvPr/>
        </p:nvSpPr>
        <p:spPr>
          <a:xfrm>
            <a:off x="7735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56" name="Google Shape;56;p13"/>
          <p:cNvPicPr preferRelativeResize="0"/>
          <p:nvPr/>
        </p:nvPicPr>
        <p:blipFill rotWithShape="1">
          <a:blip r:embed="rId4">
            <a:alphaModFix/>
          </a:blip>
          <a:srcRect b="11198" l="9743" r="9127" t="17697"/>
          <a:stretch/>
        </p:blipFill>
        <p:spPr>
          <a:xfrm>
            <a:off x="2168457" y="4540925"/>
            <a:ext cx="535143" cy="476775"/>
          </a:xfrm>
          <a:prstGeom prst="rect">
            <a:avLst/>
          </a:prstGeom>
          <a:noFill/>
          <a:ln>
            <a:noFill/>
          </a:ln>
        </p:spPr>
      </p:pic>
      <p:sp>
        <p:nvSpPr>
          <p:cNvPr id="57" name="Google Shape;57;p13"/>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58" name="Google Shape;58;p13"/>
          <p:cNvSpPr/>
          <p:nvPr/>
        </p:nvSpPr>
        <p:spPr>
          <a:xfrm>
            <a:off x="8025" y="4540925"/>
            <a:ext cx="9127800" cy="602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3"/>
          <p:cNvPicPr preferRelativeResize="0"/>
          <p:nvPr/>
        </p:nvPicPr>
        <p:blipFill rotWithShape="1">
          <a:blip r:embed="rId5">
            <a:alphaModFix/>
          </a:blip>
          <a:srcRect b="21117" l="0" r="0" t="16955"/>
          <a:stretch/>
        </p:blipFill>
        <p:spPr>
          <a:xfrm>
            <a:off x="149450" y="4602947"/>
            <a:ext cx="1077000" cy="444653"/>
          </a:xfrm>
          <a:prstGeom prst="rect">
            <a:avLst/>
          </a:prstGeom>
          <a:noFill/>
          <a:ln>
            <a:noFill/>
          </a:ln>
        </p:spPr>
      </p:pic>
      <p:sp>
        <p:nvSpPr>
          <p:cNvPr id="60" name="Google Shape;60;p13"/>
          <p:cNvSpPr txBox="1"/>
          <p:nvPr/>
        </p:nvSpPr>
        <p:spPr>
          <a:xfrm>
            <a:off x="2818575" y="740900"/>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IFTTT Web Platform</a:t>
            </a:r>
            <a:endParaRPr b="1" sz="1500"/>
          </a:p>
        </p:txBody>
      </p:sp>
      <p:sp>
        <p:nvSpPr>
          <p:cNvPr id="61" name="Google Shape;61;p13"/>
          <p:cNvSpPr txBox="1"/>
          <p:nvPr/>
        </p:nvSpPr>
        <p:spPr>
          <a:xfrm>
            <a:off x="1942625" y="992013"/>
            <a:ext cx="5338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The IFTTT Web Platform is an efficient tool for controlling smart home devices. It allows you to set the date, time and thermostat level to suit your comfort, automatically adjust your heater settings based on human presence detection, download CSV data to track energy usage, and view real-time data on CO2 levels, humidity, and temperature for increased energy efficiency.</a:t>
            </a:r>
            <a:endParaRPr sz="900">
              <a:latin typeface="Lato"/>
              <a:ea typeface="Lato"/>
              <a:cs typeface="Lato"/>
              <a:sym typeface="Lato"/>
            </a:endParaRPr>
          </a:p>
        </p:txBody>
      </p:sp>
      <p:pic>
        <p:nvPicPr>
          <p:cNvPr id="62" name="Google Shape;62;p13"/>
          <p:cNvPicPr preferRelativeResize="0"/>
          <p:nvPr/>
        </p:nvPicPr>
        <p:blipFill>
          <a:blip r:embed="rId6">
            <a:alphaModFix/>
          </a:blip>
          <a:stretch>
            <a:fillRect/>
          </a:stretch>
        </p:blipFill>
        <p:spPr>
          <a:xfrm>
            <a:off x="1391450" y="4611201"/>
            <a:ext cx="476775" cy="476775"/>
          </a:xfrm>
          <a:prstGeom prst="rect">
            <a:avLst/>
          </a:prstGeom>
          <a:noFill/>
          <a:ln cap="flat" cmpd="sng" w="9525">
            <a:solidFill>
              <a:srgbClr val="F3F3F3"/>
            </a:solidFill>
            <a:prstDash val="solid"/>
            <a:round/>
            <a:headEnd len="sm" w="sm" type="none"/>
            <a:tailEnd len="sm" w="sm" type="none"/>
          </a:ln>
        </p:spPr>
      </p:pic>
      <p:sp>
        <p:nvSpPr>
          <p:cNvPr id="63" name="Google Shape;63;p13"/>
          <p:cNvSpPr/>
          <p:nvPr/>
        </p:nvSpPr>
        <p:spPr>
          <a:xfrm>
            <a:off x="1355662" y="1968001"/>
            <a:ext cx="1852800" cy="16257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t/>
            </a:r>
            <a:endParaRPr b="1" sz="1300">
              <a:solidFill>
                <a:srgbClr val="FFFFFF"/>
              </a:solidFill>
            </a:endParaRPr>
          </a:p>
          <a:p>
            <a:pPr indent="0" lvl="0" marL="0" rtl="0" algn="ctr">
              <a:spcBef>
                <a:spcPts val="0"/>
              </a:spcBef>
              <a:spcAft>
                <a:spcPts val="0"/>
              </a:spcAft>
              <a:buNone/>
            </a:pPr>
            <a:r>
              <a:rPr b="1" lang="en" sz="1300">
                <a:solidFill>
                  <a:srgbClr val="FFFFFF"/>
                </a:solidFill>
              </a:rPr>
              <a:t>HUMIDITY</a:t>
            </a:r>
            <a:endParaRPr b="1" sz="1300">
              <a:solidFill>
                <a:srgbClr val="FFFFFF"/>
              </a:solidFill>
            </a:endParaRPr>
          </a:p>
        </p:txBody>
      </p:sp>
      <p:sp>
        <p:nvSpPr>
          <p:cNvPr id="64" name="Google Shape;64;p13"/>
          <p:cNvSpPr/>
          <p:nvPr/>
        </p:nvSpPr>
        <p:spPr>
          <a:xfrm>
            <a:off x="3634591" y="2002516"/>
            <a:ext cx="1852800" cy="16257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rPr b="1" lang="en" sz="1300">
                <a:solidFill>
                  <a:srgbClr val="FFFFFF"/>
                </a:solidFill>
              </a:rPr>
              <a:t>TEMPERATURE</a:t>
            </a:r>
            <a:endParaRPr b="1" sz="1300">
              <a:solidFill>
                <a:srgbClr val="FFFFFF"/>
              </a:solidFill>
            </a:endParaRPr>
          </a:p>
        </p:txBody>
      </p:sp>
      <p:sp>
        <p:nvSpPr>
          <p:cNvPr id="65" name="Google Shape;65;p13"/>
          <p:cNvSpPr/>
          <p:nvPr/>
        </p:nvSpPr>
        <p:spPr>
          <a:xfrm>
            <a:off x="5926301" y="2002505"/>
            <a:ext cx="1852800" cy="16257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rPr b="1" lang="en" sz="1300">
                <a:solidFill>
                  <a:schemeClr val="lt1"/>
                </a:solidFill>
              </a:rPr>
              <a:t>CO2</a:t>
            </a:r>
            <a:endParaRPr b="1" sz="1300">
              <a:solidFill>
                <a:schemeClr val="lt1"/>
              </a:solidFill>
            </a:endParaRPr>
          </a:p>
        </p:txBody>
      </p:sp>
      <p:sp>
        <p:nvSpPr>
          <p:cNvPr id="66" name="Google Shape;66;p13"/>
          <p:cNvSpPr/>
          <p:nvPr/>
        </p:nvSpPr>
        <p:spPr>
          <a:xfrm>
            <a:off x="1655433" y="2511525"/>
            <a:ext cx="1257300" cy="52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77.2%RH</a:t>
            </a:r>
            <a:endParaRPr b="1"/>
          </a:p>
        </p:txBody>
      </p:sp>
      <p:sp>
        <p:nvSpPr>
          <p:cNvPr id="67" name="Google Shape;67;p13"/>
          <p:cNvSpPr/>
          <p:nvPr/>
        </p:nvSpPr>
        <p:spPr>
          <a:xfrm>
            <a:off x="3932513" y="2478970"/>
            <a:ext cx="1257300" cy="52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20°C</a:t>
            </a:r>
            <a:endParaRPr b="1"/>
          </a:p>
        </p:txBody>
      </p:sp>
      <p:sp>
        <p:nvSpPr>
          <p:cNvPr id="68" name="Google Shape;68;p13"/>
          <p:cNvSpPr/>
          <p:nvPr/>
        </p:nvSpPr>
        <p:spPr>
          <a:xfrm>
            <a:off x="6258327" y="2460927"/>
            <a:ext cx="1257300" cy="52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2172 PPM</a:t>
            </a:r>
            <a:endParaRPr b="1"/>
          </a:p>
        </p:txBody>
      </p:sp>
      <p:sp>
        <p:nvSpPr>
          <p:cNvPr id="69" name="Google Shape;69;p13"/>
          <p:cNvSpPr/>
          <p:nvPr/>
        </p:nvSpPr>
        <p:spPr>
          <a:xfrm>
            <a:off x="1480055" y="3977350"/>
            <a:ext cx="1947300" cy="354000"/>
          </a:xfrm>
          <a:prstGeom prst="roundRect">
            <a:avLst>
              <a:gd fmla="val 16667" name="adj"/>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lt1"/>
                </a:solidFill>
                <a:uFill>
                  <a:noFill/>
                </a:uFill>
                <a:hlinkClick action="ppaction://hlinksldjump" r:id="rId7">
                  <a:extLst>
                    <a:ext uri="{A12FA001-AC4F-418D-AE19-62706E023703}">
                      <ahyp:hlinkClr val="tx"/>
                    </a:ext>
                  </a:extLst>
                </a:hlinkClick>
              </a:rPr>
              <a:t>Thermostat</a:t>
            </a:r>
            <a:endParaRPr b="1" sz="700">
              <a:solidFill>
                <a:schemeClr val="lt1"/>
              </a:solidFill>
            </a:endParaRPr>
          </a:p>
        </p:txBody>
      </p:sp>
      <p:sp>
        <p:nvSpPr>
          <p:cNvPr id="70" name="Google Shape;70;p13"/>
          <p:cNvSpPr/>
          <p:nvPr/>
        </p:nvSpPr>
        <p:spPr>
          <a:xfrm>
            <a:off x="3550123" y="3977350"/>
            <a:ext cx="1947300" cy="354000"/>
          </a:xfrm>
          <a:prstGeom prst="roundRect">
            <a:avLst>
              <a:gd fmla="val 16667" name="adj"/>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uFill>
                  <a:noFill/>
                </a:uFill>
                <a:hlinkClick action="ppaction://hlinksldjump" r:id="rId8">
                  <a:extLst>
                    <a:ext uri="{A12FA001-AC4F-418D-AE19-62706E023703}">
                      <ahyp:hlinkClr val="tx"/>
                    </a:ext>
                  </a:extLst>
                </a:hlinkClick>
              </a:rPr>
              <a:t>Heater</a:t>
            </a:r>
            <a:endParaRPr b="1" sz="1200">
              <a:solidFill>
                <a:schemeClr val="lt1"/>
              </a:solidFill>
            </a:endParaRPr>
          </a:p>
        </p:txBody>
      </p:sp>
      <p:sp>
        <p:nvSpPr>
          <p:cNvPr id="71" name="Google Shape;71;p13"/>
          <p:cNvSpPr/>
          <p:nvPr/>
        </p:nvSpPr>
        <p:spPr>
          <a:xfrm>
            <a:off x="5620205" y="3977350"/>
            <a:ext cx="1947300" cy="354000"/>
          </a:xfrm>
          <a:prstGeom prst="roundRect">
            <a:avLst>
              <a:gd fmla="val 16667" name="adj"/>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uFill>
                  <a:noFill/>
                </a:uFill>
                <a:hlinkClick action="ppaction://hlinksldjump" r:id="rId9">
                  <a:extLst>
                    <a:ext uri="{A12FA001-AC4F-418D-AE19-62706E023703}">
                      <ahyp:hlinkClr val="tx"/>
                    </a:ext>
                  </a:extLst>
                </a:hlinkClick>
              </a:rPr>
              <a:t>Download Data</a:t>
            </a:r>
            <a:endParaRPr b="1"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77" name="Google Shape;77;p14"/>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78" name="Google Shape;78;p14"/>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79" name="Google Shape;79;p14"/>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80" name="Google Shape;80;p14"/>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81" name="Google Shape;81;p14"/>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4"/>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sp>
        <p:nvSpPr>
          <p:cNvPr id="83" name="Google Shape;83;p14"/>
          <p:cNvSpPr/>
          <p:nvPr/>
        </p:nvSpPr>
        <p:spPr>
          <a:xfrm>
            <a:off x="11915450" y="4065588"/>
            <a:ext cx="2079600" cy="1824300"/>
          </a:xfrm>
          <a:prstGeom prst="roundRect">
            <a:avLst>
              <a:gd fmla="val 20772"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rPr b="1" lang="en">
                <a:solidFill>
                  <a:schemeClr val="lt1"/>
                </a:solidFill>
              </a:rPr>
              <a:t>SET </a:t>
            </a:r>
            <a:r>
              <a:rPr b="1" lang="en">
                <a:solidFill>
                  <a:schemeClr val="lt1"/>
                </a:solidFill>
              </a:rPr>
              <a:t>THERMOSTAT</a:t>
            </a:r>
            <a:endParaRPr b="1">
              <a:solidFill>
                <a:schemeClr val="lt1"/>
              </a:solidFill>
            </a:endParaRPr>
          </a:p>
        </p:txBody>
      </p:sp>
      <p:sp>
        <p:nvSpPr>
          <p:cNvPr id="84" name="Google Shape;84;p14"/>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Set Thermostat</a:t>
            </a:r>
            <a:endParaRPr b="1" sz="1500"/>
          </a:p>
        </p:txBody>
      </p:sp>
      <p:pic>
        <p:nvPicPr>
          <p:cNvPr id="85" name="Google Shape;85;p14"/>
          <p:cNvPicPr preferRelativeResize="0"/>
          <p:nvPr/>
        </p:nvPicPr>
        <p:blipFill>
          <a:blip r:embed="rId6">
            <a:alphaModFix/>
          </a:blip>
          <a:stretch>
            <a:fillRect/>
          </a:stretch>
        </p:blipFill>
        <p:spPr>
          <a:xfrm>
            <a:off x="12607825" y="4603249"/>
            <a:ext cx="640525" cy="640525"/>
          </a:xfrm>
          <a:prstGeom prst="rect">
            <a:avLst/>
          </a:prstGeom>
          <a:noFill/>
          <a:ln>
            <a:noFill/>
          </a:ln>
        </p:spPr>
      </p:pic>
      <p:pic>
        <p:nvPicPr>
          <p:cNvPr id="86" name="Google Shape;86;p14">
            <a:hlinkClick action="ppaction://hlinkshowjump?jump=firstslide"/>
          </p:cNvPr>
          <p:cNvPicPr preferRelativeResize="0"/>
          <p:nvPr/>
        </p:nvPicPr>
        <p:blipFill>
          <a:blip r:embed="rId7">
            <a:alphaModFix/>
          </a:blip>
          <a:stretch>
            <a:fillRect/>
          </a:stretch>
        </p:blipFill>
        <p:spPr>
          <a:xfrm>
            <a:off x="149450" y="920663"/>
            <a:ext cx="476774" cy="476774"/>
          </a:xfrm>
          <a:prstGeom prst="rect">
            <a:avLst/>
          </a:prstGeom>
          <a:noFill/>
          <a:ln>
            <a:noFill/>
          </a:ln>
        </p:spPr>
      </p:pic>
      <p:pic>
        <p:nvPicPr>
          <p:cNvPr id="87" name="Google Shape;87;p14">
            <a:hlinkClick action="ppaction://hlinkshowjump?jump=firstslide"/>
          </p:cNvPr>
          <p:cNvPicPr preferRelativeResize="0"/>
          <p:nvPr/>
        </p:nvPicPr>
        <p:blipFill>
          <a:blip r:embed="rId8">
            <a:alphaModFix/>
          </a:blip>
          <a:stretch>
            <a:fillRect/>
          </a:stretch>
        </p:blipFill>
        <p:spPr>
          <a:xfrm>
            <a:off x="8663675" y="88400"/>
            <a:ext cx="354001" cy="354001"/>
          </a:xfrm>
          <a:prstGeom prst="rect">
            <a:avLst/>
          </a:prstGeom>
          <a:noFill/>
          <a:ln>
            <a:noFill/>
          </a:ln>
        </p:spPr>
      </p:pic>
      <p:sp>
        <p:nvSpPr>
          <p:cNvPr id="88" name="Google Shape;88;p14"/>
          <p:cNvSpPr txBox="1"/>
          <p:nvPr/>
        </p:nvSpPr>
        <p:spPr>
          <a:xfrm>
            <a:off x="2703600" y="1204025"/>
            <a:ext cx="420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Please provide the necessary information for the date, time, and thermostat level to adjust to your desired comfort.</a:t>
            </a:r>
            <a:endParaRPr sz="1000">
              <a:latin typeface="Lato"/>
              <a:ea typeface="Lato"/>
              <a:cs typeface="Lato"/>
              <a:sym typeface="Lato"/>
            </a:endParaRPr>
          </a:p>
        </p:txBody>
      </p:sp>
      <p:pic>
        <p:nvPicPr>
          <p:cNvPr id="89" name="Google Shape;89;p14"/>
          <p:cNvPicPr preferRelativeResize="0"/>
          <p:nvPr/>
        </p:nvPicPr>
        <p:blipFill>
          <a:blip r:embed="rId9">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
        <p:nvSpPr>
          <p:cNvPr id="90" name="Google Shape;90;p14"/>
          <p:cNvSpPr/>
          <p:nvPr/>
        </p:nvSpPr>
        <p:spPr>
          <a:xfrm>
            <a:off x="1012150" y="1918725"/>
            <a:ext cx="1918800" cy="4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Enter Time (24:00)</a:t>
            </a:r>
            <a:endParaRPr sz="1200">
              <a:solidFill>
                <a:srgbClr val="666666"/>
              </a:solidFill>
            </a:endParaRPr>
          </a:p>
        </p:txBody>
      </p:sp>
      <p:sp>
        <p:nvSpPr>
          <p:cNvPr id="91" name="Google Shape;91;p14"/>
          <p:cNvSpPr/>
          <p:nvPr/>
        </p:nvSpPr>
        <p:spPr>
          <a:xfrm>
            <a:off x="2986525" y="1918725"/>
            <a:ext cx="1918800" cy="4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Enter Date(dd/mm/yyyy)</a:t>
            </a:r>
            <a:endParaRPr sz="1200"/>
          </a:p>
        </p:txBody>
      </p:sp>
      <p:sp>
        <p:nvSpPr>
          <p:cNvPr id="92" name="Google Shape;92;p14"/>
          <p:cNvSpPr/>
          <p:nvPr/>
        </p:nvSpPr>
        <p:spPr>
          <a:xfrm>
            <a:off x="4960900" y="1918725"/>
            <a:ext cx="1918800" cy="41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Set Thermostat level(°C)</a:t>
            </a:r>
            <a:endParaRPr sz="1200"/>
          </a:p>
        </p:txBody>
      </p:sp>
      <p:sp>
        <p:nvSpPr>
          <p:cNvPr id="93" name="Google Shape;93;p14"/>
          <p:cNvSpPr/>
          <p:nvPr/>
        </p:nvSpPr>
        <p:spPr>
          <a:xfrm>
            <a:off x="6976725" y="1949475"/>
            <a:ext cx="1155000" cy="354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Submit</a:t>
            </a:r>
            <a:endParaRPr b="1">
              <a:solidFill>
                <a:schemeClr val="lt1"/>
              </a:solidFill>
            </a:endParaRPr>
          </a:p>
        </p:txBody>
      </p:sp>
      <p:sp>
        <p:nvSpPr>
          <p:cNvPr id="94" name="Google Shape;94;p14"/>
          <p:cNvSpPr/>
          <p:nvPr/>
        </p:nvSpPr>
        <p:spPr>
          <a:xfrm>
            <a:off x="1022400" y="2701450"/>
            <a:ext cx="9285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18:00			</a:t>
            </a:r>
            <a:endParaRPr/>
          </a:p>
        </p:txBody>
      </p:sp>
      <p:sp>
        <p:nvSpPr>
          <p:cNvPr id="95" name="Google Shape;95;p14"/>
          <p:cNvSpPr/>
          <p:nvPr/>
        </p:nvSpPr>
        <p:spPr>
          <a:xfrm>
            <a:off x="5838425" y="2789425"/>
            <a:ext cx="1155000" cy="354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Edit</a:t>
            </a:r>
            <a:endParaRPr b="1">
              <a:solidFill>
                <a:schemeClr val="lt1"/>
              </a:solidFill>
            </a:endParaRPr>
          </a:p>
        </p:txBody>
      </p:sp>
      <p:sp>
        <p:nvSpPr>
          <p:cNvPr id="96" name="Google Shape;96;p14"/>
          <p:cNvSpPr/>
          <p:nvPr/>
        </p:nvSpPr>
        <p:spPr>
          <a:xfrm>
            <a:off x="7072675" y="2780800"/>
            <a:ext cx="1155000" cy="354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Delete</a:t>
            </a:r>
            <a:endParaRPr b="1">
              <a:solidFill>
                <a:schemeClr val="lt1"/>
              </a:solidFill>
            </a:endParaRPr>
          </a:p>
        </p:txBody>
      </p:sp>
      <p:sp>
        <p:nvSpPr>
          <p:cNvPr id="97" name="Google Shape;97;p14"/>
          <p:cNvSpPr/>
          <p:nvPr/>
        </p:nvSpPr>
        <p:spPr>
          <a:xfrm>
            <a:off x="2013000" y="2701450"/>
            <a:ext cx="2079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01/03/2023</a:t>
            </a:r>
            <a:r>
              <a:rPr lang="en"/>
              <a:t>			</a:t>
            </a:r>
            <a:endParaRPr/>
          </a:p>
        </p:txBody>
      </p:sp>
      <p:sp>
        <p:nvSpPr>
          <p:cNvPr id="98" name="Google Shape;98;p14"/>
          <p:cNvSpPr/>
          <p:nvPr/>
        </p:nvSpPr>
        <p:spPr>
          <a:xfrm>
            <a:off x="4146600" y="2701450"/>
            <a:ext cx="16470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8°C</a:t>
            </a:r>
            <a:r>
              <a:rPr lang="en"/>
              <a:t>		</a:t>
            </a:r>
            <a:endParaRPr/>
          </a:p>
        </p:txBody>
      </p:sp>
      <p:sp>
        <p:nvSpPr>
          <p:cNvPr id="99" name="Google Shape;99;p14"/>
          <p:cNvSpPr/>
          <p:nvPr/>
        </p:nvSpPr>
        <p:spPr>
          <a:xfrm>
            <a:off x="1022400" y="3311050"/>
            <a:ext cx="9285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3:00			</a:t>
            </a:r>
            <a:endParaRPr/>
          </a:p>
        </p:txBody>
      </p:sp>
      <p:sp>
        <p:nvSpPr>
          <p:cNvPr id="100" name="Google Shape;100;p14"/>
          <p:cNvSpPr/>
          <p:nvPr/>
        </p:nvSpPr>
        <p:spPr>
          <a:xfrm>
            <a:off x="5838425" y="3399025"/>
            <a:ext cx="1155000" cy="354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Edit</a:t>
            </a:r>
            <a:endParaRPr b="1">
              <a:solidFill>
                <a:schemeClr val="lt1"/>
              </a:solidFill>
            </a:endParaRPr>
          </a:p>
        </p:txBody>
      </p:sp>
      <p:sp>
        <p:nvSpPr>
          <p:cNvPr id="101" name="Google Shape;101;p14"/>
          <p:cNvSpPr/>
          <p:nvPr/>
        </p:nvSpPr>
        <p:spPr>
          <a:xfrm>
            <a:off x="7072675" y="3390400"/>
            <a:ext cx="1155000" cy="354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Delete</a:t>
            </a:r>
            <a:endParaRPr b="1">
              <a:solidFill>
                <a:schemeClr val="lt1"/>
              </a:solidFill>
            </a:endParaRPr>
          </a:p>
        </p:txBody>
      </p:sp>
      <p:sp>
        <p:nvSpPr>
          <p:cNvPr id="102" name="Google Shape;102;p14"/>
          <p:cNvSpPr/>
          <p:nvPr/>
        </p:nvSpPr>
        <p:spPr>
          <a:xfrm>
            <a:off x="2013000" y="3311050"/>
            <a:ext cx="2079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01/03/2023			</a:t>
            </a:r>
            <a:endParaRPr/>
          </a:p>
        </p:txBody>
      </p:sp>
      <p:sp>
        <p:nvSpPr>
          <p:cNvPr id="103" name="Google Shape;103;p14"/>
          <p:cNvSpPr/>
          <p:nvPr/>
        </p:nvSpPr>
        <p:spPr>
          <a:xfrm>
            <a:off x="4146600" y="3311050"/>
            <a:ext cx="16470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13</a:t>
            </a:r>
            <a:r>
              <a:rPr lang="en"/>
              <a:t>°C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109" name="Google Shape;109;p15"/>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110" name="Google Shape;110;p15"/>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111" name="Google Shape;111;p15"/>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112" name="Google Shape;112;p15"/>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113" name="Google Shape;113;p15"/>
          <p:cNvSpPr/>
          <p:nvPr/>
        </p:nvSpPr>
        <p:spPr>
          <a:xfrm>
            <a:off x="19725" y="433647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5"/>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sp>
        <p:nvSpPr>
          <p:cNvPr id="115" name="Google Shape;115;p15"/>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SET HEATER</a:t>
            </a:r>
            <a:endParaRPr b="1" sz="1500"/>
          </a:p>
        </p:txBody>
      </p:sp>
      <p:pic>
        <p:nvPicPr>
          <p:cNvPr id="116" name="Google Shape;116;p15">
            <a:hlinkClick action="ppaction://hlinkshowjump?jump=firstslide"/>
          </p:cNvPr>
          <p:cNvPicPr preferRelativeResize="0"/>
          <p:nvPr/>
        </p:nvPicPr>
        <p:blipFill>
          <a:blip r:embed="rId6">
            <a:alphaModFix/>
          </a:blip>
          <a:stretch>
            <a:fillRect/>
          </a:stretch>
        </p:blipFill>
        <p:spPr>
          <a:xfrm>
            <a:off x="8663675" y="88400"/>
            <a:ext cx="354001" cy="354001"/>
          </a:xfrm>
          <a:prstGeom prst="rect">
            <a:avLst/>
          </a:prstGeom>
          <a:noFill/>
          <a:ln>
            <a:noFill/>
          </a:ln>
        </p:spPr>
      </p:pic>
      <p:pic>
        <p:nvPicPr>
          <p:cNvPr id="117" name="Google Shape;117;p15">
            <a:hlinkClick action="ppaction://hlinkshowjump?jump=firstslide"/>
          </p:cNvPr>
          <p:cNvPicPr preferRelativeResize="0"/>
          <p:nvPr/>
        </p:nvPicPr>
        <p:blipFill>
          <a:blip r:embed="rId7">
            <a:alphaModFix/>
          </a:blip>
          <a:stretch>
            <a:fillRect/>
          </a:stretch>
        </p:blipFill>
        <p:spPr>
          <a:xfrm>
            <a:off x="149450" y="920663"/>
            <a:ext cx="476774" cy="476774"/>
          </a:xfrm>
          <a:prstGeom prst="rect">
            <a:avLst/>
          </a:prstGeom>
          <a:noFill/>
          <a:ln>
            <a:noFill/>
          </a:ln>
        </p:spPr>
      </p:pic>
      <p:sp>
        <p:nvSpPr>
          <p:cNvPr id="118" name="Google Shape;118;p15"/>
          <p:cNvSpPr/>
          <p:nvPr/>
        </p:nvSpPr>
        <p:spPr>
          <a:xfrm>
            <a:off x="3321525" y="3067950"/>
            <a:ext cx="2724000" cy="1027800"/>
          </a:xfrm>
          <a:prstGeom prst="roundRect">
            <a:avLst>
              <a:gd fmla="val 1982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p:txBody>
      </p:sp>
      <p:sp>
        <p:nvSpPr>
          <p:cNvPr id="119" name="Google Shape;119;p15"/>
          <p:cNvSpPr/>
          <p:nvPr/>
        </p:nvSpPr>
        <p:spPr>
          <a:xfrm>
            <a:off x="3612725" y="3459300"/>
            <a:ext cx="2144400" cy="354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ON</a:t>
            </a:r>
            <a:endParaRPr b="1">
              <a:solidFill>
                <a:schemeClr val="dk1"/>
              </a:solidFill>
            </a:endParaRPr>
          </a:p>
        </p:txBody>
      </p:sp>
      <p:sp>
        <p:nvSpPr>
          <p:cNvPr id="120" name="Google Shape;120;p15"/>
          <p:cNvSpPr/>
          <p:nvPr/>
        </p:nvSpPr>
        <p:spPr>
          <a:xfrm>
            <a:off x="5150325" y="2423525"/>
            <a:ext cx="1155000" cy="354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Submit</a:t>
            </a:r>
            <a:endParaRPr b="1">
              <a:solidFill>
                <a:schemeClr val="lt1"/>
              </a:solidFill>
            </a:endParaRPr>
          </a:p>
        </p:txBody>
      </p:sp>
      <p:sp>
        <p:nvSpPr>
          <p:cNvPr id="121" name="Google Shape;121;p15"/>
          <p:cNvSpPr txBox="1"/>
          <p:nvPr/>
        </p:nvSpPr>
        <p:spPr>
          <a:xfrm>
            <a:off x="2472675" y="1209275"/>
            <a:ext cx="445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Please choose a mode and specify the number of hours for the heater to automatically turn off in case of no human presence.</a:t>
            </a:r>
            <a:endParaRPr sz="1000">
              <a:latin typeface="Lato"/>
              <a:ea typeface="Lato"/>
              <a:cs typeface="Lato"/>
              <a:sym typeface="Lato"/>
            </a:endParaRPr>
          </a:p>
        </p:txBody>
      </p:sp>
      <p:pic>
        <p:nvPicPr>
          <p:cNvPr id="122" name="Google Shape;122;p15"/>
          <p:cNvPicPr preferRelativeResize="0"/>
          <p:nvPr/>
        </p:nvPicPr>
        <p:blipFill>
          <a:blip r:embed="rId8">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
        <p:nvSpPr>
          <p:cNvPr id="123" name="Google Shape;123;p15"/>
          <p:cNvSpPr/>
          <p:nvPr/>
        </p:nvSpPr>
        <p:spPr>
          <a:xfrm>
            <a:off x="3049875" y="2419100"/>
            <a:ext cx="2023200" cy="354000"/>
          </a:xfrm>
          <a:prstGeom prst="rect">
            <a:avLst/>
          </a:prstGeom>
          <a:solidFill>
            <a:schemeClr val="l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rPr>
              <a:t>Time/hr</a:t>
            </a:r>
            <a:endParaRPr>
              <a:solidFill>
                <a:srgbClr val="999999"/>
              </a:solidFill>
            </a:endParaRPr>
          </a:p>
        </p:txBody>
      </p:sp>
      <p:sp>
        <p:nvSpPr>
          <p:cNvPr id="124" name="Google Shape;124;p15"/>
          <p:cNvSpPr/>
          <p:nvPr/>
        </p:nvSpPr>
        <p:spPr>
          <a:xfrm>
            <a:off x="4605450" y="3459300"/>
            <a:ext cx="1155000" cy="3540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OFF</a:t>
            </a:r>
            <a:endParaRPr b="1">
              <a:solidFill>
                <a:schemeClr val="lt1"/>
              </a:solidFill>
            </a:endParaRPr>
          </a:p>
        </p:txBody>
      </p:sp>
      <p:sp>
        <p:nvSpPr>
          <p:cNvPr id="125" name="Google Shape;125;p15"/>
          <p:cNvSpPr/>
          <p:nvPr/>
        </p:nvSpPr>
        <p:spPr>
          <a:xfrm>
            <a:off x="734225" y="2039950"/>
            <a:ext cx="126600" cy="1266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nvSpPr>
        <p:spPr>
          <a:xfrm>
            <a:off x="872400" y="1941700"/>
            <a:ext cx="134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Mode(8°C, Light OFF)</a:t>
            </a:r>
            <a:endParaRPr sz="900"/>
          </a:p>
        </p:txBody>
      </p:sp>
      <p:sp>
        <p:nvSpPr>
          <p:cNvPr id="127" name="Google Shape;127;p15"/>
          <p:cNvSpPr/>
          <p:nvPr/>
        </p:nvSpPr>
        <p:spPr>
          <a:xfrm>
            <a:off x="2258225" y="2039950"/>
            <a:ext cx="126600" cy="1266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2396400" y="1941700"/>
            <a:ext cx="202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Reduced Mode(15° C, Green Light)</a:t>
            </a:r>
            <a:endParaRPr sz="900"/>
          </a:p>
        </p:txBody>
      </p:sp>
      <p:sp>
        <p:nvSpPr>
          <p:cNvPr id="129" name="Google Shape;129;p15"/>
          <p:cNvSpPr/>
          <p:nvPr/>
        </p:nvSpPr>
        <p:spPr>
          <a:xfrm>
            <a:off x="4468025" y="2039950"/>
            <a:ext cx="126600" cy="1266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4606200" y="1941700"/>
            <a:ext cx="202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Eco Mode(19°C,Flashing Red Light)</a:t>
            </a:r>
            <a:endParaRPr sz="900"/>
          </a:p>
        </p:txBody>
      </p:sp>
      <p:sp>
        <p:nvSpPr>
          <p:cNvPr id="131" name="Google Shape;131;p15"/>
          <p:cNvSpPr/>
          <p:nvPr/>
        </p:nvSpPr>
        <p:spPr>
          <a:xfrm>
            <a:off x="6754025" y="2039950"/>
            <a:ext cx="126600" cy="1266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nvSpPr>
        <p:spPr>
          <a:xfrm>
            <a:off x="6892200" y="1941700"/>
            <a:ext cx="202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Comport Mode(20°C, Red Light)</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138" name="Google Shape;138;p16"/>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139" name="Google Shape;139;p16"/>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140" name="Google Shape;140;p16"/>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141" name="Google Shape;141;p16"/>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142" name="Google Shape;142;p16"/>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16"/>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pic>
        <p:nvPicPr>
          <p:cNvPr id="144" name="Google Shape;144;p16"/>
          <p:cNvPicPr preferRelativeResize="0"/>
          <p:nvPr/>
        </p:nvPicPr>
        <p:blipFill>
          <a:blip r:embed="rId6">
            <a:alphaModFix/>
          </a:blip>
          <a:stretch>
            <a:fillRect/>
          </a:stretch>
        </p:blipFill>
        <p:spPr>
          <a:xfrm>
            <a:off x="1684248" y="1991702"/>
            <a:ext cx="734100" cy="734100"/>
          </a:xfrm>
          <a:prstGeom prst="rect">
            <a:avLst/>
          </a:prstGeom>
          <a:noFill/>
          <a:ln>
            <a:noFill/>
          </a:ln>
        </p:spPr>
      </p:pic>
      <p:sp>
        <p:nvSpPr>
          <p:cNvPr id="145" name="Google Shape;145;p16"/>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dk1"/>
                </a:solidFill>
              </a:rPr>
              <a:t>Download Data</a:t>
            </a:r>
            <a:endParaRPr b="1" sz="1500"/>
          </a:p>
        </p:txBody>
      </p:sp>
      <p:sp>
        <p:nvSpPr>
          <p:cNvPr id="146" name="Google Shape;146;p16"/>
          <p:cNvSpPr/>
          <p:nvPr/>
        </p:nvSpPr>
        <p:spPr>
          <a:xfrm>
            <a:off x="3657538" y="1861050"/>
            <a:ext cx="2079600" cy="1824300"/>
          </a:xfrm>
          <a:prstGeom prst="roundRect">
            <a:avLst>
              <a:gd fmla="val 8779"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p:txBody>
      </p:sp>
      <p:sp>
        <p:nvSpPr>
          <p:cNvPr id="147" name="Google Shape;147;p16"/>
          <p:cNvSpPr/>
          <p:nvPr/>
        </p:nvSpPr>
        <p:spPr>
          <a:xfrm>
            <a:off x="3954750" y="3090575"/>
            <a:ext cx="1475400" cy="3540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endParaRPr>
          </a:p>
          <a:p>
            <a:pPr indent="0" lvl="0" marL="0" rtl="0" algn="ctr">
              <a:spcBef>
                <a:spcPts val="0"/>
              </a:spcBef>
              <a:spcAft>
                <a:spcPts val="0"/>
              </a:spcAft>
              <a:buClr>
                <a:schemeClr val="dk1"/>
              </a:buClr>
              <a:buSzPts val="1100"/>
              <a:buFont typeface="Arial"/>
              <a:buNone/>
            </a:pPr>
            <a:r>
              <a:rPr b="1" lang="en" sz="1200">
                <a:solidFill>
                  <a:srgbClr val="FFFFFF"/>
                </a:solidFill>
              </a:rPr>
              <a:t>Download CSV</a:t>
            </a:r>
            <a:endParaRPr b="1" sz="1200">
              <a:solidFill>
                <a:srgbClr val="FFFFFF"/>
              </a:solidFill>
            </a:endParaRPr>
          </a:p>
          <a:p>
            <a:pPr indent="0" lvl="0" marL="0" rtl="0" algn="l">
              <a:spcBef>
                <a:spcPts val="0"/>
              </a:spcBef>
              <a:spcAft>
                <a:spcPts val="0"/>
              </a:spcAft>
              <a:buNone/>
            </a:pPr>
            <a:r>
              <a:t/>
            </a:r>
            <a:endParaRPr/>
          </a:p>
        </p:txBody>
      </p:sp>
      <p:pic>
        <p:nvPicPr>
          <p:cNvPr id="148" name="Google Shape;148;p16"/>
          <p:cNvPicPr preferRelativeResize="0"/>
          <p:nvPr/>
        </p:nvPicPr>
        <p:blipFill>
          <a:blip r:embed="rId7">
            <a:alphaModFix/>
          </a:blip>
          <a:stretch>
            <a:fillRect/>
          </a:stretch>
        </p:blipFill>
        <p:spPr>
          <a:xfrm>
            <a:off x="4251850" y="2018850"/>
            <a:ext cx="891000" cy="891000"/>
          </a:xfrm>
          <a:prstGeom prst="rect">
            <a:avLst/>
          </a:prstGeom>
          <a:noFill/>
          <a:ln>
            <a:noFill/>
          </a:ln>
        </p:spPr>
      </p:pic>
      <p:pic>
        <p:nvPicPr>
          <p:cNvPr id="149" name="Google Shape;149;p16">
            <a:hlinkClick action="ppaction://hlinkshowjump?jump=firstslide"/>
          </p:cNvPr>
          <p:cNvPicPr preferRelativeResize="0"/>
          <p:nvPr/>
        </p:nvPicPr>
        <p:blipFill>
          <a:blip r:embed="rId8">
            <a:alphaModFix/>
          </a:blip>
          <a:stretch>
            <a:fillRect/>
          </a:stretch>
        </p:blipFill>
        <p:spPr>
          <a:xfrm>
            <a:off x="8663675" y="88400"/>
            <a:ext cx="354001" cy="354001"/>
          </a:xfrm>
          <a:prstGeom prst="rect">
            <a:avLst/>
          </a:prstGeom>
          <a:noFill/>
          <a:ln>
            <a:noFill/>
          </a:ln>
        </p:spPr>
      </p:pic>
      <p:pic>
        <p:nvPicPr>
          <p:cNvPr id="150" name="Google Shape;150;p16">
            <a:hlinkClick action="ppaction://hlinkshowjump?jump=firstslide"/>
          </p:cNvPr>
          <p:cNvPicPr preferRelativeResize="0"/>
          <p:nvPr/>
        </p:nvPicPr>
        <p:blipFill>
          <a:blip r:embed="rId9">
            <a:alphaModFix/>
          </a:blip>
          <a:stretch>
            <a:fillRect/>
          </a:stretch>
        </p:blipFill>
        <p:spPr>
          <a:xfrm>
            <a:off x="149450" y="920663"/>
            <a:ext cx="476774" cy="476774"/>
          </a:xfrm>
          <a:prstGeom prst="rect">
            <a:avLst/>
          </a:prstGeom>
          <a:noFill/>
          <a:ln>
            <a:noFill/>
          </a:ln>
        </p:spPr>
      </p:pic>
      <p:sp>
        <p:nvSpPr>
          <p:cNvPr id="151" name="Google Shape;151;p16"/>
          <p:cNvSpPr txBox="1"/>
          <p:nvPr/>
        </p:nvSpPr>
        <p:spPr>
          <a:xfrm>
            <a:off x="2458875" y="1189450"/>
            <a:ext cx="439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You can download CSV data, but please keep in mind that this information is refreshed every 10 minutes.</a:t>
            </a:r>
            <a:endParaRPr sz="1000">
              <a:latin typeface="Lato"/>
              <a:ea typeface="Lato"/>
              <a:cs typeface="Lato"/>
              <a:sym typeface="Lato"/>
            </a:endParaRPr>
          </a:p>
        </p:txBody>
      </p:sp>
      <p:pic>
        <p:nvPicPr>
          <p:cNvPr id="152" name="Google Shape;152;p16"/>
          <p:cNvPicPr preferRelativeResize="0"/>
          <p:nvPr/>
        </p:nvPicPr>
        <p:blipFill>
          <a:blip r:embed="rId10">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
        <p:nvSpPr>
          <p:cNvPr id="153" name="Google Shape;153;p16"/>
          <p:cNvSpPr txBox="1"/>
          <p:nvPr/>
        </p:nvSpPr>
        <p:spPr>
          <a:xfrm>
            <a:off x="3764775" y="3629375"/>
            <a:ext cx="195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uFill>
                  <a:noFill/>
                </a:uFill>
                <a:hlinkClick action="ppaction://hlinksldjump" r:id="rId11">
                  <a:extLst>
                    <a:ext uri="{A12FA001-AC4F-418D-AE19-62706E023703}">
                      <ahyp:hlinkClr val="tx"/>
                    </a:ext>
                  </a:extLst>
                </a:hlinkClick>
              </a:rPr>
              <a:t>Click</a:t>
            </a:r>
            <a:r>
              <a:rPr lang="en" sz="600">
                <a:solidFill>
                  <a:schemeClr val="dk1"/>
                </a:solidFill>
                <a:uFill>
                  <a:noFill/>
                </a:uFill>
                <a:hlinkClick action="ppaction://hlinksldjump" r:id="rId12">
                  <a:extLst>
                    <a:ext uri="{A12FA001-AC4F-418D-AE19-62706E023703}">
                      <ahyp:hlinkClr val="tx"/>
                    </a:ext>
                  </a:extLst>
                </a:hlinkClick>
              </a:rPr>
              <a:t> to specify the start and end dates for the data you want to download.</a:t>
            </a:r>
            <a:endParaRPr sz="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p:nvPr/>
        </p:nvSpPr>
        <p:spPr>
          <a:xfrm>
            <a:off x="1429425" y="1861050"/>
            <a:ext cx="6230400" cy="2268300"/>
          </a:xfrm>
          <a:prstGeom prst="roundRect">
            <a:avLst>
              <a:gd fmla="val 8779"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a:p>
            <a:pPr indent="0" lvl="0" marL="0" rtl="0" algn="ctr">
              <a:spcBef>
                <a:spcPts val="0"/>
              </a:spcBef>
              <a:spcAft>
                <a:spcPts val="0"/>
              </a:spcAft>
              <a:buNone/>
            </a:pPr>
            <a:r>
              <a:t/>
            </a:r>
            <a:endParaRPr b="1">
              <a:solidFill>
                <a:srgbClr val="FFFFFF"/>
              </a:solidFill>
            </a:endParaRPr>
          </a:p>
        </p:txBody>
      </p:sp>
      <p:sp>
        <p:nvSpPr>
          <p:cNvPr id="159" name="Google Shape;159;p17"/>
          <p:cNvSpPr txBox="1"/>
          <p:nvPr/>
        </p:nvSpPr>
        <p:spPr>
          <a:xfrm>
            <a:off x="6568125" y="94125"/>
            <a:ext cx="89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34343"/>
                </a:solidFill>
              </a:rPr>
              <a:t>Gitlab</a:t>
            </a:r>
            <a:endParaRPr b="1" sz="1100">
              <a:solidFill>
                <a:srgbClr val="434343"/>
              </a:solidFill>
            </a:endParaRPr>
          </a:p>
        </p:txBody>
      </p:sp>
      <p:sp>
        <p:nvSpPr>
          <p:cNvPr id="160" name="Google Shape;160;p17"/>
          <p:cNvSpPr txBox="1"/>
          <p:nvPr/>
        </p:nvSpPr>
        <p:spPr>
          <a:xfrm>
            <a:off x="7354275" y="94125"/>
            <a:ext cx="134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Documentation</a:t>
            </a:r>
            <a:endParaRPr b="1" sz="1100">
              <a:solidFill>
                <a:schemeClr val="dk2"/>
              </a:solidFill>
            </a:endParaRPr>
          </a:p>
        </p:txBody>
      </p:sp>
      <p:pic>
        <p:nvPicPr>
          <p:cNvPr id="161" name="Google Shape;161;p17"/>
          <p:cNvPicPr preferRelativeResize="0"/>
          <p:nvPr/>
        </p:nvPicPr>
        <p:blipFill rotWithShape="1">
          <a:blip r:embed="rId3">
            <a:alphaModFix/>
          </a:blip>
          <a:srcRect b="11198" l="9743" r="9127" t="17697"/>
          <a:stretch/>
        </p:blipFill>
        <p:spPr>
          <a:xfrm>
            <a:off x="2168457" y="4540925"/>
            <a:ext cx="535143" cy="476775"/>
          </a:xfrm>
          <a:prstGeom prst="rect">
            <a:avLst/>
          </a:prstGeom>
          <a:noFill/>
          <a:ln>
            <a:noFill/>
          </a:ln>
        </p:spPr>
      </p:pic>
      <p:pic>
        <p:nvPicPr>
          <p:cNvPr id="162" name="Google Shape;162;p17"/>
          <p:cNvPicPr preferRelativeResize="0"/>
          <p:nvPr/>
        </p:nvPicPr>
        <p:blipFill rotWithShape="1">
          <a:blip r:embed="rId4">
            <a:alphaModFix/>
          </a:blip>
          <a:srcRect b="25567" l="0" r="0" t="0"/>
          <a:stretch/>
        </p:blipFill>
        <p:spPr>
          <a:xfrm>
            <a:off x="1429389" y="4498750"/>
            <a:ext cx="640525" cy="476775"/>
          </a:xfrm>
          <a:prstGeom prst="rect">
            <a:avLst/>
          </a:prstGeom>
          <a:noFill/>
          <a:ln>
            <a:noFill/>
          </a:ln>
        </p:spPr>
      </p:pic>
      <p:sp>
        <p:nvSpPr>
          <p:cNvPr id="163" name="Google Shape;163;p17"/>
          <p:cNvSpPr txBox="1"/>
          <p:nvPr/>
        </p:nvSpPr>
        <p:spPr>
          <a:xfrm>
            <a:off x="96450" y="88400"/>
            <a:ext cx="50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Integrative Development of a CPS2 </a:t>
            </a:r>
            <a:endParaRPr b="1">
              <a:solidFill>
                <a:srgbClr val="434343"/>
              </a:solidFill>
            </a:endParaRPr>
          </a:p>
        </p:txBody>
      </p:sp>
      <p:sp>
        <p:nvSpPr>
          <p:cNvPr id="164" name="Google Shape;164;p17"/>
          <p:cNvSpPr/>
          <p:nvPr/>
        </p:nvSpPr>
        <p:spPr>
          <a:xfrm>
            <a:off x="8025" y="4315725"/>
            <a:ext cx="9127800" cy="8277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17"/>
          <p:cNvPicPr preferRelativeResize="0"/>
          <p:nvPr/>
        </p:nvPicPr>
        <p:blipFill rotWithShape="1">
          <a:blip r:embed="rId5">
            <a:alphaModFix/>
          </a:blip>
          <a:srcRect b="21117" l="0" r="0" t="16955"/>
          <a:stretch/>
        </p:blipFill>
        <p:spPr>
          <a:xfrm>
            <a:off x="149450" y="4458625"/>
            <a:ext cx="1242000" cy="512775"/>
          </a:xfrm>
          <a:prstGeom prst="rect">
            <a:avLst/>
          </a:prstGeom>
          <a:noFill/>
          <a:ln>
            <a:noFill/>
          </a:ln>
        </p:spPr>
      </p:pic>
      <p:pic>
        <p:nvPicPr>
          <p:cNvPr id="166" name="Google Shape;166;p17"/>
          <p:cNvPicPr preferRelativeResize="0"/>
          <p:nvPr/>
        </p:nvPicPr>
        <p:blipFill>
          <a:blip r:embed="rId6">
            <a:alphaModFix/>
          </a:blip>
          <a:stretch>
            <a:fillRect/>
          </a:stretch>
        </p:blipFill>
        <p:spPr>
          <a:xfrm>
            <a:off x="4275050" y="1915500"/>
            <a:ext cx="640525" cy="640525"/>
          </a:xfrm>
          <a:prstGeom prst="rect">
            <a:avLst/>
          </a:prstGeom>
          <a:noFill/>
          <a:ln>
            <a:noFill/>
          </a:ln>
        </p:spPr>
      </p:pic>
      <p:sp>
        <p:nvSpPr>
          <p:cNvPr id="167" name="Google Shape;167;p17"/>
          <p:cNvSpPr txBox="1"/>
          <p:nvPr/>
        </p:nvSpPr>
        <p:spPr>
          <a:xfrm>
            <a:off x="2835525" y="838425"/>
            <a:ext cx="3732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Download </a:t>
            </a:r>
            <a:r>
              <a:rPr b="1" lang="en" sz="1500">
                <a:solidFill>
                  <a:schemeClr val="dk1"/>
                </a:solidFill>
              </a:rPr>
              <a:t>Data </a:t>
            </a:r>
            <a:endParaRPr b="1" sz="1500"/>
          </a:p>
        </p:txBody>
      </p:sp>
      <p:sp>
        <p:nvSpPr>
          <p:cNvPr id="168" name="Google Shape;168;p17"/>
          <p:cNvSpPr/>
          <p:nvPr/>
        </p:nvSpPr>
        <p:spPr>
          <a:xfrm>
            <a:off x="3918975" y="3581913"/>
            <a:ext cx="1475400" cy="3540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FFFFFF"/>
              </a:solidFill>
            </a:endParaRPr>
          </a:p>
          <a:p>
            <a:pPr indent="0" lvl="0" marL="0" rtl="0" algn="ctr">
              <a:spcBef>
                <a:spcPts val="0"/>
              </a:spcBef>
              <a:spcAft>
                <a:spcPts val="0"/>
              </a:spcAft>
              <a:buClr>
                <a:schemeClr val="dk1"/>
              </a:buClr>
              <a:buSzPts val="1100"/>
              <a:buFont typeface="Arial"/>
              <a:buNone/>
            </a:pPr>
            <a:r>
              <a:rPr b="1" lang="en" sz="1200">
                <a:solidFill>
                  <a:srgbClr val="FFFFFF"/>
                </a:solidFill>
              </a:rPr>
              <a:t>Download CSV</a:t>
            </a:r>
            <a:endParaRPr b="1" sz="1200">
              <a:solidFill>
                <a:srgbClr val="FFFFFF"/>
              </a:solidFill>
            </a:endParaRPr>
          </a:p>
          <a:p>
            <a:pPr indent="0" lvl="0" marL="0" rtl="0" algn="l">
              <a:spcBef>
                <a:spcPts val="0"/>
              </a:spcBef>
              <a:spcAft>
                <a:spcPts val="0"/>
              </a:spcAft>
              <a:buNone/>
            </a:pPr>
            <a:r>
              <a:t/>
            </a:r>
            <a:endParaRPr/>
          </a:p>
        </p:txBody>
      </p:sp>
      <p:pic>
        <p:nvPicPr>
          <p:cNvPr id="169" name="Google Shape;169;p17">
            <a:hlinkClick action="ppaction://hlinkshowjump?jump=firstslide"/>
          </p:cNvPr>
          <p:cNvPicPr preferRelativeResize="0"/>
          <p:nvPr/>
        </p:nvPicPr>
        <p:blipFill>
          <a:blip r:embed="rId7">
            <a:alphaModFix/>
          </a:blip>
          <a:stretch>
            <a:fillRect/>
          </a:stretch>
        </p:blipFill>
        <p:spPr>
          <a:xfrm>
            <a:off x="8663675" y="88400"/>
            <a:ext cx="354001" cy="354001"/>
          </a:xfrm>
          <a:prstGeom prst="rect">
            <a:avLst/>
          </a:prstGeom>
          <a:noFill/>
          <a:ln>
            <a:noFill/>
          </a:ln>
        </p:spPr>
      </p:pic>
      <p:pic>
        <p:nvPicPr>
          <p:cNvPr id="170" name="Google Shape;170;p17">
            <a:hlinkClick action="ppaction://hlinkshowjump?jump=firstslide"/>
          </p:cNvPr>
          <p:cNvPicPr preferRelativeResize="0"/>
          <p:nvPr/>
        </p:nvPicPr>
        <p:blipFill>
          <a:blip r:embed="rId8">
            <a:alphaModFix/>
          </a:blip>
          <a:stretch>
            <a:fillRect/>
          </a:stretch>
        </p:blipFill>
        <p:spPr>
          <a:xfrm>
            <a:off x="149450" y="920663"/>
            <a:ext cx="476774" cy="476774"/>
          </a:xfrm>
          <a:prstGeom prst="rect">
            <a:avLst/>
          </a:prstGeom>
          <a:noFill/>
          <a:ln>
            <a:noFill/>
          </a:ln>
        </p:spPr>
      </p:pic>
      <p:sp>
        <p:nvSpPr>
          <p:cNvPr id="171" name="Google Shape;171;p17"/>
          <p:cNvSpPr txBox="1"/>
          <p:nvPr/>
        </p:nvSpPr>
        <p:spPr>
          <a:xfrm>
            <a:off x="2458875" y="1189450"/>
            <a:ext cx="439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Please enter the start and end dates for the data you wish to download in the fields below.</a:t>
            </a:r>
            <a:endParaRPr sz="1000">
              <a:latin typeface="Lato"/>
              <a:ea typeface="Lato"/>
              <a:cs typeface="Lato"/>
              <a:sym typeface="Lato"/>
            </a:endParaRPr>
          </a:p>
        </p:txBody>
      </p:sp>
      <p:pic>
        <p:nvPicPr>
          <p:cNvPr id="172" name="Google Shape;172;p17"/>
          <p:cNvPicPr preferRelativeResize="0"/>
          <p:nvPr/>
        </p:nvPicPr>
        <p:blipFill>
          <a:blip r:embed="rId9">
            <a:alphaModFix/>
          </a:blip>
          <a:stretch>
            <a:fillRect/>
          </a:stretch>
        </p:blipFill>
        <p:spPr>
          <a:xfrm>
            <a:off x="1391450" y="4447453"/>
            <a:ext cx="640525" cy="640525"/>
          </a:xfrm>
          <a:prstGeom prst="rect">
            <a:avLst/>
          </a:prstGeom>
          <a:noFill/>
          <a:ln cap="flat" cmpd="sng" w="9525">
            <a:solidFill>
              <a:srgbClr val="F3F3F3"/>
            </a:solidFill>
            <a:prstDash val="solid"/>
            <a:round/>
            <a:headEnd len="sm" w="sm" type="none"/>
            <a:tailEnd len="sm" w="sm" type="none"/>
          </a:ln>
        </p:spPr>
      </p:pic>
      <p:sp>
        <p:nvSpPr>
          <p:cNvPr id="173" name="Google Shape;173;p17"/>
          <p:cNvSpPr/>
          <p:nvPr/>
        </p:nvSpPr>
        <p:spPr>
          <a:xfrm>
            <a:off x="2117150" y="2735800"/>
            <a:ext cx="2442300" cy="476700"/>
          </a:xfrm>
          <a:prstGeom prst="rect">
            <a:avLst/>
          </a:prstGeom>
          <a:solidFill>
            <a:schemeClr val="lt2"/>
          </a:solid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Lato"/>
                <a:ea typeface="Lato"/>
                <a:cs typeface="Lato"/>
                <a:sym typeface="Lato"/>
              </a:rPr>
              <a:t>dd/mm/yyyy</a:t>
            </a:r>
            <a:endParaRPr>
              <a:solidFill>
                <a:srgbClr val="999999"/>
              </a:solidFill>
              <a:latin typeface="Lato"/>
              <a:ea typeface="Lato"/>
              <a:cs typeface="Lato"/>
              <a:sym typeface="Lato"/>
            </a:endParaRPr>
          </a:p>
        </p:txBody>
      </p:sp>
      <p:sp>
        <p:nvSpPr>
          <p:cNvPr id="174" name="Google Shape;174;p17"/>
          <p:cNvSpPr/>
          <p:nvPr/>
        </p:nvSpPr>
        <p:spPr>
          <a:xfrm>
            <a:off x="4623800" y="2735800"/>
            <a:ext cx="2442300" cy="476700"/>
          </a:xfrm>
          <a:prstGeom prst="rect">
            <a:avLst/>
          </a:prstGeom>
          <a:solidFill>
            <a:schemeClr val="lt2"/>
          </a:solid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Lato"/>
                <a:ea typeface="Lato"/>
                <a:cs typeface="Lato"/>
                <a:sym typeface="Lato"/>
              </a:rPr>
              <a:t>dd/mm/yyyy</a:t>
            </a:r>
            <a:endParaRPr>
              <a:solidFill>
                <a:srgbClr val="999999"/>
              </a:solidFill>
              <a:latin typeface="Lato"/>
              <a:ea typeface="Lato"/>
              <a:cs typeface="Lato"/>
              <a:sym typeface="Lato"/>
            </a:endParaRPr>
          </a:p>
        </p:txBody>
      </p:sp>
      <p:sp>
        <p:nvSpPr>
          <p:cNvPr id="175" name="Google Shape;175;p17"/>
          <p:cNvSpPr txBox="1"/>
          <p:nvPr/>
        </p:nvSpPr>
        <p:spPr>
          <a:xfrm>
            <a:off x="-1517150" y="4662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6" name="Google Shape;176;p17"/>
          <p:cNvPicPr preferRelativeResize="0"/>
          <p:nvPr/>
        </p:nvPicPr>
        <p:blipFill>
          <a:blip r:embed="rId10">
            <a:alphaModFix/>
          </a:blip>
          <a:stretch>
            <a:fillRect/>
          </a:stretch>
        </p:blipFill>
        <p:spPr>
          <a:xfrm>
            <a:off x="7193900" y="2882925"/>
            <a:ext cx="259725" cy="25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