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La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Lato-bold.fntdata"/><Relationship Id="rId12"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boldItalic.fntdata"/><Relationship Id="rId14"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0e92b95a4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0e92b95a4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0e92b95a4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0e92b95a4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0e92b95a41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0e92b95a4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0e92b95a41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0e92b95a41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0e92b95a4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0e92b95a4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slide" Target="/ppt/slides/slide4.xml"/><Relationship Id="rId10" Type="http://schemas.openxmlformats.org/officeDocument/2006/relationships/image" Target="../media/image9.png"/><Relationship Id="rId13" Type="http://schemas.openxmlformats.org/officeDocument/2006/relationships/image" Target="../media/image1.png"/><Relationship Id="rId12"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2.png"/><Relationship Id="rId9" Type="http://schemas.openxmlformats.org/officeDocument/2006/relationships/image" Target="../media/image8.png"/><Relationship Id="rId5" Type="http://schemas.openxmlformats.org/officeDocument/2006/relationships/image" Target="../media/image6.png"/><Relationship Id="rId6" Type="http://schemas.openxmlformats.org/officeDocument/2006/relationships/slide" Target="/ppt/slides/slide3.xml"/><Relationship Id="rId7" Type="http://schemas.openxmlformats.org/officeDocument/2006/relationships/image" Target="../media/image10.png"/><Relationship Id="rId8" Type="http://schemas.openxmlformats.org/officeDocument/2006/relationships/slide" Target="/ppt/slides/slide6.xml"/></Relationships>
</file>

<file path=ppt/slides/_rels/slide2.xml.rels><?xml version="1.0" encoding="UTF-8" standalone="yes"?><Relationships xmlns="http://schemas.openxmlformats.org/package/2006/relationships"><Relationship Id="rId11" Type="http://schemas.openxmlformats.org/officeDocument/2006/relationships/image" Target="../media/image1.png"/><Relationship Id="rId10"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2.png"/><Relationship Id="rId9"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9.png"/><Relationship Id="rId7" Type="http://schemas.openxmlformats.org/officeDocument/2006/relationships/image" Target="../media/image7.png"/><Relationship Id="rId8"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11.png"/><Relationship Id="rId7" Type="http://schemas.openxmlformats.org/officeDocument/2006/relationships/image" Target="../media/image5.png"/><Relationship Id="rId8"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11.png"/><Relationship Id="rId7" Type="http://schemas.openxmlformats.org/officeDocument/2006/relationships/image" Target="../media/image5.png"/><Relationship Id="rId8"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11.png"/><Relationship Id="rId7" Type="http://schemas.openxmlformats.org/officeDocument/2006/relationships/image" Target="../media/image5.png"/><Relationship Id="rId8" Type="http://schemas.openxmlformats.org/officeDocument/2006/relationships/image" Target="../media/image1.png"/></Relationships>
</file>

<file path=ppt/slides/_rels/slide6.xml.rels><?xml version="1.0" encoding="UTF-8" standalone="yes"?><Relationships xmlns="http://schemas.openxmlformats.org/package/2006/relationships"><Relationship Id="rId10"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png"/><Relationship Id="rId9"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9.png"/><Relationship Id="rId7" Type="http://schemas.openxmlformats.org/officeDocument/2006/relationships/image" Target="../media/image8.png"/><Relationship Id="rId8"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6949125" y="94125"/>
            <a:ext cx="891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434343"/>
                </a:solidFill>
              </a:rPr>
              <a:t>Gitlab</a:t>
            </a:r>
            <a:endParaRPr b="1" sz="1100">
              <a:solidFill>
                <a:srgbClr val="434343"/>
              </a:solidFill>
            </a:endParaRPr>
          </a:p>
        </p:txBody>
      </p:sp>
      <p:sp>
        <p:nvSpPr>
          <p:cNvPr id="55" name="Google Shape;55;p13"/>
          <p:cNvSpPr txBox="1"/>
          <p:nvPr/>
        </p:nvSpPr>
        <p:spPr>
          <a:xfrm>
            <a:off x="7735275" y="94125"/>
            <a:ext cx="1344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2"/>
                </a:solidFill>
              </a:rPr>
              <a:t>Documentation</a:t>
            </a:r>
            <a:endParaRPr b="1" sz="1100">
              <a:solidFill>
                <a:schemeClr val="dk2"/>
              </a:solidFill>
            </a:endParaRPr>
          </a:p>
        </p:txBody>
      </p:sp>
      <p:pic>
        <p:nvPicPr>
          <p:cNvPr id="56" name="Google Shape;56;p13"/>
          <p:cNvPicPr preferRelativeResize="0"/>
          <p:nvPr/>
        </p:nvPicPr>
        <p:blipFill rotWithShape="1">
          <a:blip r:embed="rId3">
            <a:alphaModFix/>
          </a:blip>
          <a:srcRect b="11198" l="9743" r="9127" t="17697"/>
          <a:stretch/>
        </p:blipFill>
        <p:spPr>
          <a:xfrm>
            <a:off x="2168457" y="4540925"/>
            <a:ext cx="535143" cy="476775"/>
          </a:xfrm>
          <a:prstGeom prst="rect">
            <a:avLst/>
          </a:prstGeom>
          <a:noFill/>
          <a:ln>
            <a:noFill/>
          </a:ln>
        </p:spPr>
      </p:pic>
      <p:pic>
        <p:nvPicPr>
          <p:cNvPr id="57" name="Google Shape;57;p13"/>
          <p:cNvPicPr preferRelativeResize="0"/>
          <p:nvPr/>
        </p:nvPicPr>
        <p:blipFill rotWithShape="1">
          <a:blip r:embed="rId4">
            <a:alphaModFix/>
          </a:blip>
          <a:srcRect b="25567" l="0" r="0" t="0"/>
          <a:stretch/>
        </p:blipFill>
        <p:spPr>
          <a:xfrm>
            <a:off x="1429389" y="4498750"/>
            <a:ext cx="640525" cy="476775"/>
          </a:xfrm>
          <a:prstGeom prst="rect">
            <a:avLst/>
          </a:prstGeom>
          <a:noFill/>
          <a:ln>
            <a:noFill/>
          </a:ln>
        </p:spPr>
      </p:pic>
      <p:sp>
        <p:nvSpPr>
          <p:cNvPr id="58" name="Google Shape;58;p13"/>
          <p:cNvSpPr txBox="1"/>
          <p:nvPr/>
        </p:nvSpPr>
        <p:spPr>
          <a:xfrm>
            <a:off x="96450" y="88400"/>
            <a:ext cx="503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434343"/>
                </a:solidFill>
              </a:rPr>
              <a:t>Integrative Development of a CPS2 </a:t>
            </a:r>
            <a:endParaRPr b="1">
              <a:solidFill>
                <a:srgbClr val="434343"/>
              </a:solidFill>
            </a:endParaRPr>
          </a:p>
        </p:txBody>
      </p:sp>
      <p:sp>
        <p:nvSpPr>
          <p:cNvPr id="59" name="Google Shape;59;p13"/>
          <p:cNvSpPr/>
          <p:nvPr/>
        </p:nvSpPr>
        <p:spPr>
          <a:xfrm>
            <a:off x="8025" y="4315725"/>
            <a:ext cx="9127800" cy="827700"/>
          </a:xfrm>
          <a:prstGeom prst="rect">
            <a:avLst/>
          </a:pr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0" name="Google Shape;60;p13"/>
          <p:cNvPicPr preferRelativeResize="0"/>
          <p:nvPr/>
        </p:nvPicPr>
        <p:blipFill rotWithShape="1">
          <a:blip r:embed="rId5">
            <a:alphaModFix/>
          </a:blip>
          <a:srcRect b="21117" l="0" r="0" t="16955"/>
          <a:stretch/>
        </p:blipFill>
        <p:spPr>
          <a:xfrm>
            <a:off x="149450" y="4458625"/>
            <a:ext cx="1242000" cy="512775"/>
          </a:xfrm>
          <a:prstGeom prst="rect">
            <a:avLst/>
          </a:prstGeom>
          <a:noFill/>
          <a:ln>
            <a:noFill/>
          </a:ln>
        </p:spPr>
      </p:pic>
      <p:grpSp>
        <p:nvGrpSpPr>
          <p:cNvPr id="61" name="Google Shape;61;p13"/>
          <p:cNvGrpSpPr/>
          <p:nvPr/>
        </p:nvGrpSpPr>
        <p:grpSpPr>
          <a:xfrm>
            <a:off x="2534294" y="1893810"/>
            <a:ext cx="1979363" cy="1729254"/>
            <a:chOff x="2717938" y="1644225"/>
            <a:chExt cx="2079600" cy="1824300"/>
          </a:xfrm>
        </p:grpSpPr>
        <p:sp>
          <p:nvSpPr>
            <p:cNvPr id="62" name="Google Shape;62;p13"/>
            <p:cNvSpPr/>
            <p:nvPr/>
          </p:nvSpPr>
          <p:spPr>
            <a:xfrm>
              <a:off x="2717938" y="1644225"/>
              <a:ext cx="2079600" cy="1824300"/>
            </a:xfrm>
            <a:prstGeom prst="roundRect">
              <a:avLst>
                <a:gd fmla="val 16667" name="adj"/>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rgbClr val="FFFFFF"/>
                </a:solidFill>
              </a:endParaRPr>
            </a:p>
            <a:p>
              <a:pPr indent="0" lvl="0" marL="0" rtl="0" algn="ctr">
                <a:spcBef>
                  <a:spcPts val="0"/>
                </a:spcBef>
                <a:spcAft>
                  <a:spcPts val="0"/>
                </a:spcAft>
                <a:buNone/>
              </a:pPr>
              <a:r>
                <a:t/>
              </a:r>
              <a:endParaRPr b="1">
                <a:solidFill>
                  <a:srgbClr val="FFFFFF"/>
                </a:solidFill>
              </a:endParaRPr>
            </a:p>
            <a:p>
              <a:pPr indent="0" lvl="0" marL="0" rtl="0" algn="ctr">
                <a:spcBef>
                  <a:spcPts val="0"/>
                </a:spcBef>
                <a:spcAft>
                  <a:spcPts val="0"/>
                </a:spcAft>
                <a:buNone/>
              </a:pPr>
              <a:r>
                <a:t/>
              </a:r>
              <a:endParaRPr b="1">
                <a:solidFill>
                  <a:srgbClr val="FFFFFF"/>
                </a:solidFill>
              </a:endParaRPr>
            </a:p>
            <a:p>
              <a:pPr indent="0" lvl="0" marL="0" rtl="0" algn="ctr">
                <a:spcBef>
                  <a:spcPts val="0"/>
                </a:spcBef>
                <a:spcAft>
                  <a:spcPts val="0"/>
                </a:spcAft>
                <a:buNone/>
              </a:pPr>
              <a:r>
                <a:t/>
              </a:r>
              <a:endParaRPr b="1">
                <a:solidFill>
                  <a:srgbClr val="FFFFFF"/>
                </a:solidFill>
              </a:endParaRPr>
            </a:p>
            <a:p>
              <a:pPr indent="0" lvl="0" marL="0" rtl="0" algn="ctr">
                <a:spcBef>
                  <a:spcPts val="0"/>
                </a:spcBef>
                <a:spcAft>
                  <a:spcPts val="0"/>
                </a:spcAft>
                <a:buNone/>
              </a:pPr>
              <a:r>
                <a:rPr b="1" lang="en">
                  <a:solidFill>
                    <a:schemeClr val="lt1"/>
                  </a:solidFill>
                  <a:uFill>
                    <a:noFill/>
                  </a:uFill>
                  <a:hlinkClick action="ppaction://hlinksldjump" r:id="rId6">
                    <a:extLst>
                      <a:ext uri="{A12FA001-AC4F-418D-AE19-62706E023703}">
                        <ahyp:hlinkClr val="tx"/>
                      </a:ext>
                    </a:extLst>
                  </a:hlinkClick>
                </a:rPr>
                <a:t>ENVIRONMENT</a:t>
              </a:r>
              <a:endParaRPr b="1">
                <a:solidFill>
                  <a:schemeClr val="lt1"/>
                </a:solidFill>
              </a:endParaRPr>
            </a:p>
          </p:txBody>
        </p:sp>
        <p:pic>
          <p:nvPicPr>
            <p:cNvPr id="63" name="Google Shape;63;p13"/>
            <p:cNvPicPr preferRelativeResize="0"/>
            <p:nvPr/>
          </p:nvPicPr>
          <p:blipFill>
            <a:blip r:embed="rId7">
              <a:alphaModFix/>
            </a:blip>
            <a:stretch>
              <a:fillRect/>
            </a:stretch>
          </p:blipFill>
          <p:spPr>
            <a:xfrm>
              <a:off x="3256825" y="1802625"/>
              <a:ext cx="891000" cy="891000"/>
            </a:xfrm>
            <a:prstGeom prst="rect">
              <a:avLst/>
            </a:prstGeom>
            <a:noFill/>
            <a:ln>
              <a:noFill/>
            </a:ln>
          </p:spPr>
        </p:pic>
      </p:grpSp>
      <p:grpSp>
        <p:nvGrpSpPr>
          <p:cNvPr id="64" name="Google Shape;64;p13"/>
          <p:cNvGrpSpPr/>
          <p:nvPr/>
        </p:nvGrpSpPr>
        <p:grpSpPr>
          <a:xfrm>
            <a:off x="4656015" y="1893798"/>
            <a:ext cx="1979363" cy="1729254"/>
            <a:chOff x="5099500" y="1644213"/>
            <a:chExt cx="2079600" cy="1824300"/>
          </a:xfrm>
        </p:grpSpPr>
        <p:sp>
          <p:nvSpPr>
            <p:cNvPr id="65" name="Google Shape;65;p13"/>
            <p:cNvSpPr/>
            <p:nvPr/>
          </p:nvSpPr>
          <p:spPr>
            <a:xfrm>
              <a:off x="5099500" y="1644213"/>
              <a:ext cx="2079600" cy="1824300"/>
            </a:xfrm>
            <a:prstGeom prst="roundRect">
              <a:avLst>
                <a:gd fmla="val 16667" name="adj"/>
              </a:avLst>
            </a:prstGeom>
            <a:solidFill>
              <a:srgbClr val="E6913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chemeClr val="lt1"/>
                </a:solidFill>
              </a:endParaRPr>
            </a:p>
            <a:p>
              <a:pPr indent="0" lvl="0" marL="0" rtl="0" algn="ctr">
                <a:spcBef>
                  <a:spcPts val="0"/>
                </a:spcBef>
                <a:spcAft>
                  <a:spcPts val="0"/>
                </a:spcAft>
                <a:buNone/>
              </a:pPr>
              <a:r>
                <a:t/>
              </a:r>
              <a:endParaRPr b="1">
                <a:solidFill>
                  <a:schemeClr val="lt1"/>
                </a:solidFill>
              </a:endParaRPr>
            </a:p>
            <a:p>
              <a:pPr indent="0" lvl="0" marL="0" rtl="0" algn="ctr">
                <a:spcBef>
                  <a:spcPts val="0"/>
                </a:spcBef>
                <a:spcAft>
                  <a:spcPts val="0"/>
                </a:spcAft>
                <a:buNone/>
              </a:pPr>
              <a:r>
                <a:t/>
              </a:r>
              <a:endParaRPr b="1">
                <a:solidFill>
                  <a:schemeClr val="lt1"/>
                </a:solidFill>
              </a:endParaRPr>
            </a:p>
            <a:p>
              <a:pPr indent="0" lvl="0" marL="0" rtl="0" algn="ctr">
                <a:spcBef>
                  <a:spcPts val="0"/>
                </a:spcBef>
                <a:spcAft>
                  <a:spcPts val="0"/>
                </a:spcAft>
                <a:buNone/>
              </a:pPr>
              <a:r>
                <a:t/>
              </a:r>
              <a:endParaRPr b="1">
                <a:solidFill>
                  <a:schemeClr val="lt1"/>
                </a:solidFill>
              </a:endParaRPr>
            </a:p>
            <a:p>
              <a:pPr indent="0" lvl="0" marL="0" rtl="0" algn="ctr">
                <a:spcBef>
                  <a:spcPts val="0"/>
                </a:spcBef>
                <a:spcAft>
                  <a:spcPts val="0"/>
                </a:spcAft>
                <a:buNone/>
              </a:pPr>
              <a:r>
                <a:rPr b="1" lang="en">
                  <a:solidFill>
                    <a:schemeClr val="lt1"/>
                  </a:solidFill>
                  <a:uFill>
                    <a:noFill/>
                  </a:uFill>
                  <a:hlinkClick action="ppaction://hlinksldjump" r:id="rId8">
                    <a:extLst>
                      <a:ext uri="{A12FA001-AC4F-418D-AE19-62706E023703}">
                        <ahyp:hlinkClr val="tx"/>
                      </a:ext>
                    </a:extLst>
                  </a:hlinkClick>
                </a:rPr>
                <a:t>DATA COLLECTION</a:t>
              </a:r>
              <a:endParaRPr b="1">
                <a:solidFill>
                  <a:schemeClr val="lt1"/>
                </a:solidFill>
              </a:endParaRPr>
            </a:p>
          </p:txBody>
        </p:sp>
        <p:pic>
          <p:nvPicPr>
            <p:cNvPr id="66" name="Google Shape;66;p13"/>
            <p:cNvPicPr preferRelativeResize="0"/>
            <p:nvPr/>
          </p:nvPicPr>
          <p:blipFill>
            <a:blip r:embed="rId9">
              <a:alphaModFix/>
            </a:blip>
            <a:stretch>
              <a:fillRect/>
            </a:stretch>
          </p:blipFill>
          <p:spPr>
            <a:xfrm>
              <a:off x="5770000" y="1834275"/>
              <a:ext cx="891000" cy="891000"/>
            </a:xfrm>
            <a:prstGeom prst="rect">
              <a:avLst/>
            </a:prstGeom>
            <a:noFill/>
            <a:ln>
              <a:noFill/>
            </a:ln>
          </p:spPr>
        </p:pic>
      </p:grpSp>
      <p:grpSp>
        <p:nvGrpSpPr>
          <p:cNvPr id="67" name="Google Shape;67;p13"/>
          <p:cNvGrpSpPr/>
          <p:nvPr/>
        </p:nvGrpSpPr>
        <p:grpSpPr>
          <a:xfrm>
            <a:off x="412572" y="1929321"/>
            <a:ext cx="1979363" cy="1729254"/>
            <a:chOff x="260175" y="1681688"/>
            <a:chExt cx="2079600" cy="1824300"/>
          </a:xfrm>
        </p:grpSpPr>
        <p:sp>
          <p:nvSpPr>
            <p:cNvPr id="68" name="Google Shape;68;p13"/>
            <p:cNvSpPr/>
            <p:nvPr/>
          </p:nvSpPr>
          <p:spPr>
            <a:xfrm>
              <a:off x="260175" y="1681688"/>
              <a:ext cx="2079600" cy="1824300"/>
            </a:xfrm>
            <a:prstGeom prst="roundRect">
              <a:avLst>
                <a:gd fmla="val 16667" name="adj"/>
              </a:avLst>
            </a:prstGeom>
            <a:solidFill>
              <a:srgbClr val="99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600">
                <a:solidFill>
                  <a:srgbClr val="FFFFFF"/>
                </a:solidFill>
              </a:endParaRPr>
            </a:p>
            <a:p>
              <a:pPr indent="0" lvl="0" marL="0" rtl="0" algn="ctr">
                <a:spcBef>
                  <a:spcPts val="0"/>
                </a:spcBef>
                <a:spcAft>
                  <a:spcPts val="0"/>
                </a:spcAft>
                <a:buNone/>
              </a:pPr>
              <a:r>
                <a:t/>
              </a:r>
              <a:endParaRPr b="1" sz="1600">
                <a:solidFill>
                  <a:srgbClr val="FFFFFF"/>
                </a:solidFill>
              </a:endParaRPr>
            </a:p>
            <a:p>
              <a:pPr indent="0" lvl="0" marL="0" rtl="0" algn="ctr">
                <a:spcBef>
                  <a:spcPts val="0"/>
                </a:spcBef>
                <a:spcAft>
                  <a:spcPts val="0"/>
                </a:spcAft>
                <a:buNone/>
              </a:pPr>
              <a:r>
                <a:t/>
              </a:r>
              <a:endParaRPr b="1" sz="1600">
                <a:solidFill>
                  <a:srgbClr val="FFFFFF"/>
                </a:solidFill>
              </a:endParaRPr>
            </a:p>
            <a:p>
              <a:pPr indent="0" lvl="0" marL="0" rtl="0" algn="ctr">
                <a:spcBef>
                  <a:spcPts val="0"/>
                </a:spcBef>
                <a:spcAft>
                  <a:spcPts val="0"/>
                </a:spcAft>
                <a:buNone/>
              </a:pPr>
              <a:r>
                <a:rPr b="1" lang="en">
                  <a:solidFill>
                    <a:schemeClr val="lt1"/>
                  </a:solidFill>
                  <a:uFill>
                    <a:noFill/>
                  </a:uFill>
                  <a:hlinkClick action="ppaction://hlinkshowjump?jump=nextslide">
                    <a:extLst>
                      <a:ext uri="{A12FA001-AC4F-418D-AE19-62706E023703}">
                        <ahyp:hlinkClr val="tx"/>
                      </a:ext>
                    </a:extLst>
                  </a:hlinkClick>
                </a:rPr>
                <a:t>DATE &amp; TIME</a:t>
              </a:r>
              <a:endParaRPr b="1">
                <a:solidFill>
                  <a:schemeClr val="lt1"/>
                </a:solidFill>
              </a:endParaRPr>
            </a:p>
          </p:txBody>
        </p:sp>
        <p:pic>
          <p:nvPicPr>
            <p:cNvPr id="69" name="Google Shape;69;p13"/>
            <p:cNvPicPr preferRelativeResize="0"/>
            <p:nvPr/>
          </p:nvPicPr>
          <p:blipFill>
            <a:blip r:embed="rId10">
              <a:alphaModFix/>
            </a:blip>
            <a:stretch>
              <a:fillRect/>
            </a:stretch>
          </p:blipFill>
          <p:spPr>
            <a:xfrm>
              <a:off x="886123" y="1959527"/>
              <a:ext cx="734100" cy="734100"/>
            </a:xfrm>
            <a:prstGeom prst="rect">
              <a:avLst/>
            </a:prstGeom>
            <a:noFill/>
            <a:ln>
              <a:noFill/>
            </a:ln>
          </p:spPr>
        </p:pic>
      </p:grpSp>
      <p:sp>
        <p:nvSpPr>
          <p:cNvPr id="70" name="Google Shape;70;p13"/>
          <p:cNvSpPr txBox="1"/>
          <p:nvPr/>
        </p:nvSpPr>
        <p:spPr>
          <a:xfrm>
            <a:off x="2818575" y="588500"/>
            <a:ext cx="37326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t>IFTTT Web Platform</a:t>
            </a:r>
            <a:endParaRPr b="1" sz="1500"/>
          </a:p>
        </p:txBody>
      </p:sp>
      <p:sp>
        <p:nvSpPr>
          <p:cNvPr id="71" name="Google Shape;71;p13"/>
          <p:cNvSpPr/>
          <p:nvPr/>
        </p:nvSpPr>
        <p:spPr>
          <a:xfrm>
            <a:off x="6734694" y="1908372"/>
            <a:ext cx="1979400" cy="1729200"/>
          </a:xfrm>
          <a:prstGeom prst="roundRect">
            <a:avLst>
              <a:gd fmla="val 16667" name="adj"/>
            </a:avLst>
          </a:prstGeom>
          <a:solidFill>
            <a:srgbClr val="9900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chemeClr val="lt1"/>
              </a:solidFill>
            </a:endParaRPr>
          </a:p>
          <a:p>
            <a:pPr indent="0" lvl="0" marL="0" rtl="0" algn="ctr">
              <a:spcBef>
                <a:spcPts val="0"/>
              </a:spcBef>
              <a:spcAft>
                <a:spcPts val="0"/>
              </a:spcAft>
              <a:buNone/>
            </a:pPr>
            <a:r>
              <a:t/>
            </a:r>
            <a:endParaRPr b="1">
              <a:solidFill>
                <a:schemeClr val="lt1"/>
              </a:solidFill>
            </a:endParaRPr>
          </a:p>
          <a:p>
            <a:pPr indent="0" lvl="0" marL="0" rtl="0" algn="ctr">
              <a:spcBef>
                <a:spcPts val="0"/>
              </a:spcBef>
              <a:spcAft>
                <a:spcPts val="0"/>
              </a:spcAft>
              <a:buNone/>
            </a:pPr>
            <a:r>
              <a:t/>
            </a:r>
            <a:endParaRPr b="1">
              <a:solidFill>
                <a:schemeClr val="lt1"/>
              </a:solidFill>
            </a:endParaRPr>
          </a:p>
          <a:p>
            <a:pPr indent="0" lvl="0" marL="0" rtl="0" algn="ctr">
              <a:spcBef>
                <a:spcPts val="0"/>
              </a:spcBef>
              <a:spcAft>
                <a:spcPts val="0"/>
              </a:spcAft>
              <a:buNone/>
            </a:pPr>
            <a:r>
              <a:t/>
            </a:r>
            <a:endParaRPr b="1">
              <a:solidFill>
                <a:schemeClr val="lt1"/>
              </a:solidFill>
            </a:endParaRPr>
          </a:p>
          <a:p>
            <a:pPr indent="0" lvl="0" marL="0" rtl="0" algn="ctr">
              <a:spcBef>
                <a:spcPts val="0"/>
              </a:spcBef>
              <a:spcAft>
                <a:spcPts val="0"/>
              </a:spcAft>
              <a:buNone/>
            </a:pPr>
            <a:r>
              <a:rPr b="1" lang="en">
                <a:solidFill>
                  <a:schemeClr val="lt1"/>
                </a:solidFill>
                <a:uFill>
                  <a:noFill/>
                </a:uFill>
                <a:hlinkClick action="ppaction://hlinksldjump" r:id="rId11">
                  <a:extLst>
                    <a:ext uri="{A12FA001-AC4F-418D-AE19-62706E023703}">
                      <ahyp:hlinkClr val="tx"/>
                    </a:ext>
                  </a:extLst>
                </a:hlinkClick>
              </a:rPr>
              <a:t>HEATER  STATUS</a:t>
            </a:r>
            <a:endParaRPr b="1">
              <a:solidFill>
                <a:schemeClr val="lt1"/>
              </a:solidFill>
            </a:endParaRPr>
          </a:p>
        </p:txBody>
      </p:sp>
      <p:pic>
        <p:nvPicPr>
          <p:cNvPr id="72" name="Google Shape;72;p13"/>
          <p:cNvPicPr preferRelativeResize="0"/>
          <p:nvPr/>
        </p:nvPicPr>
        <p:blipFill>
          <a:blip r:embed="rId12">
            <a:alphaModFix/>
          </a:blip>
          <a:stretch>
            <a:fillRect/>
          </a:stretch>
        </p:blipFill>
        <p:spPr>
          <a:xfrm>
            <a:off x="7329788" y="2098063"/>
            <a:ext cx="789187" cy="789187"/>
          </a:xfrm>
          <a:prstGeom prst="rect">
            <a:avLst/>
          </a:prstGeom>
          <a:noFill/>
          <a:ln>
            <a:noFill/>
          </a:ln>
        </p:spPr>
      </p:pic>
      <p:sp>
        <p:nvSpPr>
          <p:cNvPr id="73" name="Google Shape;73;p13"/>
          <p:cNvSpPr txBox="1"/>
          <p:nvPr/>
        </p:nvSpPr>
        <p:spPr>
          <a:xfrm>
            <a:off x="1942625" y="915813"/>
            <a:ext cx="53388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Lato"/>
                <a:ea typeface="Lato"/>
                <a:cs typeface="Lato"/>
                <a:sym typeface="Lato"/>
              </a:rPr>
              <a:t>The IFTTT Web Platform is an efficient tool for controlling smart home devices. It allows you to set the date, time and thermostat level to suit your comfort, automatically adjust your heater settings based on human presence detection, download CSV data to track energy usage, and view real-time data on CO2 levels, humidity, and temperature for increased energy efficiency.</a:t>
            </a:r>
            <a:endParaRPr sz="900">
              <a:latin typeface="Lato"/>
              <a:ea typeface="Lato"/>
              <a:cs typeface="Lato"/>
              <a:sym typeface="Lato"/>
            </a:endParaRPr>
          </a:p>
        </p:txBody>
      </p:sp>
      <p:pic>
        <p:nvPicPr>
          <p:cNvPr id="74" name="Google Shape;74;p13"/>
          <p:cNvPicPr preferRelativeResize="0"/>
          <p:nvPr/>
        </p:nvPicPr>
        <p:blipFill>
          <a:blip r:embed="rId13">
            <a:alphaModFix/>
          </a:blip>
          <a:stretch>
            <a:fillRect/>
          </a:stretch>
        </p:blipFill>
        <p:spPr>
          <a:xfrm>
            <a:off x="1391450" y="4447453"/>
            <a:ext cx="640525" cy="640525"/>
          </a:xfrm>
          <a:prstGeom prst="rect">
            <a:avLst/>
          </a:prstGeom>
          <a:noFill/>
          <a:ln cap="flat" cmpd="sng" w="9525">
            <a:solidFill>
              <a:srgbClr val="F3F3F3"/>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nvSpPr>
        <p:spPr>
          <a:xfrm>
            <a:off x="6568125" y="94125"/>
            <a:ext cx="891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434343"/>
                </a:solidFill>
              </a:rPr>
              <a:t>Gitlab</a:t>
            </a:r>
            <a:endParaRPr b="1" sz="1100">
              <a:solidFill>
                <a:srgbClr val="434343"/>
              </a:solidFill>
            </a:endParaRPr>
          </a:p>
        </p:txBody>
      </p:sp>
      <p:sp>
        <p:nvSpPr>
          <p:cNvPr id="80" name="Google Shape;80;p14"/>
          <p:cNvSpPr txBox="1"/>
          <p:nvPr/>
        </p:nvSpPr>
        <p:spPr>
          <a:xfrm>
            <a:off x="7354275" y="94125"/>
            <a:ext cx="1344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2"/>
                </a:solidFill>
              </a:rPr>
              <a:t>Documentation</a:t>
            </a:r>
            <a:endParaRPr b="1" sz="1100">
              <a:solidFill>
                <a:schemeClr val="dk2"/>
              </a:solidFill>
            </a:endParaRPr>
          </a:p>
        </p:txBody>
      </p:sp>
      <p:pic>
        <p:nvPicPr>
          <p:cNvPr id="81" name="Google Shape;81;p14"/>
          <p:cNvPicPr preferRelativeResize="0"/>
          <p:nvPr/>
        </p:nvPicPr>
        <p:blipFill rotWithShape="1">
          <a:blip r:embed="rId3">
            <a:alphaModFix/>
          </a:blip>
          <a:srcRect b="11198" l="9743" r="9127" t="17697"/>
          <a:stretch/>
        </p:blipFill>
        <p:spPr>
          <a:xfrm>
            <a:off x="2168457" y="4540925"/>
            <a:ext cx="535143" cy="476775"/>
          </a:xfrm>
          <a:prstGeom prst="rect">
            <a:avLst/>
          </a:prstGeom>
          <a:noFill/>
          <a:ln>
            <a:noFill/>
          </a:ln>
        </p:spPr>
      </p:pic>
      <p:pic>
        <p:nvPicPr>
          <p:cNvPr id="82" name="Google Shape;82;p14"/>
          <p:cNvPicPr preferRelativeResize="0"/>
          <p:nvPr/>
        </p:nvPicPr>
        <p:blipFill rotWithShape="1">
          <a:blip r:embed="rId4">
            <a:alphaModFix/>
          </a:blip>
          <a:srcRect b="25567" l="0" r="0" t="0"/>
          <a:stretch/>
        </p:blipFill>
        <p:spPr>
          <a:xfrm>
            <a:off x="1429389" y="4498750"/>
            <a:ext cx="640525" cy="476775"/>
          </a:xfrm>
          <a:prstGeom prst="rect">
            <a:avLst/>
          </a:prstGeom>
          <a:noFill/>
          <a:ln>
            <a:noFill/>
          </a:ln>
        </p:spPr>
      </p:pic>
      <p:sp>
        <p:nvSpPr>
          <p:cNvPr id="83" name="Google Shape;83;p14"/>
          <p:cNvSpPr txBox="1"/>
          <p:nvPr/>
        </p:nvSpPr>
        <p:spPr>
          <a:xfrm>
            <a:off x="96450" y="88400"/>
            <a:ext cx="503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434343"/>
                </a:solidFill>
              </a:rPr>
              <a:t>Integrative Development of a CPS2 </a:t>
            </a:r>
            <a:endParaRPr b="1">
              <a:solidFill>
                <a:srgbClr val="434343"/>
              </a:solidFill>
            </a:endParaRPr>
          </a:p>
        </p:txBody>
      </p:sp>
      <p:sp>
        <p:nvSpPr>
          <p:cNvPr id="84" name="Google Shape;84;p14"/>
          <p:cNvSpPr/>
          <p:nvPr/>
        </p:nvSpPr>
        <p:spPr>
          <a:xfrm>
            <a:off x="8025" y="4315725"/>
            <a:ext cx="9127800" cy="827700"/>
          </a:xfrm>
          <a:prstGeom prst="rect">
            <a:avLst/>
          </a:pr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5" name="Google Shape;85;p14"/>
          <p:cNvPicPr preferRelativeResize="0"/>
          <p:nvPr/>
        </p:nvPicPr>
        <p:blipFill rotWithShape="1">
          <a:blip r:embed="rId5">
            <a:alphaModFix/>
          </a:blip>
          <a:srcRect b="21117" l="0" r="0" t="16955"/>
          <a:stretch/>
        </p:blipFill>
        <p:spPr>
          <a:xfrm>
            <a:off x="149450" y="4458625"/>
            <a:ext cx="1242000" cy="512775"/>
          </a:xfrm>
          <a:prstGeom prst="rect">
            <a:avLst/>
          </a:prstGeom>
          <a:noFill/>
          <a:ln>
            <a:noFill/>
          </a:ln>
        </p:spPr>
      </p:pic>
      <p:sp>
        <p:nvSpPr>
          <p:cNvPr id="86" name="Google Shape;86;p14"/>
          <p:cNvSpPr/>
          <p:nvPr/>
        </p:nvSpPr>
        <p:spPr>
          <a:xfrm>
            <a:off x="1058300" y="1942463"/>
            <a:ext cx="2079600" cy="1824300"/>
          </a:xfrm>
          <a:prstGeom prst="roundRect">
            <a:avLst>
              <a:gd fmla="val 17999" name="adj"/>
            </a:avLst>
          </a:prstGeom>
          <a:solidFill>
            <a:srgbClr val="99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600">
              <a:solidFill>
                <a:srgbClr val="FFFFFF"/>
              </a:solidFill>
            </a:endParaRPr>
          </a:p>
          <a:p>
            <a:pPr indent="0" lvl="0" marL="0" rtl="0" algn="ctr">
              <a:spcBef>
                <a:spcPts val="0"/>
              </a:spcBef>
              <a:spcAft>
                <a:spcPts val="0"/>
              </a:spcAft>
              <a:buNone/>
            </a:pPr>
            <a:r>
              <a:t/>
            </a:r>
            <a:endParaRPr b="1" sz="1600">
              <a:solidFill>
                <a:srgbClr val="FFFFFF"/>
              </a:solidFill>
            </a:endParaRPr>
          </a:p>
          <a:p>
            <a:pPr indent="0" lvl="0" marL="0" rtl="0" algn="ctr">
              <a:spcBef>
                <a:spcPts val="0"/>
              </a:spcBef>
              <a:spcAft>
                <a:spcPts val="0"/>
              </a:spcAft>
              <a:buNone/>
            </a:pPr>
            <a:r>
              <a:t/>
            </a:r>
            <a:endParaRPr b="1" sz="1600">
              <a:solidFill>
                <a:srgbClr val="FFFFFF"/>
              </a:solidFill>
            </a:endParaRPr>
          </a:p>
          <a:p>
            <a:pPr indent="0" lvl="0" marL="0" rtl="0" algn="ctr">
              <a:spcBef>
                <a:spcPts val="0"/>
              </a:spcBef>
              <a:spcAft>
                <a:spcPts val="0"/>
              </a:spcAft>
              <a:buNone/>
            </a:pPr>
            <a:r>
              <a:rPr b="1" lang="en">
                <a:solidFill>
                  <a:srgbClr val="FFFFFF"/>
                </a:solidFill>
              </a:rPr>
              <a:t>SET </a:t>
            </a:r>
            <a:r>
              <a:rPr b="1" lang="en">
                <a:solidFill>
                  <a:srgbClr val="FFFFFF"/>
                </a:solidFill>
              </a:rPr>
              <a:t>DATE </a:t>
            </a:r>
            <a:endParaRPr b="1">
              <a:solidFill>
                <a:srgbClr val="FFFFFF"/>
              </a:solidFill>
            </a:endParaRPr>
          </a:p>
        </p:txBody>
      </p:sp>
      <p:sp>
        <p:nvSpPr>
          <p:cNvPr id="87" name="Google Shape;87;p14"/>
          <p:cNvSpPr/>
          <p:nvPr/>
        </p:nvSpPr>
        <p:spPr>
          <a:xfrm>
            <a:off x="3516063" y="1905000"/>
            <a:ext cx="2079600" cy="1824300"/>
          </a:xfrm>
          <a:prstGeom prst="roundRect">
            <a:avLst>
              <a:gd fmla="val 19827" name="adj"/>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rgbClr val="FFFFFF"/>
              </a:solidFill>
            </a:endParaRPr>
          </a:p>
          <a:p>
            <a:pPr indent="0" lvl="0" marL="0" rtl="0" algn="ctr">
              <a:spcBef>
                <a:spcPts val="0"/>
              </a:spcBef>
              <a:spcAft>
                <a:spcPts val="0"/>
              </a:spcAft>
              <a:buNone/>
            </a:pPr>
            <a:r>
              <a:t/>
            </a:r>
            <a:endParaRPr b="1">
              <a:solidFill>
                <a:srgbClr val="FFFFFF"/>
              </a:solidFill>
            </a:endParaRPr>
          </a:p>
          <a:p>
            <a:pPr indent="0" lvl="0" marL="0" rtl="0" algn="ctr">
              <a:spcBef>
                <a:spcPts val="0"/>
              </a:spcBef>
              <a:spcAft>
                <a:spcPts val="0"/>
              </a:spcAft>
              <a:buNone/>
            </a:pPr>
            <a:r>
              <a:t/>
            </a:r>
            <a:endParaRPr b="1">
              <a:solidFill>
                <a:srgbClr val="FFFFFF"/>
              </a:solidFill>
            </a:endParaRPr>
          </a:p>
          <a:p>
            <a:pPr indent="0" lvl="0" marL="0" rtl="0" algn="ctr">
              <a:spcBef>
                <a:spcPts val="0"/>
              </a:spcBef>
              <a:spcAft>
                <a:spcPts val="0"/>
              </a:spcAft>
              <a:buNone/>
            </a:pPr>
            <a:r>
              <a:t/>
            </a:r>
            <a:endParaRPr b="1">
              <a:solidFill>
                <a:srgbClr val="FFFFFF"/>
              </a:solidFill>
            </a:endParaRPr>
          </a:p>
          <a:p>
            <a:pPr indent="0" lvl="0" marL="0" rtl="0" algn="ctr">
              <a:spcBef>
                <a:spcPts val="0"/>
              </a:spcBef>
              <a:spcAft>
                <a:spcPts val="0"/>
              </a:spcAft>
              <a:buNone/>
            </a:pPr>
            <a:r>
              <a:rPr b="1" lang="en">
                <a:solidFill>
                  <a:srgbClr val="FFFFFF"/>
                </a:solidFill>
              </a:rPr>
              <a:t>SET TIME </a:t>
            </a:r>
            <a:endParaRPr b="1">
              <a:solidFill>
                <a:srgbClr val="FFFFFF"/>
              </a:solidFill>
            </a:endParaRPr>
          </a:p>
        </p:txBody>
      </p:sp>
      <p:sp>
        <p:nvSpPr>
          <p:cNvPr id="88" name="Google Shape;88;p14"/>
          <p:cNvSpPr/>
          <p:nvPr/>
        </p:nvSpPr>
        <p:spPr>
          <a:xfrm>
            <a:off x="5973825" y="1904988"/>
            <a:ext cx="2079600" cy="1824300"/>
          </a:xfrm>
          <a:prstGeom prst="roundRect">
            <a:avLst>
              <a:gd fmla="val 20772" name="adj"/>
            </a:avLst>
          </a:prstGeom>
          <a:solidFill>
            <a:srgbClr val="E6913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chemeClr val="lt1"/>
              </a:solidFill>
            </a:endParaRPr>
          </a:p>
          <a:p>
            <a:pPr indent="0" lvl="0" marL="0" rtl="0" algn="ctr">
              <a:spcBef>
                <a:spcPts val="0"/>
              </a:spcBef>
              <a:spcAft>
                <a:spcPts val="0"/>
              </a:spcAft>
              <a:buNone/>
            </a:pPr>
            <a:r>
              <a:t/>
            </a:r>
            <a:endParaRPr b="1">
              <a:solidFill>
                <a:schemeClr val="lt1"/>
              </a:solidFill>
            </a:endParaRPr>
          </a:p>
          <a:p>
            <a:pPr indent="0" lvl="0" marL="0" rtl="0" algn="ctr">
              <a:spcBef>
                <a:spcPts val="0"/>
              </a:spcBef>
              <a:spcAft>
                <a:spcPts val="0"/>
              </a:spcAft>
              <a:buNone/>
            </a:pPr>
            <a:r>
              <a:t/>
            </a:r>
            <a:endParaRPr b="1">
              <a:solidFill>
                <a:schemeClr val="lt1"/>
              </a:solidFill>
            </a:endParaRPr>
          </a:p>
          <a:p>
            <a:pPr indent="0" lvl="0" marL="0" rtl="0" algn="ctr">
              <a:spcBef>
                <a:spcPts val="0"/>
              </a:spcBef>
              <a:spcAft>
                <a:spcPts val="0"/>
              </a:spcAft>
              <a:buNone/>
            </a:pPr>
            <a:r>
              <a:t/>
            </a:r>
            <a:endParaRPr b="1">
              <a:solidFill>
                <a:schemeClr val="lt1"/>
              </a:solidFill>
            </a:endParaRPr>
          </a:p>
          <a:p>
            <a:pPr indent="0" lvl="0" marL="0" rtl="0" algn="ctr">
              <a:spcBef>
                <a:spcPts val="0"/>
              </a:spcBef>
              <a:spcAft>
                <a:spcPts val="0"/>
              </a:spcAft>
              <a:buNone/>
            </a:pPr>
            <a:r>
              <a:rPr b="1" lang="en">
                <a:solidFill>
                  <a:schemeClr val="lt1"/>
                </a:solidFill>
              </a:rPr>
              <a:t>SET </a:t>
            </a:r>
            <a:r>
              <a:rPr b="1" lang="en">
                <a:solidFill>
                  <a:schemeClr val="lt1"/>
                </a:solidFill>
              </a:rPr>
              <a:t>THERMOSTAT</a:t>
            </a:r>
            <a:endParaRPr b="1">
              <a:solidFill>
                <a:schemeClr val="lt1"/>
              </a:solidFill>
            </a:endParaRPr>
          </a:p>
        </p:txBody>
      </p:sp>
      <p:pic>
        <p:nvPicPr>
          <p:cNvPr id="89" name="Google Shape;89;p14"/>
          <p:cNvPicPr preferRelativeResize="0"/>
          <p:nvPr/>
        </p:nvPicPr>
        <p:blipFill>
          <a:blip r:embed="rId6">
            <a:alphaModFix/>
          </a:blip>
          <a:stretch>
            <a:fillRect/>
          </a:stretch>
        </p:blipFill>
        <p:spPr>
          <a:xfrm>
            <a:off x="4251728" y="2462899"/>
            <a:ext cx="640525" cy="640525"/>
          </a:xfrm>
          <a:prstGeom prst="rect">
            <a:avLst/>
          </a:prstGeom>
          <a:noFill/>
          <a:ln>
            <a:noFill/>
          </a:ln>
        </p:spPr>
      </p:pic>
      <p:sp>
        <p:nvSpPr>
          <p:cNvPr id="90" name="Google Shape;90;p14"/>
          <p:cNvSpPr txBox="1"/>
          <p:nvPr/>
        </p:nvSpPr>
        <p:spPr>
          <a:xfrm>
            <a:off x="2835525" y="838425"/>
            <a:ext cx="37326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t>Date &amp; Time</a:t>
            </a:r>
            <a:endParaRPr b="1" sz="1500"/>
          </a:p>
        </p:txBody>
      </p:sp>
      <p:pic>
        <p:nvPicPr>
          <p:cNvPr id="91" name="Google Shape;91;p14"/>
          <p:cNvPicPr preferRelativeResize="0"/>
          <p:nvPr/>
        </p:nvPicPr>
        <p:blipFill>
          <a:blip r:embed="rId7">
            <a:alphaModFix/>
          </a:blip>
          <a:stretch>
            <a:fillRect/>
          </a:stretch>
        </p:blipFill>
        <p:spPr>
          <a:xfrm>
            <a:off x="1821801" y="2522175"/>
            <a:ext cx="535150" cy="535150"/>
          </a:xfrm>
          <a:prstGeom prst="rect">
            <a:avLst/>
          </a:prstGeom>
          <a:noFill/>
          <a:ln>
            <a:noFill/>
          </a:ln>
        </p:spPr>
      </p:pic>
      <p:pic>
        <p:nvPicPr>
          <p:cNvPr id="92" name="Google Shape;92;p14"/>
          <p:cNvPicPr preferRelativeResize="0"/>
          <p:nvPr/>
        </p:nvPicPr>
        <p:blipFill>
          <a:blip r:embed="rId8">
            <a:alphaModFix/>
          </a:blip>
          <a:stretch>
            <a:fillRect/>
          </a:stretch>
        </p:blipFill>
        <p:spPr>
          <a:xfrm>
            <a:off x="6666200" y="2442649"/>
            <a:ext cx="640525" cy="640525"/>
          </a:xfrm>
          <a:prstGeom prst="rect">
            <a:avLst/>
          </a:prstGeom>
          <a:noFill/>
          <a:ln>
            <a:noFill/>
          </a:ln>
        </p:spPr>
      </p:pic>
      <p:pic>
        <p:nvPicPr>
          <p:cNvPr id="93" name="Google Shape;93;p14">
            <a:hlinkClick action="ppaction://hlinkshowjump?jump=firstslide"/>
          </p:cNvPr>
          <p:cNvPicPr preferRelativeResize="0"/>
          <p:nvPr/>
        </p:nvPicPr>
        <p:blipFill>
          <a:blip r:embed="rId9">
            <a:alphaModFix/>
          </a:blip>
          <a:stretch>
            <a:fillRect/>
          </a:stretch>
        </p:blipFill>
        <p:spPr>
          <a:xfrm>
            <a:off x="149450" y="920663"/>
            <a:ext cx="476774" cy="476774"/>
          </a:xfrm>
          <a:prstGeom prst="rect">
            <a:avLst/>
          </a:prstGeom>
          <a:noFill/>
          <a:ln>
            <a:noFill/>
          </a:ln>
        </p:spPr>
      </p:pic>
      <p:pic>
        <p:nvPicPr>
          <p:cNvPr id="94" name="Google Shape;94;p14">
            <a:hlinkClick action="ppaction://hlinkshowjump?jump=firstslide"/>
          </p:cNvPr>
          <p:cNvPicPr preferRelativeResize="0"/>
          <p:nvPr/>
        </p:nvPicPr>
        <p:blipFill>
          <a:blip r:embed="rId10">
            <a:alphaModFix/>
          </a:blip>
          <a:stretch>
            <a:fillRect/>
          </a:stretch>
        </p:blipFill>
        <p:spPr>
          <a:xfrm>
            <a:off x="8663675" y="88400"/>
            <a:ext cx="354001" cy="354001"/>
          </a:xfrm>
          <a:prstGeom prst="rect">
            <a:avLst/>
          </a:prstGeom>
          <a:noFill/>
          <a:ln>
            <a:noFill/>
          </a:ln>
        </p:spPr>
      </p:pic>
      <p:sp>
        <p:nvSpPr>
          <p:cNvPr id="95" name="Google Shape;95;p14"/>
          <p:cNvSpPr txBox="1"/>
          <p:nvPr/>
        </p:nvSpPr>
        <p:spPr>
          <a:xfrm>
            <a:off x="2703600" y="1204025"/>
            <a:ext cx="4207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Please choose the date, time and thermostat level to suit your comfort</a:t>
            </a:r>
            <a:endParaRPr sz="1000">
              <a:latin typeface="Lato"/>
              <a:ea typeface="Lato"/>
              <a:cs typeface="Lato"/>
              <a:sym typeface="Lato"/>
            </a:endParaRPr>
          </a:p>
        </p:txBody>
      </p:sp>
      <p:pic>
        <p:nvPicPr>
          <p:cNvPr id="96" name="Google Shape;96;p14"/>
          <p:cNvPicPr preferRelativeResize="0"/>
          <p:nvPr/>
        </p:nvPicPr>
        <p:blipFill>
          <a:blip r:embed="rId11">
            <a:alphaModFix/>
          </a:blip>
          <a:stretch>
            <a:fillRect/>
          </a:stretch>
        </p:blipFill>
        <p:spPr>
          <a:xfrm>
            <a:off x="1391450" y="4447453"/>
            <a:ext cx="640525" cy="640525"/>
          </a:xfrm>
          <a:prstGeom prst="rect">
            <a:avLst/>
          </a:prstGeom>
          <a:noFill/>
          <a:ln cap="flat" cmpd="sng" w="9525">
            <a:solidFill>
              <a:srgbClr val="F3F3F3"/>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nvSpPr>
        <p:spPr>
          <a:xfrm>
            <a:off x="6568125" y="94125"/>
            <a:ext cx="891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434343"/>
                </a:solidFill>
              </a:rPr>
              <a:t>Gitlab</a:t>
            </a:r>
            <a:endParaRPr b="1" sz="1100">
              <a:solidFill>
                <a:srgbClr val="434343"/>
              </a:solidFill>
            </a:endParaRPr>
          </a:p>
        </p:txBody>
      </p:sp>
      <p:sp>
        <p:nvSpPr>
          <p:cNvPr id="102" name="Google Shape;102;p15"/>
          <p:cNvSpPr txBox="1"/>
          <p:nvPr/>
        </p:nvSpPr>
        <p:spPr>
          <a:xfrm>
            <a:off x="7354275" y="94125"/>
            <a:ext cx="1344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2"/>
                </a:solidFill>
              </a:rPr>
              <a:t>Documentation</a:t>
            </a:r>
            <a:endParaRPr b="1" sz="1100">
              <a:solidFill>
                <a:schemeClr val="dk2"/>
              </a:solidFill>
            </a:endParaRPr>
          </a:p>
        </p:txBody>
      </p:sp>
      <p:pic>
        <p:nvPicPr>
          <p:cNvPr id="103" name="Google Shape;103;p15"/>
          <p:cNvPicPr preferRelativeResize="0"/>
          <p:nvPr/>
        </p:nvPicPr>
        <p:blipFill rotWithShape="1">
          <a:blip r:embed="rId3">
            <a:alphaModFix/>
          </a:blip>
          <a:srcRect b="11198" l="9743" r="9127" t="17697"/>
          <a:stretch/>
        </p:blipFill>
        <p:spPr>
          <a:xfrm>
            <a:off x="2168457" y="4540925"/>
            <a:ext cx="535143" cy="476775"/>
          </a:xfrm>
          <a:prstGeom prst="rect">
            <a:avLst/>
          </a:prstGeom>
          <a:noFill/>
          <a:ln>
            <a:noFill/>
          </a:ln>
        </p:spPr>
      </p:pic>
      <p:pic>
        <p:nvPicPr>
          <p:cNvPr id="104" name="Google Shape;104;p15"/>
          <p:cNvPicPr preferRelativeResize="0"/>
          <p:nvPr/>
        </p:nvPicPr>
        <p:blipFill rotWithShape="1">
          <a:blip r:embed="rId4">
            <a:alphaModFix/>
          </a:blip>
          <a:srcRect b="25567" l="0" r="0" t="0"/>
          <a:stretch/>
        </p:blipFill>
        <p:spPr>
          <a:xfrm>
            <a:off x="1429389" y="4498750"/>
            <a:ext cx="640525" cy="476775"/>
          </a:xfrm>
          <a:prstGeom prst="rect">
            <a:avLst/>
          </a:prstGeom>
          <a:noFill/>
          <a:ln>
            <a:noFill/>
          </a:ln>
        </p:spPr>
      </p:pic>
      <p:sp>
        <p:nvSpPr>
          <p:cNvPr id="105" name="Google Shape;105;p15"/>
          <p:cNvSpPr txBox="1"/>
          <p:nvPr/>
        </p:nvSpPr>
        <p:spPr>
          <a:xfrm>
            <a:off x="96450" y="88400"/>
            <a:ext cx="503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434343"/>
                </a:solidFill>
              </a:rPr>
              <a:t>Integrative Development of a CPS2 </a:t>
            </a:r>
            <a:endParaRPr b="1">
              <a:solidFill>
                <a:srgbClr val="434343"/>
              </a:solidFill>
            </a:endParaRPr>
          </a:p>
        </p:txBody>
      </p:sp>
      <p:sp>
        <p:nvSpPr>
          <p:cNvPr id="106" name="Google Shape;106;p15"/>
          <p:cNvSpPr/>
          <p:nvPr/>
        </p:nvSpPr>
        <p:spPr>
          <a:xfrm>
            <a:off x="8025" y="4315725"/>
            <a:ext cx="9127800" cy="827700"/>
          </a:xfrm>
          <a:prstGeom prst="rect">
            <a:avLst/>
          </a:pr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7" name="Google Shape;107;p15"/>
          <p:cNvPicPr preferRelativeResize="0"/>
          <p:nvPr/>
        </p:nvPicPr>
        <p:blipFill rotWithShape="1">
          <a:blip r:embed="rId5">
            <a:alphaModFix/>
          </a:blip>
          <a:srcRect b="21117" l="0" r="0" t="16955"/>
          <a:stretch/>
        </p:blipFill>
        <p:spPr>
          <a:xfrm>
            <a:off x="149450" y="4458625"/>
            <a:ext cx="1242000" cy="512775"/>
          </a:xfrm>
          <a:prstGeom prst="rect">
            <a:avLst/>
          </a:prstGeom>
          <a:noFill/>
          <a:ln>
            <a:noFill/>
          </a:ln>
        </p:spPr>
      </p:pic>
      <p:sp>
        <p:nvSpPr>
          <p:cNvPr id="108" name="Google Shape;108;p15"/>
          <p:cNvSpPr/>
          <p:nvPr/>
        </p:nvSpPr>
        <p:spPr>
          <a:xfrm>
            <a:off x="1058300" y="1713863"/>
            <a:ext cx="2079600" cy="1824300"/>
          </a:xfrm>
          <a:prstGeom prst="roundRect">
            <a:avLst>
              <a:gd fmla="val 16667" name="adj"/>
            </a:avLst>
          </a:prstGeom>
          <a:solidFill>
            <a:srgbClr val="99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600">
              <a:solidFill>
                <a:srgbClr val="FFFFFF"/>
              </a:solidFill>
            </a:endParaRPr>
          </a:p>
          <a:p>
            <a:pPr indent="0" lvl="0" marL="0" rtl="0" algn="ctr">
              <a:spcBef>
                <a:spcPts val="0"/>
              </a:spcBef>
              <a:spcAft>
                <a:spcPts val="0"/>
              </a:spcAft>
              <a:buNone/>
            </a:pPr>
            <a:r>
              <a:t/>
            </a:r>
            <a:endParaRPr b="1" sz="1600">
              <a:solidFill>
                <a:srgbClr val="FFFFFF"/>
              </a:solidFill>
            </a:endParaRPr>
          </a:p>
          <a:p>
            <a:pPr indent="0" lvl="0" marL="0" rtl="0" algn="ctr">
              <a:spcBef>
                <a:spcPts val="0"/>
              </a:spcBef>
              <a:spcAft>
                <a:spcPts val="0"/>
              </a:spcAft>
              <a:buNone/>
            </a:pPr>
            <a:r>
              <a:t/>
            </a:r>
            <a:endParaRPr b="1" sz="1600">
              <a:solidFill>
                <a:srgbClr val="FFFFFF"/>
              </a:solidFill>
            </a:endParaRPr>
          </a:p>
          <a:p>
            <a:pPr indent="0" lvl="0" marL="0" rtl="0" algn="ctr">
              <a:spcBef>
                <a:spcPts val="0"/>
              </a:spcBef>
              <a:spcAft>
                <a:spcPts val="0"/>
              </a:spcAft>
              <a:buNone/>
            </a:pPr>
            <a:r>
              <a:rPr b="1" lang="en">
                <a:solidFill>
                  <a:srgbClr val="FFFFFF"/>
                </a:solidFill>
              </a:rPr>
              <a:t>HUMIDITY</a:t>
            </a:r>
            <a:endParaRPr b="1">
              <a:solidFill>
                <a:srgbClr val="FFFFFF"/>
              </a:solidFill>
            </a:endParaRPr>
          </a:p>
        </p:txBody>
      </p:sp>
      <p:sp>
        <p:nvSpPr>
          <p:cNvPr id="109" name="Google Shape;109;p15"/>
          <p:cNvSpPr/>
          <p:nvPr/>
        </p:nvSpPr>
        <p:spPr>
          <a:xfrm>
            <a:off x="3516050" y="1752600"/>
            <a:ext cx="2079600" cy="1824300"/>
          </a:xfrm>
          <a:prstGeom prst="roundRect">
            <a:avLst>
              <a:gd fmla="val 16667" name="adj"/>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rgbClr val="FFFFFF"/>
              </a:solidFill>
            </a:endParaRPr>
          </a:p>
          <a:p>
            <a:pPr indent="0" lvl="0" marL="0" rtl="0" algn="ctr">
              <a:spcBef>
                <a:spcPts val="0"/>
              </a:spcBef>
              <a:spcAft>
                <a:spcPts val="0"/>
              </a:spcAft>
              <a:buNone/>
            </a:pPr>
            <a:r>
              <a:t/>
            </a:r>
            <a:endParaRPr b="1">
              <a:solidFill>
                <a:srgbClr val="FFFFFF"/>
              </a:solidFill>
            </a:endParaRPr>
          </a:p>
          <a:p>
            <a:pPr indent="0" lvl="0" marL="0" rtl="0" algn="ctr">
              <a:spcBef>
                <a:spcPts val="0"/>
              </a:spcBef>
              <a:spcAft>
                <a:spcPts val="0"/>
              </a:spcAft>
              <a:buNone/>
            </a:pPr>
            <a:r>
              <a:t/>
            </a:r>
            <a:endParaRPr b="1">
              <a:solidFill>
                <a:srgbClr val="FFFFFF"/>
              </a:solidFill>
            </a:endParaRPr>
          </a:p>
          <a:p>
            <a:pPr indent="0" lvl="0" marL="0" rtl="0" algn="ctr">
              <a:spcBef>
                <a:spcPts val="0"/>
              </a:spcBef>
              <a:spcAft>
                <a:spcPts val="0"/>
              </a:spcAft>
              <a:buNone/>
            </a:pPr>
            <a:r>
              <a:t/>
            </a:r>
            <a:endParaRPr b="1">
              <a:solidFill>
                <a:srgbClr val="FFFFFF"/>
              </a:solidFill>
            </a:endParaRPr>
          </a:p>
          <a:p>
            <a:pPr indent="0" lvl="0" marL="0" rtl="0" algn="ctr">
              <a:spcBef>
                <a:spcPts val="0"/>
              </a:spcBef>
              <a:spcAft>
                <a:spcPts val="0"/>
              </a:spcAft>
              <a:buNone/>
            </a:pPr>
            <a:r>
              <a:rPr b="1" lang="en">
                <a:solidFill>
                  <a:srgbClr val="FFFFFF"/>
                </a:solidFill>
              </a:rPr>
              <a:t>TEMPERATURE</a:t>
            </a:r>
            <a:endParaRPr b="1">
              <a:solidFill>
                <a:srgbClr val="FFFFFF"/>
              </a:solidFill>
            </a:endParaRPr>
          </a:p>
        </p:txBody>
      </p:sp>
      <p:sp>
        <p:nvSpPr>
          <p:cNvPr id="110" name="Google Shape;110;p15"/>
          <p:cNvSpPr/>
          <p:nvPr/>
        </p:nvSpPr>
        <p:spPr>
          <a:xfrm>
            <a:off x="5973825" y="1752588"/>
            <a:ext cx="2079600" cy="1824300"/>
          </a:xfrm>
          <a:prstGeom prst="roundRect">
            <a:avLst>
              <a:gd fmla="val 16667" name="adj"/>
            </a:avLst>
          </a:prstGeom>
          <a:solidFill>
            <a:srgbClr val="E6913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chemeClr val="lt1"/>
              </a:solidFill>
            </a:endParaRPr>
          </a:p>
          <a:p>
            <a:pPr indent="0" lvl="0" marL="0" rtl="0" algn="ctr">
              <a:spcBef>
                <a:spcPts val="0"/>
              </a:spcBef>
              <a:spcAft>
                <a:spcPts val="0"/>
              </a:spcAft>
              <a:buNone/>
            </a:pPr>
            <a:r>
              <a:t/>
            </a:r>
            <a:endParaRPr b="1">
              <a:solidFill>
                <a:schemeClr val="lt1"/>
              </a:solidFill>
            </a:endParaRPr>
          </a:p>
          <a:p>
            <a:pPr indent="0" lvl="0" marL="0" rtl="0" algn="ctr">
              <a:spcBef>
                <a:spcPts val="0"/>
              </a:spcBef>
              <a:spcAft>
                <a:spcPts val="0"/>
              </a:spcAft>
              <a:buNone/>
            </a:pPr>
            <a:r>
              <a:t/>
            </a:r>
            <a:endParaRPr b="1">
              <a:solidFill>
                <a:schemeClr val="lt1"/>
              </a:solidFill>
            </a:endParaRPr>
          </a:p>
          <a:p>
            <a:pPr indent="0" lvl="0" marL="0" rtl="0" algn="ctr">
              <a:spcBef>
                <a:spcPts val="0"/>
              </a:spcBef>
              <a:spcAft>
                <a:spcPts val="0"/>
              </a:spcAft>
              <a:buNone/>
            </a:pPr>
            <a:r>
              <a:t/>
            </a:r>
            <a:endParaRPr b="1">
              <a:solidFill>
                <a:schemeClr val="lt1"/>
              </a:solidFill>
            </a:endParaRPr>
          </a:p>
          <a:p>
            <a:pPr indent="0" lvl="0" marL="0" rtl="0" algn="ctr">
              <a:spcBef>
                <a:spcPts val="0"/>
              </a:spcBef>
              <a:spcAft>
                <a:spcPts val="0"/>
              </a:spcAft>
              <a:buNone/>
            </a:pPr>
            <a:r>
              <a:rPr b="1" lang="en">
                <a:solidFill>
                  <a:schemeClr val="lt1"/>
                </a:solidFill>
              </a:rPr>
              <a:t>CO2</a:t>
            </a:r>
            <a:endParaRPr b="1">
              <a:solidFill>
                <a:schemeClr val="lt1"/>
              </a:solidFill>
            </a:endParaRPr>
          </a:p>
        </p:txBody>
      </p:sp>
      <p:sp>
        <p:nvSpPr>
          <p:cNvPr id="111" name="Google Shape;111;p15"/>
          <p:cNvSpPr txBox="1"/>
          <p:nvPr/>
        </p:nvSpPr>
        <p:spPr>
          <a:xfrm>
            <a:off x="2835525" y="838425"/>
            <a:ext cx="37326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t>Environment</a:t>
            </a:r>
            <a:endParaRPr b="1" sz="1500"/>
          </a:p>
        </p:txBody>
      </p:sp>
      <p:sp>
        <p:nvSpPr>
          <p:cNvPr id="112" name="Google Shape;112;p15"/>
          <p:cNvSpPr/>
          <p:nvPr/>
        </p:nvSpPr>
        <p:spPr>
          <a:xfrm>
            <a:off x="1394725" y="2144400"/>
            <a:ext cx="1410900" cy="58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77.2%RH</a:t>
            </a:r>
            <a:endParaRPr b="1"/>
          </a:p>
        </p:txBody>
      </p:sp>
      <p:sp>
        <p:nvSpPr>
          <p:cNvPr id="113" name="Google Shape;113;p15"/>
          <p:cNvSpPr/>
          <p:nvPr/>
        </p:nvSpPr>
        <p:spPr>
          <a:xfrm>
            <a:off x="3850400" y="2107863"/>
            <a:ext cx="1410900" cy="58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20°C</a:t>
            </a:r>
            <a:endParaRPr b="1"/>
          </a:p>
        </p:txBody>
      </p:sp>
      <p:sp>
        <p:nvSpPr>
          <p:cNvPr id="114" name="Google Shape;114;p15"/>
          <p:cNvSpPr/>
          <p:nvPr/>
        </p:nvSpPr>
        <p:spPr>
          <a:xfrm>
            <a:off x="6346450" y="2087613"/>
            <a:ext cx="1410900" cy="58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2172 PPM</a:t>
            </a:r>
            <a:endParaRPr b="1"/>
          </a:p>
        </p:txBody>
      </p:sp>
      <p:pic>
        <p:nvPicPr>
          <p:cNvPr id="115" name="Google Shape;115;p15">
            <a:hlinkClick action="ppaction://hlinkshowjump?jump=firstslide"/>
          </p:cNvPr>
          <p:cNvPicPr preferRelativeResize="0"/>
          <p:nvPr/>
        </p:nvPicPr>
        <p:blipFill>
          <a:blip r:embed="rId6">
            <a:alphaModFix/>
          </a:blip>
          <a:stretch>
            <a:fillRect/>
          </a:stretch>
        </p:blipFill>
        <p:spPr>
          <a:xfrm>
            <a:off x="8663675" y="88400"/>
            <a:ext cx="354001" cy="354001"/>
          </a:xfrm>
          <a:prstGeom prst="rect">
            <a:avLst/>
          </a:prstGeom>
          <a:noFill/>
          <a:ln>
            <a:noFill/>
          </a:ln>
        </p:spPr>
      </p:pic>
      <p:pic>
        <p:nvPicPr>
          <p:cNvPr id="116" name="Google Shape;116;p15">
            <a:hlinkClick action="ppaction://hlinkshowjump?jump=firstslide"/>
          </p:cNvPr>
          <p:cNvPicPr preferRelativeResize="0"/>
          <p:nvPr/>
        </p:nvPicPr>
        <p:blipFill>
          <a:blip r:embed="rId7">
            <a:alphaModFix/>
          </a:blip>
          <a:stretch>
            <a:fillRect/>
          </a:stretch>
        </p:blipFill>
        <p:spPr>
          <a:xfrm>
            <a:off x="149450" y="920663"/>
            <a:ext cx="476774" cy="476774"/>
          </a:xfrm>
          <a:prstGeom prst="rect">
            <a:avLst/>
          </a:prstGeom>
          <a:noFill/>
          <a:ln>
            <a:noFill/>
          </a:ln>
        </p:spPr>
      </p:pic>
      <p:sp>
        <p:nvSpPr>
          <p:cNvPr id="117" name="Google Shape;117;p15"/>
          <p:cNvSpPr txBox="1"/>
          <p:nvPr/>
        </p:nvSpPr>
        <p:spPr>
          <a:xfrm>
            <a:off x="2458875" y="1189450"/>
            <a:ext cx="4395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View Real-time Humidity, Temperature, CO2  Data of your Space</a:t>
            </a:r>
            <a:endParaRPr sz="1000">
              <a:latin typeface="Lato"/>
              <a:ea typeface="Lato"/>
              <a:cs typeface="Lato"/>
              <a:sym typeface="Lato"/>
            </a:endParaRPr>
          </a:p>
        </p:txBody>
      </p:sp>
      <p:pic>
        <p:nvPicPr>
          <p:cNvPr id="118" name="Google Shape;118;p15"/>
          <p:cNvPicPr preferRelativeResize="0"/>
          <p:nvPr/>
        </p:nvPicPr>
        <p:blipFill>
          <a:blip r:embed="rId8">
            <a:alphaModFix/>
          </a:blip>
          <a:stretch>
            <a:fillRect/>
          </a:stretch>
        </p:blipFill>
        <p:spPr>
          <a:xfrm>
            <a:off x="1391450" y="4447453"/>
            <a:ext cx="640525" cy="640525"/>
          </a:xfrm>
          <a:prstGeom prst="rect">
            <a:avLst/>
          </a:prstGeom>
          <a:noFill/>
          <a:ln cap="flat" cmpd="sng" w="9525">
            <a:solidFill>
              <a:srgbClr val="F3F3F3"/>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6"/>
          <p:cNvSpPr txBox="1"/>
          <p:nvPr/>
        </p:nvSpPr>
        <p:spPr>
          <a:xfrm>
            <a:off x="6568125" y="94125"/>
            <a:ext cx="891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434343"/>
                </a:solidFill>
              </a:rPr>
              <a:t>Gitlab</a:t>
            </a:r>
            <a:endParaRPr b="1" sz="1100">
              <a:solidFill>
                <a:srgbClr val="434343"/>
              </a:solidFill>
            </a:endParaRPr>
          </a:p>
        </p:txBody>
      </p:sp>
      <p:sp>
        <p:nvSpPr>
          <p:cNvPr id="124" name="Google Shape;124;p16"/>
          <p:cNvSpPr txBox="1"/>
          <p:nvPr/>
        </p:nvSpPr>
        <p:spPr>
          <a:xfrm>
            <a:off x="7354275" y="94125"/>
            <a:ext cx="1344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2"/>
                </a:solidFill>
              </a:rPr>
              <a:t>Documentation</a:t>
            </a:r>
            <a:endParaRPr b="1" sz="1100">
              <a:solidFill>
                <a:schemeClr val="dk2"/>
              </a:solidFill>
            </a:endParaRPr>
          </a:p>
        </p:txBody>
      </p:sp>
      <p:pic>
        <p:nvPicPr>
          <p:cNvPr id="125" name="Google Shape;125;p16"/>
          <p:cNvPicPr preferRelativeResize="0"/>
          <p:nvPr/>
        </p:nvPicPr>
        <p:blipFill rotWithShape="1">
          <a:blip r:embed="rId3">
            <a:alphaModFix/>
          </a:blip>
          <a:srcRect b="11198" l="9743" r="9127" t="17697"/>
          <a:stretch/>
        </p:blipFill>
        <p:spPr>
          <a:xfrm>
            <a:off x="2168457" y="4540925"/>
            <a:ext cx="535143" cy="476775"/>
          </a:xfrm>
          <a:prstGeom prst="rect">
            <a:avLst/>
          </a:prstGeom>
          <a:noFill/>
          <a:ln>
            <a:noFill/>
          </a:ln>
        </p:spPr>
      </p:pic>
      <p:pic>
        <p:nvPicPr>
          <p:cNvPr id="126" name="Google Shape;126;p16"/>
          <p:cNvPicPr preferRelativeResize="0"/>
          <p:nvPr/>
        </p:nvPicPr>
        <p:blipFill rotWithShape="1">
          <a:blip r:embed="rId4">
            <a:alphaModFix/>
          </a:blip>
          <a:srcRect b="25567" l="0" r="0" t="0"/>
          <a:stretch/>
        </p:blipFill>
        <p:spPr>
          <a:xfrm>
            <a:off x="1429389" y="4498750"/>
            <a:ext cx="640525" cy="476775"/>
          </a:xfrm>
          <a:prstGeom prst="rect">
            <a:avLst/>
          </a:prstGeom>
          <a:noFill/>
          <a:ln>
            <a:noFill/>
          </a:ln>
        </p:spPr>
      </p:pic>
      <p:sp>
        <p:nvSpPr>
          <p:cNvPr id="127" name="Google Shape;127;p16"/>
          <p:cNvSpPr txBox="1"/>
          <p:nvPr/>
        </p:nvSpPr>
        <p:spPr>
          <a:xfrm>
            <a:off x="96450" y="88400"/>
            <a:ext cx="503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434343"/>
                </a:solidFill>
              </a:rPr>
              <a:t>Integrative Development of a CPS2 </a:t>
            </a:r>
            <a:endParaRPr b="1">
              <a:solidFill>
                <a:srgbClr val="434343"/>
              </a:solidFill>
            </a:endParaRPr>
          </a:p>
        </p:txBody>
      </p:sp>
      <p:sp>
        <p:nvSpPr>
          <p:cNvPr id="128" name="Google Shape;128;p16"/>
          <p:cNvSpPr/>
          <p:nvPr/>
        </p:nvSpPr>
        <p:spPr>
          <a:xfrm>
            <a:off x="8025" y="4315725"/>
            <a:ext cx="9127800" cy="827700"/>
          </a:xfrm>
          <a:prstGeom prst="rect">
            <a:avLst/>
          </a:pr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9" name="Google Shape;129;p16"/>
          <p:cNvPicPr preferRelativeResize="0"/>
          <p:nvPr/>
        </p:nvPicPr>
        <p:blipFill rotWithShape="1">
          <a:blip r:embed="rId5">
            <a:alphaModFix/>
          </a:blip>
          <a:srcRect b="21117" l="0" r="0" t="16955"/>
          <a:stretch/>
        </p:blipFill>
        <p:spPr>
          <a:xfrm>
            <a:off x="149450" y="4458625"/>
            <a:ext cx="1242000" cy="512775"/>
          </a:xfrm>
          <a:prstGeom prst="rect">
            <a:avLst/>
          </a:prstGeom>
          <a:noFill/>
          <a:ln>
            <a:noFill/>
          </a:ln>
        </p:spPr>
      </p:pic>
      <p:sp>
        <p:nvSpPr>
          <p:cNvPr id="130" name="Google Shape;130;p16"/>
          <p:cNvSpPr txBox="1"/>
          <p:nvPr/>
        </p:nvSpPr>
        <p:spPr>
          <a:xfrm>
            <a:off x="2835525" y="838425"/>
            <a:ext cx="37326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t>HEATER STATUS</a:t>
            </a:r>
            <a:endParaRPr b="1" sz="1500"/>
          </a:p>
        </p:txBody>
      </p:sp>
      <p:pic>
        <p:nvPicPr>
          <p:cNvPr id="131" name="Google Shape;131;p16">
            <a:hlinkClick action="ppaction://hlinkshowjump?jump=firstslide"/>
          </p:cNvPr>
          <p:cNvPicPr preferRelativeResize="0"/>
          <p:nvPr/>
        </p:nvPicPr>
        <p:blipFill>
          <a:blip r:embed="rId6">
            <a:alphaModFix/>
          </a:blip>
          <a:stretch>
            <a:fillRect/>
          </a:stretch>
        </p:blipFill>
        <p:spPr>
          <a:xfrm>
            <a:off x="8663675" y="88400"/>
            <a:ext cx="354001" cy="354001"/>
          </a:xfrm>
          <a:prstGeom prst="rect">
            <a:avLst/>
          </a:prstGeom>
          <a:noFill/>
          <a:ln>
            <a:noFill/>
          </a:ln>
        </p:spPr>
      </p:pic>
      <p:pic>
        <p:nvPicPr>
          <p:cNvPr id="132" name="Google Shape;132;p16">
            <a:hlinkClick action="ppaction://hlinkshowjump?jump=firstslide"/>
          </p:cNvPr>
          <p:cNvPicPr preferRelativeResize="0"/>
          <p:nvPr/>
        </p:nvPicPr>
        <p:blipFill>
          <a:blip r:embed="rId7">
            <a:alphaModFix/>
          </a:blip>
          <a:stretch>
            <a:fillRect/>
          </a:stretch>
        </p:blipFill>
        <p:spPr>
          <a:xfrm>
            <a:off x="149450" y="920663"/>
            <a:ext cx="476774" cy="476774"/>
          </a:xfrm>
          <a:prstGeom prst="rect">
            <a:avLst/>
          </a:prstGeom>
          <a:noFill/>
          <a:ln>
            <a:noFill/>
          </a:ln>
        </p:spPr>
      </p:pic>
      <p:sp>
        <p:nvSpPr>
          <p:cNvPr id="133" name="Google Shape;133;p16"/>
          <p:cNvSpPr/>
          <p:nvPr/>
        </p:nvSpPr>
        <p:spPr>
          <a:xfrm>
            <a:off x="4468488" y="1964388"/>
            <a:ext cx="2724000" cy="1824300"/>
          </a:xfrm>
          <a:prstGeom prst="roundRect">
            <a:avLst>
              <a:gd fmla="val 19827" name="adj"/>
            </a:avLst>
          </a:prstGeom>
          <a:solidFill>
            <a:srgbClr val="9900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rgbClr val="FFFFFF"/>
              </a:solidFill>
            </a:endParaRPr>
          </a:p>
          <a:p>
            <a:pPr indent="0" lvl="0" marL="0" rtl="0" algn="ctr">
              <a:spcBef>
                <a:spcPts val="0"/>
              </a:spcBef>
              <a:spcAft>
                <a:spcPts val="0"/>
              </a:spcAft>
              <a:buNone/>
            </a:pPr>
            <a:r>
              <a:rPr b="1" lang="en">
                <a:solidFill>
                  <a:srgbClr val="FFFFFF"/>
                </a:solidFill>
              </a:rPr>
              <a:t>Human Presence Detected Turn On: </a:t>
            </a:r>
            <a:endParaRPr b="1">
              <a:solidFill>
                <a:srgbClr val="FFFFFF"/>
              </a:solidFill>
            </a:endParaRPr>
          </a:p>
          <a:p>
            <a:pPr indent="0" lvl="0" marL="0" rtl="0" algn="ctr">
              <a:spcBef>
                <a:spcPts val="0"/>
              </a:spcBef>
              <a:spcAft>
                <a:spcPts val="0"/>
              </a:spcAft>
              <a:buNone/>
            </a:pPr>
            <a:r>
              <a:t/>
            </a:r>
            <a:endParaRPr b="1">
              <a:solidFill>
                <a:srgbClr val="FFFFFF"/>
              </a:solidFill>
            </a:endParaRPr>
          </a:p>
          <a:p>
            <a:pPr indent="0" lvl="0" marL="0" rtl="0" algn="ctr">
              <a:spcBef>
                <a:spcPts val="0"/>
              </a:spcBef>
              <a:spcAft>
                <a:spcPts val="0"/>
              </a:spcAft>
              <a:buNone/>
            </a:pPr>
            <a:r>
              <a:t/>
            </a:r>
            <a:endParaRPr b="1">
              <a:solidFill>
                <a:srgbClr val="FFFFFF"/>
              </a:solidFill>
            </a:endParaRPr>
          </a:p>
          <a:p>
            <a:pPr indent="0" lvl="0" marL="0" rtl="0" algn="ctr">
              <a:spcBef>
                <a:spcPts val="0"/>
              </a:spcBef>
              <a:spcAft>
                <a:spcPts val="0"/>
              </a:spcAft>
              <a:buNone/>
            </a:pPr>
            <a:r>
              <a:t/>
            </a:r>
            <a:endParaRPr b="1">
              <a:solidFill>
                <a:srgbClr val="FFFFFF"/>
              </a:solidFill>
            </a:endParaRPr>
          </a:p>
          <a:p>
            <a:pPr indent="0" lvl="0" marL="0" rtl="0" algn="ctr">
              <a:spcBef>
                <a:spcPts val="0"/>
              </a:spcBef>
              <a:spcAft>
                <a:spcPts val="0"/>
              </a:spcAft>
              <a:buNone/>
            </a:pPr>
            <a:r>
              <a:t/>
            </a:r>
            <a:endParaRPr b="1">
              <a:solidFill>
                <a:srgbClr val="FFFFFF"/>
              </a:solidFill>
            </a:endParaRPr>
          </a:p>
        </p:txBody>
      </p:sp>
      <p:grpSp>
        <p:nvGrpSpPr>
          <p:cNvPr id="134" name="Google Shape;134;p16"/>
          <p:cNvGrpSpPr/>
          <p:nvPr/>
        </p:nvGrpSpPr>
        <p:grpSpPr>
          <a:xfrm>
            <a:off x="4724738" y="2982288"/>
            <a:ext cx="2145700" cy="354000"/>
            <a:chOff x="3775775" y="2982900"/>
            <a:chExt cx="2145700" cy="354000"/>
          </a:xfrm>
        </p:grpSpPr>
        <p:sp>
          <p:nvSpPr>
            <p:cNvPr id="135" name="Google Shape;135;p16"/>
            <p:cNvSpPr/>
            <p:nvPr/>
          </p:nvSpPr>
          <p:spPr>
            <a:xfrm>
              <a:off x="3777075" y="2982900"/>
              <a:ext cx="2144400" cy="3540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a:solidFill>
                    <a:schemeClr val="dk1"/>
                  </a:solidFill>
                </a:rPr>
                <a:t>OFF</a:t>
              </a:r>
              <a:endParaRPr b="1">
                <a:solidFill>
                  <a:schemeClr val="dk1"/>
                </a:solidFill>
              </a:endParaRPr>
            </a:p>
          </p:txBody>
        </p:sp>
        <p:sp>
          <p:nvSpPr>
            <p:cNvPr id="136" name="Google Shape;136;p16"/>
            <p:cNvSpPr/>
            <p:nvPr/>
          </p:nvSpPr>
          <p:spPr>
            <a:xfrm>
              <a:off x="3775775" y="2982900"/>
              <a:ext cx="1155000" cy="354000"/>
            </a:xfrm>
            <a:prstGeom prst="roundRect">
              <a:avLst>
                <a:gd fmla="val 16667" name="adj"/>
              </a:avLst>
            </a:prstGeom>
            <a:solidFill>
              <a:srgbClr val="00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ON</a:t>
              </a:r>
              <a:endParaRPr b="1">
                <a:solidFill>
                  <a:schemeClr val="lt1"/>
                </a:solidFill>
              </a:endParaRPr>
            </a:p>
          </p:txBody>
        </p:sp>
      </p:grpSp>
      <p:sp>
        <p:nvSpPr>
          <p:cNvPr id="137" name="Google Shape;137;p16"/>
          <p:cNvSpPr/>
          <p:nvPr/>
        </p:nvSpPr>
        <p:spPr>
          <a:xfrm>
            <a:off x="2024950" y="1936488"/>
            <a:ext cx="2079600" cy="1824300"/>
          </a:xfrm>
          <a:prstGeom prst="roundRect">
            <a:avLst>
              <a:gd fmla="val 17999" name="adj"/>
            </a:avLst>
          </a:pr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 </a:t>
            </a:r>
            <a:endParaRPr b="1">
              <a:solidFill>
                <a:srgbClr val="FFFFFF"/>
              </a:solidFill>
            </a:endParaRPr>
          </a:p>
        </p:txBody>
      </p:sp>
      <p:sp>
        <p:nvSpPr>
          <p:cNvPr id="138" name="Google Shape;138;p16"/>
          <p:cNvSpPr/>
          <p:nvPr/>
        </p:nvSpPr>
        <p:spPr>
          <a:xfrm>
            <a:off x="2208975" y="3058325"/>
            <a:ext cx="1733400" cy="354000"/>
          </a:xfrm>
          <a:prstGeom prst="roundRect">
            <a:avLst>
              <a:gd fmla="val 16667" name="adj"/>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uFill>
                  <a:noFill/>
                </a:uFill>
                <a:hlinkClick action="ppaction://hlinkshowjump?jump=nextslide">
                  <a:extLst>
                    <a:ext uri="{A12FA001-AC4F-418D-AE19-62706E023703}">
                      <ahyp:hlinkClr val="tx"/>
                    </a:ext>
                  </a:extLst>
                </a:hlinkClick>
              </a:rPr>
              <a:t>TURN OFF</a:t>
            </a:r>
            <a:endParaRPr b="1">
              <a:solidFill>
                <a:schemeClr val="lt1"/>
              </a:solidFill>
            </a:endParaRPr>
          </a:p>
        </p:txBody>
      </p:sp>
      <p:sp>
        <p:nvSpPr>
          <p:cNvPr id="139" name="Google Shape;139;p16"/>
          <p:cNvSpPr txBox="1"/>
          <p:nvPr/>
        </p:nvSpPr>
        <p:spPr>
          <a:xfrm>
            <a:off x="2472675" y="1209275"/>
            <a:ext cx="4458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The heater will turn on automatically when it detects human presence, but you also have the option to manually turn it off if desired.</a:t>
            </a:r>
            <a:endParaRPr sz="1000">
              <a:latin typeface="Lato"/>
              <a:ea typeface="Lato"/>
              <a:cs typeface="Lato"/>
              <a:sym typeface="Lato"/>
            </a:endParaRPr>
          </a:p>
        </p:txBody>
      </p:sp>
      <p:pic>
        <p:nvPicPr>
          <p:cNvPr id="140" name="Google Shape;140;p16"/>
          <p:cNvPicPr preferRelativeResize="0"/>
          <p:nvPr/>
        </p:nvPicPr>
        <p:blipFill>
          <a:blip r:embed="rId8">
            <a:alphaModFix/>
          </a:blip>
          <a:stretch>
            <a:fillRect/>
          </a:stretch>
        </p:blipFill>
        <p:spPr>
          <a:xfrm>
            <a:off x="1391450" y="4447453"/>
            <a:ext cx="640525" cy="640525"/>
          </a:xfrm>
          <a:prstGeom prst="rect">
            <a:avLst/>
          </a:prstGeom>
          <a:noFill/>
          <a:ln cap="flat" cmpd="sng" w="9525">
            <a:solidFill>
              <a:srgbClr val="F3F3F3"/>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7"/>
          <p:cNvSpPr txBox="1"/>
          <p:nvPr/>
        </p:nvSpPr>
        <p:spPr>
          <a:xfrm>
            <a:off x="6568125" y="94125"/>
            <a:ext cx="891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434343"/>
                </a:solidFill>
              </a:rPr>
              <a:t>Gitlab</a:t>
            </a:r>
            <a:endParaRPr b="1" sz="1100">
              <a:solidFill>
                <a:srgbClr val="434343"/>
              </a:solidFill>
            </a:endParaRPr>
          </a:p>
        </p:txBody>
      </p:sp>
      <p:sp>
        <p:nvSpPr>
          <p:cNvPr id="146" name="Google Shape;146;p17"/>
          <p:cNvSpPr txBox="1"/>
          <p:nvPr/>
        </p:nvSpPr>
        <p:spPr>
          <a:xfrm>
            <a:off x="7354275" y="94125"/>
            <a:ext cx="1344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2"/>
                </a:solidFill>
              </a:rPr>
              <a:t>Documentation</a:t>
            </a:r>
            <a:endParaRPr b="1" sz="1100">
              <a:solidFill>
                <a:schemeClr val="dk2"/>
              </a:solidFill>
            </a:endParaRPr>
          </a:p>
        </p:txBody>
      </p:sp>
      <p:pic>
        <p:nvPicPr>
          <p:cNvPr id="147" name="Google Shape;147;p17"/>
          <p:cNvPicPr preferRelativeResize="0"/>
          <p:nvPr/>
        </p:nvPicPr>
        <p:blipFill rotWithShape="1">
          <a:blip r:embed="rId3">
            <a:alphaModFix/>
          </a:blip>
          <a:srcRect b="11198" l="9743" r="9127" t="17697"/>
          <a:stretch/>
        </p:blipFill>
        <p:spPr>
          <a:xfrm>
            <a:off x="2168457" y="4540925"/>
            <a:ext cx="535143" cy="476775"/>
          </a:xfrm>
          <a:prstGeom prst="rect">
            <a:avLst/>
          </a:prstGeom>
          <a:noFill/>
          <a:ln>
            <a:noFill/>
          </a:ln>
        </p:spPr>
      </p:pic>
      <p:pic>
        <p:nvPicPr>
          <p:cNvPr id="148" name="Google Shape;148;p17"/>
          <p:cNvPicPr preferRelativeResize="0"/>
          <p:nvPr/>
        </p:nvPicPr>
        <p:blipFill rotWithShape="1">
          <a:blip r:embed="rId4">
            <a:alphaModFix/>
          </a:blip>
          <a:srcRect b="25567" l="0" r="0" t="0"/>
          <a:stretch/>
        </p:blipFill>
        <p:spPr>
          <a:xfrm>
            <a:off x="1429389" y="4498750"/>
            <a:ext cx="640525" cy="476775"/>
          </a:xfrm>
          <a:prstGeom prst="rect">
            <a:avLst/>
          </a:prstGeom>
          <a:noFill/>
          <a:ln>
            <a:noFill/>
          </a:ln>
        </p:spPr>
      </p:pic>
      <p:sp>
        <p:nvSpPr>
          <p:cNvPr id="149" name="Google Shape;149;p17"/>
          <p:cNvSpPr txBox="1"/>
          <p:nvPr/>
        </p:nvSpPr>
        <p:spPr>
          <a:xfrm>
            <a:off x="96450" y="88400"/>
            <a:ext cx="503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434343"/>
                </a:solidFill>
              </a:rPr>
              <a:t>Integrative Development of a CPS2 </a:t>
            </a:r>
            <a:endParaRPr b="1">
              <a:solidFill>
                <a:srgbClr val="434343"/>
              </a:solidFill>
            </a:endParaRPr>
          </a:p>
        </p:txBody>
      </p:sp>
      <p:sp>
        <p:nvSpPr>
          <p:cNvPr id="150" name="Google Shape;150;p17"/>
          <p:cNvSpPr/>
          <p:nvPr/>
        </p:nvSpPr>
        <p:spPr>
          <a:xfrm>
            <a:off x="8025" y="4315725"/>
            <a:ext cx="9127800" cy="827700"/>
          </a:xfrm>
          <a:prstGeom prst="rect">
            <a:avLst/>
          </a:pr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1" name="Google Shape;151;p17"/>
          <p:cNvPicPr preferRelativeResize="0"/>
          <p:nvPr/>
        </p:nvPicPr>
        <p:blipFill rotWithShape="1">
          <a:blip r:embed="rId5">
            <a:alphaModFix/>
          </a:blip>
          <a:srcRect b="21117" l="0" r="0" t="16955"/>
          <a:stretch/>
        </p:blipFill>
        <p:spPr>
          <a:xfrm>
            <a:off x="149450" y="4458625"/>
            <a:ext cx="1242000" cy="512775"/>
          </a:xfrm>
          <a:prstGeom prst="rect">
            <a:avLst/>
          </a:prstGeom>
          <a:noFill/>
          <a:ln>
            <a:noFill/>
          </a:ln>
        </p:spPr>
      </p:pic>
      <p:sp>
        <p:nvSpPr>
          <p:cNvPr id="152" name="Google Shape;152;p17"/>
          <p:cNvSpPr txBox="1"/>
          <p:nvPr/>
        </p:nvSpPr>
        <p:spPr>
          <a:xfrm>
            <a:off x="2835525" y="838425"/>
            <a:ext cx="37326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t>HEATER STATUS</a:t>
            </a:r>
            <a:endParaRPr b="1" sz="1500"/>
          </a:p>
        </p:txBody>
      </p:sp>
      <p:pic>
        <p:nvPicPr>
          <p:cNvPr id="153" name="Google Shape;153;p17">
            <a:hlinkClick action="ppaction://hlinkshowjump?jump=firstslide"/>
          </p:cNvPr>
          <p:cNvPicPr preferRelativeResize="0"/>
          <p:nvPr/>
        </p:nvPicPr>
        <p:blipFill>
          <a:blip r:embed="rId6">
            <a:alphaModFix/>
          </a:blip>
          <a:stretch>
            <a:fillRect/>
          </a:stretch>
        </p:blipFill>
        <p:spPr>
          <a:xfrm>
            <a:off x="8663675" y="88400"/>
            <a:ext cx="354001" cy="354001"/>
          </a:xfrm>
          <a:prstGeom prst="rect">
            <a:avLst/>
          </a:prstGeom>
          <a:noFill/>
          <a:ln>
            <a:noFill/>
          </a:ln>
        </p:spPr>
      </p:pic>
      <p:pic>
        <p:nvPicPr>
          <p:cNvPr id="154" name="Google Shape;154;p17">
            <a:hlinkClick action="ppaction://hlinkshowjump?jump=firstslide"/>
          </p:cNvPr>
          <p:cNvPicPr preferRelativeResize="0"/>
          <p:nvPr/>
        </p:nvPicPr>
        <p:blipFill>
          <a:blip r:embed="rId7">
            <a:alphaModFix/>
          </a:blip>
          <a:stretch>
            <a:fillRect/>
          </a:stretch>
        </p:blipFill>
        <p:spPr>
          <a:xfrm>
            <a:off x="149450" y="920663"/>
            <a:ext cx="476774" cy="476774"/>
          </a:xfrm>
          <a:prstGeom prst="rect">
            <a:avLst/>
          </a:prstGeom>
          <a:noFill/>
          <a:ln>
            <a:noFill/>
          </a:ln>
        </p:spPr>
      </p:pic>
      <p:sp>
        <p:nvSpPr>
          <p:cNvPr id="155" name="Google Shape;155;p17"/>
          <p:cNvSpPr/>
          <p:nvPr/>
        </p:nvSpPr>
        <p:spPr>
          <a:xfrm>
            <a:off x="3415400" y="1832350"/>
            <a:ext cx="2724000" cy="1824300"/>
          </a:xfrm>
          <a:prstGeom prst="roundRect">
            <a:avLst>
              <a:gd fmla="val 19827" name="adj"/>
            </a:avLst>
          </a:prstGeom>
          <a:solidFill>
            <a:srgbClr val="9900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rgbClr val="FFFFFF"/>
              </a:solidFill>
            </a:endParaRPr>
          </a:p>
          <a:p>
            <a:pPr indent="0" lvl="0" marL="0" rtl="0" algn="ctr">
              <a:spcBef>
                <a:spcPts val="0"/>
              </a:spcBef>
              <a:spcAft>
                <a:spcPts val="0"/>
              </a:spcAft>
              <a:buNone/>
            </a:pPr>
            <a:r>
              <a:rPr b="1" lang="en">
                <a:solidFill>
                  <a:srgbClr val="FFFFFF"/>
                </a:solidFill>
              </a:rPr>
              <a:t>No Human Presence After 1 Hour Turn off: </a:t>
            </a:r>
            <a:endParaRPr b="1">
              <a:solidFill>
                <a:srgbClr val="FFFFFF"/>
              </a:solidFill>
            </a:endParaRPr>
          </a:p>
          <a:p>
            <a:pPr indent="0" lvl="0" marL="0" rtl="0" algn="ctr">
              <a:spcBef>
                <a:spcPts val="0"/>
              </a:spcBef>
              <a:spcAft>
                <a:spcPts val="0"/>
              </a:spcAft>
              <a:buNone/>
            </a:pPr>
            <a:r>
              <a:t/>
            </a:r>
            <a:endParaRPr b="1">
              <a:solidFill>
                <a:srgbClr val="FFFFFF"/>
              </a:solidFill>
            </a:endParaRPr>
          </a:p>
          <a:p>
            <a:pPr indent="0" lvl="0" marL="0" rtl="0" algn="ctr">
              <a:spcBef>
                <a:spcPts val="0"/>
              </a:spcBef>
              <a:spcAft>
                <a:spcPts val="0"/>
              </a:spcAft>
              <a:buNone/>
            </a:pPr>
            <a:r>
              <a:t/>
            </a:r>
            <a:endParaRPr b="1">
              <a:solidFill>
                <a:srgbClr val="FFFFFF"/>
              </a:solidFill>
            </a:endParaRPr>
          </a:p>
          <a:p>
            <a:pPr indent="0" lvl="0" marL="0" rtl="0" algn="ctr">
              <a:spcBef>
                <a:spcPts val="0"/>
              </a:spcBef>
              <a:spcAft>
                <a:spcPts val="0"/>
              </a:spcAft>
              <a:buNone/>
            </a:pPr>
            <a:r>
              <a:t/>
            </a:r>
            <a:endParaRPr b="1">
              <a:solidFill>
                <a:srgbClr val="FFFFFF"/>
              </a:solidFill>
            </a:endParaRPr>
          </a:p>
          <a:p>
            <a:pPr indent="0" lvl="0" marL="0" rtl="0" algn="ctr">
              <a:spcBef>
                <a:spcPts val="0"/>
              </a:spcBef>
              <a:spcAft>
                <a:spcPts val="0"/>
              </a:spcAft>
              <a:buNone/>
            </a:pPr>
            <a:r>
              <a:t/>
            </a:r>
            <a:endParaRPr b="1">
              <a:solidFill>
                <a:srgbClr val="FFFFFF"/>
              </a:solidFill>
            </a:endParaRPr>
          </a:p>
        </p:txBody>
      </p:sp>
      <p:sp>
        <p:nvSpPr>
          <p:cNvPr id="156" name="Google Shape;156;p17"/>
          <p:cNvSpPr/>
          <p:nvPr/>
        </p:nvSpPr>
        <p:spPr>
          <a:xfrm>
            <a:off x="3705200" y="2942575"/>
            <a:ext cx="2144400" cy="3540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dk1"/>
                </a:solidFill>
              </a:rPr>
              <a:t>ON</a:t>
            </a:r>
            <a:endParaRPr b="1">
              <a:solidFill>
                <a:schemeClr val="dk1"/>
              </a:solidFill>
            </a:endParaRPr>
          </a:p>
        </p:txBody>
      </p:sp>
      <p:sp>
        <p:nvSpPr>
          <p:cNvPr id="157" name="Google Shape;157;p17"/>
          <p:cNvSpPr/>
          <p:nvPr/>
        </p:nvSpPr>
        <p:spPr>
          <a:xfrm>
            <a:off x="4694500" y="2942575"/>
            <a:ext cx="1155000" cy="354000"/>
          </a:xfrm>
          <a:prstGeom prst="roundRect">
            <a:avLst>
              <a:gd fmla="val 16667" name="adj"/>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OFF</a:t>
            </a:r>
            <a:endParaRPr b="1">
              <a:solidFill>
                <a:schemeClr val="lt1"/>
              </a:solidFill>
            </a:endParaRPr>
          </a:p>
        </p:txBody>
      </p:sp>
      <p:sp>
        <p:nvSpPr>
          <p:cNvPr id="158" name="Google Shape;158;p17"/>
          <p:cNvSpPr txBox="1"/>
          <p:nvPr/>
        </p:nvSpPr>
        <p:spPr>
          <a:xfrm>
            <a:off x="2472675" y="1209275"/>
            <a:ext cx="4458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The heater will turn off automatically if no  human presence is detected after one hour.</a:t>
            </a:r>
            <a:endParaRPr sz="1000">
              <a:latin typeface="Lato"/>
              <a:ea typeface="Lato"/>
              <a:cs typeface="Lato"/>
              <a:sym typeface="Lato"/>
            </a:endParaRPr>
          </a:p>
        </p:txBody>
      </p:sp>
      <p:pic>
        <p:nvPicPr>
          <p:cNvPr id="159" name="Google Shape;159;p17"/>
          <p:cNvPicPr preferRelativeResize="0"/>
          <p:nvPr/>
        </p:nvPicPr>
        <p:blipFill>
          <a:blip r:embed="rId8">
            <a:alphaModFix/>
          </a:blip>
          <a:stretch>
            <a:fillRect/>
          </a:stretch>
        </p:blipFill>
        <p:spPr>
          <a:xfrm>
            <a:off x="1391450" y="4447453"/>
            <a:ext cx="640525" cy="640525"/>
          </a:xfrm>
          <a:prstGeom prst="rect">
            <a:avLst/>
          </a:prstGeom>
          <a:noFill/>
          <a:ln cap="flat" cmpd="sng" w="9525">
            <a:solidFill>
              <a:srgbClr val="F3F3F3"/>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p:nvPr/>
        </p:nvSpPr>
        <p:spPr>
          <a:xfrm>
            <a:off x="3657538" y="1861050"/>
            <a:ext cx="2079600" cy="1824300"/>
          </a:xfrm>
          <a:prstGeom prst="roundRect">
            <a:avLst>
              <a:gd fmla="val 8779" name="adj"/>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rgbClr val="FFFFFF"/>
              </a:solidFill>
            </a:endParaRPr>
          </a:p>
          <a:p>
            <a:pPr indent="0" lvl="0" marL="0" rtl="0" algn="ctr">
              <a:spcBef>
                <a:spcPts val="0"/>
              </a:spcBef>
              <a:spcAft>
                <a:spcPts val="0"/>
              </a:spcAft>
              <a:buNone/>
            </a:pPr>
            <a:r>
              <a:t/>
            </a:r>
            <a:endParaRPr b="1">
              <a:solidFill>
                <a:srgbClr val="FFFFFF"/>
              </a:solidFill>
            </a:endParaRPr>
          </a:p>
          <a:p>
            <a:pPr indent="0" lvl="0" marL="0" rtl="0" algn="ctr">
              <a:spcBef>
                <a:spcPts val="0"/>
              </a:spcBef>
              <a:spcAft>
                <a:spcPts val="0"/>
              </a:spcAft>
              <a:buNone/>
            </a:pPr>
            <a:r>
              <a:t/>
            </a:r>
            <a:endParaRPr b="1">
              <a:solidFill>
                <a:srgbClr val="FFFFFF"/>
              </a:solidFill>
            </a:endParaRPr>
          </a:p>
          <a:p>
            <a:pPr indent="0" lvl="0" marL="0" rtl="0" algn="ctr">
              <a:spcBef>
                <a:spcPts val="0"/>
              </a:spcBef>
              <a:spcAft>
                <a:spcPts val="0"/>
              </a:spcAft>
              <a:buNone/>
            </a:pPr>
            <a:r>
              <a:t/>
            </a:r>
            <a:endParaRPr b="1">
              <a:solidFill>
                <a:srgbClr val="FFFFFF"/>
              </a:solidFill>
            </a:endParaRPr>
          </a:p>
          <a:p>
            <a:pPr indent="0" lvl="0" marL="0" rtl="0" algn="ctr">
              <a:spcBef>
                <a:spcPts val="0"/>
              </a:spcBef>
              <a:spcAft>
                <a:spcPts val="0"/>
              </a:spcAft>
              <a:buNone/>
            </a:pPr>
            <a:r>
              <a:t/>
            </a:r>
            <a:endParaRPr b="1">
              <a:solidFill>
                <a:srgbClr val="FFFFFF"/>
              </a:solidFill>
            </a:endParaRPr>
          </a:p>
        </p:txBody>
      </p:sp>
      <p:sp>
        <p:nvSpPr>
          <p:cNvPr id="165" name="Google Shape;165;p18"/>
          <p:cNvSpPr/>
          <p:nvPr/>
        </p:nvSpPr>
        <p:spPr>
          <a:xfrm>
            <a:off x="3954750" y="3014375"/>
            <a:ext cx="1475400" cy="3540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200">
              <a:solidFill>
                <a:srgbClr val="FFFFFF"/>
              </a:solidFill>
            </a:endParaRPr>
          </a:p>
          <a:p>
            <a:pPr indent="0" lvl="0" marL="0" rtl="0" algn="ctr">
              <a:spcBef>
                <a:spcPts val="0"/>
              </a:spcBef>
              <a:spcAft>
                <a:spcPts val="0"/>
              </a:spcAft>
              <a:buClr>
                <a:schemeClr val="dk1"/>
              </a:buClr>
              <a:buSzPts val="1100"/>
              <a:buFont typeface="Arial"/>
              <a:buNone/>
            </a:pPr>
            <a:r>
              <a:rPr b="1" lang="en" sz="1200">
                <a:solidFill>
                  <a:srgbClr val="FFFFFF"/>
                </a:solidFill>
              </a:rPr>
              <a:t>Download CSV</a:t>
            </a:r>
            <a:endParaRPr b="1" sz="1200">
              <a:solidFill>
                <a:srgbClr val="FFFFFF"/>
              </a:solidFill>
            </a:endParaRPr>
          </a:p>
          <a:p>
            <a:pPr indent="0" lvl="0" marL="0" rtl="0" algn="l">
              <a:spcBef>
                <a:spcPts val="0"/>
              </a:spcBef>
              <a:spcAft>
                <a:spcPts val="0"/>
              </a:spcAft>
              <a:buNone/>
            </a:pPr>
            <a:r>
              <a:t/>
            </a:r>
            <a:endParaRPr/>
          </a:p>
        </p:txBody>
      </p:sp>
      <p:sp>
        <p:nvSpPr>
          <p:cNvPr id="166" name="Google Shape;166;p18"/>
          <p:cNvSpPr txBox="1"/>
          <p:nvPr/>
        </p:nvSpPr>
        <p:spPr>
          <a:xfrm>
            <a:off x="6568125" y="94125"/>
            <a:ext cx="891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434343"/>
                </a:solidFill>
              </a:rPr>
              <a:t>Gitlab</a:t>
            </a:r>
            <a:endParaRPr b="1" sz="1100">
              <a:solidFill>
                <a:srgbClr val="434343"/>
              </a:solidFill>
            </a:endParaRPr>
          </a:p>
        </p:txBody>
      </p:sp>
      <p:sp>
        <p:nvSpPr>
          <p:cNvPr id="167" name="Google Shape;167;p18"/>
          <p:cNvSpPr txBox="1"/>
          <p:nvPr/>
        </p:nvSpPr>
        <p:spPr>
          <a:xfrm>
            <a:off x="7354275" y="94125"/>
            <a:ext cx="1344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2"/>
                </a:solidFill>
              </a:rPr>
              <a:t>Documentation</a:t>
            </a:r>
            <a:endParaRPr b="1" sz="1100">
              <a:solidFill>
                <a:schemeClr val="dk2"/>
              </a:solidFill>
            </a:endParaRPr>
          </a:p>
        </p:txBody>
      </p:sp>
      <p:pic>
        <p:nvPicPr>
          <p:cNvPr id="168" name="Google Shape;168;p18"/>
          <p:cNvPicPr preferRelativeResize="0"/>
          <p:nvPr/>
        </p:nvPicPr>
        <p:blipFill rotWithShape="1">
          <a:blip r:embed="rId3">
            <a:alphaModFix/>
          </a:blip>
          <a:srcRect b="11198" l="9743" r="9127" t="17697"/>
          <a:stretch/>
        </p:blipFill>
        <p:spPr>
          <a:xfrm>
            <a:off x="2168457" y="4540925"/>
            <a:ext cx="535143" cy="476775"/>
          </a:xfrm>
          <a:prstGeom prst="rect">
            <a:avLst/>
          </a:prstGeom>
          <a:noFill/>
          <a:ln>
            <a:noFill/>
          </a:ln>
        </p:spPr>
      </p:pic>
      <p:pic>
        <p:nvPicPr>
          <p:cNvPr id="169" name="Google Shape;169;p18"/>
          <p:cNvPicPr preferRelativeResize="0"/>
          <p:nvPr/>
        </p:nvPicPr>
        <p:blipFill rotWithShape="1">
          <a:blip r:embed="rId4">
            <a:alphaModFix/>
          </a:blip>
          <a:srcRect b="25567" l="0" r="0" t="0"/>
          <a:stretch/>
        </p:blipFill>
        <p:spPr>
          <a:xfrm>
            <a:off x="1429389" y="4498750"/>
            <a:ext cx="640525" cy="476775"/>
          </a:xfrm>
          <a:prstGeom prst="rect">
            <a:avLst/>
          </a:prstGeom>
          <a:noFill/>
          <a:ln>
            <a:noFill/>
          </a:ln>
        </p:spPr>
      </p:pic>
      <p:sp>
        <p:nvSpPr>
          <p:cNvPr id="170" name="Google Shape;170;p18"/>
          <p:cNvSpPr txBox="1"/>
          <p:nvPr/>
        </p:nvSpPr>
        <p:spPr>
          <a:xfrm>
            <a:off x="96450" y="88400"/>
            <a:ext cx="503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434343"/>
                </a:solidFill>
              </a:rPr>
              <a:t>Integrative Development of a CPS2 </a:t>
            </a:r>
            <a:endParaRPr b="1">
              <a:solidFill>
                <a:srgbClr val="434343"/>
              </a:solidFill>
            </a:endParaRPr>
          </a:p>
        </p:txBody>
      </p:sp>
      <p:sp>
        <p:nvSpPr>
          <p:cNvPr id="171" name="Google Shape;171;p18"/>
          <p:cNvSpPr/>
          <p:nvPr/>
        </p:nvSpPr>
        <p:spPr>
          <a:xfrm>
            <a:off x="8025" y="4315725"/>
            <a:ext cx="9127800" cy="827700"/>
          </a:xfrm>
          <a:prstGeom prst="rect">
            <a:avLst/>
          </a:pr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2" name="Google Shape;172;p18"/>
          <p:cNvPicPr preferRelativeResize="0"/>
          <p:nvPr/>
        </p:nvPicPr>
        <p:blipFill rotWithShape="1">
          <a:blip r:embed="rId5">
            <a:alphaModFix/>
          </a:blip>
          <a:srcRect b="21117" l="0" r="0" t="16955"/>
          <a:stretch/>
        </p:blipFill>
        <p:spPr>
          <a:xfrm>
            <a:off x="149450" y="4458625"/>
            <a:ext cx="1242000" cy="512775"/>
          </a:xfrm>
          <a:prstGeom prst="rect">
            <a:avLst/>
          </a:prstGeom>
          <a:noFill/>
          <a:ln>
            <a:noFill/>
          </a:ln>
        </p:spPr>
      </p:pic>
      <p:pic>
        <p:nvPicPr>
          <p:cNvPr id="173" name="Google Shape;173;p18"/>
          <p:cNvPicPr preferRelativeResize="0"/>
          <p:nvPr/>
        </p:nvPicPr>
        <p:blipFill>
          <a:blip r:embed="rId6">
            <a:alphaModFix/>
          </a:blip>
          <a:stretch>
            <a:fillRect/>
          </a:stretch>
        </p:blipFill>
        <p:spPr>
          <a:xfrm>
            <a:off x="1684248" y="1991702"/>
            <a:ext cx="734100" cy="734100"/>
          </a:xfrm>
          <a:prstGeom prst="rect">
            <a:avLst/>
          </a:prstGeom>
          <a:noFill/>
          <a:ln>
            <a:noFill/>
          </a:ln>
        </p:spPr>
      </p:pic>
      <p:sp>
        <p:nvSpPr>
          <p:cNvPr id="174" name="Google Shape;174;p18"/>
          <p:cNvSpPr txBox="1"/>
          <p:nvPr/>
        </p:nvSpPr>
        <p:spPr>
          <a:xfrm>
            <a:off x="2835525" y="838425"/>
            <a:ext cx="37326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t>Data Collection</a:t>
            </a:r>
            <a:endParaRPr b="1" sz="1500"/>
          </a:p>
        </p:txBody>
      </p:sp>
      <p:pic>
        <p:nvPicPr>
          <p:cNvPr id="175" name="Google Shape;175;p18"/>
          <p:cNvPicPr preferRelativeResize="0"/>
          <p:nvPr/>
        </p:nvPicPr>
        <p:blipFill>
          <a:blip r:embed="rId7">
            <a:alphaModFix/>
          </a:blip>
          <a:stretch>
            <a:fillRect/>
          </a:stretch>
        </p:blipFill>
        <p:spPr>
          <a:xfrm>
            <a:off x="4251850" y="2018850"/>
            <a:ext cx="891000" cy="891000"/>
          </a:xfrm>
          <a:prstGeom prst="rect">
            <a:avLst/>
          </a:prstGeom>
          <a:noFill/>
          <a:ln>
            <a:noFill/>
          </a:ln>
        </p:spPr>
      </p:pic>
      <p:pic>
        <p:nvPicPr>
          <p:cNvPr id="176" name="Google Shape;176;p18">
            <a:hlinkClick action="ppaction://hlinkshowjump?jump=firstslide"/>
          </p:cNvPr>
          <p:cNvPicPr preferRelativeResize="0"/>
          <p:nvPr/>
        </p:nvPicPr>
        <p:blipFill>
          <a:blip r:embed="rId8">
            <a:alphaModFix/>
          </a:blip>
          <a:stretch>
            <a:fillRect/>
          </a:stretch>
        </p:blipFill>
        <p:spPr>
          <a:xfrm>
            <a:off x="8663675" y="88400"/>
            <a:ext cx="354001" cy="354001"/>
          </a:xfrm>
          <a:prstGeom prst="rect">
            <a:avLst/>
          </a:prstGeom>
          <a:noFill/>
          <a:ln>
            <a:noFill/>
          </a:ln>
        </p:spPr>
      </p:pic>
      <p:pic>
        <p:nvPicPr>
          <p:cNvPr id="177" name="Google Shape;177;p18">
            <a:hlinkClick action="ppaction://hlinkshowjump?jump=firstslide"/>
          </p:cNvPr>
          <p:cNvPicPr preferRelativeResize="0"/>
          <p:nvPr/>
        </p:nvPicPr>
        <p:blipFill>
          <a:blip r:embed="rId9">
            <a:alphaModFix/>
          </a:blip>
          <a:stretch>
            <a:fillRect/>
          </a:stretch>
        </p:blipFill>
        <p:spPr>
          <a:xfrm>
            <a:off x="149450" y="920663"/>
            <a:ext cx="476774" cy="476774"/>
          </a:xfrm>
          <a:prstGeom prst="rect">
            <a:avLst/>
          </a:prstGeom>
          <a:noFill/>
          <a:ln>
            <a:noFill/>
          </a:ln>
        </p:spPr>
      </p:pic>
      <p:sp>
        <p:nvSpPr>
          <p:cNvPr id="178" name="Google Shape;178;p18"/>
          <p:cNvSpPr txBox="1"/>
          <p:nvPr/>
        </p:nvSpPr>
        <p:spPr>
          <a:xfrm>
            <a:off x="2458875" y="1189450"/>
            <a:ext cx="4395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You can download CSV data, but please keep in mind that this information is refreshed every 10 minutes.</a:t>
            </a:r>
            <a:endParaRPr sz="1000">
              <a:latin typeface="Lato"/>
              <a:ea typeface="Lato"/>
              <a:cs typeface="Lato"/>
              <a:sym typeface="Lato"/>
            </a:endParaRPr>
          </a:p>
        </p:txBody>
      </p:sp>
      <p:pic>
        <p:nvPicPr>
          <p:cNvPr id="179" name="Google Shape;179;p18"/>
          <p:cNvPicPr preferRelativeResize="0"/>
          <p:nvPr/>
        </p:nvPicPr>
        <p:blipFill>
          <a:blip r:embed="rId10">
            <a:alphaModFix/>
          </a:blip>
          <a:stretch>
            <a:fillRect/>
          </a:stretch>
        </p:blipFill>
        <p:spPr>
          <a:xfrm>
            <a:off x="1391450" y="4447453"/>
            <a:ext cx="640525" cy="640525"/>
          </a:xfrm>
          <a:prstGeom prst="rect">
            <a:avLst/>
          </a:prstGeom>
          <a:noFill/>
          <a:ln cap="flat" cmpd="sng" w="9525">
            <a:solidFill>
              <a:srgbClr val="F3F3F3"/>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