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65" r:id="rId3"/>
    <p:sldId id="268" r:id="rId4"/>
    <p:sldId id="259" r:id="rId5"/>
    <p:sldId id="267" r:id="rId6"/>
    <p:sldId id="261" r:id="rId7"/>
    <p:sldId id="256" r:id="rId8"/>
    <p:sldId id="269" r:id="rId9"/>
    <p:sldId id="271" r:id="rId10"/>
    <p:sldId id="264" r:id="rId11"/>
    <p:sldId id="270" r:id="rId12"/>
    <p:sldId id="272"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99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72331-F271-4CF0-BF10-197990CCDF5F}" type="datetimeFigureOut">
              <a:rPr lang="en-GB" smtClean="0"/>
              <a:t>27/03/2023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B6DC3-4C83-43AB-9522-DA829B0A892D}" type="slidenum">
              <a:rPr lang="en-GB" smtClean="0"/>
              <a:t>‹#›</a:t>
            </a:fld>
            <a:endParaRPr lang="en-GB"/>
          </a:p>
        </p:txBody>
      </p:sp>
    </p:spTree>
    <p:extLst>
      <p:ext uri="{BB962C8B-B14F-4D97-AF65-F5344CB8AC3E}">
        <p14:creationId xmlns:p14="http://schemas.microsoft.com/office/powerpoint/2010/main" val="112010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5a2f760d9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75a2f760d9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4F2B-B772-44C3-A414-6FF29AF55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24D8F3-3F11-4C5E-BA30-6A7433494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A464B8-53C4-4BA9-8D26-48E81985B234}"/>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EB052FBC-76CB-4E36-9FD7-08798BFDDD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8190B0-1254-4B50-A459-B16239D9A332}"/>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1511507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3948-9FF3-41D4-AA1B-4A03273E5C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5FEE91E-FB44-4E5C-A63E-300CEF8EA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2E2DF8-7F11-4AD9-B789-44CC114C4CF9}"/>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B40CD887-DD3E-4007-A4AF-7D586A68E4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1E8F5-31B3-4143-B144-6707210D2E34}"/>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158137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8225EE-D10A-489A-928A-4897D234BD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BC9AF4-4F2A-4659-AD99-42BAF1B96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BA8484-7220-4D9A-8298-4FE45B042890}"/>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8A1755A4-A378-4DBD-9C63-4AECE4351F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9DC1B6-AF72-4613-A16A-9F9A42C24587}"/>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407845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8839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0714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5839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0422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9423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28266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38141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258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2E5F-AEA4-4595-8377-6E3FE20805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719886-75B4-4E46-BDF8-B7D1C50D4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D6355-DE57-4CE8-BD69-4182783ACDD3}"/>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948302A3-D8B6-4DDD-B338-0B9A105F06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16A743-B345-4FCB-9C59-98B9A4B8CC2A}"/>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461502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6296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8450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C8C9-5784-4B07-A180-871463AEA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F191F5-C99F-4E82-BC79-0CEA3A572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6035E-4E40-4125-B907-95E0DD08318D}"/>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F5260A88-AE75-4CCF-A6CE-342A7AE776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F88009-F500-4AFA-B708-3F0C22DAD57A}"/>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4214726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063C-7F07-4693-9731-6E6983BD60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C7D1DC-1655-4D98-B551-007B47F625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3D8EB1-884C-4F2E-B1B4-222B0191E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C8D0CD-649D-42D9-8978-DDED6C4EC594}"/>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6" name="Footer Placeholder 5">
            <a:extLst>
              <a:ext uri="{FF2B5EF4-FFF2-40B4-BE49-F238E27FC236}">
                <a16:creationId xmlns:a16="http://schemas.microsoft.com/office/drawing/2014/main" id="{B193A9B4-7703-4319-BE68-CCBF1E747C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4FB528-BC56-4C04-A20F-BCA8B6592AF0}"/>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329692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5E48-58FB-48EA-94F4-869BB3E681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F32598-E35A-431E-8A7E-F4E9F2717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26EAD-1409-4C90-8148-23C6F1F2B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C1E0E6-8E43-4E39-8578-946D6B1AC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79A84F-E1DC-418E-8519-A48CB767A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8A4D56-5181-403D-A744-022CD0F19B57}"/>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8" name="Footer Placeholder 7">
            <a:extLst>
              <a:ext uri="{FF2B5EF4-FFF2-40B4-BE49-F238E27FC236}">
                <a16:creationId xmlns:a16="http://schemas.microsoft.com/office/drawing/2014/main" id="{16AC76C0-7ABD-45B2-9406-043DB4F5EC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8D068B-1E77-460F-8043-46391266DFB8}"/>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287370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D3A3-5E1B-420E-9C59-EF1DDA08FE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A3A354-FE75-4280-9B13-485A4F48EB00}"/>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4" name="Footer Placeholder 3">
            <a:extLst>
              <a:ext uri="{FF2B5EF4-FFF2-40B4-BE49-F238E27FC236}">
                <a16:creationId xmlns:a16="http://schemas.microsoft.com/office/drawing/2014/main" id="{9CB86DC5-FC3E-4412-8767-64DB3CCC56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6843A44-491C-4AE6-9FD4-096FD91A2331}"/>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266969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3890B-0040-4C3E-81B3-A193EDF63E3B}"/>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3" name="Footer Placeholder 2">
            <a:extLst>
              <a:ext uri="{FF2B5EF4-FFF2-40B4-BE49-F238E27FC236}">
                <a16:creationId xmlns:a16="http://schemas.microsoft.com/office/drawing/2014/main" id="{5E63199B-B8CE-4B7B-AB9F-1805E27C47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EDA6F3B-8FC9-410C-B91F-790236E0DD97}"/>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176458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72C1-3F38-43B4-B8DD-3FDC4FEFD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9A8B37-6053-44A8-8209-07FF16B41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D073DF-C1B9-4051-9036-F64C6D437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9060D-5BB7-4523-9892-27595AE810F2}"/>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6" name="Footer Placeholder 5">
            <a:extLst>
              <a:ext uri="{FF2B5EF4-FFF2-40B4-BE49-F238E27FC236}">
                <a16:creationId xmlns:a16="http://schemas.microsoft.com/office/drawing/2014/main" id="{985F3377-49FE-4D28-BB24-8C38FC0875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D30CE-CDD4-4E04-BE26-214FCB2B4395}"/>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91685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5058-A58E-4E70-951F-145092FCC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12EEE8-0D23-4E9D-8C82-F29C59ADF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6E53F2-E67C-4AA4-A1B7-8F9E9BA1B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85DFA-55EC-4D4E-8C89-414308D94D14}"/>
              </a:ext>
            </a:extLst>
          </p:cNvPr>
          <p:cNvSpPr>
            <a:spLocks noGrp="1"/>
          </p:cNvSpPr>
          <p:nvPr>
            <p:ph type="dt" sz="half" idx="10"/>
          </p:nvPr>
        </p:nvSpPr>
        <p:spPr/>
        <p:txBody>
          <a:bodyPr/>
          <a:lstStyle/>
          <a:p>
            <a:fld id="{1EA12EC8-4335-4C34-ACA1-E75747463EE5}" type="datetimeFigureOut">
              <a:rPr lang="en-GB" smtClean="0"/>
              <a:t>27/03/2023</a:t>
            </a:fld>
            <a:endParaRPr lang="en-GB"/>
          </a:p>
        </p:txBody>
      </p:sp>
      <p:sp>
        <p:nvSpPr>
          <p:cNvPr id="6" name="Footer Placeholder 5">
            <a:extLst>
              <a:ext uri="{FF2B5EF4-FFF2-40B4-BE49-F238E27FC236}">
                <a16:creationId xmlns:a16="http://schemas.microsoft.com/office/drawing/2014/main" id="{B649E316-293D-48F1-874C-7B6F3D7EB9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1CBA30-4AE6-448B-AFF4-828F00E4138F}"/>
              </a:ext>
            </a:extLst>
          </p:cNvPr>
          <p:cNvSpPr>
            <a:spLocks noGrp="1"/>
          </p:cNvSpPr>
          <p:nvPr>
            <p:ph type="sldNum" sz="quarter" idx="12"/>
          </p:nvPr>
        </p:nvSpPr>
        <p:spPr/>
        <p:txBody>
          <a:bodyPr/>
          <a:lstStyle/>
          <a:p>
            <a:fld id="{8F8AEF3A-5453-417E-BED3-45F5E7D28644}" type="slidenum">
              <a:rPr lang="en-GB" smtClean="0"/>
              <a:t>‹#›</a:t>
            </a:fld>
            <a:endParaRPr lang="en-GB"/>
          </a:p>
        </p:txBody>
      </p:sp>
    </p:spTree>
    <p:extLst>
      <p:ext uri="{BB962C8B-B14F-4D97-AF65-F5344CB8AC3E}">
        <p14:creationId xmlns:p14="http://schemas.microsoft.com/office/powerpoint/2010/main" val="32891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A2D8B-D0A3-4FF1-B26D-289B5161B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DC816A-6E3A-4E6D-A5EE-19B578218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318386-5318-4DEF-8883-623811F13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A12EC8-4335-4C34-ACA1-E75747463EE5}" type="datetimeFigureOut">
              <a:rPr lang="en-GB" smtClean="0"/>
              <a:t>27/03/2023</a:t>
            </a:fld>
            <a:endParaRPr lang="en-GB"/>
          </a:p>
        </p:txBody>
      </p:sp>
      <p:sp>
        <p:nvSpPr>
          <p:cNvPr id="5" name="Footer Placeholder 4">
            <a:extLst>
              <a:ext uri="{FF2B5EF4-FFF2-40B4-BE49-F238E27FC236}">
                <a16:creationId xmlns:a16="http://schemas.microsoft.com/office/drawing/2014/main" id="{DCDA8FA2-9E27-43F0-B698-AABD72FC1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3F3BF5-2A2A-4FC7-A4F3-3F7BF1146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AEF3A-5453-417E-BED3-45F5E7D28644}" type="slidenum">
              <a:rPr lang="en-GB" smtClean="0"/>
              <a:t>‹#›</a:t>
            </a:fld>
            <a:endParaRPr lang="en-GB"/>
          </a:p>
        </p:txBody>
      </p:sp>
    </p:spTree>
    <p:extLst>
      <p:ext uri="{BB962C8B-B14F-4D97-AF65-F5344CB8AC3E}">
        <p14:creationId xmlns:p14="http://schemas.microsoft.com/office/powerpoint/2010/main" val="229396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542270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69000" y="1438509"/>
            <a:ext cx="10054000" cy="1527717"/>
          </a:xfrm>
          <a:prstGeom prst="rect">
            <a:avLst/>
          </a:prstGeom>
        </p:spPr>
        <p:txBody>
          <a:bodyPr spcFirstLastPara="1" wrap="square" lIns="121900" tIns="121900" rIns="121900" bIns="121900" anchor="t" anchorCtr="0">
            <a:noAutofit/>
          </a:bodyPr>
          <a:lstStyle/>
          <a:p>
            <a:pPr algn="ctr">
              <a:lnSpc>
                <a:spcPct val="115000"/>
              </a:lnSpc>
              <a:spcBef>
                <a:spcPts val="1600"/>
              </a:spcBef>
            </a:pPr>
            <a:r>
              <a:rPr lang="en-GB" sz="2933" dirty="0">
                <a:solidFill>
                  <a:srgbClr val="000000"/>
                </a:solidFill>
                <a:latin typeface="Times New Roman"/>
                <a:ea typeface="Times New Roman"/>
                <a:cs typeface="Times New Roman"/>
                <a:sym typeface="Times New Roman"/>
              </a:rPr>
              <a:t>Optimizing Petrol Distribution and Management using Decentralized Multi-Agent-Oriented Programming.</a:t>
            </a:r>
            <a:br>
              <a:rPr lang="en-GB" sz="2933" dirty="0">
                <a:solidFill>
                  <a:srgbClr val="000000"/>
                </a:solidFill>
                <a:latin typeface="Times New Roman"/>
                <a:ea typeface="Times New Roman"/>
                <a:cs typeface="Times New Roman"/>
                <a:sym typeface="Times New Roman"/>
              </a:rPr>
            </a:br>
            <a:endParaRPr lang="en-GB" sz="6667" dirty="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2018901" y="2966225"/>
            <a:ext cx="7912772" cy="2453267"/>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t" anchorCtr="0">
            <a:noAutofit/>
          </a:bodyPr>
          <a:lstStyle/>
          <a:p>
            <a:pPr marL="0" indent="0" algn="ctr">
              <a:buSzPts val="605"/>
            </a:pPr>
            <a:r>
              <a:rPr lang="en" dirty="0">
                <a:solidFill>
                  <a:schemeClr val="dk2"/>
                </a:solidFill>
                <a:latin typeface="Times New Roman"/>
                <a:ea typeface="Times New Roman"/>
                <a:cs typeface="Times New Roman"/>
                <a:sym typeface="Times New Roman"/>
              </a:rPr>
              <a:t>Course Teacher:</a:t>
            </a:r>
          </a:p>
          <a:p>
            <a:pPr marL="0" indent="0" algn="ctr">
              <a:buSzPts val="605"/>
            </a:pPr>
            <a:r>
              <a:rPr lang="en-GB" dirty="0">
                <a:solidFill>
                  <a:schemeClr val="dk2"/>
                </a:solidFill>
                <a:latin typeface="Times New Roman"/>
                <a:ea typeface="Times New Roman"/>
                <a:cs typeface="Times New Roman"/>
                <a:sym typeface="Times New Roman"/>
              </a:rPr>
              <a:t>Flavien Balbo</a:t>
            </a:r>
          </a:p>
          <a:p>
            <a:pPr marL="0" indent="0" algn="ctr"/>
            <a:r>
              <a:rPr lang="en-GB" dirty="0">
                <a:solidFill>
                  <a:schemeClr val="dk2"/>
                </a:solidFill>
                <a:latin typeface="Times New Roman"/>
                <a:ea typeface="Times New Roman"/>
                <a:cs typeface="Times New Roman"/>
                <a:sym typeface="Times New Roman"/>
              </a:rPr>
              <a:t>Olivier Boissier</a:t>
            </a:r>
          </a:p>
          <a:p>
            <a:pPr marL="0" indent="0" algn="ctr"/>
            <a:r>
              <a:rPr lang="en-GB" dirty="0">
                <a:solidFill>
                  <a:schemeClr val="dk2"/>
                </a:solidFill>
                <a:latin typeface="Times New Roman"/>
                <a:ea typeface="Times New Roman"/>
                <a:cs typeface="Times New Roman"/>
                <a:sym typeface="Times New Roman"/>
              </a:rPr>
              <a:t>Luis Gustavo Nardin</a:t>
            </a:r>
          </a:p>
          <a:p>
            <a:pPr marL="0" indent="0" algn="ctr"/>
            <a:endParaRPr lang="en-GB" dirty="0">
              <a:solidFill>
                <a:schemeClr val="dk2"/>
              </a:solidFill>
              <a:latin typeface="Times New Roman"/>
              <a:ea typeface="Times New Roman"/>
              <a:cs typeface="Times New Roman"/>
              <a:sym typeface="Times New Roman"/>
            </a:endParaRPr>
          </a:p>
          <a:p>
            <a:pPr marL="0" indent="0" algn="ctr"/>
            <a:r>
              <a:rPr lang="en-GB" dirty="0">
                <a:solidFill>
                  <a:schemeClr val="dk2"/>
                </a:solidFill>
                <a:latin typeface="Times New Roman"/>
                <a:ea typeface="Times New Roman"/>
                <a:cs typeface="Times New Roman"/>
                <a:sym typeface="Times New Roman"/>
              </a:rPr>
              <a:t>Presented By:</a:t>
            </a:r>
          </a:p>
          <a:p>
            <a:pPr marL="0" indent="0" algn="ctr"/>
            <a:r>
              <a:rPr lang="en-GB" dirty="0">
                <a:solidFill>
                  <a:schemeClr val="dk2"/>
                </a:solidFill>
                <a:latin typeface="Times New Roman"/>
                <a:ea typeface="Times New Roman"/>
                <a:cs typeface="Times New Roman"/>
                <a:sym typeface="Times New Roman"/>
              </a:rPr>
              <a:t>Tareq Md Rabiul Hossain Chy</a:t>
            </a:r>
          </a:p>
          <a:p>
            <a:pPr marL="1828754" indent="609585" algn="ctr"/>
            <a:r>
              <a:rPr lang="en" dirty="0">
                <a:solidFill>
                  <a:schemeClr val="dk2"/>
                </a:solidFill>
                <a:latin typeface="Times New Roman"/>
                <a:ea typeface="Times New Roman"/>
                <a:cs typeface="Times New Roman"/>
                <a:sym typeface="Times New Roman"/>
              </a:rPr>
              <a:t>					         </a:t>
            </a: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D2904-A6F7-4C92-8AE0-99765A7A1899}"/>
              </a:ext>
            </a:extLst>
          </p:cNvPr>
          <p:cNvSpPr txBox="1"/>
          <p:nvPr/>
        </p:nvSpPr>
        <p:spPr>
          <a:xfrm>
            <a:off x="652463" y="565944"/>
            <a:ext cx="7755557" cy="1107996"/>
          </a:xfrm>
          <a:prstGeom prst="rect">
            <a:avLst/>
          </a:prstGeom>
          <a:noFill/>
        </p:spPr>
        <p:txBody>
          <a:bodyPr wrap="square">
            <a:spAutoFit/>
          </a:bodyPr>
          <a:lstStyle/>
          <a:p>
            <a:pPr algn="l"/>
            <a:r>
              <a:rPr lang="fr-FR" sz="2400" b="1" dirty="0"/>
              <a:t>Scenario</a:t>
            </a:r>
            <a:endParaRPr lang="en-GB" sz="1800" b="0" i="0" u="none" strike="noStrike" baseline="0"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endParaRPr lang="en-GB" sz="2400" b="1" dirty="0"/>
          </a:p>
        </p:txBody>
      </p:sp>
      <p:sp>
        <p:nvSpPr>
          <p:cNvPr id="7" name="TextBox 6">
            <a:extLst>
              <a:ext uri="{FF2B5EF4-FFF2-40B4-BE49-F238E27FC236}">
                <a16:creationId xmlns:a16="http://schemas.microsoft.com/office/drawing/2014/main" id="{200D60A1-13B7-49D8-BB50-D8DF551FDCAC}"/>
              </a:ext>
            </a:extLst>
          </p:cNvPr>
          <p:cNvSpPr txBox="1"/>
          <p:nvPr/>
        </p:nvSpPr>
        <p:spPr>
          <a:xfrm>
            <a:off x="3133493" y="5627970"/>
            <a:ext cx="7022478" cy="369332"/>
          </a:xfrm>
          <a:prstGeom prst="rect">
            <a:avLst/>
          </a:prstGeom>
          <a:noFill/>
        </p:spPr>
        <p:txBody>
          <a:bodyPr wrap="square">
            <a:spAutoFit/>
          </a:bodyPr>
          <a:lstStyle/>
          <a:p>
            <a:r>
              <a:rPr lang="en-GB" b="1" dirty="0"/>
              <a:t>F</a:t>
            </a:r>
            <a:r>
              <a:rPr lang="en-GB" sz="1800" b="1" dirty="0"/>
              <a:t>or Decentralized </a:t>
            </a:r>
            <a:r>
              <a:rPr lang="en-GB" b="1" dirty="0"/>
              <a:t>A</a:t>
            </a:r>
            <a:r>
              <a:rPr lang="en-GB" sz="1800" b="1" dirty="0"/>
              <a:t>pproach (Five Tanker Truck and Ten Petrol Station)</a:t>
            </a:r>
            <a:endParaRPr lang="en-GB" dirty="0"/>
          </a:p>
        </p:txBody>
      </p:sp>
      <p:pic>
        <p:nvPicPr>
          <p:cNvPr id="5" name="Picture 4">
            <a:extLst>
              <a:ext uri="{FF2B5EF4-FFF2-40B4-BE49-F238E27FC236}">
                <a16:creationId xmlns:a16="http://schemas.microsoft.com/office/drawing/2014/main" id="{B457798A-18A5-44B3-846A-377D2EBEC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397" y="765642"/>
            <a:ext cx="6094140" cy="4662630"/>
          </a:xfrm>
          <a:prstGeom prst="rect">
            <a:avLst/>
          </a:prstGeom>
        </p:spPr>
      </p:pic>
    </p:spTree>
    <p:extLst>
      <p:ext uri="{BB962C8B-B14F-4D97-AF65-F5344CB8AC3E}">
        <p14:creationId xmlns:p14="http://schemas.microsoft.com/office/powerpoint/2010/main" val="37151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CBD4F-3096-4E11-9FFC-511D96898CCE}"/>
              </a:ext>
            </a:extLst>
          </p:cNvPr>
          <p:cNvSpPr txBox="1"/>
          <p:nvPr/>
        </p:nvSpPr>
        <p:spPr>
          <a:xfrm>
            <a:off x="571500" y="423076"/>
            <a:ext cx="6094140" cy="461665"/>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8A9992C4-EDAF-45DD-A9E8-BD5F9D8CBED2}"/>
              </a:ext>
            </a:extLst>
          </p:cNvPr>
          <p:cNvSpPr txBox="1"/>
          <p:nvPr/>
        </p:nvSpPr>
        <p:spPr>
          <a:xfrm>
            <a:off x="3098902" y="5724447"/>
            <a:ext cx="6621034" cy="369332"/>
          </a:xfrm>
          <a:prstGeom prst="rect">
            <a:avLst/>
          </a:prstGeom>
          <a:noFill/>
        </p:spPr>
        <p:txBody>
          <a:bodyPr wrap="square">
            <a:spAutoFit/>
          </a:bodyPr>
          <a:lstStyle/>
          <a:p>
            <a:r>
              <a:rPr lang="en-GB" b="1" dirty="0"/>
              <a:t>F</a:t>
            </a:r>
            <a:r>
              <a:rPr lang="en-GB" sz="1800" b="1" dirty="0"/>
              <a:t>or </a:t>
            </a:r>
            <a:r>
              <a:rPr lang="en-GB" b="1" dirty="0"/>
              <a:t>C</a:t>
            </a:r>
            <a:r>
              <a:rPr lang="en-GB" sz="1800" b="1" dirty="0"/>
              <a:t>entralized </a:t>
            </a:r>
            <a:r>
              <a:rPr lang="en-GB" b="1" dirty="0"/>
              <a:t>A</a:t>
            </a:r>
            <a:r>
              <a:rPr lang="en-GB" sz="1800" b="1" dirty="0"/>
              <a:t>pproach (one Tanker Truck and Ten Petrol Station)</a:t>
            </a:r>
            <a:endParaRPr lang="en-GB" dirty="0"/>
          </a:p>
        </p:txBody>
      </p:sp>
      <p:pic>
        <p:nvPicPr>
          <p:cNvPr id="8" name="Picture 7">
            <a:extLst>
              <a:ext uri="{FF2B5EF4-FFF2-40B4-BE49-F238E27FC236}">
                <a16:creationId xmlns:a16="http://schemas.microsoft.com/office/drawing/2014/main" id="{E16AAE04-A556-4F7E-81D1-89E3178CD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1223962"/>
            <a:ext cx="8867775" cy="4410075"/>
          </a:xfrm>
          <a:prstGeom prst="rect">
            <a:avLst/>
          </a:prstGeom>
        </p:spPr>
      </p:pic>
    </p:spTree>
    <p:extLst>
      <p:ext uri="{BB962C8B-B14F-4D97-AF65-F5344CB8AC3E}">
        <p14:creationId xmlns:p14="http://schemas.microsoft.com/office/powerpoint/2010/main" val="289585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CBD4F-3096-4E11-9FFC-511D96898CCE}"/>
              </a:ext>
            </a:extLst>
          </p:cNvPr>
          <p:cNvSpPr txBox="1"/>
          <p:nvPr/>
        </p:nvSpPr>
        <p:spPr>
          <a:xfrm>
            <a:off x="571500" y="423076"/>
            <a:ext cx="6094140" cy="461665"/>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E9BD6651-63B5-4C6C-B934-ECF6F37CE44A}"/>
              </a:ext>
            </a:extLst>
          </p:cNvPr>
          <p:cNvSpPr txBox="1"/>
          <p:nvPr/>
        </p:nvSpPr>
        <p:spPr>
          <a:xfrm>
            <a:off x="3133493" y="5627970"/>
            <a:ext cx="7022478" cy="369332"/>
          </a:xfrm>
          <a:prstGeom prst="rect">
            <a:avLst/>
          </a:prstGeom>
          <a:noFill/>
        </p:spPr>
        <p:txBody>
          <a:bodyPr wrap="square">
            <a:spAutoFit/>
          </a:bodyPr>
          <a:lstStyle/>
          <a:p>
            <a:r>
              <a:rPr lang="en-GB" b="1" dirty="0"/>
              <a:t>F</a:t>
            </a:r>
            <a:r>
              <a:rPr lang="en-GB" sz="1800" b="1" dirty="0"/>
              <a:t>or Decentralized </a:t>
            </a:r>
            <a:r>
              <a:rPr lang="en-GB" b="1" dirty="0"/>
              <a:t>A</a:t>
            </a:r>
            <a:r>
              <a:rPr lang="en-GB" sz="1800" b="1" dirty="0"/>
              <a:t>pproach (Five Tanker Truck and Ten Petrol Station)</a:t>
            </a:r>
            <a:endParaRPr lang="en-GB" dirty="0"/>
          </a:p>
        </p:txBody>
      </p:sp>
      <p:pic>
        <p:nvPicPr>
          <p:cNvPr id="3" name="Picture 2">
            <a:extLst>
              <a:ext uri="{FF2B5EF4-FFF2-40B4-BE49-F238E27FC236}">
                <a16:creationId xmlns:a16="http://schemas.microsoft.com/office/drawing/2014/main" id="{FB46302F-1AB1-4D9D-BD34-D187E93BA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1300162"/>
            <a:ext cx="8867775" cy="4257675"/>
          </a:xfrm>
          <a:prstGeom prst="rect">
            <a:avLst/>
          </a:prstGeom>
        </p:spPr>
      </p:pic>
    </p:spTree>
    <p:extLst>
      <p:ext uri="{BB962C8B-B14F-4D97-AF65-F5344CB8AC3E}">
        <p14:creationId xmlns:p14="http://schemas.microsoft.com/office/powerpoint/2010/main" val="404839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CD33D-DDE6-48DB-A5E1-160F944A6CB3}"/>
              </a:ext>
            </a:extLst>
          </p:cNvPr>
          <p:cNvSpPr txBox="1"/>
          <p:nvPr/>
        </p:nvSpPr>
        <p:spPr>
          <a:xfrm>
            <a:off x="270417" y="246437"/>
            <a:ext cx="6094140" cy="1015663"/>
          </a:xfrm>
          <a:prstGeom prst="rect">
            <a:avLst/>
          </a:prstGeom>
          <a:noFill/>
        </p:spPr>
        <p:txBody>
          <a:bodyPr wrap="square">
            <a:spAutoFit/>
          </a:bodyPr>
          <a:lstStyle/>
          <a:p>
            <a:pPr algn="l"/>
            <a:endParaRPr lang="en-GB" sz="1800" b="0" i="0" u="none" strike="noStrike" baseline="0" dirty="0">
              <a:solidFill>
                <a:srgbClr val="000000"/>
              </a:solidFill>
            </a:endParaRPr>
          </a:p>
          <a:p>
            <a:r>
              <a:rPr lang="en-GB" sz="2400" b="1" i="0" u="none" strike="noStrike" baseline="0" dirty="0">
                <a:solidFill>
                  <a:srgbClr val="000000"/>
                </a:solidFill>
                <a:latin typeface="Times New Roman" panose="02020603050405020304" pitchFamily="18" charset="0"/>
                <a:cs typeface="Times New Roman" panose="02020603050405020304" pitchFamily="18" charset="0"/>
              </a:rPr>
              <a:t>Discussion</a:t>
            </a:r>
            <a:r>
              <a:rPr lang="en-GB" sz="1800" b="0" i="0" u="none" strike="noStrike" baseline="0" dirty="0">
                <a:solidFill>
                  <a:srgbClr val="000000"/>
                </a:solidFill>
              </a:rPr>
              <a:t> </a:t>
            </a:r>
          </a:p>
          <a:p>
            <a:endParaRPr lang="en-GB" sz="1800" b="0" i="0" u="none" strike="noStrike" baseline="0" dirty="0">
              <a:solidFill>
                <a:srgbClr val="000000"/>
              </a:solidFill>
            </a:endParaRPr>
          </a:p>
        </p:txBody>
      </p:sp>
      <p:sp>
        <p:nvSpPr>
          <p:cNvPr id="5" name="TextBox 4">
            <a:extLst>
              <a:ext uri="{FF2B5EF4-FFF2-40B4-BE49-F238E27FC236}">
                <a16:creationId xmlns:a16="http://schemas.microsoft.com/office/drawing/2014/main" id="{239F4287-3A96-4445-A1CF-D15B4F522120}"/>
              </a:ext>
            </a:extLst>
          </p:cNvPr>
          <p:cNvSpPr txBox="1"/>
          <p:nvPr/>
        </p:nvSpPr>
        <p:spPr>
          <a:xfrm>
            <a:off x="646771" y="1262100"/>
            <a:ext cx="10738624" cy="923330"/>
          </a:xfrm>
          <a:prstGeom prst="rect">
            <a:avLst/>
          </a:prstGeom>
          <a:noFill/>
        </p:spPr>
        <p:txBody>
          <a:bodyPr wrap="square">
            <a:spAutoFit/>
          </a:bodyPr>
          <a:lstStyle/>
          <a:p>
            <a:r>
              <a:rPr lang="en-GB" sz="1800" b="0" i="0" u="none" strike="noStrike" baseline="0" dirty="0">
                <a:solidFill>
                  <a:srgbClr val="000000"/>
                </a:solidFill>
                <a:latin typeface="Times New Roman" panose="02020603050405020304" pitchFamily="18" charset="0"/>
              </a:rPr>
              <a:t>After getting the result it can be mentioned that in the simulation model for decentralized approach provide best result for Optimizing Petrol Distribution and Management. </a:t>
            </a:r>
          </a:p>
          <a:p>
            <a:endParaRPr lang="en-GB"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5044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0E4A6F-E71D-45FE-81A3-1D9E80D20100}"/>
              </a:ext>
            </a:extLst>
          </p:cNvPr>
          <p:cNvSpPr txBox="1"/>
          <p:nvPr/>
        </p:nvSpPr>
        <p:spPr>
          <a:xfrm>
            <a:off x="938561" y="801755"/>
            <a:ext cx="10649414" cy="2400657"/>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Problem Statement:</a:t>
            </a:r>
          </a:p>
          <a:p>
            <a:endParaRPr lang="en-GB" dirty="0"/>
          </a:p>
          <a:p>
            <a:pPr marL="285750" indent="-285750">
              <a:buFont typeface="Arial" panose="020B0604020202020204" pitchFamily="34" charset="0"/>
              <a:buChar char="•"/>
            </a:pPr>
            <a:r>
              <a:rPr lang="en-GB" dirty="0"/>
              <a:t>Petrol distribution and management is a complex and challenging task, especially in countries where petrol is a scarce resource.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traditional centralized approach to petrol distribution has limitations that can result in inefficiencies, such as petrol shortages, long waiting times, and uneven distribution. </a:t>
            </a:r>
          </a:p>
          <a:p>
            <a:endParaRPr lang="en-GB" dirty="0"/>
          </a:p>
        </p:txBody>
      </p:sp>
    </p:spTree>
    <p:extLst>
      <p:ext uri="{BB962C8B-B14F-4D97-AF65-F5344CB8AC3E}">
        <p14:creationId xmlns:p14="http://schemas.microsoft.com/office/powerpoint/2010/main" val="14900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22296-34A1-4B90-A387-116534430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496" y="618223"/>
            <a:ext cx="3429000" cy="3429000"/>
          </a:xfrm>
          <a:prstGeom prst="rect">
            <a:avLst/>
          </a:prstGeom>
        </p:spPr>
      </p:pic>
      <p:pic>
        <p:nvPicPr>
          <p:cNvPr id="13" name="Picture 12">
            <a:extLst>
              <a:ext uri="{FF2B5EF4-FFF2-40B4-BE49-F238E27FC236}">
                <a16:creationId xmlns:a16="http://schemas.microsoft.com/office/drawing/2014/main" id="{7A9337E7-76F9-4374-91CA-3F508E096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137" y="3658790"/>
            <a:ext cx="4574400" cy="2840943"/>
          </a:xfrm>
          <a:prstGeom prst="rect">
            <a:avLst/>
          </a:prstGeom>
        </p:spPr>
      </p:pic>
      <p:pic>
        <p:nvPicPr>
          <p:cNvPr id="15" name="Picture 14">
            <a:extLst>
              <a:ext uri="{FF2B5EF4-FFF2-40B4-BE49-F238E27FC236}">
                <a16:creationId xmlns:a16="http://schemas.microsoft.com/office/drawing/2014/main" id="{4217658E-CF84-4EE2-82C4-371D6ED67150}"/>
              </a:ext>
            </a:extLst>
          </p:cNvPr>
          <p:cNvPicPr>
            <a:picLocks noChangeAspect="1"/>
          </p:cNvPicPr>
          <p:nvPr/>
        </p:nvPicPr>
        <p:blipFill rotWithShape="1">
          <a:blip r:embed="rId4">
            <a:extLst>
              <a:ext uri="{28A0092B-C50C-407E-A947-70E740481C1C}">
                <a14:useLocalDpi xmlns:a14="http://schemas.microsoft.com/office/drawing/2010/main" val="0"/>
              </a:ext>
            </a:extLst>
          </a:blip>
          <a:srcRect l="3949" t="27957" r="3668" b="22156"/>
          <a:stretch/>
        </p:blipFill>
        <p:spPr>
          <a:xfrm>
            <a:off x="2174062" y="1282909"/>
            <a:ext cx="4399700" cy="2375881"/>
          </a:xfrm>
          <a:prstGeom prst="rect">
            <a:avLst/>
          </a:prstGeom>
        </p:spPr>
      </p:pic>
      <p:sp>
        <p:nvSpPr>
          <p:cNvPr id="19" name="TextBox 18">
            <a:extLst>
              <a:ext uri="{FF2B5EF4-FFF2-40B4-BE49-F238E27FC236}">
                <a16:creationId xmlns:a16="http://schemas.microsoft.com/office/drawing/2014/main" id="{206D8FD1-6B27-4DC1-9444-FB8BF6DCBC54}"/>
              </a:ext>
            </a:extLst>
          </p:cNvPr>
          <p:cNvSpPr txBox="1"/>
          <p:nvPr/>
        </p:nvSpPr>
        <p:spPr>
          <a:xfrm>
            <a:off x="3589416" y="3295554"/>
            <a:ext cx="182601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Petrol Stations</a:t>
            </a:r>
            <a:endParaRPr lang="en-GB" dirty="0"/>
          </a:p>
        </p:txBody>
      </p:sp>
      <p:sp>
        <p:nvSpPr>
          <p:cNvPr id="20" name="TextBox 19">
            <a:extLst>
              <a:ext uri="{FF2B5EF4-FFF2-40B4-BE49-F238E27FC236}">
                <a16:creationId xmlns:a16="http://schemas.microsoft.com/office/drawing/2014/main" id="{982A96AF-3D8D-4654-B112-B16A1C21BA7D}"/>
              </a:ext>
            </a:extLst>
          </p:cNvPr>
          <p:cNvSpPr txBox="1"/>
          <p:nvPr/>
        </p:nvSpPr>
        <p:spPr>
          <a:xfrm>
            <a:off x="8884386" y="3295035"/>
            <a:ext cx="1826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Tanker Truck</a:t>
            </a:r>
          </a:p>
        </p:txBody>
      </p:sp>
      <p:sp>
        <p:nvSpPr>
          <p:cNvPr id="21" name="TextBox 20">
            <a:extLst>
              <a:ext uri="{FF2B5EF4-FFF2-40B4-BE49-F238E27FC236}">
                <a16:creationId xmlns:a16="http://schemas.microsoft.com/office/drawing/2014/main" id="{10F75A44-D032-4A02-B957-C09C5F31F547}"/>
              </a:ext>
            </a:extLst>
          </p:cNvPr>
          <p:cNvSpPr txBox="1"/>
          <p:nvPr/>
        </p:nvSpPr>
        <p:spPr>
          <a:xfrm>
            <a:off x="8536722" y="6315067"/>
            <a:ext cx="1826012"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T</a:t>
            </a:r>
            <a:r>
              <a:rPr lang="en-US" sz="1800" b="1" dirty="0">
                <a:effectLst/>
                <a:latin typeface="Times New Roman" panose="02020603050405020304" pitchFamily="18" charset="0"/>
                <a:ea typeface="Calibri" panose="020F0502020204030204" pitchFamily="34" charset="0"/>
              </a:rPr>
              <a:t>ank </a:t>
            </a:r>
            <a:r>
              <a:rPr lang="en-US" b="1" dirty="0">
                <a:latin typeface="Times New Roman" panose="02020603050405020304" pitchFamily="18" charset="0"/>
                <a:ea typeface="Calibri" panose="020F0502020204030204" pitchFamily="34" charset="0"/>
              </a:rPr>
              <a:t>R</a:t>
            </a:r>
            <a:r>
              <a:rPr lang="en-US" sz="1800" b="1" dirty="0">
                <a:effectLst/>
                <a:latin typeface="Times New Roman" panose="02020603050405020304" pitchFamily="18" charset="0"/>
                <a:ea typeface="Calibri" panose="020F0502020204030204" pitchFamily="34" charset="0"/>
              </a:rPr>
              <a:t>efiner</a:t>
            </a:r>
            <a:endParaRPr lang="en-GB"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EFA223E-F0E2-4561-ACFD-441F938A38F0}"/>
              </a:ext>
            </a:extLst>
          </p:cNvPr>
          <p:cNvPicPr>
            <a:picLocks noChangeAspect="1"/>
          </p:cNvPicPr>
          <p:nvPr/>
        </p:nvPicPr>
        <p:blipFill rotWithShape="1">
          <a:blip r:embed="rId5">
            <a:extLst>
              <a:ext uri="{28A0092B-C50C-407E-A947-70E740481C1C}">
                <a14:useLocalDpi xmlns:a14="http://schemas.microsoft.com/office/drawing/2010/main" val="0"/>
              </a:ext>
            </a:extLst>
          </a:blip>
          <a:srcRect l="25842" t="20801" r="27750" b="24850"/>
          <a:stretch/>
        </p:blipFill>
        <p:spPr>
          <a:xfrm>
            <a:off x="1054605" y="1585716"/>
            <a:ext cx="1081668" cy="1315844"/>
          </a:xfrm>
          <a:prstGeom prst="rect">
            <a:avLst/>
          </a:prstGeom>
        </p:spPr>
      </p:pic>
      <p:sp>
        <p:nvSpPr>
          <p:cNvPr id="25" name="TextBox 24">
            <a:extLst>
              <a:ext uri="{FF2B5EF4-FFF2-40B4-BE49-F238E27FC236}">
                <a16:creationId xmlns:a16="http://schemas.microsoft.com/office/drawing/2014/main" id="{FE0042F6-F1A4-49A8-9AED-9F887F112A4A}"/>
              </a:ext>
            </a:extLst>
          </p:cNvPr>
          <p:cNvSpPr txBox="1"/>
          <p:nvPr/>
        </p:nvSpPr>
        <p:spPr>
          <a:xfrm>
            <a:off x="652463" y="2738130"/>
            <a:ext cx="2170305" cy="36814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Consumer Demand</a:t>
            </a:r>
          </a:p>
        </p:txBody>
      </p:sp>
      <p:sp>
        <p:nvSpPr>
          <p:cNvPr id="10" name="TextBox 9">
            <a:extLst>
              <a:ext uri="{FF2B5EF4-FFF2-40B4-BE49-F238E27FC236}">
                <a16:creationId xmlns:a16="http://schemas.microsoft.com/office/drawing/2014/main" id="{D58FA540-C07B-4FA0-97E4-4408BCDFBC14}"/>
              </a:ext>
            </a:extLst>
          </p:cNvPr>
          <p:cNvSpPr txBox="1"/>
          <p:nvPr/>
        </p:nvSpPr>
        <p:spPr>
          <a:xfrm>
            <a:off x="811563" y="358267"/>
            <a:ext cx="7055933" cy="461665"/>
          </a:xfrm>
          <a:prstGeom prst="rect">
            <a:avLst/>
          </a:prstGeom>
          <a:noFill/>
        </p:spPr>
        <p:txBody>
          <a:bodyPr wrap="square">
            <a:spAutoFit/>
          </a:bodyPr>
          <a:lstStyle/>
          <a:p>
            <a:endParaRPr lang="en-GB" sz="2400" b="1" dirty="0"/>
          </a:p>
        </p:txBody>
      </p:sp>
      <p:sp>
        <p:nvSpPr>
          <p:cNvPr id="14" name="TextBox 13">
            <a:extLst>
              <a:ext uri="{FF2B5EF4-FFF2-40B4-BE49-F238E27FC236}">
                <a16:creationId xmlns:a16="http://schemas.microsoft.com/office/drawing/2014/main" id="{225EAE69-B687-4325-B43F-7D8AB48FB8B4}"/>
              </a:ext>
            </a:extLst>
          </p:cNvPr>
          <p:cNvSpPr txBox="1"/>
          <p:nvPr/>
        </p:nvSpPr>
        <p:spPr>
          <a:xfrm>
            <a:off x="975267" y="336834"/>
            <a:ext cx="7055933" cy="461665"/>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rPr>
              <a:t>Global representation of agent and environment</a:t>
            </a:r>
            <a:endParaRPr lang="en-GB" sz="2400" b="1" dirty="0"/>
          </a:p>
        </p:txBody>
      </p:sp>
    </p:spTree>
    <p:extLst>
      <p:ext uri="{BB962C8B-B14F-4D97-AF65-F5344CB8AC3E}">
        <p14:creationId xmlns:p14="http://schemas.microsoft.com/office/powerpoint/2010/main" val="13678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44840B-E4AD-45B0-B765-FC6AB765AEBF}"/>
              </a:ext>
            </a:extLst>
          </p:cNvPr>
          <p:cNvSpPr txBox="1"/>
          <p:nvPr/>
        </p:nvSpPr>
        <p:spPr>
          <a:xfrm>
            <a:off x="649559" y="579193"/>
            <a:ext cx="6094140" cy="4893647"/>
          </a:xfrm>
          <a:prstGeom prst="rect">
            <a:avLst/>
          </a:prstGeom>
          <a:noFill/>
        </p:spPr>
        <p:txBody>
          <a:bodyPr wrap="square">
            <a:spAutoFit/>
          </a:bodyPr>
          <a:lstStyle/>
          <a:p>
            <a:r>
              <a:rPr lang="en-GB" sz="2400" b="1" i="0" u="none" strike="noStrike" baseline="0" dirty="0">
                <a:solidFill>
                  <a:srgbClr val="000000"/>
                </a:solidFill>
                <a:latin typeface="Times New Roman" panose="02020603050405020304" pitchFamily="18" charset="0"/>
              </a:rPr>
              <a:t>Agent</a:t>
            </a:r>
            <a:r>
              <a:rPr lang="fr-FR" sz="2400" b="1" dirty="0">
                <a:solidFill>
                  <a:srgbClr val="000000"/>
                </a:solidFill>
                <a:latin typeface="Times New Roman" panose="02020603050405020304" pitchFamily="18" charset="0"/>
              </a:rPr>
              <a:t>:</a:t>
            </a:r>
            <a:endParaRPr lang="en-GB" sz="1800" b="0" i="0" u="none" strike="noStrike" baseline="0" dirty="0">
              <a:solidFill>
                <a:srgbClr val="000000"/>
              </a:solidFill>
              <a:latin typeface="Times New Roman" panose="02020603050405020304" pitchFamily="18" charset="0"/>
            </a:endParaRPr>
          </a:p>
          <a:p>
            <a:pPr marL="342900" indent="-342900">
              <a:buAutoNum type="arabicPeriod"/>
            </a:pPr>
            <a:r>
              <a:rPr lang="en-GB" sz="1800" b="0" i="0" u="none" strike="noStrike" baseline="0" dirty="0">
                <a:solidFill>
                  <a:srgbClr val="000000"/>
                </a:solidFill>
                <a:latin typeface="Times New Roman" panose="02020603050405020304" pitchFamily="18" charset="0"/>
              </a:rPr>
              <a:t>Petrol Station Agent</a:t>
            </a:r>
          </a:p>
          <a:p>
            <a:pPr marL="342900" indent="-342900">
              <a:buAutoNum type="arabicPeriod"/>
            </a:pPr>
            <a:r>
              <a:rPr lang="en-GB" sz="1800" b="0" i="0" u="none" strike="noStrike" baseline="0" dirty="0">
                <a:solidFill>
                  <a:srgbClr val="000000"/>
                </a:solidFill>
                <a:latin typeface="Times New Roman" panose="02020603050405020304" pitchFamily="18" charset="0"/>
              </a:rPr>
              <a:t>Tanker Truck Agent</a:t>
            </a:r>
          </a:p>
          <a:p>
            <a:endParaRPr lang="en-GB" dirty="0">
              <a:solidFill>
                <a:srgbClr val="000000"/>
              </a:solidFill>
              <a:latin typeface="Times New Roman" panose="02020603050405020304" pitchFamily="18" charset="0"/>
            </a:endParaRPr>
          </a:p>
          <a:p>
            <a:r>
              <a:rPr lang="en-GB" sz="2400" b="1" i="0" u="none" strike="noStrike" baseline="0" dirty="0">
                <a:solidFill>
                  <a:srgbClr val="000000"/>
                </a:solidFill>
                <a:latin typeface="Times New Roman" panose="02020603050405020304" pitchFamily="18" charset="0"/>
              </a:rPr>
              <a:t>Environment:</a:t>
            </a:r>
          </a:p>
          <a:p>
            <a:pPr marL="342900" indent="-342900">
              <a:buAutoNum type="arabicPeriod"/>
            </a:pPr>
            <a:r>
              <a:rPr lang="en-GB" sz="1800" b="0" i="0" u="none" strike="noStrike" baseline="0" dirty="0">
                <a:solidFill>
                  <a:srgbClr val="000000"/>
                </a:solidFill>
                <a:latin typeface="Times New Roman" panose="02020603050405020304" pitchFamily="18" charset="0"/>
              </a:rPr>
              <a:t>Petrol Station Agent.</a:t>
            </a:r>
          </a:p>
          <a:p>
            <a:pPr marL="342900" indent="-342900">
              <a:buAutoNum type="arabicPeriod"/>
            </a:pPr>
            <a:r>
              <a:rPr lang="en-GB" sz="1800" b="0" i="0" u="none" strike="noStrike" baseline="0" dirty="0">
                <a:solidFill>
                  <a:srgbClr val="000000"/>
                </a:solidFill>
                <a:latin typeface="Times New Roman" panose="02020603050405020304" pitchFamily="18" charset="0"/>
              </a:rPr>
              <a:t>Tanker Truck Agent.</a:t>
            </a:r>
          </a:p>
          <a:p>
            <a:pPr marL="342900" indent="-342900">
              <a:buAutoNum type="arabicPeriod"/>
            </a:pPr>
            <a:r>
              <a:rPr lang="en-GB" dirty="0">
                <a:solidFill>
                  <a:srgbClr val="000000"/>
                </a:solidFill>
                <a:latin typeface="Times New Roman" panose="02020603050405020304" pitchFamily="18" charset="0"/>
              </a:rPr>
              <a:t>Refiner.</a:t>
            </a:r>
            <a:endParaRPr lang="en-GB" sz="1800" b="0" i="0" u="none" strike="noStrike" baseline="0" dirty="0">
              <a:solidFill>
                <a:srgbClr val="000000"/>
              </a:solidFill>
              <a:latin typeface="Times New Roman" panose="02020603050405020304" pitchFamily="18" charset="0"/>
            </a:endParaRPr>
          </a:p>
          <a:p>
            <a:endParaRPr lang="en-GB" dirty="0">
              <a:solidFill>
                <a:srgbClr val="000000"/>
              </a:solidFill>
              <a:latin typeface="Times New Roman" panose="02020603050405020304" pitchFamily="18" charset="0"/>
            </a:endParaRPr>
          </a:p>
          <a:p>
            <a:r>
              <a:rPr lang="en-GB" sz="2400" b="1" dirty="0">
                <a:solidFill>
                  <a:srgbClr val="000000"/>
                </a:solidFill>
                <a:latin typeface="Times New Roman" panose="02020603050405020304" pitchFamily="18" charset="0"/>
              </a:rPr>
              <a:t>Interaction</a:t>
            </a:r>
            <a:r>
              <a:rPr lang="fr-FR" sz="2400" b="1" dirty="0">
                <a:solidFill>
                  <a:srgbClr val="000000"/>
                </a:solidFill>
                <a:latin typeface="Times New Roman" panose="02020603050405020304" pitchFamily="18" charset="0"/>
              </a:rPr>
              <a:t>:</a:t>
            </a:r>
          </a:p>
          <a:p>
            <a:pPr marL="342900" indent="-342900">
              <a:buFontTx/>
              <a:buAutoNum type="arabicPeriod"/>
            </a:pPr>
            <a:r>
              <a:rPr lang="en-GB" sz="1800" b="0" i="0" u="none" strike="noStrike" baseline="0" dirty="0">
                <a:solidFill>
                  <a:srgbClr val="000000"/>
                </a:solidFill>
              </a:rPr>
              <a:t>Petrol Stations and Tanker Trucks </a:t>
            </a:r>
          </a:p>
          <a:p>
            <a:pPr marL="342900" indent="-342900">
              <a:buAutoNum type="arabicPeriod"/>
            </a:pPr>
            <a:r>
              <a:rPr lang="en-GB" sz="1800" b="0" i="0" u="none" strike="noStrike" baseline="0" dirty="0">
                <a:solidFill>
                  <a:srgbClr val="000000"/>
                </a:solidFill>
                <a:latin typeface="Times New Roman" panose="02020603050405020304" pitchFamily="18" charset="0"/>
              </a:rPr>
              <a:t>Tanker Trucks and Refiner</a:t>
            </a:r>
            <a:endParaRPr lang="en-GB" sz="1800" b="0" i="0" u="none" strike="noStrike" baseline="0" dirty="0">
              <a:solidFill>
                <a:srgbClr val="000000"/>
              </a:solidFill>
            </a:endParaRPr>
          </a:p>
          <a:p>
            <a:endParaRPr lang="fr-FR" sz="2400" b="1"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 </a:t>
            </a:r>
          </a:p>
          <a:p>
            <a:r>
              <a:rPr lang="en-GB" sz="1800" b="1" i="0" u="none" strike="noStrike" baseline="0" dirty="0">
                <a:solidFill>
                  <a:srgbClr val="000000"/>
                </a:solidFill>
                <a:latin typeface="Times New Roman" panose="02020603050405020304" pitchFamily="18" charset="0"/>
              </a:rPr>
              <a:t> </a:t>
            </a:r>
            <a:endParaRPr lang="en-GB" dirty="0"/>
          </a:p>
        </p:txBody>
      </p:sp>
      <p:pic>
        <p:nvPicPr>
          <p:cNvPr id="6" name="Picture 5">
            <a:extLst>
              <a:ext uri="{FF2B5EF4-FFF2-40B4-BE49-F238E27FC236}">
                <a16:creationId xmlns:a16="http://schemas.microsoft.com/office/drawing/2014/main" id="{9B451B39-D8AF-4FBD-8DDD-4DD1DAA12D83}"/>
              </a:ext>
            </a:extLst>
          </p:cNvPr>
          <p:cNvPicPr>
            <a:picLocks noChangeAspect="1"/>
          </p:cNvPicPr>
          <p:nvPr/>
        </p:nvPicPr>
        <p:blipFill rotWithShape="1">
          <a:blip r:embed="rId2">
            <a:extLst>
              <a:ext uri="{28A0092B-C50C-407E-A947-70E740481C1C}">
                <a14:useLocalDpi xmlns:a14="http://schemas.microsoft.com/office/drawing/2010/main" val="0"/>
              </a:ext>
            </a:extLst>
          </a:blip>
          <a:srcRect t="23137" b="14098"/>
          <a:stretch/>
        </p:blipFill>
        <p:spPr>
          <a:xfrm>
            <a:off x="8431375" y="2710118"/>
            <a:ext cx="2564021" cy="1609288"/>
          </a:xfrm>
          <a:prstGeom prst="rect">
            <a:avLst/>
          </a:prstGeom>
        </p:spPr>
      </p:pic>
      <p:pic>
        <p:nvPicPr>
          <p:cNvPr id="7" name="Picture 6">
            <a:extLst>
              <a:ext uri="{FF2B5EF4-FFF2-40B4-BE49-F238E27FC236}">
                <a16:creationId xmlns:a16="http://schemas.microsoft.com/office/drawing/2014/main" id="{A2F91E4D-7E89-4998-9368-2AE00CD0DDBD}"/>
              </a:ext>
            </a:extLst>
          </p:cNvPr>
          <p:cNvPicPr>
            <a:picLocks noChangeAspect="1"/>
          </p:cNvPicPr>
          <p:nvPr/>
        </p:nvPicPr>
        <p:blipFill rotWithShape="1">
          <a:blip r:embed="rId3">
            <a:extLst>
              <a:ext uri="{28A0092B-C50C-407E-A947-70E740481C1C}">
                <a14:useLocalDpi xmlns:a14="http://schemas.microsoft.com/office/drawing/2010/main" val="0"/>
              </a:ext>
            </a:extLst>
          </a:blip>
          <a:srcRect t="28000" b="21176"/>
          <a:stretch/>
        </p:blipFill>
        <p:spPr>
          <a:xfrm>
            <a:off x="7859291" y="408483"/>
            <a:ext cx="3555623" cy="1807098"/>
          </a:xfrm>
          <a:prstGeom prst="rect">
            <a:avLst/>
          </a:prstGeom>
        </p:spPr>
      </p:pic>
      <p:sp>
        <p:nvSpPr>
          <p:cNvPr id="8" name="TextBox 7">
            <a:extLst>
              <a:ext uri="{FF2B5EF4-FFF2-40B4-BE49-F238E27FC236}">
                <a16:creationId xmlns:a16="http://schemas.microsoft.com/office/drawing/2014/main" id="{F0F06F48-C90B-469F-A2BE-7D5EF2920C1C}"/>
              </a:ext>
            </a:extLst>
          </p:cNvPr>
          <p:cNvSpPr txBox="1"/>
          <p:nvPr/>
        </p:nvSpPr>
        <p:spPr>
          <a:xfrm>
            <a:off x="8724096" y="2033703"/>
            <a:ext cx="182601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Petrol Stations</a:t>
            </a:r>
            <a:endParaRPr lang="en-GB" dirty="0"/>
          </a:p>
        </p:txBody>
      </p:sp>
      <p:sp>
        <p:nvSpPr>
          <p:cNvPr id="9" name="TextBox 8">
            <a:extLst>
              <a:ext uri="{FF2B5EF4-FFF2-40B4-BE49-F238E27FC236}">
                <a16:creationId xmlns:a16="http://schemas.microsoft.com/office/drawing/2014/main" id="{8A8F874B-C73A-4748-8EF1-B3BFEED993AA}"/>
              </a:ext>
            </a:extLst>
          </p:cNvPr>
          <p:cNvSpPr txBox="1"/>
          <p:nvPr/>
        </p:nvSpPr>
        <p:spPr>
          <a:xfrm>
            <a:off x="8800379" y="4080170"/>
            <a:ext cx="1826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Tanker Truck</a:t>
            </a:r>
          </a:p>
        </p:txBody>
      </p:sp>
      <p:pic>
        <p:nvPicPr>
          <p:cNvPr id="13" name="Picture 12">
            <a:extLst>
              <a:ext uri="{FF2B5EF4-FFF2-40B4-BE49-F238E27FC236}">
                <a16:creationId xmlns:a16="http://schemas.microsoft.com/office/drawing/2014/main" id="{A9A75F0C-7AB0-4E7D-8DD2-B02C96311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1135" y="4948931"/>
            <a:ext cx="2410154" cy="1496832"/>
          </a:xfrm>
          <a:prstGeom prst="rect">
            <a:avLst/>
          </a:prstGeom>
        </p:spPr>
      </p:pic>
      <p:sp>
        <p:nvSpPr>
          <p:cNvPr id="14" name="TextBox 13">
            <a:extLst>
              <a:ext uri="{FF2B5EF4-FFF2-40B4-BE49-F238E27FC236}">
                <a16:creationId xmlns:a16="http://schemas.microsoft.com/office/drawing/2014/main" id="{7F04BF4A-66B8-4C53-9B53-959C2BD95572}"/>
              </a:ext>
            </a:extLst>
          </p:cNvPr>
          <p:cNvSpPr txBox="1"/>
          <p:nvPr/>
        </p:nvSpPr>
        <p:spPr>
          <a:xfrm>
            <a:off x="9160358" y="6497838"/>
            <a:ext cx="1835038"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T</a:t>
            </a:r>
            <a:r>
              <a:rPr lang="en-US" sz="1800" b="1" dirty="0">
                <a:effectLst/>
                <a:latin typeface="Times New Roman" panose="02020603050405020304" pitchFamily="18" charset="0"/>
                <a:ea typeface="Calibri" panose="020F0502020204030204" pitchFamily="34" charset="0"/>
              </a:rPr>
              <a:t>ank </a:t>
            </a:r>
            <a:r>
              <a:rPr lang="en-US" b="1" dirty="0">
                <a:latin typeface="Times New Roman" panose="02020603050405020304" pitchFamily="18" charset="0"/>
                <a:ea typeface="Calibri" panose="020F0502020204030204" pitchFamily="34" charset="0"/>
              </a:rPr>
              <a:t>R</a:t>
            </a:r>
            <a:r>
              <a:rPr lang="en-US" sz="1800" b="1" dirty="0">
                <a:effectLst/>
                <a:latin typeface="Times New Roman" panose="02020603050405020304" pitchFamily="18" charset="0"/>
                <a:ea typeface="Calibri" panose="020F0502020204030204" pitchFamily="34" charset="0"/>
              </a:rPr>
              <a:t>efiner</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49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22296-34A1-4B90-A387-116534430B33}"/>
              </a:ext>
            </a:extLst>
          </p:cNvPr>
          <p:cNvPicPr>
            <a:picLocks noChangeAspect="1"/>
          </p:cNvPicPr>
          <p:nvPr/>
        </p:nvPicPr>
        <p:blipFill rotWithShape="1">
          <a:blip r:embed="rId2">
            <a:extLst>
              <a:ext uri="{28A0092B-C50C-407E-A947-70E740481C1C}">
                <a14:useLocalDpi xmlns:a14="http://schemas.microsoft.com/office/drawing/2010/main" val="0"/>
              </a:ext>
            </a:extLst>
          </a:blip>
          <a:srcRect t="21119" b="23707"/>
          <a:stretch/>
        </p:blipFill>
        <p:spPr>
          <a:xfrm>
            <a:off x="8468913" y="4306614"/>
            <a:ext cx="3098049" cy="1709319"/>
          </a:xfrm>
          <a:prstGeom prst="rect">
            <a:avLst/>
          </a:prstGeom>
        </p:spPr>
      </p:pic>
      <p:pic>
        <p:nvPicPr>
          <p:cNvPr id="13" name="Picture 12">
            <a:extLst>
              <a:ext uri="{FF2B5EF4-FFF2-40B4-BE49-F238E27FC236}">
                <a16:creationId xmlns:a16="http://schemas.microsoft.com/office/drawing/2014/main" id="{7A9337E7-76F9-4374-91CA-3F508E0967C7}"/>
              </a:ext>
            </a:extLst>
          </p:cNvPr>
          <p:cNvPicPr>
            <a:picLocks noChangeAspect="1"/>
          </p:cNvPicPr>
          <p:nvPr/>
        </p:nvPicPr>
        <p:blipFill rotWithShape="1">
          <a:blip r:embed="rId3">
            <a:extLst>
              <a:ext uri="{28A0092B-C50C-407E-A947-70E740481C1C}">
                <a14:useLocalDpi xmlns:a14="http://schemas.microsoft.com/office/drawing/2010/main" val="0"/>
              </a:ext>
            </a:extLst>
          </a:blip>
          <a:srcRect l="26237" r="26643"/>
          <a:stretch/>
        </p:blipFill>
        <p:spPr>
          <a:xfrm>
            <a:off x="3159328" y="4167499"/>
            <a:ext cx="1769511" cy="2332234"/>
          </a:xfrm>
          <a:prstGeom prst="rect">
            <a:avLst/>
          </a:prstGeom>
        </p:spPr>
      </p:pic>
      <p:pic>
        <p:nvPicPr>
          <p:cNvPr id="15" name="Picture 14">
            <a:extLst>
              <a:ext uri="{FF2B5EF4-FFF2-40B4-BE49-F238E27FC236}">
                <a16:creationId xmlns:a16="http://schemas.microsoft.com/office/drawing/2014/main" id="{4217658E-CF84-4EE2-82C4-371D6ED67150}"/>
              </a:ext>
            </a:extLst>
          </p:cNvPr>
          <p:cNvPicPr>
            <a:picLocks noChangeAspect="1"/>
          </p:cNvPicPr>
          <p:nvPr/>
        </p:nvPicPr>
        <p:blipFill rotWithShape="1">
          <a:blip r:embed="rId4">
            <a:extLst>
              <a:ext uri="{28A0092B-C50C-407E-A947-70E740481C1C}">
                <a14:useLocalDpi xmlns:a14="http://schemas.microsoft.com/office/drawing/2010/main" val="0"/>
              </a:ext>
            </a:extLst>
          </a:blip>
          <a:srcRect l="3949" t="27957" r="3668" b="22156"/>
          <a:stretch/>
        </p:blipFill>
        <p:spPr>
          <a:xfrm>
            <a:off x="2174062" y="1140871"/>
            <a:ext cx="4399700" cy="2375881"/>
          </a:xfrm>
          <a:prstGeom prst="rect">
            <a:avLst/>
          </a:prstGeom>
        </p:spPr>
      </p:pic>
      <p:sp>
        <p:nvSpPr>
          <p:cNvPr id="19" name="TextBox 18">
            <a:extLst>
              <a:ext uri="{FF2B5EF4-FFF2-40B4-BE49-F238E27FC236}">
                <a16:creationId xmlns:a16="http://schemas.microsoft.com/office/drawing/2014/main" id="{206D8FD1-6B27-4DC1-9444-FB8BF6DCBC54}"/>
              </a:ext>
            </a:extLst>
          </p:cNvPr>
          <p:cNvSpPr txBox="1"/>
          <p:nvPr/>
        </p:nvSpPr>
        <p:spPr>
          <a:xfrm>
            <a:off x="3589416" y="3113029"/>
            <a:ext cx="182601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Petrol Stations</a:t>
            </a:r>
            <a:endParaRPr lang="en-GB" dirty="0"/>
          </a:p>
        </p:txBody>
      </p:sp>
      <p:sp>
        <p:nvSpPr>
          <p:cNvPr id="20" name="TextBox 19">
            <a:extLst>
              <a:ext uri="{FF2B5EF4-FFF2-40B4-BE49-F238E27FC236}">
                <a16:creationId xmlns:a16="http://schemas.microsoft.com/office/drawing/2014/main" id="{982A96AF-3D8D-4654-B112-B16A1C21BA7D}"/>
              </a:ext>
            </a:extLst>
          </p:cNvPr>
          <p:cNvSpPr txBox="1"/>
          <p:nvPr/>
        </p:nvSpPr>
        <p:spPr>
          <a:xfrm>
            <a:off x="9430796" y="5999575"/>
            <a:ext cx="1826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Tanker Truck</a:t>
            </a:r>
          </a:p>
        </p:txBody>
      </p:sp>
      <p:sp>
        <p:nvSpPr>
          <p:cNvPr id="21" name="TextBox 20">
            <a:extLst>
              <a:ext uri="{FF2B5EF4-FFF2-40B4-BE49-F238E27FC236}">
                <a16:creationId xmlns:a16="http://schemas.microsoft.com/office/drawing/2014/main" id="{10F75A44-D032-4A02-B957-C09C5F31F547}"/>
              </a:ext>
            </a:extLst>
          </p:cNvPr>
          <p:cNvSpPr txBox="1"/>
          <p:nvPr/>
        </p:nvSpPr>
        <p:spPr>
          <a:xfrm>
            <a:off x="3411498" y="6272522"/>
            <a:ext cx="1826012"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T</a:t>
            </a:r>
            <a:r>
              <a:rPr lang="en-US" sz="1800" b="1" dirty="0">
                <a:effectLst/>
                <a:latin typeface="Times New Roman" panose="02020603050405020304" pitchFamily="18" charset="0"/>
                <a:ea typeface="Calibri" panose="020F0502020204030204" pitchFamily="34" charset="0"/>
              </a:rPr>
              <a:t>ank </a:t>
            </a:r>
            <a:r>
              <a:rPr lang="en-US" b="1" dirty="0">
                <a:latin typeface="Times New Roman" panose="02020603050405020304" pitchFamily="18" charset="0"/>
                <a:ea typeface="Calibri" panose="020F0502020204030204" pitchFamily="34" charset="0"/>
              </a:rPr>
              <a:t>R</a:t>
            </a:r>
            <a:r>
              <a:rPr lang="en-US" sz="1800" b="1" dirty="0">
                <a:effectLst/>
                <a:latin typeface="Times New Roman" panose="02020603050405020304" pitchFamily="18" charset="0"/>
                <a:ea typeface="Calibri" panose="020F0502020204030204" pitchFamily="34" charset="0"/>
              </a:rPr>
              <a:t>efiner</a:t>
            </a:r>
            <a:endParaRPr lang="en-GB"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EFA223E-F0E2-4561-ACFD-441F938A38F0}"/>
              </a:ext>
            </a:extLst>
          </p:cNvPr>
          <p:cNvPicPr>
            <a:picLocks noChangeAspect="1"/>
          </p:cNvPicPr>
          <p:nvPr/>
        </p:nvPicPr>
        <p:blipFill rotWithShape="1">
          <a:blip r:embed="rId5">
            <a:extLst>
              <a:ext uri="{28A0092B-C50C-407E-A947-70E740481C1C}">
                <a14:useLocalDpi xmlns:a14="http://schemas.microsoft.com/office/drawing/2010/main" val="0"/>
              </a:ext>
            </a:extLst>
          </a:blip>
          <a:srcRect l="25842" t="20801" r="27750" b="24850"/>
          <a:stretch/>
        </p:blipFill>
        <p:spPr>
          <a:xfrm>
            <a:off x="1054605" y="1443678"/>
            <a:ext cx="1081668" cy="1315844"/>
          </a:xfrm>
          <a:prstGeom prst="rect">
            <a:avLst/>
          </a:prstGeom>
        </p:spPr>
      </p:pic>
      <p:sp>
        <p:nvSpPr>
          <p:cNvPr id="25" name="TextBox 24">
            <a:extLst>
              <a:ext uri="{FF2B5EF4-FFF2-40B4-BE49-F238E27FC236}">
                <a16:creationId xmlns:a16="http://schemas.microsoft.com/office/drawing/2014/main" id="{FE0042F6-F1A4-49A8-9AED-9F887F112A4A}"/>
              </a:ext>
            </a:extLst>
          </p:cNvPr>
          <p:cNvSpPr txBox="1"/>
          <p:nvPr/>
        </p:nvSpPr>
        <p:spPr>
          <a:xfrm>
            <a:off x="652463" y="2555605"/>
            <a:ext cx="2170305" cy="36814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Consumer Demand</a:t>
            </a:r>
          </a:p>
        </p:txBody>
      </p:sp>
      <p:sp>
        <p:nvSpPr>
          <p:cNvPr id="10" name="TextBox 9">
            <a:extLst>
              <a:ext uri="{FF2B5EF4-FFF2-40B4-BE49-F238E27FC236}">
                <a16:creationId xmlns:a16="http://schemas.microsoft.com/office/drawing/2014/main" id="{D58FA540-C07B-4FA0-97E4-4408BCDFBC14}"/>
              </a:ext>
            </a:extLst>
          </p:cNvPr>
          <p:cNvSpPr txBox="1"/>
          <p:nvPr/>
        </p:nvSpPr>
        <p:spPr>
          <a:xfrm>
            <a:off x="796538" y="358267"/>
            <a:ext cx="7055933" cy="461665"/>
          </a:xfrm>
          <a:prstGeom prst="rect">
            <a:avLst/>
          </a:prstGeom>
          <a:noFill/>
        </p:spPr>
        <p:txBody>
          <a:bodyPr wrap="square">
            <a:spAutoFit/>
          </a:bodyPr>
          <a:lstStyle/>
          <a:p>
            <a:endParaRPr lang="en-GB" sz="2400" b="1" dirty="0"/>
          </a:p>
        </p:txBody>
      </p:sp>
      <p:cxnSp>
        <p:nvCxnSpPr>
          <p:cNvPr id="3" name="Connector: Curved 2">
            <a:extLst>
              <a:ext uri="{FF2B5EF4-FFF2-40B4-BE49-F238E27FC236}">
                <a16:creationId xmlns:a16="http://schemas.microsoft.com/office/drawing/2014/main" id="{3BC19C67-5B55-40EF-B7E2-7FB01D6E1B6F}"/>
              </a:ext>
            </a:extLst>
          </p:cNvPr>
          <p:cNvCxnSpPr>
            <a:cxnSpLocks/>
            <a:stCxn id="19" idx="2"/>
            <a:endCxn id="25" idx="2"/>
          </p:cNvCxnSpPr>
          <p:nvPr/>
        </p:nvCxnSpPr>
        <p:spPr>
          <a:xfrm rot="5400000" flipH="1">
            <a:off x="2840712" y="1820651"/>
            <a:ext cx="558614" cy="2764806"/>
          </a:xfrm>
          <a:prstGeom prst="curvedConnector3">
            <a:avLst>
              <a:gd name="adj1" fmla="val -4092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84CA6E-E918-41E5-93B4-2D63836C9895}"/>
              </a:ext>
            </a:extLst>
          </p:cNvPr>
          <p:cNvSpPr txBox="1"/>
          <p:nvPr/>
        </p:nvSpPr>
        <p:spPr>
          <a:xfrm rot="656526">
            <a:off x="2302925" y="3608695"/>
            <a:ext cx="834780" cy="307777"/>
          </a:xfrm>
          <a:prstGeom prst="rect">
            <a:avLst/>
          </a:prstGeom>
          <a:noFill/>
        </p:spPr>
        <p:txBody>
          <a:bodyPr wrap="none" rtlCol="0">
            <a:spAutoFit/>
          </a:bodyPr>
          <a:lstStyle/>
          <a:p>
            <a:r>
              <a:rPr lang="en-GB" sz="1400" dirty="0"/>
              <a:t>generate</a:t>
            </a:r>
          </a:p>
        </p:txBody>
      </p:sp>
      <p:cxnSp>
        <p:nvCxnSpPr>
          <p:cNvPr id="7" name="Connector: Curved 6">
            <a:extLst>
              <a:ext uri="{FF2B5EF4-FFF2-40B4-BE49-F238E27FC236}">
                <a16:creationId xmlns:a16="http://schemas.microsoft.com/office/drawing/2014/main" id="{AF29CA35-408F-4D9C-BDDD-5D68F430DC5D}"/>
              </a:ext>
            </a:extLst>
          </p:cNvPr>
          <p:cNvCxnSpPr>
            <a:cxnSpLocks/>
            <a:stCxn id="19" idx="3"/>
            <a:endCxn id="11" idx="1"/>
          </p:cNvCxnSpPr>
          <p:nvPr/>
        </p:nvCxnSpPr>
        <p:spPr>
          <a:xfrm>
            <a:off x="5415428" y="3297695"/>
            <a:ext cx="3053485" cy="1863579"/>
          </a:xfrm>
          <a:prstGeom prst="curvedConnector3">
            <a:avLst>
              <a:gd name="adj1" fmla="val 2626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9EE71CA0-8CCB-46FC-A452-203D637232B5}"/>
              </a:ext>
            </a:extLst>
          </p:cNvPr>
          <p:cNvCxnSpPr>
            <a:cxnSpLocks/>
          </p:cNvCxnSpPr>
          <p:nvPr/>
        </p:nvCxnSpPr>
        <p:spPr>
          <a:xfrm rot="16200000" flipV="1">
            <a:off x="7243193" y="1596463"/>
            <a:ext cx="1977802" cy="344417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E9E741C-42CF-4E56-9B8F-BC5D6FBEE9CF}"/>
              </a:ext>
            </a:extLst>
          </p:cNvPr>
          <p:cNvCxnSpPr>
            <a:cxnSpLocks/>
            <a:stCxn id="20" idx="2"/>
            <a:endCxn id="13" idx="3"/>
          </p:cNvCxnSpPr>
          <p:nvPr/>
        </p:nvCxnSpPr>
        <p:spPr>
          <a:xfrm rot="5400000" flipH="1">
            <a:off x="7118675" y="3143781"/>
            <a:ext cx="1035291" cy="5414963"/>
          </a:xfrm>
          <a:prstGeom prst="curvedConnector4">
            <a:avLst>
              <a:gd name="adj1" fmla="val -538"/>
              <a:gd name="adj2" fmla="val 8705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A7E8402-1DA2-41BF-BD0B-A8C131DDB243}"/>
              </a:ext>
            </a:extLst>
          </p:cNvPr>
          <p:cNvSpPr txBox="1"/>
          <p:nvPr/>
        </p:nvSpPr>
        <p:spPr>
          <a:xfrm rot="1537512">
            <a:off x="6227747" y="4392085"/>
            <a:ext cx="2110450" cy="523220"/>
          </a:xfrm>
          <a:prstGeom prst="rect">
            <a:avLst/>
          </a:prstGeom>
          <a:noFill/>
        </p:spPr>
        <p:txBody>
          <a:bodyPr wrap="none" rtlCol="0">
            <a:spAutoFit/>
          </a:bodyPr>
          <a:lstStyle/>
          <a:p>
            <a:r>
              <a:rPr lang="en-GB" sz="1400" dirty="0"/>
              <a:t>current inventory levels &amp; </a:t>
            </a:r>
          </a:p>
          <a:p>
            <a:r>
              <a:rPr lang="en-GB" sz="1400" dirty="0"/>
              <a:t>demand forecasts</a:t>
            </a:r>
          </a:p>
        </p:txBody>
      </p:sp>
      <p:sp>
        <p:nvSpPr>
          <p:cNvPr id="49" name="TextBox 48">
            <a:extLst>
              <a:ext uri="{FF2B5EF4-FFF2-40B4-BE49-F238E27FC236}">
                <a16:creationId xmlns:a16="http://schemas.microsoft.com/office/drawing/2014/main" id="{FBAAAB94-3831-45C6-AD42-BDE7B7B8BE63}"/>
              </a:ext>
            </a:extLst>
          </p:cNvPr>
          <p:cNvSpPr txBox="1"/>
          <p:nvPr/>
        </p:nvSpPr>
        <p:spPr>
          <a:xfrm rot="1780280">
            <a:off x="6905213" y="3136381"/>
            <a:ext cx="3337452" cy="276999"/>
          </a:xfrm>
          <a:prstGeom prst="rect">
            <a:avLst/>
          </a:prstGeom>
          <a:noFill/>
        </p:spPr>
        <p:txBody>
          <a:bodyPr wrap="none" rtlCol="0">
            <a:spAutoFit/>
          </a:bodyPr>
          <a:lstStyle/>
          <a:p>
            <a:r>
              <a:rPr lang="en-US" sz="1200" dirty="0"/>
              <a:t>Tanker Truck status is "Full Tank and Not Assigned"</a:t>
            </a:r>
            <a:endParaRPr lang="en-GB" sz="1050" dirty="0"/>
          </a:p>
        </p:txBody>
      </p:sp>
      <p:sp>
        <p:nvSpPr>
          <p:cNvPr id="50" name="TextBox 49">
            <a:extLst>
              <a:ext uri="{FF2B5EF4-FFF2-40B4-BE49-F238E27FC236}">
                <a16:creationId xmlns:a16="http://schemas.microsoft.com/office/drawing/2014/main" id="{4ABD5030-6613-432B-8E39-6D123EC31252}"/>
              </a:ext>
            </a:extLst>
          </p:cNvPr>
          <p:cNvSpPr txBox="1"/>
          <p:nvPr/>
        </p:nvSpPr>
        <p:spPr>
          <a:xfrm rot="216059">
            <a:off x="6025710" y="5976268"/>
            <a:ext cx="2314095" cy="307777"/>
          </a:xfrm>
          <a:prstGeom prst="rect">
            <a:avLst/>
          </a:prstGeom>
          <a:noFill/>
        </p:spPr>
        <p:txBody>
          <a:bodyPr wrap="none" rtlCol="0">
            <a:spAutoFit/>
          </a:bodyPr>
          <a:lstStyle/>
          <a:p>
            <a:r>
              <a:rPr lang="en-US" sz="1400" dirty="0"/>
              <a:t>Tanker Truck status  "Empty“ </a:t>
            </a:r>
            <a:endParaRPr lang="en-GB" sz="1100" dirty="0"/>
          </a:p>
        </p:txBody>
      </p:sp>
    </p:spTree>
    <p:extLst>
      <p:ext uri="{BB962C8B-B14F-4D97-AF65-F5344CB8AC3E}">
        <p14:creationId xmlns:p14="http://schemas.microsoft.com/office/powerpoint/2010/main" val="72503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5" grpId="0"/>
      <p:bldP spid="5"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A8C637C-A736-4932-8AC6-4AB65880B3E9}"/>
              </a:ext>
            </a:extLst>
          </p:cNvPr>
          <p:cNvSpPr txBox="1"/>
          <p:nvPr/>
        </p:nvSpPr>
        <p:spPr>
          <a:xfrm>
            <a:off x="401444" y="770083"/>
            <a:ext cx="5809785" cy="5724644"/>
          </a:xfrm>
          <a:prstGeom prst="rect">
            <a:avLst/>
          </a:prstGeom>
          <a:noFill/>
        </p:spPr>
        <p:txBody>
          <a:bodyPr wrap="square">
            <a:spAutoFit/>
          </a:bodyPr>
          <a:lstStyle/>
          <a:p>
            <a:r>
              <a:rPr lang="en-GB" sz="2400" b="1" i="0" u="none" strike="noStrike" baseline="0" dirty="0">
                <a:solidFill>
                  <a:srgbClr val="000000"/>
                </a:solidFill>
                <a:latin typeface="Times New Roman" panose="02020603050405020304" pitchFamily="18" charset="0"/>
              </a:rPr>
              <a:t>Organization: </a:t>
            </a: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1.The Petrol Station Agent must manage the petrol inventory at the station and ensure that petrol is available when needed. </a:t>
            </a: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2. The Petrol Station Agent must fulfil Consumer daily demand. It is responsible for maintaining a record of the petrol dispensed and the amount of petrol in stock. </a:t>
            </a: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3. The Tanker Truck is responsible for transporting petrol from the petrol refinery to the petrol stations. It receives requests for petrol deliveries from the Petrol Station Agent and delivery petrol when and where it is needed. </a:t>
            </a: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4. The Consumer demand is responsible for generating demand for petrol at each petrol station, based on historical data and other information. The Petrol Station Agent generate the forecasted demand based on historical data and other information. </a:t>
            </a:r>
          </a:p>
          <a:p>
            <a:endParaRPr lang="en-GB"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0335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22296-34A1-4B90-A387-116534430B33}"/>
              </a:ext>
            </a:extLst>
          </p:cNvPr>
          <p:cNvPicPr>
            <a:picLocks noChangeAspect="1"/>
          </p:cNvPicPr>
          <p:nvPr/>
        </p:nvPicPr>
        <p:blipFill rotWithShape="1">
          <a:blip r:embed="rId2">
            <a:extLst>
              <a:ext uri="{28A0092B-C50C-407E-A947-70E740481C1C}">
                <a14:useLocalDpi xmlns:a14="http://schemas.microsoft.com/office/drawing/2010/main" val="0"/>
              </a:ext>
            </a:extLst>
          </a:blip>
          <a:srcRect t="21119" b="23707"/>
          <a:stretch/>
        </p:blipFill>
        <p:spPr>
          <a:xfrm>
            <a:off x="8468913" y="4306614"/>
            <a:ext cx="3098049" cy="1709319"/>
          </a:xfrm>
          <a:prstGeom prst="rect">
            <a:avLst/>
          </a:prstGeom>
        </p:spPr>
      </p:pic>
      <p:pic>
        <p:nvPicPr>
          <p:cNvPr id="13" name="Picture 12">
            <a:extLst>
              <a:ext uri="{FF2B5EF4-FFF2-40B4-BE49-F238E27FC236}">
                <a16:creationId xmlns:a16="http://schemas.microsoft.com/office/drawing/2014/main" id="{7A9337E7-76F9-4374-91CA-3F508E0967C7}"/>
              </a:ext>
            </a:extLst>
          </p:cNvPr>
          <p:cNvPicPr>
            <a:picLocks noChangeAspect="1"/>
          </p:cNvPicPr>
          <p:nvPr/>
        </p:nvPicPr>
        <p:blipFill rotWithShape="1">
          <a:blip r:embed="rId3">
            <a:extLst>
              <a:ext uri="{28A0092B-C50C-407E-A947-70E740481C1C}">
                <a14:useLocalDpi xmlns:a14="http://schemas.microsoft.com/office/drawing/2010/main" val="0"/>
              </a:ext>
            </a:extLst>
          </a:blip>
          <a:srcRect l="26237" r="26643"/>
          <a:stretch/>
        </p:blipFill>
        <p:spPr>
          <a:xfrm>
            <a:off x="3159328" y="4167499"/>
            <a:ext cx="1769511" cy="2332234"/>
          </a:xfrm>
          <a:prstGeom prst="rect">
            <a:avLst/>
          </a:prstGeom>
        </p:spPr>
      </p:pic>
      <p:pic>
        <p:nvPicPr>
          <p:cNvPr id="15" name="Picture 14">
            <a:extLst>
              <a:ext uri="{FF2B5EF4-FFF2-40B4-BE49-F238E27FC236}">
                <a16:creationId xmlns:a16="http://schemas.microsoft.com/office/drawing/2014/main" id="{4217658E-CF84-4EE2-82C4-371D6ED67150}"/>
              </a:ext>
            </a:extLst>
          </p:cNvPr>
          <p:cNvPicPr>
            <a:picLocks noChangeAspect="1"/>
          </p:cNvPicPr>
          <p:nvPr/>
        </p:nvPicPr>
        <p:blipFill rotWithShape="1">
          <a:blip r:embed="rId4">
            <a:extLst>
              <a:ext uri="{28A0092B-C50C-407E-A947-70E740481C1C}">
                <a14:useLocalDpi xmlns:a14="http://schemas.microsoft.com/office/drawing/2010/main" val="0"/>
              </a:ext>
            </a:extLst>
          </a:blip>
          <a:srcRect l="3949" t="27957" r="3668" b="22156"/>
          <a:stretch/>
        </p:blipFill>
        <p:spPr>
          <a:xfrm>
            <a:off x="2174062" y="1140871"/>
            <a:ext cx="4399700" cy="2375881"/>
          </a:xfrm>
          <a:prstGeom prst="rect">
            <a:avLst/>
          </a:prstGeom>
        </p:spPr>
      </p:pic>
      <p:sp>
        <p:nvSpPr>
          <p:cNvPr id="19" name="TextBox 18">
            <a:extLst>
              <a:ext uri="{FF2B5EF4-FFF2-40B4-BE49-F238E27FC236}">
                <a16:creationId xmlns:a16="http://schemas.microsoft.com/office/drawing/2014/main" id="{206D8FD1-6B27-4DC1-9444-FB8BF6DCBC54}"/>
              </a:ext>
            </a:extLst>
          </p:cNvPr>
          <p:cNvSpPr txBox="1"/>
          <p:nvPr/>
        </p:nvSpPr>
        <p:spPr>
          <a:xfrm>
            <a:off x="3589416" y="3113029"/>
            <a:ext cx="182601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Petrol Stations</a:t>
            </a:r>
            <a:endParaRPr lang="en-GB" dirty="0"/>
          </a:p>
        </p:txBody>
      </p:sp>
      <p:sp>
        <p:nvSpPr>
          <p:cNvPr id="20" name="TextBox 19">
            <a:extLst>
              <a:ext uri="{FF2B5EF4-FFF2-40B4-BE49-F238E27FC236}">
                <a16:creationId xmlns:a16="http://schemas.microsoft.com/office/drawing/2014/main" id="{982A96AF-3D8D-4654-B112-B16A1C21BA7D}"/>
              </a:ext>
            </a:extLst>
          </p:cNvPr>
          <p:cNvSpPr txBox="1"/>
          <p:nvPr/>
        </p:nvSpPr>
        <p:spPr>
          <a:xfrm>
            <a:off x="9430796" y="5999575"/>
            <a:ext cx="1826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Tanker Truck</a:t>
            </a:r>
          </a:p>
        </p:txBody>
      </p:sp>
      <p:sp>
        <p:nvSpPr>
          <p:cNvPr id="21" name="TextBox 20">
            <a:extLst>
              <a:ext uri="{FF2B5EF4-FFF2-40B4-BE49-F238E27FC236}">
                <a16:creationId xmlns:a16="http://schemas.microsoft.com/office/drawing/2014/main" id="{10F75A44-D032-4A02-B957-C09C5F31F547}"/>
              </a:ext>
            </a:extLst>
          </p:cNvPr>
          <p:cNvSpPr txBox="1"/>
          <p:nvPr/>
        </p:nvSpPr>
        <p:spPr>
          <a:xfrm>
            <a:off x="3411498" y="6272522"/>
            <a:ext cx="1826012"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T</a:t>
            </a:r>
            <a:r>
              <a:rPr lang="en-US" sz="1800" b="1" dirty="0">
                <a:effectLst/>
                <a:latin typeface="Times New Roman" panose="02020603050405020304" pitchFamily="18" charset="0"/>
                <a:ea typeface="Calibri" panose="020F0502020204030204" pitchFamily="34" charset="0"/>
              </a:rPr>
              <a:t>ank </a:t>
            </a:r>
            <a:r>
              <a:rPr lang="en-US" b="1" dirty="0">
                <a:latin typeface="Times New Roman" panose="02020603050405020304" pitchFamily="18" charset="0"/>
                <a:ea typeface="Calibri" panose="020F0502020204030204" pitchFamily="34" charset="0"/>
              </a:rPr>
              <a:t>R</a:t>
            </a:r>
            <a:r>
              <a:rPr lang="en-US" sz="1800" b="1" dirty="0">
                <a:effectLst/>
                <a:latin typeface="Times New Roman" panose="02020603050405020304" pitchFamily="18" charset="0"/>
                <a:ea typeface="Calibri" panose="020F0502020204030204" pitchFamily="34" charset="0"/>
              </a:rPr>
              <a:t>efiner</a:t>
            </a:r>
            <a:endParaRPr lang="en-GB" b="1"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EFA223E-F0E2-4561-ACFD-441F938A38F0}"/>
              </a:ext>
            </a:extLst>
          </p:cNvPr>
          <p:cNvPicPr>
            <a:picLocks noChangeAspect="1"/>
          </p:cNvPicPr>
          <p:nvPr/>
        </p:nvPicPr>
        <p:blipFill rotWithShape="1">
          <a:blip r:embed="rId5">
            <a:extLst>
              <a:ext uri="{28A0092B-C50C-407E-A947-70E740481C1C}">
                <a14:useLocalDpi xmlns:a14="http://schemas.microsoft.com/office/drawing/2010/main" val="0"/>
              </a:ext>
            </a:extLst>
          </a:blip>
          <a:srcRect l="25842" t="20801" r="27750" b="24850"/>
          <a:stretch/>
        </p:blipFill>
        <p:spPr>
          <a:xfrm>
            <a:off x="1054605" y="1443678"/>
            <a:ext cx="1081668" cy="1315844"/>
          </a:xfrm>
          <a:prstGeom prst="rect">
            <a:avLst/>
          </a:prstGeom>
        </p:spPr>
      </p:pic>
      <p:sp>
        <p:nvSpPr>
          <p:cNvPr id="25" name="TextBox 24">
            <a:extLst>
              <a:ext uri="{FF2B5EF4-FFF2-40B4-BE49-F238E27FC236}">
                <a16:creationId xmlns:a16="http://schemas.microsoft.com/office/drawing/2014/main" id="{FE0042F6-F1A4-49A8-9AED-9F887F112A4A}"/>
              </a:ext>
            </a:extLst>
          </p:cNvPr>
          <p:cNvSpPr txBox="1"/>
          <p:nvPr/>
        </p:nvSpPr>
        <p:spPr>
          <a:xfrm>
            <a:off x="652463" y="2555605"/>
            <a:ext cx="2170305" cy="36814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Consumer Demand</a:t>
            </a:r>
          </a:p>
        </p:txBody>
      </p:sp>
      <p:sp>
        <p:nvSpPr>
          <p:cNvPr id="10" name="TextBox 9">
            <a:extLst>
              <a:ext uri="{FF2B5EF4-FFF2-40B4-BE49-F238E27FC236}">
                <a16:creationId xmlns:a16="http://schemas.microsoft.com/office/drawing/2014/main" id="{D58FA540-C07B-4FA0-97E4-4408BCDFBC14}"/>
              </a:ext>
            </a:extLst>
          </p:cNvPr>
          <p:cNvSpPr txBox="1"/>
          <p:nvPr/>
        </p:nvSpPr>
        <p:spPr>
          <a:xfrm>
            <a:off x="796538" y="358267"/>
            <a:ext cx="7055933" cy="461665"/>
          </a:xfrm>
          <a:prstGeom prst="rect">
            <a:avLst/>
          </a:prstGeom>
          <a:noFill/>
        </p:spPr>
        <p:txBody>
          <a:bodyPr wrap="square">
            <a:spAutoFit/>
          </a:bodyPr>
          <a:lstStyle/>
          <a:p>
            <a:endParaRPr lang="en-GB" sz="2400" b="1" dirty="0"/>
          </a:p>
        </p:txBody>
      </p:sp>
      <p:sp>
        <p:nvSpPr>
          <p:cNvPr id="12" name="TextBox 11">
            <a:extLst>
              <a:ext uri="{FF2B5EF4-FFF2-40B4-BE49-F238E27FC236}">
                <a16:creationId xmlns:a16="http://schemas.microsoft.com/office/drawing/2014/main" id="{A9D007EE-A81C-46DB-B859-44B99BEB172F}"/>
              </a:ext>
            </a:extLst>
          </p:cNvPr>
          <p:cNvSpPr txBox="1"/>
          <p:nvPr/>
        </p:nvSpPr>
        <p:spPr>
          <a:xfrm>
            <a:off x="652463" y="565944"/>
            <a:ext cx="7055933" cy="461665"/>
          </a:xfrm>
          <a:prstGeom prst="rect">
            <a:avLst/>
          </a:prstGeom>
          <a:noFill/>
        </p:spPr>
        <p:txBody>
          <a:bodyPr wrap="square">
            <a:spAutoFit/>
          </a:bodyPr>
          <a:lstStyle/>
          <a:p>
            <a:r>
              <a:rPr lang="en-US" sz="2400" b="1" dirty="0">
                <a:latin typeface="Times New Roman" panose="02020603050405020304" pitchFamily="18" charset="0"/>
                <a:ea typeface="Calibri" panose="020F0502020204030204" pitchFamily="34" charset="0"/>
              </a:rPr>
              <a:t>Communication</a:t>
            </a:r>
            <a:endParaRPr lang="en-GB" sz="2400" b="1" dirty="0"/>
          </a:p>
        </p:txBody>
      </p:sp>
      <p:cxnSp>
        <p:nvCxnSpPr>
          <p:cNvPr id="3" name="Connector: Curved 2">
            <a:extLst>
              <a:ext uri="{FF2B5EF4-FFF2-40B4-BE49-F238E27FC236}">
                <a16:creationId xmlns:a16="http://schemas.microsoft.com/office/drawing/2014/main" id="{3BC19C67-5B55-40EF-B7E2-7FB01D6E1B6F}"/>
              </a:ext>
            </a:extLst>
          </p:cNvPr>
          <p:cNvCxnSpPr>
            <a:cxnSpLocks/>
            <a:stCxn id="19" idx="2"/>
            <a:endCxn id="25" idx="2"/>
          </p:cNvCxnSpPr>
          <p:nvPr/>
        </p:nvCxnSpPr>
        <p:spPr>
          <a:xfrm rot="5400000" flipH="1">
            <a:off x="2840712" y="1820651"/>
            <a:ext cx="558614" cy="2764806"/>
          </a:xfrm>
          <a:prstGeom prst="curvedConnector3">
            <a:avLst>
              <a:gd name="adj1" fmla="val -4092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84CA6E-E918-41E5-93B4-2D63836C9895}"/>
              </a:ext>
            </a:extLst>
          </p:cNvPr>
          <p:cNvSpPr txBox="1"/>
          <p:nvPr/>
        </p:nvSpPr>
        <p:spPr>
          <a:xfrm rot="656526">
            <a:off x="2302925" y="3608695"/>
            <a:ext cx="834780" cy="307777"/>
          </a:xfrm>
          <a:prstGeom prst="rect">
            <a:avLst/>
          </a:prstGeom>
          <a:noFill/>
        </p:spPr>
        <p:txBody>
          <a:bodyPr wrap="none" rtlCol="0">
            <a:spAutoFit/>
          </a:bodyPr>
          <a:lstStyle/>
          <a:p>
            <a:r>
              <a:rPr lang="en-GB" sz="1400" dirty="0"/>
              <a:t>generate</a:t>
            </a:r>
          </a:p>
        </p:txBody>
      </p:sp>
      <p:cxnSp>
        <p:nvCxnSpPr>
          <p:cNvPr id="7" name="Connector: Curved 6">
            <a:extLst>
              <a:ext uri="{FF2B5EF4-FFF2-40B4-BE49-F238E27FC236}">
                <a16:creationId xmlns:a16="http://schemas.microsoft.com/office/drawing/2014/main" id="{AF29CA35-408F-4D9C-BDDD-5D68F430DC5D}"/>
              </a:ext>
            </a:extLst>
          </p:cNvPr>
          <p:cNvCxnSpPr>
            <a:cxnSpLocks/>
            <a:stCxn id="19" idx="3"/>
            <a:endCxn id="11" idx="1"/>
          </p:cNvCxnSpPr>
          <p:nvPr/>
        </p:nvCxnSpPr>
        <p:spPr>
          <a:xfrm>
            <a:off x="5415428" y="3297695"/>
            <a:ext cx="3053485" cy="1863579"/>
          </a:xfrm>
          <a:prstGeom prst="curvedConnector3">
            <a:avLst>
              <a:gd name="adj1" fmla="val 2626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9EE71CA0-8CCB-46FC-A452-203D637232B5}"/>
              </a:ext>
            </a:extLst>
          </p:cNvPr>
          <p:cNvCxnSpPr>
            <a:cxnSpLocks/>
          </p:cNvCxnSpPr>
          <p:nvPr/>
        </p:nvCxnSpPr>
        <p:spPr>
          <a:xfrm rot="16200000" flipV="1">
            <a:off x="7243193" y="1596463"/>
            <a:ext cx="1977802" cy="344417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2E9E741C-42CF-4E56-9B8F-BC5D6FBEE9CF}"/>
              </a:ext>
            </a:extLst>
          </p:cNvPr>
          <p:cNvCxnSpPr>
            <a:cxnSpLocks/>
            <a:stCxn id="20" idx="2"/>
            <a:endCxn id="13" idx="3"/>
          </p:cNvCxnSpPr>
          <p:nvPr/>
        </p:nvCxnSpPr>
        <p:spPr>
          <a:xfrm rot="5400000" flipH="1">
            <a:off x="7118675" y="3143781"/>
            <a:ext cx="1035291" cy="5414963"/>
          </a:xfrm>
          <a:prstGeom prst="curvedConnector4">
            <a:avLst>
              <a:gd name="adj1" fmla="val -538"/>
              <a:gd name="adj2" fmla="val 8705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A7E8402-1DA2-41BF-BD0B-A8C131DDB243}"/>
              </a:ext>
            </a:extLst>
          </p:cNvPr>
          <p:cNvSpPr txBox="1"/>
          <p:nvPr/>
        </p:nvSpPr>
        <p:spPr>
          <a:xfrm rot="1537512">
            <a:off x="6227747" y="4392085"/>
            <a:ext cx="2110450" cy="523220"/>
          </a:xfrm>
          <a:prstGeom prst="rect">
            <a:avLst/>
          </a:prstGeom>
          <a:noFill/>
        </p:spPr>
        <p:txBody>
          <a:bodyPr wrap="none" rtlCol="0">
            <a:spAutoFit/>
          </a:bodyPr>
          <a:lstStyle/>
          <a:p>
            <a:r>
              <a:rPr lang="en-GB" sz="1400" dirty="0"/>
              <a:t>current inventory levels &amp; </a:t>
            </a:r>
          </a:p>
          <a:p>
            <a:r>
              <a:rPr lang="en-GB" sz="1400" dirty="0"/>
              <a:t>demand forecasts</a:t>
            </a:r>
          </a:p>
        </p:txBody>
      </p:sp>
      <p:sp>
        <p:nvSpPr>
          <p:cNvPr id="49" name="TextBox 48">
            <a:extLst>
              <a:ext uri="{FF2B5EF4-FFF2-40B4-BE49-F238E27FC236}">
                <a16:creationId xmlns:a16="http://schemas.microsoft.com/office/drawing/2014/main" id="{FBAAAB94-3831-45C6-AD42-BDE7B7B8BE63}"/>
              </a:ext>
            </a:extLst>
          </p:cNvPr>
          <p:cNvSpPr txBox="1"/>
          <p:nvPr/>
        </p:nvSpPr>
        <p:spPr>
          <a:xfrm rot="1780280">
            <a:off x="6905213" y="3136381"/>
            <a:ext cx="3337452" cy="276999"/>
          </a:xfrm>
          <a:prstGeom prst="rect">
            <a:avLst/>
          </a:prstGeom>
          <a:noFill/>
        </p:spPr>
        <p:txBody>
          <a:bodyPr wrap="none" rtlCol="0">
            <a:spAutoFit/>
          </a:bodyPr>
          <a:lstStyle/>
          <a:p>
            <a:r>
              <a:rPr lang="en-US" sz="1200" dirty="0"/>
              <a:t>Tanker Truck status is "Full Tank and Not Assigned"</a:t>
            </a:r>
            <a:endParaRPr lang="en-GB" sz="1050" dirty="0"/>
          </a:p>
        </p:txBody>
      </p:sp>
      <p:sp>
        <p:nvSpPr>
          <p:cNvPr id="50" name="TextBox 49">
            <a:extLst>
              <a:ext uri="{FF2B5EF4-FFF2-40B4-BE49-F238E27FC236}">
                <a16:creationId xmlns:a16="http://schemas.microsoft.com/office/drawing/2014/main" id="{4ABD5030-6613-432B-8E39-6D123EC31252}"/>
              </a:ext>
            </a:extLst>
          </p:cNvPr>
          <p:cNvSpPr txBox="1"/>
          <p:nvPr/>
        </p:nvSpPr>
        <p:spPr>
          <a:xfrm rot="216059">
            <a:off x="6025710" y="5976268"/>
            <a:ext cx="2314095" cy="307777"/>
          </a:xfrm>
          <a:prstGeom prst="rect">
            <a:avLst/>
          </a:prstGeom>
          <a:noFill/>
        </p:spPr>
        <p:txBody>
          <a:bodyPr wrap="none" rtlCol="0">
            <a:spAutoFit/>
          </a:bodyPr>
          <a:lstStyle/>
          <a:p>
            <a:r>
              <a:rPr lang="en-US" sz="1400" dirty="0"/>
              <a:t>Tanker Truck status  "Empty“ </a:t>
            </a:r>
            <a:endParaRPr lang="en-GB" sz="1100" dirty="0"/>
          </a:p>
        </p:txBody>
      </p:sp>
    </p:spTree>
    <p:extLst>
      <p:ext uri="{BB962C8B-B14F-4D97-AF65-F5344CB8AC3E}">
        <p14:creationId xmlns:p14="http://schemas.microsoft.com/office/powerpoint/2010/main" val="220227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5" grpId="0"/>
      <p:bldP spid="5" grpId="0"/>
      <p:bldP spid="48"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D62F4-35C8-4490-9473-B5CD0F7B85C8}"/>
              </a:ext>
            </a:extLst>
          </p:cNvPr>
          <p:cNvSpPr txBox="1"/>
          <p:nvPr/>
        </p:nvSpPr>
        <p:spPr>
          <a:xfrm>
            <a:off x="493442" y="400773"/>
            <a:ext cx="6094140" cy="461665"/>
          </a:xfrm>
          <a:prstGeom prst="rect">
            <a:avLst/>
          </a:prstGeom>
          <a:noFill/>
        </p:spPr>
        <p:txBody>
          <a:bodyPr wrap="square">
            <a:spAutoFit/>
          </a:bodyPr>
          <a:lstStyle/>
          <a:p>
            <a:r>
              <a:rPr lang="en-GB" sz="2400" b="1" dirty="0">
                <a:solidFill>
                  <a:srgbClr val="000000"/>
                </a:solidFill>
                <a:latin typeface="Times New Roman" panose="02020603050405020304" pitchFamily="18" charset="0"/>
                <a:cs typeface="Times New Roman" panose="02020603050405020304" pitchFamily="18" charset="0"/>
              </a:rPr>
              <a:t>C</a:t>
            </a:r>
            <a:r>
              <a:rPr lang="en-GB" sz="2400" b="1" i="0" u="none" strike="noStrike" baseline="0" dirty="0">
                <a:solidFill>
                  <a:srgbClr val="000000"/>
                </a:solidFill>
                <a:latin typeface="Times New Roman" panose="02020603050405020304" pitchFamily="18" charset="0"/>
                <a:cs typeface="Times New Roman" panose="02020603050405020304" pitchFamily="18" charset="0"/>
              </a:rPr>
              <a:t>onceptual model to the simulation model </a:t>
            </a:r>
            <a:endParaRPr lang="en-GB"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DA14D0-84CF-4666-8B56-1A6650582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496" y="618223"/>
            <a:ext cx="3429000" cy="3429000"/>
          </a:xfrm>
          <a:prstGeom prst="rect">
            <a:avLst/>
          </a:prstGeom>
        </p:spPr>
      </p:pic>
      <p:pic>
        <p:nvPicPr>
          <p:cNvPr id="5" name="Picture 4">
            <a:extLst>
              <a:ext uri="{FF2B5EF4-FFF2-40B4-BE49-F238E27FC236}">
                <a16:creationId xmlns:a16="http://schemas.microsoft.com/office/drawing/2014/main" id="{9955B33B-2EFB-4501-8324-05DAA8482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137" y="3658790"/>
            <a:ext cx="4574400" cy="2840943"/>
          </a:xfrm>
          <a:prstGeom prst="rect">
            <a:avLst/>
          </a:prstGeom>
        </p:spPr>
      </p:pic>
      <p:pic>
        <p:nvPicPr>
          <p:cNvPr id="6" name="Picture 5">
            <a:extLst>
              <a:ext uri="{FF2B5EF4-FFF2-40B4-BE49-F238E27FC236}">
                <a16:creationId xmlns:a16="http://schemas.microsoft.com/office/drawing/2014/main" id="{C13D7810-0220-4972-BED1-999E6299C5F6}"/>
              </a:ext>
            </a:extLst>
          </p:cNvPr>
          <p:cNvPicPr>
            <a:picLocks noChangeAspect="1"/>
          </p:cNvPicPr>
          <p:nvPr/>
        </p:nvPicPr>
        <p:blipFill rotWithShape="1">
          <a:blip r:embed="rId4">
            <a:extLst>
              <a:ext uri="{28A0092B-C50C-407E-A947-70E740481C1C}">
                <a14:useLocalDpi xmlns:a14="http://schemas.microsoft.com/office/drawing/2010/main" val="0"/>
              </a:ext>
            </a:extLst>
          </a:blip>
          <a:srcRect l="3949" t="27957" r="3668" b="22156"/>
          <a:stretch/>
        </p:blipFill>
        <p:spPr>
          <a:xfrm>
            <a:off x="2174062" y="1282909"/>
            <a:ext cx="4399700" cy="2375881"/>
          </a:xfrm>
          <a:prstGeom prst="rect">
            <a:avLst/>
          </a:prstGeom>
        </p:spPr>
      </p:pic>
      <p:sp>
        <p:nvSpPr>
          <p:cNvPr id="7" name="TextBox 6">
            <a:extLst>
              <a:ext uri="{FF2B5EF4-FFF2-40B4-BE49-F238E27FC236}">
                <a16:creationId xmlns:a16="http://schemas.microsoft.com/office/drawing/2014/main" id="{F16945D0-C4F6-40B5-BE60-62E6E9A49697}"/>
              </a:ext>
            </a:extLst>
          </p:cNvPr>
          <p:cNvSpPr txBox="1"/>
          <p:nvPr/>
        </p:nvSpPr>
        <p:spPr>
          <a:xfrm>
            <a:off x="3589416" y="3295554"/>
            <a:ext cx="182601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Petrol Stations</a:t>
            </a:r>
            <a:endParaRPr lang="en-GB" dirty="0"/>
          </a:p>
        </p:txBody>
      </p:sp>
      <p:sp>
        <p:nvSpPr>
          <p:cNvPr id="8" name="TextBox 7">
            <a:extLst>
              <a:ext uri="{FF2B5EF4-FFF2-40B4-BE49-F238E27FC236}">
                <a16:creationId xmlns:a16="http://schemas.microsoft.com/office/drawing/2014/main" id="{5ABC3133-BA7D-4720-9F4E-DEA730FEF3A5}"/>
              </a:ext>
            </a:extLst>
          </p:cNvPr>
          <p:cNvSpPr txBox="1"/>
          <p:nvPr/>
        </p:nvSpPr>
        <p:spPr>
          <a:xfrm>
            <a:off x="8884386" y="3295035"/>
            <a:ext cx="1826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Tanker Truck</a:t>
            </a:r>
          </a:p>
        </p:txBody>
      </p:sp>
      <p:sp>
        <p:nvSpPr>
          <p:cNvPr id="9" name="TextBox 8">
            <a:extLst>
              <a:ext uri="{FF2B5EF4-FFF2-40B4-BE49-F238E27FC236}">
                <a16:creationId xmlns:a16="http://schemas.microsoft.com/office/drawing/2014/main" id="{6537D1C5-FD07-47C9-AB23-E2DFFE0B8082}"/>
              </a:ext>
            </a:extLst>
          </p:cNvPr>
          <p:cNvSpPr txBox="1"/>
          <p:nvPr/>
        </p:nvSpPr>
        <p:spPr>
          <a:xfrm>
            <a:off x="8536722" y="6315067"/>
            <a:ext cx="1826012"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rPr>
              <a:t>T</a:t>
            </a:r>
            <a:r>
              <a:rPr lang="en-US" sz="1800" b="1" dirty="0">
                <a:effectLst/>
                <a:latin typeface="Times New Roman" panose="02020603050405020304" pitchFamily="18" charset="0"/>
                <a:ea typeface="Calibri" panose="020F0502020204030204" pitchFamily="34" charset="0"/>
              </a:rPr>
              <a:t>ank </a:t>
            </a:r>
            <a:r>
              <a:rPr lang="en-US" b="1" dirty="0">
                <a:latin typeface="Times New Roman" panose="02020603050405020304" pitchFamily="18" charset="0"/>
                <a:ea typeface="Calibri" panose="020F0502020204030204" pitchFamily="34" charset="0"/>
              </a:rPr>
              <a:t>R</a:t>
            </a:r>
            <a:r>
              <a:rPr lang="en-US" sz="1800" b="1" dirty="0">
                <a:effectLst/>
                <a:latin typeface="Times New Roman" panose="02020603050405020304" pitchFamily="18" charset="0"/>
                <a:ea typeface="Calibri" panose="020F0502020204030204" pitchFamily="34" charset="0"/>
              </a:rPr>
              <a:t>efiner</a:t>
            </a:r>
            <a:endParaRPr lang="en-GB"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EE7F8F2-D9C4-4E5A-81D2-F64ABF8F2475}"/>
              </a:ext>
            </a:extLst>
          </p:cNvPr>
          <p:cNvPicPr>
            <a:picLocks noChangeAspect="1"/>
          </p:cNvPicPr>
          <p:nvPr/>
        </p:nvPicPr>
        <p:blipFill rotWithShape="1">
          <a:blip r:embed="rId5">
            <a:extLst>
              <a:ext uri="{28A0092B-C50C-407E-A947-70E740481C1C}">
                <a14:useLocalDpi xmlns:a14="http://schemas.microsoft.com/office/drawing/2010/main" val="0"/>
              </a:ext>
            </a:extLst>
          </a:blip>
          <a:srcRect l="25842" t="20801" r="27750" b="24850"/>
          <a:stretch/>
        </p:blipFill>
        <p:spPr>
          <a:xfrm>
            <a:off x="1054605" y="1585716"/>
            <a:ext cx="1081668" cy="1315844"/>
          </a:xfrm>
          <a:prstGeom prst="rect">
            <a:avLst/>
          </a:prstGeom>
        </p:spPr>
      </p:pic>
      <p:sp>
        <p:nvSpPr>
          <p:cNvPr id="11" name="TextBox 10">
            <a:extLst>
              <a:ext uri="{FF2B5EF4-FFF2-40B4-BE49-F238E27FC236}">
                <a16:creationId xmlns:a16="http://schemas.microsoft.com/office/drawing/2014/main" id="{56081EBC-6304-4192-9F01-224360F1D1D5}"/>
              </a:ext>
            </a:extLst>
          </p:cNvPr>
          <p:cNvSpPr txBox="1"/>
          <p:nvPr/>
        </p:nvSpPr>
        <p:spPr>
          <a:xfrm>
            <a:off x="652463" y="2738130"/>
            <a:ext cx="2170305" cy="36814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Consumer Demand</a:t>
            </a:r>
          </a:p>
        </p:txBody>
      </p:sp>
    </p:spTree>
    <p:extLst>
      <p:ext uri="{BB962C8B-B14F-4D97-AF65-F5344CB8AC3E}">
        <p14:creationId xmlns:p14="http://schemas.microsoft.com/office/powerpoint/2010/main" val="25079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0F8B88-2222-4159-AE1A-4AA1CF335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064" y="1133553"/>
            <a:ext cx="6080921" cy="4590894"/>
          </a:xfrm>
          <a:prstGeom prst="rect">
            <a:avLst/>
          </a:prstGeom>
        </p:spPr>
      </p:pic>
      <p:sp>
        <p:nvSpPr>
          <p:cNvPr id="3" name="TextBox 2">
            <a:extLst>
              <a:ext uri="{FF2B5EF4-FFF2-40B4-BE49-F238E27FC236}">
                <a16:creationId xmlns:a16="http://schemas.microsoft.com/office/drawing/2014/main" id="{95BD2904-A6F7-4C92-8AE0-99765A7A1899}"/>
              </a:ext>
            </a:extLst>
          </p:cNvPr>
          <p:cNvSpPr txBox="1"/>
          <p:nvPr/>
        </p:nvSpPr>
        <p:spPr>
          <a:xfrm>
            <a:off x="652463" y="565944"/>
            <a:ext cx="7755557" cy="1107996"/>
          </a:xfrm>
          <a:prstGeom prst="rect">
            <a:avLst/>
          </a:prstGeom>
          <a:noFill/>
        </p:spPr>
        <p:txBody>
          <a:bodyPr wrap="square">
            <a:spAutoFit/>
          </a:bodyPr>
          <a:lstStyle/>
          <a:p>
            <a:pPr algn="l"/>
            <a:r>
              <a:rPr lang="fr-FR" sz="2400" b="1" dirty="0"/>
              <a:t>Scenario</a:t>
            </a:r>
            <a:endParaRPr lang="en-GB" sz="1800" b="0" i="0" u="none" strike="noStrike" baseline="0"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endParaRPr lang="en-GB" sz="2400" b="1" dirty="0"/>
          </a:p>
        </p:txBody>
      </p:sp>
      <p:sp>
        <p:nvSpPr>
          <p:cNvPr id="7" name="TextBox 6">
            <a:extLst>
              <a:ext uri="{FF2B5EF4-FFF2-40B4-BE49-F238E27FC236}">
                <a16:creationId xmlns:a16="http://schemas.microsoft.com/office/drawing/2014/main" id="{200D60A1-13B7-49D8-BB50-D8DF551FDCAC}"/>
              </a:ext>
            </a:extLst>
          </p:cNvPr>
          <p:cNvSpPr txBox="1"/>
          <p:nvPr/>
        </p:nvSpPr>
        <p:spPr>
          <a:xfrm>
            <a:off x="3098902" y="5724447"/>
            <a:ext cx="6621034" cy="369332"/>
          </a:xfrm>
          <a:prstGeom prst="rect">
            <a:avLst/>
          </a:prstGeom>
          <a:noFill/>
        </p:spPr>
        <p:txBody>
          <a:bodyPr wrap="square">
            <a:spAutoFit/>
          </a:bodyPr>
          <a:lstStyle/>
          <a:p>
            <a:r>
              <a:rPr lang="en-GB" b="1" dirty="0"/>
              <a:t>F</a:t>
            </a:r>
            <a:r>
              <a:rPr lang="en-GB" sz="1800" b="1" dirty="0"/>
              <a:t>or </a:t>
            </a:r>
            <a:r>
              <a:rPr lang="en-GB" b="1" dirty="0"/>
              <a:t>C</a:t>
            </a:r>
            <a:r>
              <a:rPr lang="en-GB" sz="1800" b="1" dirty="0"/>
              <a:t>entralized </a:t>
            </a:r>
            <a:r>
              <a:rPr lang="en-GB" b="1" dirty="0"/>
              <a:t>A</a:t>
            </a:r>
            <a:r>
              <a:rPr lang="en-GB" sz="1800" b="1" dirty="0"/>
              <a:t>pproach (one Tanker Truck and Ten Petrol Station)</a:t>
            </a:r>
            <a:endParaRPr lang="en-GB" dirty="0"/>
          </a:p>
        </p:txBody>
      </p:sp>
    </p:spTree>
    <p:extLst>
      <p:ext uri="{BB962C8B-B14F-4D97-AF65-F5344CB8AC3E}">
        <p14:creationId xmlns:p14="http://schemas.microsoft.com/office/powerpoint/2010/main" val="230880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435</Words>
  <Application>Microsoft Office PowerPoint</Application>
  <PresentationFormat>Widescreen</PresentationFormat>
  <Paragraphs>82</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Lato</vt:lpstr>
      <vt:lpstr>Raleway</vt:lpstr>
      <vt:lpstr>Times New Roman</vt:lpstr>
      <vt:lpstr>Office Theme</vt:lpstr>
      <vt:lpstr>Streamline</vt:lpstr>
      <vt:lpstr>Optimizing Petrol Distribution and Management using Decentralized Multi-Agent-Oriented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tareqchy1@outlook.com</dc:creator>
  <cp:lastModifiedBy>tareqchy1@outlook.com</cp:lastModifiedBy>
  <cp:revision>94</cp:revision>
  <dcterms:created xsi:type="dcterms:W3CDTF">2023-03-27T02:22:59Z</dcterms:created>
  <dcterms:modified xsi:type="dcterms:W3CDTF">2023-03-27T08:28:04Z</dcterms:modified>
</cp:coreProperties>
</file>