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  <p:embeddedFont>
      <p:font typeface="Merriweather"/>
      <p:regular r:id="rId67"/>
      <p:bold r:id="rId68"/>
      <p:italic r:id="rId69"/>
      <p:boldItalic r:id="rId70"/>
    </p:embeddedFont>
    <p:embeddedFont>
      <p:font typeface="Gill Sans"/>
      <p:regular r:id="rId71"/>
      <p:bold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DB3F04-4936-4811-9F6B-0EBBF4E52FC7}">
  <a:tblStyle styleId="{DDDB3F04-4936-4811-9F6B-0EBBF4E52FC7}" styleName="Table_0"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2F2"/>
          </a:solidFill>
        </a:fill>
      </a:tcStyle>
    </a:wholeTbl>
    <a:band1H>
      <a:tcTxStyle/>
      <a:tcStyle>
        <a:fill>
          <a:solidFill>
            <a:srgbClr val="DEE3E5"/>
          </a:solidFill>
        </a:fill>
      </a:tcStyle>
    </a:band1H>
    <a:band2H>
      <a:tcTxStyle/>
    </a:band2H>
    <a:band1V>
      <a:tcTxStyle/>
      <a:tcStyle>
        <a:fill>
          <a:solidFill>
            <a:srgbClr val="DEE3E5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fill>
          <a:solidFill>
            <a:srgbClr val="9BAFB5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fill>
          <a:solidFill>
            <a:srgbClr val="9BAFB5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9BAFB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9BAFB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schemas.openxmlformats.org/officeDocument/2006/relationships/font" Target="fonts/GillSans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GillSans-regular.fntdata"/><Relationship Id="rId70" Type="http://schemas.openxmlformats.org/officeDocument/2006/relationships/font" Target="fonts/Merriweather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6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5.xml"/><Relationship Id="rId65" Type="http://schemas.openxmlformats.org/officeDocument/2006/relationships/font" Target="fonts/Roboto-italic.fntdata"/><Relationship Id="rId24" Type="http://schemas.openxmlformats.org/officeDocument/2006/relationships/slide" Target="slides/slide18.xml"/><Relationship Id="rId68" Type="http://schemas.openxmlformats.org/officeDocument/2006/relationships/font" Target="fonts/Merriweather-bold.fntdata"/><Relationship Id="rId23" Type="http://schemas.openxmlformats.org/officeDocument/2006/relationships/slide" Target="slides/slide17.xml"/><Relationship Id="rId67" Type="http://schemas.openxmlformats.org/officeDocument/2006/relationships/font" Target="fonts/Merriweather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Merriweather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876050955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876050955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876050955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876050955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876050955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876050955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876050955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876050955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876050955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876050955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87a56f1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87a56f1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87a56f1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87a56f1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87a56f1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87a56f1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87a56f1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87a56f1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87a56f1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87a56f1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876050955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876050955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87a56f16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87a56f16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0c8d5a4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0c8d5a4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0c8d5a4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0c8d5a4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0c8d5a4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0c8d5a4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0c8d5a4c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0c8d5a4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0c8d5a4c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50c8d5a4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0c8d5a4c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0c8d5a4c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0c8d5a4c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0c8d5a4c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0c8d5a4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0c8d5a4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0c8d5a4c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0c8d5a4c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876050955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876050955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50c8d5a4c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50c8d5a4c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0c8d5a4c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0c8d5a4c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0c8d5a4c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50c8d5a4c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0c8d5a4c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50c8d5a4c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0c8d5a4c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50c8d5a4c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0c8d5a4c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0c8d5a4c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0c8d5a4c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50c8d5a4c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50c8d5a4c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50c8d5a4c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0c8d5a4c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50c8d5a4c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50c8d5a4c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50c8d5a4c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876050955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876050955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0c8d5a4c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50c8d5a4c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50c8d5a4c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50c8d5a4c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0c8d5a4c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0c8d5a4c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0c8d5a4c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0c8d5a4c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0c8d5a4c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50c8d5a4c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0c8d5a4c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50c8d5a4c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0c8d5a4c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50c8d5a4c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50c8d5a4c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50c8d5a4c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50c8d5a4c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50c8d5a4c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50c8d5a4c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50c8d5a4c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876050955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876050955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0c8d5a4c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0c8d5a4c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50c8d5a4c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50c8d5a4c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50c8d5a4c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50c8d5a4c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50c8d5a4c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50c8d5a4c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50c8d5a4c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50c8d5a4c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50c8d5a4c2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50c8d5a4c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50c8d5a4c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50c8d5a4c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876050955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876050955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87605095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87605095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876050955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876050955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876050955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876050955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3601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IntelliJobs</a:t>
            </a:r>
            <a:endParaRPr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(An online job portal)</a:t>
            </a:r>
            <a:endParaRPr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5397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 ON</a:t>
            </a:r>
            <a:endParaRPr b="1"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27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1458000"/>
            <a:ext cx="8520600" cy="3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▪"/>
            </a:pPr>
            <a:r>
              <a:rPr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To Make an User Friendly System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▪"/>
            </a:pPr>
            <a:r>
              <a:rPr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To Make the  System Hazards Free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▪"/>
            </a:pPr>
            <a:r>
              <a:rPr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To Make the System Time Saving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766" y="1751816"/>
            <a:ext cx="3453530" cy="233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27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Process Model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499" y="1452625"/>
            <a:ext cx="6925000" cy="31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1487696" y="4693700"/>
            <a:ext cx="616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</a:rPr>
              <a:t>Figure: </a:t>
            </a:r>
            <a:r>
              <a:rPr lang="en"/>
              <a:t>Waterfal</a:t>
            </a:r>
            <a:r>
              <a:rPr i="0" lang="en" u="none" cap="none" strike="noStrike">
                <a:solidFill>
                  <a:srgbClr val="000000"/>
                </a:solidFill>
              </a:rPr>
              <a:t>l Process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327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Process Model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1710450"/>
            <a:ext cx="5747100" cy="29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are fixed and clear that may not change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no ambiguous requirements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good to use this model when the technology is well understood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is short and cast is low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is zero or minimum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5950" y="2076312"/>
            <a:ext cx="2626341" cy="2626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27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b="1" lang="en" sz="3000">
                <a:latin typeface="Arial"/>
                <a:ea typeface="Arial"/>
                <a:cs typeface="Arial"/>
                <a:sym typeface="Arial"/>
              </a:rPr>
              <a:t> Feasibility Study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2152200"/>
            <a:ext cx="5747100" cy="19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▪"/>
            </a:pPr>
            <a:r>
              <a:rPr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Technical Feasibility 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▪"/>
            </a:pPr>
            <a:r>
              <a:rPr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Operationally Feasibility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▪"/>
            </a:pPr>
            <a:r>
              <a:rPr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Economical Feasibility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ctrTitle"/>
          </p:nvPr>
        </p:nvSpPr>
        <p:spPr>
          <a:xfrm>
            <a:off x="311700" y="18465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REQUIREMENT ENGINEERING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327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User Requirements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1854250"/>
            <a:ext cx="57471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Admin </a:t>
            </a: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can:</a:t>
            </a:r>
            <a:endParaRPr b="1"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See candidate list 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See employer list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See posted jobs</a:t>
            </a:r>
            <a:endParaRPr b="1"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See posted exams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Manage categories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327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User Requirements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1854250"/>
            <a:ext cx="57471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Employer</a:t>
            </a: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can manage:</a:t>
            </a:r>
            <a:endParaRPr b="1"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Company details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Jobs</a:t>
            </a:r>
            <a:endParaRPr b="1"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xams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Applied candidates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327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User Requirements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2261975"/>
            <a:ext cx="5747100" cy="18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Applicant</a:t>
            </a: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can</a:t>
            </a: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Manage p</a:t>
            </a: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rofile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View job posts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Apply jobs</a:t>
            </a:r>
            <a:endParaRPr b="1"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Participate </a:t>
            </a: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exams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327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1" lang="en" sz="3000">
                <a:latin typeface="Arial"/>
                <a:ea typeface="Arial"/>
                <a:cs typeface="Arial"/>
                <a:sym typeface="Arial"/>
              </a:rPr>
              <a:t> Requirements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1666075"/>
            <a:ext cx="5747100" cy="29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Admin: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▪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Admin can login At First.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▪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Admin can see: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Registered candidate list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Registered company list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Posted job list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⮚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Posted exams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327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System Requirements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1493575"/>
            <a:ext cx="57471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Applicant-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▪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Applicant</a:t>
            </a: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must log in first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▪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Has to be a registered user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▪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Can see their profile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▪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Search job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▪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Update profile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▪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Apply jobs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95950" y="1820525"/>
            <a:ext cx="3706500" cy="18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IUBAT- International University of Business Agriculture and Technology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76250" y="3467125"/>
            <a:ext cx="4166400" cy="14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435363"/>
                </a:solidFill>
                <a:latin typeface="Arial"/>
                <a:ea typeface="Arial"/>
                <a:cs typeface="Arial"/>
                <a:sym typeface="Arial"/>
              </a:rPr>
              <a:t>Prepared by: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Md. Imam Hossain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18103077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Program: BCSE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725" y="761595"/>
            <a:ext cx="782164" cy="69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3875" y="717086"/>
            <a:ext cx="838200" cy="78189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416800" y="4233300"/>
            <a:ext cx="37065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Topic: IntelliJobs (An Online Job Portal)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676250" y="1931325"/>
            <a:ext cx="4166400" cy="14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435363"/>
                </a:solidFill>
                <a:latin typeface="Arial"/>
                <a:ea typeface="Arial"/>
                <a:cs typeface="Arial"/>
                <a:sym typeface="Arial"/>
              </a:rPr>
              <a:t>Supervisor: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Ehsan Ahmed Niloy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Lecturer,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Dept. of Computer Science &amp; Engineering,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IUBAT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676250" y="395525"/>
            <a:ext cx="4166400" cy="14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Prepared for: Practicum Committee, Department of Computer Science &amp;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327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System Requirements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1493575"/>
            <a:ext cx="57471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Employer</a:t>
            </a: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must be a registered user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must log in at first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can post job &amp; see company profile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update their profile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accept or reject a candidate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view job applicants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view applicants’ details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1876500"/>
            <a:ext cx="8520600" cy="22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nline job search tool.</a:t>
            </a:r>
            <a:endParaRPr b="1" sz="1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Jobs to be displayed on homepage.</a:t>
            </a:r>
            <a:endParaRPr sz="1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View submitted candidates CV, Download CV submitted by candidate.</a:t>
            </a:r>
            <a:endParaRPr b="1" sz="1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Apply for a job with the click of a button.</a:t>
            </a:r>
            <a:endParaRPr b="1" sz="1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Login and update profile.</a:t>
            </a:r>
            <a:endParaRPr sz="1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Non-Functional Requirements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1641275"/>
            <a:ext cx="85206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activity Tracing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component design to get better performance.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Secured profile for all user and can’t access other,s credentials without authorization.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3950"/>
            <a:ext cx="8864674" cy="365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ctrTitle"/>
          </p:nvPr>
        </p:nvSpPr>
        <p:spPr>
          <a:xfrm>
            <a:off x="311700" y="1846650"/>
            <a:ext cx="85206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ESTIMATION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Functions of Proposed System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61" y="1344926"/>
            <a:ext cx="7994700" cy="37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25" y="95125"/>
            <a:ext cx="85206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Unadjusted function point contribution of transition function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996" y="1387431"/>
            <a:ext cx="8314006" cy="3557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25" y="95125"/>
            <a:ext cx="85206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Unadjusted function point contribution of transition function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412" y="1434481"/>
            <a:ext cx="8567226" cy="3557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25" y="95125"/>
            <a:ext cx="85206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Unadjusted function point contribution of data function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861" y="1512882"/>
            <a:ext cx="8384344" cy="32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25" y="314650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Performance and environmental impact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25" y="1351375"/>
            <a:ext cx="8942550" cy="36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Contents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311725" y="1473775"/>
            <a:ext cx="8520600" cy="3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968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Organizational Overview</a:t>
            </a:r>
            <a:endParaRPr b="1" sz="14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1968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1" sz="14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1968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14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1968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1" sz="14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2222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Incremental Process Model</a:t>
            </a:r>
            <a:endParaRPr b="1" sz="14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2222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Feasibility Study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 Requirement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8443" y="1611367"/>
            <a:ext cx="3685993" cy="3143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311725" y="314650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Counting Adjusted Function point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25" y="1452350"/>
            <a:ext cx="8520601" cy="35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311725" y="314650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Counting Adjusted Function point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25" y="1412400"/>
            <a:ext cx="8520600" cy="35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311725" y="314650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Effort Distribution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495" y="1430541"/>
            <a:ext cx="6697010" cy="345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311725" y="314650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Project Scheduling Chart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925" y="1331150"/>
            <a:ext cx="8764175" cy="36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/>
          <p:nvPr>
            <p:ph type="title"/>
          </p:nvPr>
        </p:nvSpPr>
        <p:spPr>
          <a:xfrm>
            <a:off x="311725" y="314650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Cost Estimation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6"/>
          <p:cNvSpPr txBox="1"/>
          <p:nvPr>
            <p:ph type="title"/>
          </p:nvPr>
        </p:nvSpPr>
        <p:spPr>
          <a:xfrm>
            <a:off x="311700" y="1392250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Cost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75" y="2191975"/>
            <a:ext cx="7981851" cy="21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title"/>
          </p:nvPr>
        </p:nvSpPr>
        <p:spPr>
          <a:xfrm>
            <a:off x="311725" y="314650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Cost Estimation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7"/>
          <p:cNvSpPr txBox="1"/>
          <p:nvPr>
            <p:ph type="title"/>
          </p:nvPr>
        </p:nvSpPr>
        <p:spPr>
          <a:xfrm>
            <a:off x="311700" y="1392250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ware Cost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25" y="2035150"/>
            <a:ext cx="8520599" cy="26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ctrTitle"/>
          </p:nvPr>
        </p:nvSpPr>
        <p:spPr>
          <a:xfrm>
            <a:off x="311700" y="1846650"/>
            <a:ext cx="85206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RISK MANAGEMENT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type="title"/>
          </p:nvPr>
        </p:nvSpPr>
        <p:spPr>
          <a:xfrm>
            <a:off x="311725" y="314650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Risk Analysis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9"/>
          <p:cNvSpPr txBox="1"/>
          <p:nvPr>
            <p:ph type="title"/>
          </p:nvPr>
        </p:nvSpPr>
        <p:spPr>
          <a:xfrm>
            <a:off x="311725" y="1925425"/>
            <a:ext cx="85206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Categories of risks-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risks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risks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risks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>
            <p:ph type="title"/>
          </p:nvPr>
        </p:nvSpPr>
        <p:spPr>
          <a:xfrm>
            <a:off x="311725" y="314650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PROJECT RISK-1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6" name="Google Shape;296;p50"/>
          <p:cNvGraphicFramePr/>
          <p:nvPr/>
        </p:nvGraphicFramePr>
        <p:xfrm>
          <a:off x="311713" y="1335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{DDDB3F04-4936-4811-9F6B-0EBBF4E52FC7}</a:tableStyleId>
              </a:tblPr>
              <a:tblGrid>
                <a:gridCol w="2176025"/>
                <a:gridCol w="6344575"/>
              </a:tblGrid>
              <a:tr h="37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u="none" cap="none" strike="noStrike">
                          <a:solidFill>
                            <a:srgbClr val="000000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cap="none">
                          <a:solidFill>
                            <a:srgbClr val="000000"/>
                          </a:solidFill>
                        </a:rPr>
                        <a:t>Changes in requirements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Probability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Low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Impact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Marginal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Customer may change their   requirements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11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Mitigation and Monitoring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Requirements are redefined by the company   due to time or business needs. Meeting will be held with the company regularly. This ensures that the product we are producing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solves a problem.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0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Management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Emergency meeting between both parties to   identify new project requirements and goals.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Status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Occurred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311725" y="314650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PROJECT RISK-2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2" name="Google Shape;302;p51"/>
          <p:cNvGraphicFramePr/>
          <p:nvPr/>
        </p:nvGraphicFramePr>
        <p:xfrm>
          <a:off x="436874" y="13076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{DDDB3F04-4936-4811-9F6B-0EBBF4E52FC7}</a:tableStyleId>
              </a:tblPr>
              <a:tblGrid>
                <a:gridCol w="2770525"/>
                <a:gridCol w="5499725"/>
              </a:tblGrid>
              <a:tr h="31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cap="none">
                          <a:solidFill>
                            <a:srgbClr val="000000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Poor Quality of documentation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1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Probability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cap="none">
                          <a:solidFill>
                            <a:srgbClr val="000000"/>
                          </a:solidFill>
                        </a:rPr>
                        <a:t>Low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Impact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Catastrophic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1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Documentation quality may be poor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01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Mitigation and Monitoring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Routine Meeting will be held to offer documentation suggestions and topics. The progress on documentation will also have a</a:t>
                      </a:r>
                      <a:r>
                        <a:rPr lang="en"/>
                        <a:t> 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monitor in each meeting.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80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Management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Meeting will call and discuss about quality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improvement of documentation. New things   will be assigned to responsible person.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1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Status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Observing it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Contents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311725" y="1473775"/>
            <a:ext cx="8520600" cy="3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968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System </a:t>
            </a: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Requirement</a:t>
            </a:r>
            <a:endParaRPr b="1" sz="14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1968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Functional Requirement</a:t>
            </a:r>
            <a:endParaRPr b="1" sz="14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1968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Non-functional Requirement</a:t>
            </a:r>
            <a:endParaRPr b="1" sz="14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1968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sz="14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2222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Estimation</a:t>
            </a:r>
            <a:endParaRPr b="1" sz="14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2222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Scheduling Chart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Cost Estimation</a:t>
            </a:r>
            <a:endParaRPr b="1" sz="155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6343" y="1611367"/>
            <a:ext cx="3685993" cy="3143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title"/>
          </p:nvPr>
        </p:nvSpPr>
        <p:spPr>
          <a:xfrm>
            <a:off x="311725" y="314650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TECHNICAL RISK-1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8" name="Google Shape;308;p52"/>
          <p:cNvGraphicFramePr/>
          <p:nvPr/>
        </p:nvGraphicFramePr>
        <p:xfrm>
          <a:off x="627688" y="1389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{DDDB3F04-4936-4811-9F6B-0EBBF4E52FC7}</a:tableStyleId>
              </a:tblPr>
              <a:tblGrid>
                <a:gridCol w="2220700"/>
                <a:gridCol w="5667925"/>
              </a:tblGrid>
              <a:tr h="42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cap="none">
                          <a:solidFill>
                            <a:srgbClr val="000000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Computer crash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2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Probability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cap="none">
                          <a:solidFill>
                            <a:srgbClr val="000000"/>
                          </a:solidFill>
                        </a:rPr>
                        <a:t>High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Impact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Catastrophic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2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Computer may crash due to several reason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74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Mitigation and Monitoring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We should take proper follow up of computers. Need to use them carefully.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2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Management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If computer has been crashed then we will restore backup.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2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Status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Managed it.</a:t>
                      </a:r>
                      <a:endParaRPr b="0" sz="1800" cap="non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ctrTitle"/>
          </p:nvPr>
        </p:nvSpPr>
        <p:spPr>
          <a:xfrm>
            <a:off x="311700" y="1846650"/>
            <a:ext cx="85206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ANALYSIS &amp; DESIGN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4"/>
          <p:cNvSpPr txBox="1"/>
          <p:nvPr>
            <p:ph type="title"/>
          </p:nvPr>
        </p:nvSpPr>
        <p:spPr>
          <a:xfrm>
            <a:off x="311700" y="406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ill Sans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ER DIAGRAM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319650"/>
            <a:ext cx="8679901" cy="38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/>
          <p:nvPr>
            <p:ph type="title"/>
          </p:nvPr>
        </p:nvSpPr>
        <p:spPr>
          <a:xfrm>
            <a:off x="311700" y="406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ACTIVITY DIAGRAM FOR ADMIN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700" y="1341075"/>
            <a:ext cx="8520600" cy="37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/>
          <p:nvPr>
            <p:ph type="title"/>
          </p:nvPr>
        </p:nvSpPr>
        <p:spPr>
          <a:xfrm>
            <a:off x="311700" y="406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ACTIVITY DIAGRAM FOR EMPLOYER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87850"/>
            <a:ext cx="8520600" cy="37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7"/>
          <p:cNvSpPr txBox="1"/>
          <p:nvPr>
            <p:ph type="title"/>
          </p:nvPr>
        </p:nvSpPr>
        <p:spPr>
          <a:xfrm>
            <a:off x="311700" y="406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ACTIVITY DIAGRAM FOR APPLICANT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64325"/>
            <a:ext cx="8520600" cy="37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8"/>
          <p:cNvSpPr txBox="1"/>
          <p:nvPr>
            <p:ph type="title"/>
          </p:nvPr>
        </p:nvSpPr>
        <p:spPr>
          <a:xfrm>
            <a:off x="311700" y="406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CONTEXT LEVEL DFD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3950"/>
            <a:ext cx="8520601" cy="36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9"/>
          <p:cNvSpPr txBox="1"/>
          <p:nvPr>
            <p:ph type="title"/>
          </p:nvPr>
        </p:nvSpPr>
        <p:spPr>
          <a:xfrm>
            <a:off x="311700" y="406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LEVEL 1 DFD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00" y="1335325"/>
            <a:ext cx="8520600" cy="380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0"/>
          <p:cNvSpPr txBox="1"/>
          <p:nvPr>
            <p:ph type="title"/>
          </p:nvPr>
        </p:nvSpPr>
        <p:spPr>
          <a:xfrm>
            <a:off x="311700" y="406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LEVEL 2 PROCESS 1 DFD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7450"/>
            <a:ext cx="8520600" cy="38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1"/>
          <p:cNvSpPr txBox="1"/>
          <p:nvPr>
            <p:ph type="title"/>
          </p:nvPr>
        </p:nvSpPr>
        <p:spPr>
          <a:xfrm>
            <a:off x="311700" y="406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LEVEL 2 PROCESS 2 DFD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381000"/>
            <a:ext cx="8596800" cy="361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Contents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1473775"/>
            <a:ext cx="8520600" cy="3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Risk Management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Entity Relationship Diagram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Activity Diagram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Flow Diagram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Demonstration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Drawbacks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Future Works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▪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6343" y="1611367"/>
            <a:ext cx="3685993" cy="3143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2"/>
          <p:cNvSpPr txBox="1"/>
          <p:nvPr>
            <p:ph type="title"/>
          </p:nvPr>
        </p:nvSpPr>
        <p:spPr>
          <a:xfrm>
            <a:off x="311700" y="406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LEVEL 2 PROCESS 3 DFD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3950"/>
            <a:ext cx="8520601" cy="36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3"/>
          <p:cNvSpPr txBox="1"/>
          <p:nvPr>
            <p:ph type="ctrTitle"/>
          </p:nvPr>
        </p:nvSpPr>
        <p:spPr>
          <a:xfrm>
            <a:off x="311700" y="1846650"/>
            <a:ext cx="85206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 Demonstration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Drawbacks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4"/>
          <p:cNvSpPr txBox="1"/>
          <p:nvPr>
            <p:ph type="title"/>
          </p:nvPr>
        </p:nvSpPr>
        <p:spPr>
          <a:xfrm>
            <a:off x="311725" y="2571750"/>
            <a:ext cx="42603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 Email Verification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 Forgot Password Option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5637" y="2078103"/>
            <a:ext cx="2081742" cy="205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Future Plan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5"/>
          <p:cNvSpPr txBox="1"/>
          <p:nvPr>
            <p:ph type="title"/>
          </p:nvPr>
        </p:nvSpPr>
        <p:spPr>
          <a:xfrm>
            <a:off x="311725" y="1743150"/>
            <a:ext cx="4260300" cy="27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Email Verification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Forgot Password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Toaster message for different activities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More optimized UI/UX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6776" y="1561674"/>
            <a:ext cx="3135549" cy="30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6"/>
          <p:cNvSpPr txBox="1"/>
          <p:nvPr>
            <p:ph type="title"/>
          </p:nvPr>
        </p:nvSpPr>
        <p:spPr>
          <a:xfrm>
            <a:off x="311725" y="2316913"/>
            <a:ext cx="4260300" cy="1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Interactive web application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 friendly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Low of cost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3584" y="2032443"/>
            <a:ext cx="2434794" cy="2151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67"/>
          <p:cNvPicPr preferRelativeResize="0"/>
          <p:nvPr/>
        </p:nvPicPr>
        <p:blipFill rotWithShape="1">
          <a:blip r:embed="rId3">
            <a:alphaModFix/>
          </a:blip>
          <a:srcRect b="19850" l="0" r="0" t="1985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68"/>
          <p:cNvPicPr preferRelativeResize="0"/>
          <p:nvPr/>
        </p:nvPicPr>
        <p:blipFill rotWithShape="1">
          <a:blip r:embed="rId3">
            <a:alphaModFix/>
          </a:blip>
          <a:srcRect b="5532" l="0" r="0" t="552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ctrTitle"/>
          </p:nvPr>
        </p:nvSpPr>
        <p:spPr>
          <a:xfrm>
            <a:off x="311700" y="18465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OVERVIEW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44675" y="1283250"/>
            <a:ext cx="41664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22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Design and Development Company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Established in 2019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Media Marketing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Billing Software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25" y="2065500"/>
            <a:ext cx="3783068" cy="10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311700" y="18465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27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1458000"/>
            <a:ext cx="8520600" cy="3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94067" lvl="0" marL="8572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▪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Web based system</a:t>
            </a:r>
            <a:endParaRPr b="1"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794067" lvl="0" marL="8572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▪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Beneficial to search job</a:t>
            </a:r>
            <a:endParaRPr b="1"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794067" lvl="0" marL="8572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▪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 Friendly Interface</a:t>
            </a:r>
            <a:endParaRPr b="1"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794067" lvl="0" marL="8572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▪"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PHP(Laravel), HTML, CSS, Bootstrap &amp; 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JavaScript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troduction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3199" y="1680402"/>
            <a:ext cx="2729100" cy="29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