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Helvetica Neue Light" panose="020B060402020202020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ExtraBold" panose="00000900000000000000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NzgAMu8aAy3Ba9sRvEGoJRVoF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B68E00-AA27-44AF-A834-677DA73EEBB9}">
  <a:tblStyle styleId="{A1B68E00-AA27-44AF-A834-677DA73EEBB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55555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55555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55555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55555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55555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55555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4" y="17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a6a31212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a6a31212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6a31212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a6a3121241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508d39c2_0_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a6508d39c2_0_8"/>
          <p:cNvSpPr txBox="1">
            <a:spLocks noGrp="1"/>
          </p:cNvSpPr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Right Side Image">
  <p:cSld name="1_Custom Layout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6508d39c2_0_10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a6508d39c2_0_10"/>
          <p:cNvSpPr txBox="1">
            <a:spLocks noGrp="1"/>
          </p:cNvSpPr>
          <p:nvPr>
            <p:ph type="body" idx="1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1_Custom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a6508d39c2_0_13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a6508d39c2_0_13"/>
          <p:cNvSpPr txBox="1">
            <a:spLocks noGrp="1"/>
          </p:cNvSpPr>
          <p:nvPr>
            <p:ph type="body" idx="1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2 Column">
  <p:cSld name="1_Custom Layout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508d39c2_0_16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a6508d39c2_0_16"/>
          <p:cNvSpPr txBox="1">
            <a:spLocks noGrp="1"/>
          </p:cNvSpPr>
          <p:nvPr>
            <p:ph type="body" idx="1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ga6508d39c2_0_16"/>
          <p:cNvSpPr txBox="1">
            <a:spLocks noGrp="1"/>
          </p:cNvSpPr>
          <p:nvPr>
            <p:ph type="body" idx="2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508d39c2_0_0"/>
          <p:cNvSpPr/>
          <p:nvPr/>
        </p:nvSpPr>
        <p:spPr>
          <a:xfrm>
            <a:off x="-11825" y="4333832"/>
            <a:ext cx="9155824" cy="809059"/>
          </a:xfrm>
          <a:custGeom>
            <a:avLst/>
            <a:gdLst/>
            <a:ahLst/>
            <a:cxnLst/>
            <a:rect l="l" t="t" r="r" b="b"/>
            <a:pathLst>
              <a:path w="12207765" h="516146" extrusionOk="0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508d39c2_0_0"/>
          <p:cNvSpPr/>
          <p:nvPr/>
        </p:nvSpPr>
        <p:spPr>
          <a:xfrm>
            <a:off x="0" y="4517177"/>
            <a:ext cx="9144000" cy="626891"/>
          </a:xfrm>
          <a:custGeom>
            <a:avLst/>
            <a:gdLst/>
            <a:ahLst/>
            <a:cxnLst/>
            <a:rect l="l" t="t" r="r" b="b"/>
            <a:pathLst>
              <a:path w="12192000" h="562234" extrusionOk="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508d39c2_0_0"/>
          <p:cNvSpPr/>
          <p:nvPr/>
        </p:nvSpPr>
        <p:spPr>
          <a:xfrm>
            <a:off x="0" y="4743449"/>
            <a:ext cx="9144000" cy="400885"/>
          </a:xfrm>
          <a:custGeom>
            <a:avLst/>
            <a:gdLst/>
            <a:ahLst/>
            <a:cxnLst/>
            <a:rect l="l" t="t" r="r" b="b"/>
            <a:pathLst>
              <a:path w="12192000" h="793832" extrusionOk="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508d39c2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508d39c2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508d39c2_0_0"/>
          <p:cNvSpPr txBox="1">
            <a:spLocks noGrp="1"/>
          </p:cNvSpPr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sz="2700" b="0" i="0" u="none" strike="noStrike" cap="non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a6508d39c2_0_0"/>
          <p:cNvSpPr txBox="1">
            <a:spLocks noGrp="1"/>
          </p:cNvSpPr>
          <p:nvPr>
            <p:ph type="body" idx="1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6a3121241_0_0"/>
          <p:cNvSpPr txBox="1">
            <a:spLocks noGrp="1"/>
          </p:cNvSpPr>
          <p:nvPr>
            <p:ph type="title"/>
          </p:nvPr>
        </p:nvSpPr>
        <p:spPr>
          <a:xfrm>
            <a:off x="738600" y="531125"/>
            <a:ext cx="7666800" cy="2691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SQL Data Types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614138" y="1627988"/>
            <a:ext cx="7915800" cy="16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492400" y="235475"/>
            <a:ext cx="628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Approximate Numerical: Fl</a:t>
            </a:r>
            <a:r>
              <a:rPr lang="en" sz="2300" b="1"/>
              <a:t>oat Example</a:t>
            </a:r>
            <a:endParaRPr sz="23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8" name="Google Shape;98;p8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8"/>
          <p:cNvSpPr txBox="1"/>
          <p:nvPr/>
        </p:nvSpPr>
        <p:spPr>
          <a:xfrm>
            <a:off x="371825" y="1132250"/>
            <a:ext cx="8265000" cy="16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87000000000000  →  8.7e13 → 8.7*</a:t>
            </a:r>
            <a:r>
              <a:rPr lang="en" sz="20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en" sz="2000" baseline="300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13 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87000000000000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87000000000001 → 8.7000000</a:t>
            </a:r>
            <a:r>
              <a:rPr lang="en" sz="2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000001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e13 → 8.7000000e13 → 87000000000000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198325" y="1033175"/>
            <a:ext cx="4373700" cy="25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Numerical Data types are numbers stored in database columns. </a:t>
            </a:r>
            <a:endParaRPr sz="18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Exact Numerical </a:t>
            </a:r>
            <a:endParaRPr sz="18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Approximate Numerical </a:t>
            </a:r>
            <a:endParaRPr sz="18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1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1"/>
          <p:cNvSpPr txBox="1"/>
          <p:nvPr/>
        </p:nvSpPr>
        <p:spPr>
          <a:xfrm>
            <a:off x="458575" y="235475"/>
            <a:ext cx="67548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Montserrat"/>
                <a:ea typeface="Montserrat"/>
                <a:cs typeface="Montserrat"/>
                <a:sym typeface="Montserrat"/>
              </a:rPr>
              <a:t>SQL </a:t>
            </a:r>
            <a:r>
              <a:rPr lang="en" sz="2700" b="1" dirty="0">
                <a:latin typeface="Montserrat"/>
                <a:sym typeface="Montserrat"/>
              </a:rPr>
              <a:t>Numerical</a:t>
            </a:r>
            <a:r>
              <a:rPr lang="en" sz="28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700" b="1" dirty="0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Google Shape;3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099" y="325975"/>
            <a:ext cx="3072125" cy="26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a6a3121241_0_6"/>
          <p:cNvSpPr txBox="1"/>
          <p:nvPr/>
        </p:nvSpPr>
        <p:spPr>
          <a:xfrm>
            <a:off x="161125" y="1016300"/>
            <a:ext cx="8663400" cy="28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Exact Numerical 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types have their precision and scale preserved. </a:t>
            </a:r>
            <a:endParaRPr sz="18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lang="en" sz="18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 : All INTEGER types , DECIMAL </a:t>
            </a:r>
            <a:endParaRPr sz="18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Approximate 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umerical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types have their precision preserved but with a floating scale. 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lang="en" sz="18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 : FLOAT , DOUBLE </a:t>
            </a:r>
            <a:endParaRPr sz="18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Minimum and Maximum values of Exact numerical can be estimated but it cannot be estimated for Approximate numericals. </a:t>
            </a:r>
            <a:endParaRPr sz="18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a6a3121241_0_6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ga6a3121241_0_6"/>
          <p:cNvSpPr txBox="1"/>
          <p:nvPr/>
        </p:nvSpPr>
        <p:spPr>
          <a:xfrm>
            <a:off x="458575" y="235475"/>
            <a:ext cx="67548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Montserrat"/>
                <a:ea typeface="Montserrat"/>
                <a:cs typeface="Montserrat"/>
                <a:sym typeface="Montserrat"/>
              </a:rPr>
              <a:t>Types of Numerical Data Types</a:t>
            </a:r>
            <a:endParaRPr sz="27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/>
        </p:nvSpPr>
        <p:spPr>
          <a:xfrm>
            <a:off x="480000" y="297427"/>
            <a:ext cx="51993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Exact Numerical: Integer</a:t>
            </a:r>
            <a:endParaRPr sz="23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2" name="Google Shape;52;p2"/>
          <p:cNvGraphicFramePr/>
          <p:nvPr/>
        </p:nvGraphicFramePr>
        <p:xfrm>
          <a:off x="371820" y="1104550"/>
          <a:ext cx="6003475" cy="2634975"/>
        </p:xfrm>
        <a:graphic>
          <a:graphicData uri="http://schemas.openxmlformats.org/drawingml/2006/table">
            <a:tbl>
              <a:tblPr>
                <a:noFill/>
                <a:tableStyleId>{A1B68E00-AA27-44AF-A834-677DA73EEBB9}</a:tableStyleId>
              </a:tblPr>
              <a:tblGrid>
                <a:gridCol w="14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9525" anchor="ctr">
                    <a:lnL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Storage (Bytes)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9525" anchor="ctr">
                    <a:lnL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Minimum Value Signed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9525" anchor="ctr">
                    <a:lnL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Maximum Value Signed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9525" anchor="ctr">
                    <a:lnL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TINYINT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-128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127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SMALLINT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-32768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32767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905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MEDIUMINT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-8388608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8388607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-2147483648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2147483647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BIGINT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</a:t>
                      </a:r>
                      <a:r>
                        <a:rPr lang="en" sz="1400" u="none" strike="noStrike" cap="none" baseline="30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r>
                        <a:rPr lang="en" sz="1400" u="none" strike="noStrike" cap="none" baseline="30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</a:t>
                      </a: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3" name="Google Shape;53;p2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Google Shape;58;p3"/>
          <p:cNvGraphicFramePr/>
          <p:nvPr/>
        </p:nvGraphicFramePr>
        <p:xfrm>
          <a:off x="371836" y="1131581"/>
          <a:ext cx="6084300" cy="2517847"/>
        </p:xfrm>
        <a:graphic>
          <a:graphicData uri="http://schemas.openxmlformats.org/drawingml/2006/table">
            <a:tbl>
              <a:tblPr>
                <a:noFill/>
                <a:tableStyleId>{A1B68E00-AA27-44AF-A834-677DA73EEBB9}</a:tableStyleId>
              </a:tblPr>
              <a:tblGrid>
                <a:gridCol w="136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9525" anchor="ctr">
                    <a:lnL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Storage (Bytes)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9525" anchor="ctr">
                    <a:lnL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Minimum Value Unsigned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9525" anchor="ctr">
                    <a:lnL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Maximum Value Unsigned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9525" anchor="ctr">
                    <a:lnL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TINYINT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255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SMALLINT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65535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MEDIUMINT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16777215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4294967295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BIGINT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r>
                        <a:rPr lang="en" sz="1400" u="none" strike="noStrike" cap="none" baseline="30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</a:t>
                      </a: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" name="Google Shape;59;p3"/>
          <p:cNvSpPr txBox="1"/>
          <p:nvPr/>
        </p:nvSpPr>
        <p:spPr>
          <a:xfrm>
            <a:off x="529600" y="297425"/>
            <a:ext cx="64110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Exact Numerical: Integer-Unsigned</a:t>
            </a:r>
            <a:endParaRPr sz="23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" name="Google Shape;60;p3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4"/>
          <p:cNvGraphicFramePr/>
          <p:nvPr/>
        </p:nvGraphicFramePr>
        <p:xfrm>
          <a:off x="496878" y="1083950"/>
          <a:ext cx="1686425" cy="2301675"/>
        </p:xfrm>
        <a:graphic>
          <a:graphicData uri="http://schemas.openxmlformats.org/drawingml/2006/table">
            <a:tbl>
              <a:tblPr>
                <a:noFill/>
                <a:tableStyleId>{A1B68E00-AA27-44AF-A834-677DA73EEBB9}</a:tableStyleId>
              </a:tblPr>
              <a:tblGrid>
                <a:gridCol w="16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/>
                        <a:t>C</a:t>
                      </a:r>
                      <a:r>
                        <a:rPr lang="en" sz="1400" b="1" u="none" strike="noStrike" cap="none"/>
                        <a:t>ustomer </a:t>
                      </a:r>
                      <a:r>
                        <a:rPr lang="en" b="1"/>
                        <a:t>A</a:t>
                      </a:r>
                      <a:r>
                        <a:rPr lang="en" sz="1400" b="1" u="none" strike="noStrike" cap="none"/>
                        <a:t>ge</a:t>
                      </a:r>
                      <a:endParaRPr sz="1400" b="1" u="none" strike="noStrike" cap="none"/>
                    </a:p>
                  </a:txBody>
                  <a:tcPr marL="9525" marR="9525" marT="9525" marB="9525" anchor="ctr">
                    <a:lnL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5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38</a:t>
                      </a:r>
                      <a:endParaRPr sz="1400" u="none" strike="noStrike" cap="none"/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41</a:t>
                      </a:r>
                      <a:endParaRPr sz="1400" u="none" strike="noStrike" cap="none"/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19</a:t>
                      </a:r>
                      <a:endParaRPr sz="1400" u="none" strike="noStrike" cap="none"/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98</a:t>
                      </a:r>
                      <a:endParaRPr sz="1400" u="none" strike="noStrike" cap="none"/>
                    </a:p>
                  </a:txBody>
                  <a:tcPr marL="19050" marR="19050" marT="0" marB="0" anchor="ctr">
                    <a:lnL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9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6" name="Google Shape;66;p4"/>
          <p:cNvSpPr txBox="1"/>
          <p:nvPr/>
        </p:nvSpPr>
        <p:spPr>
          <a:xfrm>
            <a:off x="496869" y="214475"/>
            <a:ext cx="31248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Why Unsigned</a:t>
            </a:r>
            <a:r>
              <a:rPr lang="en" sz="2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2503575" y="972400"/>
            <a:ext cx="57384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 cannot be negative </a:t>
            </a:r>
            <a:endParaRPr sz="18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 cannot be more than 255</a:t>
            </a:r>
            <a:endParaRPr sz="18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Prevent negative values being inserted </a:t>
            </a:r>
            <a:endParaRPr sz="18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4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/>
        </p:nvSpPr>
        <p:spPr>
          <a:xfrm>
            <a:off x="442825" y="262777"/>
            <a:ext cx="51993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Exact Numerical: Decimal</a:t>
            </a:r>
            <a:endParaRPr sz="23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170150" y="950925"/>
            <a:ext cx="6593700" cy="9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Syntax: 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DECIMAL (p,s) - Fixed Length Floating type</a:t>
            </a:r>
            <a:endParaRPr sz="18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Where P is Precision and S is Scale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622575" y="1908525"/>
            <a:ext cx="31575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For Example: </a:t>
            </a:r>
            <a:r>
              <a:rPr lang="en" sz="1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decimal (4,2)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ex - 29.21 , 30.10 etc..</a:t>
            </a:r>
            <a:r>
              <a:rPr lang="en" sz="1400" b="1" i="0" u="none" strike="noStrike" cap="none">
                <a:solidFill>
                  <a:srgbClr val="000000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1" i="0" u="none" strike="noStrike" cap="none">
              <a:solidFill>
                <a:srgbClr val="000000"/>
              </a:solidFill>
              <a:highlight>
                <a:srgbClr val="EFEFE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5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/>
        </p:nvSpPr>
        <p:spPr>
          <a:xfrm>
            <a:off x="362550" y="2168875"/>
            <a:ext cx="8052900" cy="17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 :</a:t>
            </a:r>
            <a:r>
              <a:rPr lang="en" sz="18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parameter S (Scale) can only be specified if P (Precision) is specified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18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scale must always be less than or equal to the precision.</a:t>
            </a:r>
            <a:endParaRPr sz="18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“DEC” , “NUMERIC” , “FIXED” Data Types are similar to DECIMAL.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highlight>
                <a:srgbClr val="EFEFEF"/>
              </a:highlight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492400" y="235474"/>
            <a:ext cx="51993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Exact Numerical: Decimal</a:t>
            </a:r>
            <a:endParaRPr sz="23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492400" y="1035000"/>
            <a:ext cx="21024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Default   Min    Max </a:t>
            </a:r>
            <a:endParaRPr sz="1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 - 18        1       65</a:t>
            </a:r>
            <a:endParaRPr sz="1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 -  0         0       30</a:t>
            </a:r>
            <a:endParaRPr sz="1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" name="Google Shape;84;p6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/>
        </p:nvSpPr>
        <p:spPr>
          <a:xfrm>
            <a:off x="529625" y="235476"/>
            <a:ext cx="51993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Approximate Numerical: </a:t>
            </a:r>
            <a:r>
              <a:rPr lang="en" sz="2300" b="1"/>
              <a:t>Float</a:t>
            </a:r>
            <a:endParaRPr sz="23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7"/>
          <p:cNvSpPr txBox="1"/>
          <p:nvPr/>
        </p:nvSpPr>
        <p:spPr>
          <a:xfrm>
            <a:off x="371825" y="929075"/>
            <a:ext cx="84528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FLOAT and "DOUBLE" are used to store the floating point numbers </a:t>
            </a:r>
            <a:endParaRPr sz="18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FLOAT consumes 4 bytes with maximum 7 digits after the decimal </a:t>
            </a:r>
            <a:endParaRPr sz="18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DOUBLE consumes 8 bytes with maximum 15 digits after the decimal . </a:t>
            </a:r>
            <a:endParaRPr sz="18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FLOAT/DOUBLE in SQL are used to store very large or very small values.</a:t>
            </a:r>
            <a:endParaRPr sz="18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78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Store Approximate value not the Exact value.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" name="Google Shape;91;p7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370</Words>
  <Application>Microsoft Office PowerPoint</Application>
  <PresentationFormat>On-screen Show (16:9)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</vt:lpstr>
      <vt:lpstr>Helvetica Neue Light</vt:lpstr>
      <vt:lpstr>Helvetica Neue</vt:lpstr>
      <vt:lpstr>Lato</vt:lpstr>
      <vt:lpstr>Montserrat ExtraBold</vt:lpstr>
      <vt:lpstr>Arial</vt:lpstr>
      <vt:lpstr>Office Theme</vt:lpstr>
      <vt:lpstr>SQL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Types</dc:title>
  <cp:lastModifiedBy>TAREQ JUDEH</cp:lastModifiedBy>
  <cp:revision>3</cp:revision>
  <dcterms:modified xsi:type="dcterms:W3CDTF">2021-09-10T10:55:47Z</dcterms:modified>
</cp:coreProperties>
</file>